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60" r:id="rId3"/>
    <p:sldId id="257" r:id="rId4"/>
    <p:sldId id="275" r:id="rId5"/>
    <p:sldId id="290" r:id="rId6"/>
    <p:sldId id="430" r:id="rId7"/>
    <p:sldId id="431" r:id="rId8"/>
    <p:sldId id="293" r:id="rId9"/>
    <p:sldId id="278" r:id="rId10"/>
    <p:sldId id="432" r:id="rId11"/>
    <p:sldId id="295" r:id="rId12"/>
    <p:sldId id="296" r:id="rId13"/>
    <p:sldId id="433" r:id="rId14"/>
    <p:sldId id="274" r:id="rId15"/>
    <p:sldId id="259" r:id="rId16"/>
  </p:sldIdLst>
  <p:sldSz cx="12192000" cy="6858000"/>
  <p:notesSz cx="6858000" cy="9144000"/>
  <p:defaultTextStyle>
    <a:defPPr>
      <a:defRPr lang="en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F3AB671-812A-95F7-01A9-7ECF1ECA7728}" name="Gladys Charon" initials="GC" userId="kYZMVc8MG3x6c4ecr6J5orzw8B+ci/nwBk6Ek9aKT+0=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524D"/>
    <a:srgbClr val="DCFD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/>
    <p:restoredTop sz="94635"/>
  </p:normalViewPr>
  <p:slideViewPr>
    <p:cSldViewPr snapToGrid="0" showGuides="1">
      <p:cViewPr varScale="1">
        <p:scale>
          <a:sx n="100" d="100"/>
          <a:sy n="100" d="100"/>
        </p:scale>
        <p:origin x="184" y="5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41AC84-E452-CD41-AB24-AB71A1D9C198}" type="datetimeFigureOut">
              <a:rPr lang="en-US" smtClean="0"/>
              <a:t>11/13/25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42D928-6CA8-2041-BD28-376B40CB2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70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Webinaire</a:t>
            </a:r>
            <a:r>
              <a:rPr lang="en-GB" dirty="0"/>
              <a:t> sur la </a:t>
            </a:r>
            <a:r>
              <a:rPr lang="en-GB" dirty="0" err="1"/>
              <a:t>conformité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42D928-6CA8-2041-BD28-376B40CB2BA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186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Merci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42D928-6CA8-2041-BD28-376B40CB2BA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438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823D1-B13C-C90C-8817-82B368D9D6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FBD89A-3FE1-70AB-E0C3-01BE8FB2A0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A915-B53C-CE5C-CB7D-6AC9060F3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4EF2E-1E39-B942-9BFC-4E8FEFCB9FA2}" type="datetimeFigureOut">
              <a:rPr lang="en-IT" smtClean="0"/>
              <a:t>11/13/25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E2AFE8-1F65-F9A4-080A-711922E35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F58DB6-89F8-7E37-8054-A25A71070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A49C5-2789-7C49-AA42-528D25D3600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65902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35A4D-7C3E-F2C0-4F9A-D147B8D54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1D921A-5BED-61A2-C19A-EF6E5FBFBD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81A82F-7182-36CB-BC8B-08F7EE4D4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4EF2E-1E39-B942-9BFC-4E8FEFCB9FA2}" type="datetimeFigureOut">
              <a:rPr lang="en-IT" smtClean="0"/>
              <a:t>11/13/25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C33D5C-F3D6-FC9B-FE8C-80C7C270B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347D7-358A-B58D-03D5-10B602217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A49C5-2789-7C49-AA42-528D25D3600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09491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EAD96E-FD5B-B602-7A23-840FE70985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EE7AA8-EC45-557D-A67E-9DB5CFCE44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C7A234-5E4F-4A4D-8041-BB2DEDA28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4EF2E-1E39-B942-9BFC-4E8FEFCB9FA2}" type="datetimeFigureOut">
              <a:rPr lang="en-IT" smtClean="0"/>
              <a:t>11/13/25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9D1904-021B-E633-7350-FFE2B1EB2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8A8C38-B91C-6905-CD79-61D94AC3B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A49C5-2789-7C49-AA42-528D25D3600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629447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9C666-5380-89D5-219E-A3381D137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9B2A30-CDE9-F913-8E3A-8D17C36EE9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154A60-B61E-5DFF-506A-703882A57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4EF2E-1E39-B942-9BFC-4E8FEFCB9FA2}" type="datetimeFigureOut">
              <a:rPr lang="en-IT" smtClean="0"/>
              <a:t>11/13/25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305746-1BDB-4099-B87D-901AE4D39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BB556-2D82-BADF-3907-AFCC8CF0E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A49C5-2789-7C49-AA42-528D25D3600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217868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DDFE1-BD15-A310-3A64-2A7FF29D7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456D2A-AA72-31C4-D0E3-B8F8DF28AC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37E246-C2BB-E6BA-B924-AFD54DF63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4EF2E-1E39-B942-9BFC-4E8FEFCB9FA2}" type="datetimeFigureOut">
              <a:rPr lang="en-IT" smtClean="0"/>
              <a:t>11/13/25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5F6220-A1BA-48E2-741D-EF75996F5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B29FCA-FF08-C504-8E5E-9E047AA54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A49C5-2789-7C49-AA42-528D25D3600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533099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D7359-3104-324F-25D9-D0F83EA57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10F973-A9CF-35FC-3BD7-8894416AB6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14C1CC-4DA5-5C1E-07AB-08C67C209D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B0137F-ABC1-B670-865A-0907F9360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4EF2E-1E39-B942-9BFC-4E8FEFCB9FA2}" type="datetimeFigureOut">
              <a:rPr lang="en-IT" smtClean="0"/>
              <a:t>11/13/25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32A259-A8FC-0942-F802-63172889F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4BAF74-07BA-3221-D2D9-6686B0320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A49C5-2789-7C49-AA42-528D25D3600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948714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91BA0-FB18-4EA2-B0E8-5DF52B64B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73F670-1E3A-87C8-175F-4953B87A44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CD8EE6-0100-C1C2-F436-3B0DAD9362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AE9B83-1F71-8FBD-1D87-CF04D2AFE4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B7D866-91F0-B021-477A-7317C14CA6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3BABA9-ED37-E715-3BAC-78E339A6D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4EF2E-1E39-B942-9BFC-4E8FEFCB9FA2}" type="datetimeFigureOut">
              <a:rPr lang="en-IT" smtClean="0"/>
              <a:t>11/13/25</a:t>
            </a:fld>
            <a:endParaRPr lang="en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16537B-ABA2-D4A4-CA88-49A0E9184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908374-466F-184E-FD69-10E01DA60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A49C5-2789-7C49-AA42-528D25D3600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192041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DD7E5-F785-DD8C-A74E-2201D880A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59BDCC-549D-6F72-302D-C08F96C95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4EF2E-1E39-B942-9BFC-4E8FEFCB9FA2}" type="datetimeFigureOut">
              <a:rPr lang="en-IT" smtClean="0"/>
              <a:t>11/13/25</a:t>
            </a:fld>
            <a:endParaRPr lang="en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D4723F-19EF-08C6-BC67-215750790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1BE222-2F48-F5CC-D120-15B294EC1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A49C5-2789-7C49-AA42-528D25D3600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782698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A935F7-8B0E-0074-1D44-9316FFF1F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4EF2E-1E39-B942-9BFC-4E8FEFCB9FA2}" type="datetimeFigureOut">
              <a:rPr lang="en-IT" smtClean="0"/>
              <a:t>11/13/25</a:t>
            </a:fld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8E4A22-FBF6-671B-5284-F819171D3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6A09EE-0FEA-0BF9-C403-622F1CB66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A49C5-2789-7C49-AA42-528D25D3600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92754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E3EA6-CD10-2D54-5DC6-CBA9B1B6C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13F58-206F-EA12-02AF-A4A1A807F2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3E9B1E-E8DA-59CC-B9FD-A72AB71EA1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F41591-DA44-B6BD-83B2-61AF6FF11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4EF2E-1E39-B942-9BFC-4E8FEFCB9FA2}" type="datetimeFigureOut">
              <a:rPr lang="en-IT" smtClean="0"/>
              <a:t>11/13/25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576438-3787-F5FB-996B-5A1A32F03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6536CB-3DC2-6ADB-1ADD-651E60E25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A49C5-2789-7C49-AA42-528D25D3600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143389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BE92A-ADA9-4E9A-695C-CD5A5D815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022DC1-60AE-6B88-C8B1-3FFC619FF8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DDBD6C-3B81-ABE8-7373-7747306352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8305FE-7843-85BD-5930-3A6766B04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4EF2E-1E39-B942-9BFC-4E8FEFCB9FA2}" type="datetimeFigureOut">
              <a:rPr lang="en-IT" smtClean="0"/>
              <a:t>11/13/25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9D6BE5-F68C-F8BC-A26A-4718DEEED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9EAE23-4785-65B9-6F5C-BCF66D6D8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A49C5-2789-7C49-AA42-528D25D3600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299533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7CBFC9-D6DB-08E7-2BCF-22FE15E51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A3E310-5C19-CD5F-BFA8-C813C70F67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82DCA-AC4E-299A-9E69-DB35D5BAF1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374EF2E-1E39-B942-9BFC-4E8FEFCB9FA2}" type="datetimeFigureOut">
              <a:rPr lang="en-IT" smtClean="0"/>
              <a:t>11/13/25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DB7D0F-DA04-E504-5C94-F8D4BCE95B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70A35-EB24-5AE8-135F-1407C6E85E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B9A49C5-2789-7C49-AA42-528D25D3600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959129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F8B701-C106-5C73-DED4-3968605971D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F5CD54B-2168-7D41-3418-92866FD0E33C}"/>
              </a:ext>
            </a:extLst>
          </p:cNvPr>
          <p:cNvSpPr txBox="1"/>
          <p:nvPr/>
        </p:nvSpPr>
        <p:spPr>
          <a:xfrm>
            <a:off x="2" y="5292682"/>
            <a:ext cx="12192000" cy="965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Déclarations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Revenus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2025</a:t>
            </a:r>
          </a:p>
          <a:p>
            <a:pPr marL="285750" indent="-285750" algn="ctr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endParaRPr lang="en-US" sz="30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202846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65064B-6D76-6B19-EEB2-8CFFFD35B3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A87FBC-32F6-D829-7663-90EBC1CC8B6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8E2EC0-C42F-1231-9C1C-732D7DE5A144}"/>
              </a:ext>
            </a:extLst>
          </p:cNvPr>
          <p:cNvSpPr txBox="1"/>
          <p:nvPr/>
        </p:nvSpPr>
        <p:spPr>
          <a:xfrm>
            <a:off x="699291" y="2528793"/>
            <a:ext cx="9642141" cy="414975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fr-FR" sz="2000" b="1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DESCRIPTION + CLAUSE DE NON-RESPONSABILITÉ + HASHTAG</a:t>
            </a:r>
            <a:endParaRPr lang="fr-FR" sz="2000" dirty="0">
              <a:solidFill>
                <a:srgbClr val="2A52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“</a:t>
            </a:r>
            <a:r>
              <a:rPr lang="fr-FR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Depuis que je me suis inscrite en tant que Représentant chez </a:t>
            </a:r>
            <a:r>
              <a:rPr lang="fr-FR" sz="19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Partner.Co</a:t>
            </a:r>
            <a:r>
              <a:rPr lang="fr-FR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pour seulement 29,95 €, j'ai la possibilité de gagner un revenu supplémentaire en aidant </a:t>
            </a:r>
            <a:br>
              <a:rPr lang="fr-FR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</a:br>
            <a:r>
              <a:rPr lang="fr-FR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de nombreuses femmes et en essayant les produits </a:t>
            </a:r>
            <a:r>
              <a:rPr lang="fr-FR" sz="19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Partner.Co</a:t>
            </a:r>
            <a:r>
              <a:rPr lang="fr-FR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à un prix avantageux. Contactez-moi si vous êtes intéressé. 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”</a:t>
            </a:r>
            <a:endParaRPr lang="fr-FR" sz="19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fr-FR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résultats sont subjectifs, non garantis et dépendent de divers facteurs, notamment l'engagement </a:t>
            </a:r>
            <a:br>
              <a:rPr lang="fr-FR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le dévouement à l'activité. </a:t>
            </a:r>
            <a:r>
              <a: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#PARTNERCOBRANDPARTNER</a:t>
            </a:r>
          </a:p>
          <a:p>
            <a:pPr>
              <a:spcAft>
                <a:spcPts val="600"/>
              </a:spcAft>
            </a:pPr>
            <a:endParaRPr lang="fr-FR" sz="19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“</a:t>
            </a:r>
            <a:r>
              <a:rPr lang="fr-FR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Vous souhaitez découvrir comment gagner un revenu supplémentaire </a:t>
            </a:r>
            <a:br>
              <a:rPr lang="fr-FR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travaillant à domicile et en ligne ? 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”</a:t>
            </a:r>
            <a:endParaRPr lang="fr-FR" sz="19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fr-FR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résultats sont subjectifs, non garantis et dépendent de divers facteurs, notamment l'engagement </a:t>
            </a:r>
            <a:br>
              <a:rPr lang="fr-FR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le dévouement à l'activité. </a:t>
            </a:r>
            <a:r>
              <a: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#PARTNERCOBRANDPARTNER</a:t>
            </a:r>
            <a:endParaRPr lang="fr-FR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2C82E8-E5D1-85F8-8C98-295214CEAE04}"/>
              </a:ext>
            </a:extLst>
          </p:cNvPr>
          <p:cNvSpPr txBox="1"/>
          <p:nvPr/>
        </p:nvSpPr>
        <p:spPr>
          <a:xfrm>
            <a:off x="627852" y="772433"/>
            <a:ext cx="10385290" cy="11081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z="3200" b="1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DÉCLARATIONS DE REVENUS APPROUVÉES : EXEMPLES</a:t>
            </a:r>
            <a:endParaRPr lang="fr-FR" sz="3200" dirty="0">
              <a:solidFill>
                <a:srgbClr val="2A52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endParaRPr lang="en-US" sz="4000" dirty="0">
              <a:solidFill>
                <a:srgbClr val="2A524D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6AE0F6F-E9A4-C388-D14E-B0C251849D3B}"/>
              </a:ext>
            </a:extLst>
          </p:cNvPr>
          <p:cNvCxnSpPr>
            <a:cxnSpLocks/>
          </p:cNvCxnSpPr>
          <p:nvPr/>
        </p:nvCxnSpPr>
        <p:spPr>
          <a:xfrm flipV="1">
            <a:off x="699291" y="1718774"/>
            <a:ext cx="9642141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84428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EC2D67-850C-5C9A-D934-6F7E0CA564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082CD5-01CE-0217-81D2-023BF5E59D3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E0F6D61-51DA-5B4D-3911-7F60B5CCFCC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75" t="293" r="1046" b="801"/>
          <a:stretch/>
        </p:blipFill>
        <p:spPr>
          <a:xfrm>
            <a:off x="6418967" y="2506051"/>
            <a:ext cx="3922465" cy="2359917"/>
          </a:xfrm>
          <a:prstGeom prst="roundRect">
            <a:avLst>
              <a:gd name="adj" fmla="val 10648"/>
            </a:avLst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DEE9A3-149C-C5CA-0E79-7D5DA0ADE280}"/>
              </a:ext>
            </a:extLst>
          </p:cNvPr>
          <p:cNvSpPr txBox="1"/>
          <p:nvPr/>
        </p:nvSpPr>
        <p:spPr>
          <a:xfrm>
            <a:off x="699291" y="2828542"/>
            <a:ext cx="5257756" cy="185861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fr-FR" sz="2000" i="1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Clause de non-responsabilité : les résultats sont subjectifs, ne sont pas garantis et dépendent de divers facteurs, notamment l'engagement et le dévouement à l'activité. </a:t>
            </a:r>
            <a:r>
              <a:rPr lang="fr-FR" sz="2000" b="1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#PARTNERCOBRANDPARTNER</a:t>
            </a:r>
            <a:endParaRPr lang="fr-FR" sz="2000" dirty="0">
              <a:solidFill>
                <a:srgbClr val="2A52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703E83-ACFA-A565-E088-AE98AF66F7E2}"/>
              </a:ext>
            </a:extLst>
          </p:cNvPr>
          <p:cNvSpPr txBox="1"/>
          <p:nvPr/>
        </p:nvSpPr>
        <p:spPr>
          <a:xfrm>
            <a:off x="627851" y="772433"/>
            <a:ext cx="11798299" cy="11081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3500" b="1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DÉCLARATIONS DE REVENUS APPROUVÉES</a:t>
            </a: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endParaRPr lang="en-US" sz="4000" dirty="0">
              <a:solidFill>
                <a:srgbClr val="2A524D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D0ACB46-1B90-BD27-B050-46C11C0568C1}"/>
              </a:ext>
            </a:extLst>
          </p:cNvPr>
          <p:cNvCxnSpPr>
            <a:cxnSpLocks/>
          </p:cNvCxnSpPr>
          <p:nvPr/>
        </p:nvCxnSpPr>
        <p:spPr>
          <a:xfrm flipV="1">
            <a:off x="699291" y="1397932"/>
            <a:ext cx="9642141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18567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AF9E47-D508-8EC3-1138-A9630CF4A5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E8A5B8-F408-211A-D0FB-DB04095DFA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537DBB-45FA-D6A5-338C-BA31E77CE261}"/>
              </a:ext>
            </a:extLst>
          </p:cNvPr>
          <p:cNvSpPr txBox="1"/>
          <p:nvPr/>
        </p:nvSpPr>
        <p:spPr>
          <a:xfrm>
            <a:off x="699291" y="2069612"/>
            <a:ext cx="8747760" cy="44840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fr-FR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 panose="020F0502020204030204" pitchFamily="34" charset="0"/>
                <a:cs typeface="Arial"/>
              </a:rPr>
              <a:t>Garantir des résultats, et ainsi tromper le Représentant potentiel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fr-FR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 panose="020F0502020204030204" pitchFamily="34" charset="0"/>
                <a:cs typeface="Arial"/>
              </a:rPr>
              <a:t>Déformer la réalité des revenus passés ou actuels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fr-FR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 panose="020F0502020204030204" pitchFamily="34" charset="0"/>
                <a:cs typeface="Arial"/>
              </a:rPr>
              <a:t>Faire des déclarations sans clause de non-responsabilité ni hashtag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fr-FR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 panose="020F0502020204030204" pitchFamily="34" charset="0"/>
                <a:cs typeface="Arial"/>
              </a:rPr>
              <a:t>Afficher les montants des commissions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fr-FR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Parler de REVENU PASSIF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“</a:t>
            </a:r>
            <a:r>
              <a:rPr lang="fr-FR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Mes revenus chez </a:t>
            </a:r>
            <a:r>
              <a:rPr lang="fr-FR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Partner.Co</a:t>
            </a:r>
            <a:r>
              <a:rPr lang="fr-FR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ont dépassé mon salaire actuel </a:t>
            </a:r>
            <a:br>
              <a:rPr lang="fr-FR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</a:br>
            <a:r>
              <a:rPr lang="fr-FR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après seulement quelques mois dans l'entreprise. 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”</a:t>
            </a:r>
            <a:endParaRPr lang="fr-FR" sz="1900" kern="1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Calibri" panose="020F0502020204030204" pitchFamily="34" charset="0"/>
              <a:cs typeface="Arial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“</a:t>
            </a:r>
            <a:r>
              <a:rPr lang="fr-FR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 panose="020F0502020204030204" pitchFamily="34" charset="0"/>
                <a:cs typeface="Arial"/>
              </a:rPr>
              <a:t> Notre activité chez </a:t>
            </a:r>
            <a:r>
              <a:rPr lang="fr-FR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 panose="020F0502020204030204" pitchFamily="34" charset="0"/>
                <a:cs typeface="Arial"/>
              </a:rPr>
              <a:t>Partner.Co</a:t>
            </a:r>
            <a:r>
              <a:rPr lang="fr-FR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 panose="020F0502020204030204" pitchFamily="34" charset="0"/>
                <a:cs typeface="Arial"/>
              </a:rPr>
              <a:t> a permis à ma femme d'arrêter </a:t>
            </a:r>
            <a:br>
              <a:rPr lang="fr-FR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 panose="020F0502020204030204" pitchFamily="34" charset="0"/>
                <a:cs typeface="Arial"/>
              </a:rPr>
            </a:br>
            <a:r>
              <a:rPr lang="fr-FR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 panose="020F0502020204030204" pitchFamily="34" charset="0"/>
                <a:cs typeface="Arial"/>
              </a:rPr>
              <a:t>de travailler à temps plein. 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”</a:t>
            </a:r>
            <a:endParaRPr lang="fr-FR" sz="1900" kern="1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Calibri" panose="020F0502020204030204" pitchFamily="34" charset="0"/>
              <a:cs typeface="Arial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“</a:t>
            </a:r>
            <a:r>
              <a:rPr lang="fr-FR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 panose="020F0502020204030204" pitchFamily="34" charset="0"/>
                <a:cs typeface="Arial"/>
              </a:rPr>
              <a:t> Aimeriez-vous gagner 1 000 £/€ supplémentaires ce mois-ci ? 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”</a:t>
            </a:r>
            <a:endParaRPr lang="fr-FR" sz="1900" kern="1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Calibri" panose="020F0502020204030204" pitchFamily="34" charset="0"/>
              <a:cs typeface="Arial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“</a:t>
            </a:r>
            <a:r>
              <a:rPr lang="fr-FR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 panose="020F0502020204030204" pitchFamily="34" charset="0"/>
                <a:cs typeface="Arial"/>
              </a:rPr>
              <a:t> Aimeriez-vous vivre en vacances ? 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”</a:t>
            </a:r>
            <a:endParaRPr lang="fr-FR" sz="1900" kern="1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Calibri" panose="020F0502020204030204" pitchFamily="34" charset="0"/>
              <a:cs typeface="Arial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“</a:t>
            </a:r>
            <a:r>
              <a:rPr lang="fr-FR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 panose="020F0502020204030204" pitchFamily="34" charset="0"/>
                <a:cs typeface="Arial"/>
              </a:rPr>
              <a:t> Aimeriez-vous changer votre vie et devenir riche ? 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”</a:t>
            </a:r>
            <a:endParaRPr lang="en-GB" sz="1900" kern="1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E49838-3362-E7E2-C349-28498E22F13E}"/>
              </a:ext>
            </a:extLst>
          </p:cNvPr>
          <p:cNvSpPr txBox="1"/>
          <p:nvPr/>
        </p:nvSpPr>
        <p:spPr>
          <a:xfrm>
            <a:off x="699291" y="544971"/>
            <a:ext cx="11798299" cy="11081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3500" b="1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DÉCLARATIONS DE REVENUS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3500" b="1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 APPROUVÉES</a:t>
            </a: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endParaRPr lang="en-US" sz="4000" dirty="0">
              <a:solidFill>
                <a:srgbClr val="2A524D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FEBD66A-636D-76AE-A2DD-E73B54BFF7A2}"/>
              </a:ext>
            </a:extLst>
          </p:cNvPr>
          <p:cNvCxnSpPr>
            <a:cxnSpLocks/>
          </p:cNvCxnSpPr>
          <p:nvPr/>
        </p:nvCxnSpPr>
        <p:spPr>
          <a:xfrm flipV="1">
            <a:off x="699291" y="1397932"/>
            <a:ext cx="9642141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29265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DC7149-6F28-CF2F-50A7-87838169EC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4FCBC3-AF4F-C5A0-326E-3FBAF3169BA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D8BCD78-9082-F7C1-AE46-FD61081A7F6A}"/>
              </a:ext>
            </a:extLst>
          </p:cNvPr>
          <p:cNvCxnSpPr>
            <a:cxnSpLocks/>
          </p:cNvCxnSpPr>
          <p:nvPr/>
        </p:nvCxnSpPr>
        <p:spPr>
          <a:xfrm flipV="1">
            <a:off x="699291" y="1397932"/>
            <a:ext cx="9642141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14B1979-06F2-D1B5-9DFC-75A37B2D36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06"/>
          <a:stretch/>
        </p:blipFill>
        <p:spPr>
          <a:xfrm>
            <a:off x="699291" y="2071687"/>
            <a:ext cx="2650681" cy="1190563"/>
          </a:xfrm>
          <a:prstGeom prst="roundRect">
            <a:avLst>
              <a:gd name="adj" fmla="val 10648"/>
            </a:avLst>
          </a:prstGeom>
          <a:ln w="3175">
            <a:solidFill>
              <a:schemeClr val="bg2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5443B3-EC72-57D4-1D36-D22F8B910D9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80" b="-117"/>
          <a:stretch/>
        </p:blipFill>
        <p:spPr>
          <a:xfrm>
            <a:off x="699291" y="3778630"/>
            <a:ext cx="2110839" cy="1924893"/>
          </a:xfrm>
          <a:prstGeom prst="roundRect">
            <a:avLst>
              <a:gd name="adj" fmla="val 10648"/>
            </a:avLst>
          </a:prstGeom>
          <a:ln w="3175">
            <a:solidFill>
              <a:schemeClr val="bg2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1A9B8F-5408-EB8C-DBBB-8066C7B7A4E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839" r="2874"/>
          <a:stretch/>
        </p:blipFill>
        <p:spPr>
          <a:xfrm>
            <a:off x="3684981" y="2071687"/>
            <a:ext cx="2650681" cy="1177645"/>
          </a:xfrm>
          <a:prstGeom prst="roundRect">
            <a:avLst>
              <a:gd name="adj" fmla="val 10648"/>
            </a:avLst>
          </a:prstGeom>
          <a:ln w="3175">
            <a:solidFill>
              <a:schemeClr val="bg2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7FC7F3-25DE-4CEF-016D-C9263FC9479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329" b="-32"/>
          <a:stretch/>
        </p:blipFill>
        <p:spPr>
          <a:xfrm>
            <a:off x="6143326" y="3791549"/>
            <a:ext cx="2081035" cy="1911975"/>
          </a:xfrm>
          <a:prstGeom prst="roundRect">
            <a:avLst>
              <a:gd name="adj" fmla="val 10648"/>
            </a:avLst>
          </a:prstGeom>
          <a:ln w="3175">
            <a:solidFill>
              <a:schemeClr val="bg2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75BF0C-55CC-8DD0-FD00-CDD4ACF1CF3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120" t="4272" r="4216" b="459"/>
          <a:stretch/>
        </p:blipFill>
        <p:spPr>
          <a:xfrm>
            <a:off x="3151325" y="3778631"/>
            <a:ext cx="2651259" cy="1911975"/>
          </a:xfrm>
          <a:prstGeom prst="roundRect">
            <a:avLst>
              <a:gd name="adj" fmla="val 10648"/>
            </a:avLst>
          </a:prstGeom>
          <a:ln w="3175">
            <a:solidFill>
              <a:schemeClr val="bg2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525E71-1713-E9EC-B4C3-2E5973817A0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80" b="-117"/>
          <a:stretch/>
        </p:blipFill>
        <p:spPr>
          <a:xfrm>
            <a:off x="851691" y="3931030"/>
            <a:ext cx="2110839" cy="1924893"/>
          </a:xfrm>
          <a:prstGeom prst="roundRect">
            <a:avLst>
              <a:gd name="adj" fmla="val 10648"/>
            </a:avLst>
          </a:prstGeom>
          <a:ln w="3175">
            <a:solidFill>
              <a:schemeClr val="bg2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186F596-C04E-BCBE-6257-503A72E40F56}"/>
              </a:ext>
            </a:extLst>
          </p:cNvPr>
          <p:cNvSpPr txBox="1"/>
          <p:nvPr/>
        </p:nvSpPr>
        <p:spPr>
          <a:xfrm>
            <a:off x="699291" y="544971"/>
            <a:ext cx="11798299" cy="11081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3500" b="1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DÉCLARATIONS DE REVENUS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3500" b="1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 APPROUVÉES</a:t>
            </a: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endParaRPr lang="en-US" sz="4000" dirty="0">
              <a:solidFill>
                <a:srgbClr val="2A524D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545553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10CDFC-3012-E207-3B54-7FB5324A41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554DF9-B3C7-5A3A-BA9B-6B6BE238C0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1CE19C9-5611-6EF5-B236-C2C66669D6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853" r="28752" b="27983"/>
          <a:stretch/>
        </p:blipFill>
        <p:spPr>
          <a:xfrm>
            <a:off x="0" y="-7231"/>
            <a:ext cx="12192000" cy="686523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948389C-827E-D949-63B3-7107829F2D59}"/>
              </a:ext>
            </a:extLst>
          </p:cNvPr>
          <p:cNvSpPr txBox="1"/>
          <p:nvPr/>
        </p:nvSpPr>
        <p:spPr>
          <a:xfrm>
            <a:off x="250747" y="1158211"/>
            <a:ext cx="1224763" cy="2251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12000" b="1" dirty="0">
                <a:solidFill>
                  <a:srgbClr val="DCFD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endParaRPr lang="en-US" sz="12000" dirty="0">
              <a:solidFill>
                <a:srgbClr val="2A524D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D6BB5A-C193-2D4B-9B57-6B9C50EDB396}"/>
              </a:ext>
            </a:extLst>
          </p:cNvPr>
          <p:cNvSpPr txBox="1"/>
          <p:nvPr/>
        </p:nvSpPr>
        <p:spPr>
          <a:xfrm>
            <a:off x="1128270" y="832788"/>
            <a:ext cx="4156424" cy="23221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Poursuivez votre </a:t>
            </a:r>
            <a:r>
              <a:rPr lang="fr-FR" sz="2800" b="1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vision</a:t>
            </a:r>
            <a:r>
              <a:rPr lang="fr-FR" sz="2800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fr-FR" sz="2800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 l'argent ; l'</a:t>
            </a:r>
            <a:r>
              <a:rPr lang="fr-FR" sz="2800" b="1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argent </a:t>
            </a:r>
            <a:r>
              <a:rPr lang="fr-FR" sz="2800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finira par vous suivre.</a:t>
            </a:r>
          </a:p>
          <a:p>
            <a:pPr>
              <a:lnSpc>
                <a:spcPct val="150000"/>
              </a:lnSpc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Tony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Hseih</a:t>
            </a:r>
            <a:br>
              <a:rPr lang="en-GB" sz="2500" dirty="0">
                <a:solidFill>
                  <a:srgbClr val="2A524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en-IT" sz="2500" dirty="0">
              <a:solidFill>
                <a:srgbClr val="2A52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5312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09398-78ED-3FAC-C5CE-AF9EBF53CE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944534-CB77-8346-DCFD-EC0A3EA53A1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7627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D02E97-3024-983A-2149-01AC907D07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3E79875-5A8C-4688-F110-53E7E6721A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528BB9-884A-7CF5-3BB0-2C9868594EF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825" b="782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59BBC7C-C292-9952-64F9-6FFEED758B2D}"/>
              </a:ext>
            </a:extLst>
          </p:cNvPr>
          <p:cNvSpPr/>
          <p:nvPr/>
        </p:nvSpPr>
        <p:spPr>
          <a:xfrm>
            <a:off x="0" y="495946"/>
            <a:ext cx="12192000" cy="6858001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5937"/>
                </a:schemeClr>
              </a:gs>
              <a:gs pos="9000">
                <a:schemeClr val="tx1">
                  <a:alpha val="43743"/>
                </a:schemeClr>
              </a:gs>
              <a:gs pos="56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F189EA-F1E0-E442-379E-02B734A99E06}"/>
              </a:ext>
            </a:extLst>
          </p:cNvPr>
          <p:cNvSpPr txBox="1"/>
          <p:nvPr/>
        </p:nvSpPr>
        <p:spPr>
          <a:xfrm>
            <a:off x="744872" y="4453441"/>
            <a:ext cx="9189542" cy="24045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fr-FR" sz="6000" b="1" dirty="0">
                <a:solidFill>
                  <a:schemeClr val="bg1"/>
                </a:solidFill>
                <a:latin typeface="Arial"/>
                <a:ea typeface="+mj-ea"/>
                <a:cs typeface="Arial"/>
              </a:rPr>
              <a:t>L'ÉQUIPE CHARGÉE DE </a:t>
            </a:r>
            <a:r>
              <a:rPr lang="fr-FR" sz="6000" b="1">
                <a:solidFill>
                  <a:schemeClr val="bg1"/>
                </a:solidFill>
                <a:latin typeface="Arial"/>
                <a:ea typeface="+mj-ea"/>
                <a:cs typeface="Arial"/>
              </a:rPr>
              <a:t>LA CONFORMITÉ EMEA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endParaRPr lang="fr-FR" sz="6000" b="1" dirty="0">
              <a:solidFill>
                <a:schemeClr val="bg1"/>
              </a:solidFill>
              <a:latin typeface="Arial"/>
              <a:ea typeface="+mj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71787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3769F9-B4DF-3044-22C7-CC59EAF489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with text&#10;&#10;AI-generated content may be incorrect.">
            <a:extLst>
              <a:ext uri="{FF2B5EF4-FFF2-40B4-BE49-F238E27FC236}">
                <a16:creationId xmlns:a16="http://schemas.microsoft.com/office/drawing/2014/main" id="{DBF7DF7D-2F53-F0E4-CD77-15265AC99E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5885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C406AF-4B3E-AA9C-9DFD-C52C715104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421B93E-125F-BB89-06AA-31666A4DA045}"/>
              </a:ext>
            </a:extLst>
          </p:cNvPr>
          <p:cNvSpPr txBox="1"/>
          <p:nvPr/>
        </p:nvSpPr>
        <p:spPr>
          <a:xfrm>
            <a:off x="1650273" y="2382861"/>
            <a:ext cx="4298864" cy="4296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14300" lvl="0">
              <a:lnSpc>
                <a:spcPct val="90000"/>
              </a:lnSpc>
              <a:spcAft>
                <a:spcPts val="800"/>
              </a:spcAft>
              <a:tabLst>
                <a:tab pos="457200" algn="l"/>
              </a:tabLst>
            </a:pPr>
            <a:endParaRPr lang="en-US" sz="2000" b="1" kern="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DED71B-FA3B-AAF8-E9E6-B7213C8D6324}"/>
              </a:ext>
            </a:extLst>
          </p:cNvPr>
          <p:cNvSpPr txBox="1"/>
          <p:nvPr/>
        </p:nvSpPr>
        <p:spPr>
          <a:xfrm>
            <a:off x="1067165" y="2071687"/>
            <a:ext cx="4298864" cy="448409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500" b="1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ALLÉGATIONS: </a:t>
            </a:r>
            <a:r>
              <a:rPr lang="fr-FR" sz="20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tout message ou représentation concernant un produit </a:t>
            </a:r>
            <a:br>
              <a:rPr lang="fr-FR" sz="20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fr-FR" sz="20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pouvant être présenté sous forme de :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sz="20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Texte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sz="20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Image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sz="20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Graphique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sz="20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Symbole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r>
              <a:rPr lang="fr-FR" sz="2500" b="1" dirty="0">
                <a:solidFill>
                  <a:srgbClr val="2A524D"/>
                </a:solidFill>
                <a:latin typeface="Arial"/>
                <a:cs typeface="Arial"/>
              </a:rPr>
              <a:t>TYPES D'ALLÉGATIONS :</a:t>
            </a:r>
          </a:p>
          <a:p>
            <a:endParaRPr lang="fr-FR" sz="2200" dirty="0">
              <a:solidFill>
                <a:srgbClr val="2A52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sz="21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Nutritionnelles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sz="21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Médicales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sz="21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Santé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sz="21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Cosmétiques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sz="21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Revenus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DE" sz="20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457200" indent="-3429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91A4B2-18B2-FF16-F18D-56FBE04BBDC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95756"/>
          <a:stretch/>
        </p:blipFill>
        <p:spPr>
          <a:xfrm rot="10800000">
            <a:off x="0" y="0"/>
            <a:ext cx="517451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E76806F-D609-24B0-D1BD-EBCA72A4463F}"/>
              </a:ext>
            </a:extLst>
          </p:cNvPr>
          <p:cNvSpPr txBox="1"/>
          <p:nvPr/>
        </p:nvSpPr>
        <p:spPr>
          <a:xfrm>
            <a:off x="995725" y="627558"/>
            <a:ext cx="4084275" cy="14224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endParaRPr lang="en-US" sz="3500" b="1" dirty="0">
              <a:solidFill>
                <a:srgbClr val="2A52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4000" b="1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ALLÉGATIONS</a:t>
            </a:r>
            <a:endParaRPr lang="en-US" sz="4000" kern="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endParaRPr lang="en-US" sz="4000" dirty="0">
              <a:solidFill>
                <a:srgbClr val="2A524D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7F95284-E28E-8BE0-8030-9242FA642897}"/>
              </a:ext>
            </a:extLst>
          </p:cNvPr>
          <p:cNvCxnSpPr>
            <a:cxnSpLocks/>
          </p:cNvCxnSpPr>
          <p:nvPr/>
        </p:nvCxnSpPr>
        <p:spPr>
          <a:xfrm flipV="1">
            <a:off x="1067165" y="1711762"/>
            <a:ext cx="9642141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A3A26AA-B233-F197-3968-D4E1FDD3B66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771" t="4210" r="29452" b="4210"/>
          <a:stretch/>
        </p:blipFill>
        <p:spPr>
          <a:xfrm>
            <a:off x="6381161" y="0"/>
            <a:ext cx="5810839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9302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DABE65-402D-110F-53F0-2AA4F27252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0420AB2-CF5E-299F-F480-D71D5349E0F0}"/>
              </a:ext>
            </a:extLst>
          </p:cNvPr>
          <p:cNvSpPr txBox="1"/>
          <p:nvPr/>
        </p:nvSpPr>
        <p:spPr>
          <a:xfrm>
            <a:off x="1650273" y="2382861"/>
            <a:ext cx="4298864" cy="4296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14300" lvl="0">
              <a:lnSpc>
                <a:spcPct val="90000"/>
              </a:lnSpc>
              <a:spcAft>
                <a:spcPts val="800"/>
              </a:spcAft>
              <a:tabLst>
                <a:tab pos="457200" algn="l"/>
              </a:tabLst>
            </a:pPr>
            <a:endParaRPr lang="en-US" sz="2000" b="1" kern="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BD9C08-971B-3FF4-6008-C156CC10E474}"/>
              </a:ext>
            </a:extLst>
          </p:cNvPr>
          <p:cNvSpPr txBox="1"/>
          <p:nvPr/>
        </p:nvSpPr>
        <p:spPr>
          <a:xfrm>
            <a:off x="1067165" y="2071686"/>
            <a:ext cx="4446129" cy="467873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Présentez votre activité de manière appropriée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Soyez honnête et ne trompez pas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N'offrez ni ne suggérez aucune garantie de succès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Gardez à l'esprit que </a:t>
            </a:r>
            <a:r>
              <a:rPr lang="fr-FR" sz="2000" b="1" dirty="0" err="1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Partner.Co</a:t>
            </a:r>
            <a:r>
              <a:rPr lang="fr-FR" sz="2000" b="1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verse des commissions basées sur la vente de produits aux consommateurs finaux</a:t>
            </a:r>
            <a:endParaRPr lang="fr-FR" sz="2000" dirty="0">
              <a:solidFill>
                <a:srgbClr val="2A52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Indiquez clairement que le succès est le fruit d'un travail acharné, d'efforts et de dévouement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Consultez le manuel des politiques, section 2.4.15 sur les déclarations de revenus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Consultez le plan de rémunération dans la bibliothèque du Back Office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6F8D7D-7348-DCEB-DE0E-0EE480D043E8}"/>
              </a:ext>
            </a:extLst>
          </p:cNvPr>
          <p:cNvSpPr txBox="1"/>
          <p:nvPr/>
        </p:nvSpPr>
        <p:spPr>
          <a:xfrm>
            <a:off x="995725" y="695290"/>
            <a:ext cx="4815115" cy="14224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z="3500" b="1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DÉCLARATIONS DE REVENUS : RÈGLES</a:t>
            </a:r>
            <a:endParaRPr lang="en-GB" sz="3500" dirty="0">
              <a:solidFill>
                <a:srgbClr val="2A52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endParaRPr lang="en-US" sz="4000" dirty="0">
              <a:solidFill>
                <a:srgbClr val="2A524D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80FC99E-0EEE-EAA2-D691-55CB73D86645}"/>
              </a:ext>
            </a:extLst>
          </p:cNvPr>
          <p:cNvCxnSpPr>
            <a:cxnSpLocks/>
          </p:cNvCxnSpPr>
          <p:nvPr/>
        </p:nvCxnSpPr>
        <p:spPr>
          <a:xfrm flipV="1">
            <a:off x="1067165" y="1806560"/>
            <a:ext cx="9642141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164B10EA-A573-AD97-AA16-15F4AFF37B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95756"/>
          <a:stretch/>
        </p:blipFill>
        <p:spPr>
          <a:xfrm rot="10800000">
            <a:off x="0" y="0"/>
            <a:ext cx="517451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22EB2AF-92B7-1CFD-FFDF-09912208ED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012" t="9678" r="30967" b="12366"/>
          <a:stretch/>
        </p:blipFill>
        <p:spPr>
          <a:xfrm>
            <a:off x="6381161" y="0"/>
            <a:ext cx="5810839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8933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BF0FC5-68E9-00C8-758C-6F38FCCE99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9816814-C3A3-2112-C0EF-72C25E2C9577}"/>
              </a:ext>
            </a:extLst>
          </p:cNvPr>
          <p:cNvCxnSpPr>
            <a:cxnSpLocks/>
          </p:cNvCxnSpPr>
          <p:nvPr/>
        </p:nvCxnSpPr>
        <p:spPr>
          <a:xfrm flipV="1">
            <a:off x="1067165" y="1806560"/>
            <a:ext cx="9642141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FC6755C3-E376-F7BC-82C2-FE4B8162F2A8}"/>
              </a:ext>
            </a:extLst>
          </p:cNvPr>
          <p:cNvSpPr txBox="1"/>
          <p:nvPr/>
        </p:nvSpPr>
        <p:spPr>
          <a:xfrm>
            <a:off x="1650273" y="2382861"/>
            <a:ext cx="4298864" cy="4296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14300" lvl="0">
              <a:lnSpc>
                <a:spcPct val="90000"/>
              </a:lnSpc>
              <a:spcAft>
                <a:spcPts val="800"/>
              </a:spcAft>
              <a:tabLst>
                <a:tab pos="457200" algn="l"/>
              </a:tabLst>
            </a:pPr>
            <a:endParaRPr lang="en-US" sz="2000" b="1" kern="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8E3B16-ECCB-80E6-39C7-36930B98BD69}"/>
              </a:ext>
            </a:extLst>
          </p:cNvPr>
          <p:cNvSpPr txBox="1"/>
          <p:nvPr/>
        </p:nvSpPr>
        <p:spPr>
          <a:xfrm>
            <a:off x="1067165" y="2044793"/>
            <a:ext cx="5028835" cy="448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montant doit être couvert à </a:t>
            </a:r>
            <a:r>
              <a:rPr lang="fr-FR" sz="2000" b="1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100 %</a:t>
            </a:r>
            <a:endParaRPr lang="fr-FR" sz="2000" dirty="0">
              <a:solidFill>
                <a:srgbClr val="2A52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date du paiement doit être clairement visible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hashtag </a:t>
            </a:r>
            <a:r>
              <a:rPr lang="fr-FR" sz="2000" b="1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#PARTNERCOBRANDPARTNER</a:t>
            </a:r>
            <a:r>
              <a:rPr lang="fr-FR" sz="2000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fr-FR" sz="2000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doit être inclus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 clause de non-responsabilité spécifique doit être incluse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8BD0F9C-9CB3-FABA-06F0-1409ECBB11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95756"/>
          <a:stretch/>
        </p:blipFill>
        <p:spPr>
          <a:xfrm rot="10800000">
            <a:off x="0" y="0"/>
            <a:ext cx="517451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5E29E09-C6FE-9A37-7EC3-64750551E89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012" t="9678" r="30967" b="12366"/>
          <a:stretch/>
        </p:blipFill>
        <p:spPr>
          <a:xfrm>
            <a:off x="6381161" y="0"/>
            <a:ext cx="5810839" cy="6858001"/>
          </a:xfrm>
          <a:prstGeom prst="rect">
            <a:avLst/>
          </a:prstGeom>
        </p:spPr>
      </p:pic>
      <p:pic>
        <p:nvPicPr>
          <p:cNvPr id="2" name="Picture 1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F6739E6A-D47F-0243-8746-3D5D553F85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586" y="5146239"/>
            <a:ext cx="4689656" cy="11129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C007CE-95AE-5632-826E-E4E8C35B9EA0}"/>
              </a:ext>
            </a:extLst>
          </p:cNvPr>
          <p:cNvSpPr txBox="1"/>
          <p:nvPr/>
        </p:nvSpPr>
        <p:spPr>
          <a:xfrm>
            <a:off x="995725" y="695290"/>
            <a:ext cx="4815115" cy="14224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z="3500" b="1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DÉCLARATIONS DE REVENUS : RÈGLES</a:t>
            </a:r>
            <a:endParaRPr lang="en-GB" sz="3500" dirty="0">
              <a:solidFill>
                <a:srgbClr val="2A52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endParaRPr lang="en-US" sz="4000" dirty="0">
              <a:solidFill>
                <a:srgbClr val="2A524D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298702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3F09F2-C6A6-F687-29BB-37CF051885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B98946-D6E7-19ED-B287-A9C4A0AEDC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6C0704F-7C8D-AC1B-FD8A-863F21D4A776}"/>
              </a:ext>
            </a:extLst>
          </p:cNvPr>
          <p:cNvSpPr txBox="1"/>
          <p:nvPr/>
        </p:nvSpPr>
        <p:spPr>
          <a:xfrm>
            <a:off x="661720" y="688286"/>
            <a:ext cx="11798299" cy="11081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z="3600" b="1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DÉCLARATIONS DE REVENUS : HASHTAG</a:t>
            </a:r>
            <a:endParaRPr lang="en-GB" sz="3600" dirty="0">
              <a:solidFill>
                <a:srgbClr val="2A52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endParaRPr lang="en-US" sz="4000" dirty="0">
              <a:solidFill>
                <a:srgbClr val="2A524D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44FD97-5C68-1998-D971-B27CD027254A}"/>
              </a:ext>
            </a:extLst>
          </p:cNvPr>
          <p:cNvSpPr txBox="1"/>
          <p:nvPr/>
        </p:nvSpPr>
        <p:spPr>
          <a:xfrm>
            <a:off x="1650273" y="2382861"/>
            <a:ext cx="4298864" cy="4296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14300" lvl="0">
              <a:lnSpc>
                <a:spcPct val="90000"/>
              </a:lnSpc>
              <a:spcAft>
                <a:spcPts val="800"/>
              </a:spcAft>
              <a:tabLst>
                <a:tab pos="457200" algn="l"/>
              </a:tabLst>
            </a:pPr>
            <a:endParaRPr lang="en-US" sz="2000" b="1" kern="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343F0C4-7978-5DEB-1604-7371AE0BD6AC}"/>
              </a:ext>
            </a:extLst>
          </p:cNvPr>
          <p:cNvCxnSpPr>
            <a:cxnSpLocks/>
          </p:cNvCxnSpPr>
          <p:nvPr/>
        </p:nvCxnSpPr>
        <p:spPr>
          <a:xfrm flipV="1">
            <a:off x="699291" y="1397932"/>
            <a:ext cx="9642141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C949EA16-2964-8F1C-0489-635E33CE79D6}"/>
              </a:ext>
            </a:extLst>
          </p:cNvPr>
          <p:cNvSpPr/>
          <p:nvPr/>
        </p:nvSpPr>
        <p:spPr>
          <a:xfrm>
            <a:off x="9354083" y="4731204"/>
            <a:ext cx="783771" cy="82459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9C9401-421B-2146-85CB-016EB2ACDF9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139781" y="4074252"/>
            <a:ext cx="2768241" cy="27508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B2D0E21-FA2C-9FCA-4214-0B86938577D3}"/>
              </a:ext>
            </a:extLst>
          </p:cNvPr>
          <p:cNvSpPr txBox="1"/>
          <p:nvPr/>
        </p:nvSpPr>
        <p:spPr>
          <a:xfrm>
            <a:off x="661720" y="2194877"/>
            <a:ext cx="6845776" cy="448409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sz="20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/>
                <a:cs typeface="Arial"/>
              </a:rPr>
              <a:t>Hashtag </a:t>
            </a:r>
            <a:r>
              <a:rPr lang="en-US" sz="2000" b="1" kern="100" dirty="0">
                <a:solidFill>
                  <a:srgbClr val="2A524D"/>
                </a:solidFill>
                <a:effectLst/>
                <a:latin typeface="Arial"/>
                <a:ea typeface="Calibri"/>
                <a:cs typeface="Arial"/>
              </a:rPr>
              <a:t>#PARTNERCOBRANDPARTNER</a:t>
            </a:r>
            <a:endParaRPr lang="en-US" sz="2000" kern="100" dirty="0">
              <a:solidFill>
                <a:srgbClr val="2A52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hashtag vous aide à vous présenter comme </a:t>
            </a:r>
            <a:b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Représentant et non comme un client</a:t>
            </a:r>
          </a:p>
          <a:p>
            <a:pPr marL="342900" indent="-3429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hashtag clarifie votre intention commerciale </a:t>
            </a:r>
            <a:b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votre objectif de vendre aux clients finaux</a:t>
            </a:r>
          </a:p>
          <a:p>
            <a:pPr marL="342900" indent="-3429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hashtag vous protège, vous et votre activité</a:t>
            </a:r>
          </a:p>
          <a:p>
            <a:pPr marL="342900" indent="-3429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rgbClr val="2A524D"/>
                </a:solidFill>
                <a:latin typeface="Arial"/>
                <a:cs typeface="Arial"/>
              </a:rPr>
              <a:t>Il est obligatoire d'inclure le correct hashtag </a:t>
            </a:r>
            <a:br>
              <a:rPr lang="fr-FR" sz="2000" b="1" dirty="0">
                <a:solidFill>
                  <a:srgbClr val="2A524D"/>
                </a:solidFill>
                <a:latin typeface="Arial"/>
                <a:cs typeface="Arial"/>
              </a:rPr>
            </a:br>
            <a:r>
              <a:rPr lang="fr-FR" sz="2000" b="1" dirty="0">
                <a:solidFill>
                  <a:srgbClr val="2A524D"/>
                </a:solidFill>
                <a:latin typeface="Arial"/>
                <a:cs typeface="Arial"/>
              </a:rPr>
              <a:t>lorsque vous sponsorisez </a:t>
            </a:r>
            <a:r>
              <a:rPr lang="fr-FR" sz="2000" b="1" dirty="0" err="1">
                <a:solidFill>
                  <a:srgbClr val="2A524D"/>
                </a:solidFill>
                <a:latin typeface="Arial"/>
                <a:cs typeface="Arial"/>
              </a:rPr>
              <a:t>Partner.Co</a:t>
            </a:r>
            <a:endParaRPr lang="fr-FR" sz="2000" dirty="0">
              <a:solidFill>
                <a:srgbClr val="2A524D"/>
              </a:solidFill>
              <a:latin typeface="Arial"/>
              <a:cs typeface="Arial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endParaRPr lang="en-US" sz="2000" b="1" kern="100" dirty="0">
              <a:solidFill>
                <a:srgbClr val="2A524D"/>
              </a:solidFill>
              <a:effectLst/>
              <a:latin typeface="Arial"/>
              <a:ea typeface="Calibri" panose="020F050202020403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60975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0618DF-1415-7203-CA75-D5538E9980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1D2C19-A907-7141-865A-8DBAA1B4D37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EAC8210-5E26-A4D9-CDCD-CD7C9BFF8445}"/>
              </a:ext>
            </a:extLst>
          </p:cNvPr>
          <p:cNvSpPr txBox="1"/>
          <p:nvPr/>
        </p:nvSpPr>
        <p:spPr>
          <a:xfrm>
            <a:off x="1650273" y="2382861"/>
            <a:ext cx="4298864" cy="4296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14300" lvl="0">
              <a:lnSpc>
                <a:spcPct val="90000"/>
              </a:lnSpc>
              <a:spcAft>
                <a:spcPts val="800"/>
              </a:spcAft>
              <a:tabLst>
                <a:tab pos="457200" algn="l"/>
              </a:tabLst>
            </a:pPr>
            <a:endParaRPr lang="en-US" sz="2000" b="1" kern="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9D4F3A-B585-26AB-B9DC-80E67709F623}"/>
              </a:ext>
            </a:extLst>
          </p:cNvPr>
          <p:cNvSpPr txBox="1"/>
          <p:nvPr/>
        </p:nvSpPr>
        <p:spPr>
          <a:xfrm>
            <a:off x="699291" y="2207151"/>
            <a:ext cx="9679713" cy="448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 sz="17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résultats sont personnels et basés sur l'expérience individuelle chez </a:t>
            </a:r>
            <a:r>
              <a:rPr lang="fr-FR" sz="17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Partner.Co</a:t>
            </a:r>
            <a:r>
              <a:rPr lang="fr-FR" sz="17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ils </a:t>
            </a:r>
            <a:br>
              <a:rPr lang="fr-FR" sz="17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7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 sont pas garantis. Contactez-moi pour plus d'informations sur notre plan de rémunération.</a:t>
            </a:r>
          </a:p>
          <a:p>
            <a:endParaRPr lang="fr-FR" sz="17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7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résultats personnels peuvent varier d'une personne à l'autre et ne sont pas garantis. </a:t>
            </a:r>
            <a:br>
              <a:rPr lang="fr-FR" sz="17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7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succès ou les résultats décrits ou présentés sont le fruit des efforts, des compétences, </a:t>
            </a:r>
            <a:br>
              <a:rPr lang="fr-FR" sz="17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7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l'expérience et de l'engagement individuels et ne représentent pas nécessairement </a:t>
            </a:r>
            <a:br>
              <a:rPr lang="fr-FR" sz="17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7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résultat moyen ou courant.</a:t>
            </a:r>
          </a:p>
          <a:p>
            <a:endParaRPr lang="fr-FR" sz="17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7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Partner.Co</a:t>
            </a:r>
            <a:r>
              <a:rPr lang="fr-FR" sz="17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 garantit aucun niveau de revenu ou de succès à aucun Représentant. </a:t>
            </a:r>
            <a:br>
              <a:rPr lang="fr-FR" sz="17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7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revenus provenant du plan de rémunération de </a:t>
            </a:r>
            <a:r>
              <a:rPr lang="fr-FR" sz="17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Partner.Co</a:t>
            </a:r>
            <a:r>
              <a:rPr lang="fr-FR" sz="17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dépendent des ventes, </a:t>
            </a:r>
            <a:br>
              <a:rPr lang="fr-FR" sz="17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7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compétences commerciales, des capacités et de l'application personnelle de chaque Représentant.</a:t>
            </a:r>
            <a:endParaRPr lang="fr-FR" sz="17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37FEEA-E0EB-526F-C57C-D8FEB9D1155C}"/>
              </a:ext>
            </a:extLst>
          </p:cNvPr>
          <p:cNvSpPr txBox="1"/>
          <p:nvPr/>
        </p:nvSpPr>
        <p:spPr>
          <a:xfrm>
            <a:off x="579725" y="549516"/>
            <a:ext cx="11798299" cy="11081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z="3200" b="1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DÉCLARATIONS DE REVENUS : CLAUSE DE NON-RESPONSABILITÉ CONCERNANT LES REVENUS</a:t>
            </a:r>
            <a:endParaRPr lang="fr-FR" sz="3200" dirty="0">
              <a:solidFill>
                <a:srgbClr val="2A52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endParaRPr lang="en-US" sz="4000" dirty="0">
              <a:solidFill>
                <a:srgbClr val="2A524D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8CD4F5D-C702-DF2B-800E-ED66E7254DCB}"/>
              </a:ext>
            </a:extLst>
          </p:cNvPr>
          <p:cNvCxnSpPr>
            <a:cxnSpLocks/>
          </p:cNvCxnSpPr>
          <p:nvPr/>
        </p:nvCxnSpPr>
        <p:spPr>
          <a:xfrm flipV="1">
            <a:off x="699291" y="1397932"/>
            <a:ext cx="9642141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78534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F3C63B-720E-E675-BF6C-31BC95937A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44E9A4-8BD1-4890-695C-92FA37ADEC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6AB397-9063-4733-8939-C9677D726102}"/>
              </a:ext>
            </a:extLst>
          </p:cNvPr>
          <p:cNvSpPr txBox="1"/>
          <p:nvPr/>
        </p:nvSpPr>
        <p:spPr>
          <a:xfrm>
            <a:off x="699291" y="2528047"/>
            <a:ext cx="9557304" cy="4163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fr-FR" sz="2000" b="1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DESCRIPTION + CLAUSE DE NON-RESPONSABILITÉ + HASHTAG</a:t>
            </a:r>
            <a:endParaRPr lang="en-US" sz="2000" kern="100" dirty="0">
              <a:solidFill>
                <a:srgbClr val="2A52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9000"/>
              </a:lnSpc>
              <a:spcAft>
                <a:spcPts val="600"/>
              </a:spcAft>
            </a:pP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“ </a:t>
            </a:r>
            <a:r>
              <a:rPr lang="fr-FR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 suis tellement heureux de pouvoir gagner un revenu supplémentaire </a:t>
            </a:r>
            <a:br>
              <a:rPr lang="fr-FR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pour mieux subvenir aux besoins de ma famille ! 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”</a:t>
            </a:r>
            <a:endParaRPr lang="fr-FR" sz="19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9000"/>
              </a:lnSpc>
              <a:spcAft>
                <a:spcPts val="600"/>
              </a:spcAft>
            </a:pP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“</a:t>
            </a:r>
            <a:r>
              <a:rPr lang="fr-FR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Laissez-moi vous montrer comment vous pouvez générer un revenu </a:t>
            </a:r>
            <a:br>
              <a:rPr lang="fr-FR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supplémentaire grâce au plan de rémunération de </a:t>
            </a:r>
            <a:r>
              <a:rPr lang="fr-FR" sz="19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Partner.Co</a:t>
            </a:r>
            <a:r>
              <a:rPr lang="fr-FR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”</a:t>
            </a:r>
            <a:endParaRPr lang="fr-FR" sz="19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9000"/>
              </a:lnSpc>
              <a:spcAft>
                <a:spcPts val="600"/>
              </a:spcAft>
            </a:pPr>
            <a:r>
              <a:rPr lang="fr-FR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résultats indiqués sont personnels, basés sur les efforts, les compétences et l'expérience de chacun, </a:t>
            </a:r>
            <a:br>
              <a:rPr lang="fr-FR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ne sont ni généraux ni garantis. Contactez-moi pour plus d'informations sur notre plan de rémunération. </a:t>
            </a:r>
            <a:r>
              <a: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#PARTNERCOBRANDPARTNER</a:t>
            </a:r>
          </a:p>
          <a:p>
            <a:endParaRPr lang="fr-FR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en-US" sz="20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“</a:t>
            </a:r>
            <a:r>
              <a:rPr lang="fr-F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J'ai atteint le titre de Senior </a:t>
            </a:r>
            <a:r>
              <a:rPr lang="fr-F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Officer</a:t>
            </a:r>
            <a:r>
              <a:rPr lang="fr-F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chez </a:t>
            </a:r>
            <a:r>
              <a:rPr lang="fr-F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Partner.Co</a:t>
            </a:r>
            <a:r>
              <a:rPr lang="fr-F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avec beaucoup </a:t>
            </a:r>
            <a:br>
              <a:rPr lang="fr-F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satisfaction, demandez-moi comment ! </a:t>
            </a:r>
            <a:r>
              <a:rPr lang="en-US" sz="20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”</a:t>
            </a:r>
            <a:endParaRPr lang="fr-FR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fr-FR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résultats sont personnels et basés sur l'expérience individuelle chez </a:t>
            </a:r>
            <a:r>
              <a:rPr lang="fr-FR" sz="14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Partner.Co</a:t>
            </a:r>
            <a:r>
              <a:rPr lang="fr-FR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ils ne sont pas garantis. Contactez-moi pour plus d'informations sur notre plan de rémunération. </a:t>
            </a:r>
            <a:r>
              <a: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#PARTNERCOBRANDPARTNER</a:t>
            </a:r>
            <a:endParaRPr lang="fr-FR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endParaRPr lang="en-US" sz="2000" b="1" kern="100" dirty="0">
              <a:solidFill>
                <a:srgbClr val="2A524D"/>
              </a:solidFill>
              <a:effectLst/>
              <a:latin typeface="Arial"/>
              <a:ea typeface="Calibri" panose="020F0502020204030204" pitchFamily="34" charset="0"/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8660F0-2BA9-23D7-7DDE-161BD8CB59E7}"/>
              </a:ext>
            </a:extLst>
          </p:cNvPr>
          <p:cNvSpPr txBox="1"/>
          <p:nvPr/>
        </p:nvSpPr>
        <p:spPr>
          <a:xfrm>
            <a:off x="627852" y="772433"/>
            <a:ext cx="10385290" cy="11081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z="3200" b="1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DÉCLARATIONS DE REVENUS APPROUVÉES : EXEMPLES</a:t>
            </a:r>
            <a:endParaRPr lang="fr-FR" sz="3200" dirty="0">
              <a:solidFill>
                <a:srgbClr val="2A52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endParaRPr lang="en-US" sz="4000" dirty="0">
              <a:solidFill>
                <a:srgbClr val="2A524D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DD185CD-6E21-95A7-05C7-98E8F41E875C}"/>
              </a:ext>
            </a:extLst>
          </p:cNvPr>
          <p:cNvCxnSpPr>
            <a:cxnSpLocks/>
          </p:cNvCxnSpPr>
          <p:nvPr/>
        </p:nvCxnSpPr>
        <p:spPr>
          <a:xfrm flipV="1">
            <a:off x="699291" y="1718774"/>
            <a:ext cx="9642141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32540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2071</TotalTime>
  <Words>823</Words>
  <Application>Microsoft Macintosh PowerPoint</Application>
  <PresentationFormat>Widescreen</PresentationFormat>
  <Paragraphs>82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Erica Bui</dc:creator>
  <cp:lastModifiedBy>Kate Wickstead</cp:lastModifiedBy>
  <cp:revision>52</cp:revision>
  <dcterms:created xsi:type="dcterms:W3CDTF">2024-10-22T09:44:30Z</dcterms:created>
  <dcterms:modified xsi:type="dcterms:W3CDTF">2025-11-13T11:12:58Z</dcterms:modified>
</cp:coreProperties>
</file>