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2E_D0A4A0F3.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2E8_B408C22D.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35_9C3ED823.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2EB_4385029C.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3C_E11D58B4.xml" ContentType="application/vnd.ms-powerpoint.comments+xml"/>
  <Override PartName="/ppt/notesSlides/notesSlide25.xml" ContentType="application/vnd.openxmlformats-officedocument.presentationml.notesSlide+xml"/>
  <Override PartName="/ppt/comments/modernComment_2EE_29057FBA.xml" ContentType="application/vnd.ms-powerpoint.comment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142_5B6A77D8.xml" ContentType="application/vnd.ms-powerpoint.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2F0_7CF90801.xml" ContentType="application/vnd.ms-powerpoint.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740" r:id="rId4"/>
    <p:sldId id="741" r:id="rId5"/>
    <p:sldId id="742" r:id="rId6"/>
    <p:sldId id="269" r:id="rId7"/>
    <p:sldId id="344" r:id="rId8"/>
    <p:sldId id="743" r:id="rId9"/>
    <p:sldId id="302" r:id="rId10"/>
    <p:sldId id="303" r:id="rId11"/>
    <p:sldId id="281" r:id="rId12"/>
    <p:sldId id="744" r:id="rId13"/>
    <p:sldId id="745" r:id="rId14"/>
    <p:sldId id="746" r:id="rId15"/>
    <p:sldId id="308" r:id="rId16"/>
    <p:sldId id="279" r:id="rId17"/>
    <p:sldId id="309" r:id="rId18"/>
    <p:sldId id="310" r:id="rId19"/>
    <p:sldId id="280" r:id="rId20"/>
    <p:sldId id="747" r:id="rId21"/>
    <p:sldId id="748" r:id="rId22"/>
    <p:sldId id="749" r:id="rId23"/>
    <p:sldId id="315" r:id="rId24"/>
    <p:sldId id="298" r:id="rId25"/>
    <p:sldId id="316" r:id="rId26"/>
    <p:sldId id="750" r:id="rId27"/>
    <p:sldId id="751" r:id="rId28"/>
    <p:sldId id="320" r:id="rId29"/>
    <p:sldId id="299" r:id="rId30"/>
    <p:sldId id="322" r:id="rId31"/>
    <p:sldId id="283" r:id="rId32"/>
    <p:sldId id="752" r:id="rId33"/>
    <p:sldId id="753" r:id="rId34"/>
    <p:sldId id="324" r:id="rId35"/>
    <p:sldId id="286" r:id="rId36"/>
    <p:sldId id="326" r:id="rId37"/>
  </p:sldIdLst>
  <p:sldSz cx="12188825" cy="6858000"/>
  <p:notesSz cx="7010400" cy="9296400"/>
  <p:embeddedFontLst>
    <p:embeddedFont>
      <p:font typeface="MS Gothic" panose="020B0609070205080204" pitchFamily="49" charset="-128"/>
      <p:regular r:id="rId39"/>
    </p:embeddedFont>
    <p:embeddedFont>
      <p:font typeface="Avant Garde Demi SFDC" panose="020B0604020202020204" charset="0"/>
      <p:regular r:id="rId40"/>
      <p:bold r:id="rId41"/>
      <p:italic r:id="rId42"/>
      <p:boldItalic r:id="rId43"/>
    </p:embeddedFont>
    <p:embeddedFont>
      <p:font typeface="Calibri" panose="020F0502020204030204" pitchFamily="34" charset="0"/>
      <p:regular r:id="rId44"/>
      <p:bold r:id="rId45"/>
      <p:italic r:id="rId46"/>
      <p:boldItalic r:id="rId47"/>
    </p:embeddedFont>
    <p:embeddedFont>
      <p:font typeface="Salesforce Sans" panose="020B0505020202020203" pitchFamily="34"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65" autoAdjust="0"/>
    <p:restoredTop sz="96904"/>
  </p:normalViewPr>
  <p:slideViewPr>
    <p:cSldViewPr snapToGrid="0">
      <p:cViewPr varScale="1">
        <p:scale>
          <a:sx n="106" d="100"/>
          <a:sy n="106" d="100"/>
        </p:scale>
        <p:origin x="96" y="78"/>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microsoft.com/office/2018/10/relationships/authors" Targe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s>
</file>

<file path=ppt/comments/modernComment_12E_D0A4A0F3.xml><?xml version="1.0" encoding="utf-8"?>
<p188:cmLst xmlns:a="http://schemas.openxmlformats.org/drawingml/2006/main" xmlns:r="http://schemas.openxmlformats.org/officeDocument/2006/relationships" xmlns:p188="http://schemas.microsoft.com/office/powerpoint/2018/8/main">
  <p188:cm id="{D37372E9-7CFA-B643-AA24-017901F42FFF}" authorId="{E47797D6-77C4-2BB1-C528-2C599203AE56}" created="2023-05-23T23:39:37.290">
    <pc:sldMkLst xmlns:pc="http://schemas.microsoft.com/office/powerpoint/2013/main/command">
      <pc:docMk/>
      <pc:sldMk cId="3500450035" sldId="302"/>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8-10 if the MFA registration experience begins with the list of all supported verification methods.</a:t>
        </a:r>
      </a:p>
    </p188:txBody>
  </p188:cm>
</p188:cmLst>
</file>

<file path=ppt/comments/modernComment_135_9C3ED823.xml><?xml version="1.0" encoding="utf-8"?>
<p188:cmLst xmlns:a="http://schemas.openxmlformats.org/drawingml/2006/main" xmlns:r="http://schemas.openxmlformats.org/officeDocument/2006/relationships" xmlns:p188="http://schemas.microsoft.com/office/powerpoint/2018/8/main">
  <p188:cm id="{CC5A23BD-0A66-C24B-BA01-1B1092B6E6CD}" authorId="{E47797D6-77C4-2BB1-C528-2C599203AE56}" created="2023-05-23T23:54:25.729">
    <pc:sldMkLst xmlns:pc="http://schemas.microsoft.com/office/powerpoint/2013/main/command">
      <pc:docMk/>
      <pc:sldMk cId="2621364259" sldId="309"/>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16-18 if the MFA registration experience begins with the list of all supported verification methods.</a:t>
        </a:r>
      </a:p>
    </p188:txBody>
  </p188:cm>
</p188:cmLst>
</file>

<file path=ppt/comments/modernComment_13C_E11D58B4.xml><?xml version="1.0" encoding="utf-8"?>
<p188:cmLst xmlns:a="http://schemas.openxmlformats.org/drawingml/2006/main" xmlns:r="http://schemas.openxmlformats.org/officeDocument/2006/relationships" xmlns:p188="http://schemas.microsoft.com/office/powerpoint/2018/8/main">
  <p188:cm id="{6C8F4833-21CA-E14C-9791-2C7CDD4D2A64}" authorId="{E47797D6-77C4-2BB1-C528-2C599203AE56}" created="2023-05-24T00:06:31.662">
    <pc:sldMkLst xmlns:pc="http://schemas.microsoft.com/office/powerpoint/2013/main/command">
      <pc:docMk/>
      <pc:sldMk cId="3776796852" sldId="316"/>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 24 if the MFA registration experience begins with the list of all supported verification methods.</a:t>
        </a:r>
      </a:p>
    </p188:txBody>
  </p188:cm>
</p188:cmLst>
</file>

<file path=ppt/comments/modernComment_142_5B6A77D8.xml><?xml version="1.0" encoding="utf-8"?>
<p188:cmLst xmlns:a="http://schemas.openxmlformats.org/drawingml/2006/main" xmlns:r="http://schemas.openxmlformats.org/officeDocument/2006/relationships" xmlns:p188="http://schemas.microsoft.com/office/powerpoint/2018/8/main">
  <p188:cm id="{BEEC10B4-F175-9740-BA87-2685B6482FE6}" authorId="{E47797D6-77C4-2BB1-C528-2C599203AE56}" created="2023-05-24T00:15:51.306">
    <pc:sldMkLst xmlns:pc="http://schemas.microsoft.com/office/powerpoint/2013/main/command">
      <pc:docMk/>
      <pc:sldMk cId="1533704152" sldId="322"/>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29-30 if the MFA registration experience begins with the list of all supported verification methods.</a:t>
        </a:r>
      </a:p>
    </p188:txBody>
  </p188:cm>
</p188:cmLst>
</file>

<file path=ppt/comments/modernComment_2E8_B408C22D.xml><?xml version="1.0" encoding="utf-8"?>
<p188:cmLst xmlns:a="http://schemas.openxmlformats.org/drawingml/2006/main" xmlns:r="http://schemas.openxmlformats.org/officeDocument/2006/relationships" xmlns:p188="http://schemas.microsoft.com/office/powerpoint/2018/8/main">
  <p188:cm id="{42868033-8B53-2041-9F46-06133D23A846}" authorId="{E47797D6-77C4-2BB1-C528-2C599203AE56}" created="2023-05-23T23:40:58.416">
    <pc:sldMkLst xmlns:pc="http://schemas.microsoft.com/office/powerpoint/2013/main/command">
      <pc:docMk/>
      <pc:sldMk cId="3020472877" sldId="744"/>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11-13 if the MFA registration experience begins with the Connect Salesforce Authenticator screen.</a:t>
        </a:r>
      </a:p>
    </p188:txBody>
  </p188:cm>
</p188:cmLst>
</file>

<file path=ppt/comments/modernComment_2EB_4385029C.xml><?xml version="1.0" encoding="utf-8"?>
<p188:cmLst xmlns:a="http://schemas.openxmlformats.org/drawingml/2006/main" xmlns:r="http://schemas.openxmlformats.org/officeDocument/2006/relationships" xmlns:p188="http://schemas.microsoft.com/office/powerpoint/2018/8/main">
  <p188:cm id="{F3F95AF3-5CB1-3941-A628-6A5D802450A5}" authorId="{E47797D6-77C4-2BB1-C528-2C599203AE56}" created="2023-05-23T23:54:25.729">
    <pc:sldMkLst xmlns:pc="http://schemas.microsoft.com/office/powerpoint/2013/main/command">
      <pc:docMk/>
      <pc:sldMk cId="2621364259" sldId="309"/>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19-21 if the MFA registration experience begins with the Connect Salesforce Authenticator screen.</a:t>
        </a:r>
      </a:p>
    </p188:txBody>
  </p188:cm>
</p188:cmLst>
</file>

<file path=ppt/comments/modernComment_2EE_29057FBA.xml><?xml version="1.0" encoding="utf-8"?>
<p188:cmLst xmlns:a="http://schemas.openxmlformats.org/drawingml/2006/main" xmlns:r="http://schemas.openxmlformats.org/officeDocument/2006/relationships" xmlns:p188="http://schemas.microsoft.com/office/powerpoint/2018/8/main">
  <p188:cm id="{F92F58F9-74D8-3B41-B306-8C7382DAE544}" authorId="{E47797D6-77C4-2BB1-C528-2C599203AE56}" created="2023-05-24T00:06:31.662">
    <pc:sldMkLst xmlns:pc="http://schemas.microsoft.com/office/powerpoint/2013/main/command">
      <pc:docMk/>
      <pc:sldMk cId="3776796852" sldId="316"/>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25-26 if the MFA registration experience begins with the Connect Salesforce Authenticator screen.</a:t>
        </a:r>
      </a:p>
    </p188:txBody>
  </p188:cm>
</p188:cmLst>
</file>

<file path=ppt/comments/modernComment_2F0_7CF90801.xml><?xml version="1.0" encoding="utf-8"?>
<p188:cmLst xmlns:a="http://schemas.openxmlformats.org/drawingml/2006/main" xmlns:r="http://schemas.openxmlformats.org/officeDocument/2006/relationships" xmlns:p188="http://schemas.microsoft.com/office/powerpoint/2018/8/main">
  <p188:cm id="{D4C76645-4278-C241-AC3D-9E424492717A}" authorId="{E47797D6-77C4-2BB1-C528-2C599203AE56}" created="2023-05-24T00:16:25.850">
    <pc:sldMkLst xmlns:pc="http://schemas.microsoft.com/office/powerpoint/2013/main/command">
      <pc:docMk/>
      <pc:sldMk cId="2096695297" sldId="752"/>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31-32 if the MFA registration experience begins with the Connect Salesforce Authenticator screen.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1766036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2856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7985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4 through 9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1708863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285886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8462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g9a32e05039_6_29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8" name="Google Shape;1578;g9a32e05039_6_2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b="0" dirty="0">
                <a:highlight>
                  <a:srgbClr val="FFFFFF"/>
                </a:highlight>
              </a:rPr>
              <a:t>Notes:</a:t>
            </a: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are small physical tokens that look like a thumb drive and are easy to carry on a key ring. This type of verification method is easy to use because there’s nothing to install and users don’t have to manually enter any codes.</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provide an alternative if a mobile app solution isn’t viable -- for example, users don’t have company-provided mobile devices or work in an environment (such as a PCI-compliant service center) where mobile devices aren’t permitted.</a:t>
            </a:r>
            <a:endParaRPr sz="1100" dirty="0">
              <a:solidFill>
                <a:schemeClr val="dk1"/>
              </a:solidFill>
            </a:endParaRPr>
          </a:p>
          <a:p>
            <a:pPr marL="0" lvl="0" indent="0" algn="l" rtl="0">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Logging in with this method is simple. After entering their username and password, a user is prompted to connect the security key to their computer via a USB port or wirelessly. Then they press the button on the key to confirm their identity.</a:t>
            </a: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 sz="1100" b="1" dirty="0"/>
              <a:t>Behind the Scenes</a:t>
            </a:r>
            <a:endParaRPr sz="1100" b="1" dirty="0"/>
          </a:p>
          <a:p>
            <a:pPr marL="457200" lvl="0" indent="-298450" algn="l" rtl="0">
              <a:lnSpc>
                <a:spcPct val="115000"/>
              </a:lnSpc>
              <a:spcBef>
                <a:spcPts val="0"/>
              </a:spcBef>
              <a:spcAft>
                <a:spcPts val="0"/>
              </a:spcAft>
              <a:buSzPts val="1100"/>
              <a:buChar char="●"/>
            </a:pPr>
            <a:r>
              <a:rPr lang="en" sz="1100" dirty="0"/>
              <a:t>Registering a security key creates a pair of private and public keys that are bound to the user’s account and your org’s domain name. This means the key is only able to authenticate with your real site. </a:t>
            </a:r>
            <a:endParaRPr sz="1100" dirty="0"/>
          </a:p>
          <a:p>
            <a:pPr marL="457200" lvl="0" indent="-298450" algn="l" rtl="0">
              <a:lnSpc>
                <a:spcPct val="115000"/>
              </a:lnSpc>
              <a:spcBef>
                <a:spcPts val="0"/>
              </a:spcBef>
              <a:spcAft>
                <a:spcPts val="0"/>
              </a:spcAft>
              <a:buSzPts val="1100"/>
              <a:buChar char="●"/>
            </a:pPr>
            <a:r>
              <a:rPr lang="en"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 sz="1100" dirty="0"/>
              <a:t>Security keys are resistant to malware because the private key resides on the key and is never shared with your org.</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solidFill>
                  <a:schemeClr val="dk1"/>
                </a:solidFill>
              </a:rPr>
              <a:t>Requirements</a:t>
            </a:r>
            <a:endParaRPr sz="1100" b="1"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You can use security keys that are compatible with the U2F (FIDO) or </a:t>
            </a:r>
            <a:r>
              <a:rPr lang="en" sz="1100" dirty="0" err="1">
                <a:solidFill>
                  <a:schemeClr val="dk1"/>
                </a:solidFill>
              </a:rPr>
              <a:t>WebAuthn</a:t>
            </a:r>
            <a:r>
              <a:rPr lang="en" sz="1100" dirty="0">
                <a:solidFill>
                  <a:schemeClr val="dk1"/>
                </a:solidFill>
              </a:rPr>
              <a:t> (FIDO2) standards. </a:t>
            </a:r>
            <a:endParaRPr sz="1100" dirty="0">
              <a:solidFill>
                <a:schemeClr val="dk1"/>
              </a:solidFill>
            </a:endParaRPr>
          </a:p>
          <a:p>
            <a:pPr marL="0" lvl="0" indent="0" algn="l" rtl="0">
              <a:lnSpc>
                <a:spcPct val="115000"/>
              </a:lnSpc>
              <a:spcBef>
                <a:spcPts val="0"/>
              </a:spcBef>
              <a:spcAft>
                <a:spcPts val="0"/>
              </a:spcAft>
              <a:buNone/>
            </a:pPr>
            <a:endParaRPr sz="1100" dirty="0">
              <a:solidFill>
                <a:srgbClr val="080707"/>
              </a:solidFill>
              <a:highlight>
                <a:schemeClr val="lt1"/>
              </a:highlight>
            </a:endParaRPr>
          </a:p>
          <a:p>
            <a:pPr marL="0" lvl="0" indent="0" algn="l" rtl="0">
              <a:lnSpc>
                <a:spcPct val="115000"/>
              </a:lnSpc>
              <a:spcBef>
                <a:spcPts val="0"/>
              </a:spcBef>
              <a:spcAft>
                <a:spcPts val="0"/>
              </a:spcAft>
              <a:buNone/>
            </a:pPr>
            <a:r>
              <a:rPr lang="en" sz="1100" dirty="0">
                <a:solidFill>
                  <a:schemeClr val="dk1"/>
                </a:solidFill>
              </a:rPr>
              <a:t>You can use USB-A, USB-C, and Lightning devices.  </a:t>
            </a:r>
            <a:endParaRPr sz="1100" dirty="0">
              <a:solidFill>
                <a:schemeClr val="dk1"/>
              </a:solidFill>
            </a:endParaRPr>
          </a:p>
          <a:p>
            <a:pPr marL="0" lvl="0" indent="0" algn="l" rtl="0">
              <a:lnSpc>
                <a:spcPct val="115000"/>
              </a:lnSpc>
              <a:spcBef>
                <a:spcPts val="0"/>
              </a:spcBef>
              <a:spcAft>
                <a:spcPts val="0"/>
              </a:spcAft>
              <a:buNone/>
            </a:pPr>
            <a:endParaRPr sz="1100"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Security keys require a supported browser to act as an intermediary between the key and your org.</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a:t>
            </a:r>
            <a:r>
              <a:rPr lang="en" sz="1100" b="1" dirty="0" err="1">
                <a:solidFill>
                  <a:schemeClr val="dk1"/>
                </a:solidFill>
              </a:rPr>
              <a:t>WebAuthn</a:t>
            </a:r>
            <a:r>
              <a:rPr lang="en" sz="1100" b="1" dirty="0">
                <a:solidFill>
                  <a:schemeClr val="dk1"/>
                </a:solidFill>
              </a:rPr>
              <a:t>-compatible keys</a:t>
            </a:r>
            <a:r>
              <a:rPr lang="en" sz="1100" dirty="0">
                <a:solidFill>
                  <a:schemeClr val="dk1"/>
                </a:solidFill>
              </a:rPr>
              <a:t>: Chrome, Firefox, Edge Chromium, Safari</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U2F-compatible keys</a:t>
            </a:r>
            <a:r>
              <a:rPr lang="en" sz="1100" dirty="0">
                <a:solidFill>
                  <a:schemeClr val="dk1"/>
                </a:solidFill>
              </a:rPr>
              <a:t>:  Chrome, version 41 or later, Edge Chromium</a:t>
            </a:r>
            <a:endParaRPr sz="1100" dirty="0">
              <a:solidFill>
                <a:schemeClr val="dk1"/>
              </a:solidFill>
            </a:endParaRPr>
          </a:p>
          <a:p>
            <a:pPr marL="444500" lvl="0" indent="-285750" algn="l" rtl="0">
              <a:spcBef>
                <a:spcPts val="0"/>
              </a:spcBef>
              <a:spcAft>
                <a:spcPts val="0"/>
              </a:spcAft>
              <a:buClr>
                <a:schemeClr val="dk1"/>
              </a:buClr>
              <a:buSzPts val="1100"/>
              <a:buChar char="●"/>
            </a:pPr>
            <a:r>
              <a:rPr lang="en" sz="1100" dirty="0">
                <a:solidFill>
                  <a:schemeClr val="dk1"/>
                </a:solidFill>
              </a:rPr>
              <a:t>Note: Security keys aren't supported in non-Chromium versions of the Edge browser.</a:t>
            </a:r>
            <a:endParaRPr sz="1100" dirty="0">
              <a:solidFill>
                <a:schemeClr val="dk1"/>
              </a:solidFill>
            </a:endParaRPr>
          </a:p>
          <a:p>
            <a:pPr marL="0" lvl="0" indent="0" algn="l" rtl="0">
              <a:lnSpc>
                <a:spcPct val="115000"/>
              </a:lnSpc>
              <a:spcBef>
                <a:spcPts val="0"/>
              </a:spcBef>
              <a:spcAft>
                <a:spcPts val="0"/>
              </a:spcAft>
              <a:buNone/>
            </a:pPr>
            <a:endParaRPr sz="1100" b="1" dirty="0"/>
          </a:p>
          <a:p>
            <a:pPr marL="0" lvl="0" indent="0" algn="l" rtl="0">
              <a:spcBef>
                <a:spcPts val="0"/>
              </a:spcBef>
              <a:spcAft>
                <a:spcPts val="0"/>
              </a:spcAft>
              <a:buNone/>
            </a:pPr>
            <a:endParaRPr sz="11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3 through 4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3688531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08414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Notes:</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3 through 6 in the above table.</a:t>
            </a:r>
          </a:p>
        </p:txBody>
      </p:sp>
    </p:spTree>
    <p:extLst>
      <p:ext uri="{BB962C8B-B14F-4D97-AF65-F5344CB8AC3E}">
        <p14:creationId xmlns:p14="http://schemas.microsoft.com/office/powerpoint/2010/main" val="162982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dirty="0"/>
              <a:t>It's important to implement strong security measures to protect our business, our data, and our customers.</a:t>
            </a:r>
          </a:p>
          <a:p>
            <a:pPr marL="0" lvl="0" indent="0" algn="l" rtl="0">
              <a:spcBef>
                <a:spcPts val="0"/>
              </a:spcBef>
              <a:spcAft>
                <a:spcPts val="0"/>
              </a:spcAft>
              <a:buNone/>
            </a:pPr>
            <a:endParaRPr lang="en-US" sz="18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800" dirty="0"/>
              <a:t>One of the simplest, most effective ways to help prevent unauthorized account access and protect your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MFA enhances the security of the login process by requiring users to verify their identity with two or more pieces of evidence (or “factors”) to prove they are who they say they are.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One factor is something the user knows, such as their username and password combination. Other factors are </a:t>
            </a:r>
            <a:r>
              <a:rPr lang="en-US" sz="1800" i="1" dirty="0"/>
              <a:t>verification methods</a:t>
            </a:r>
            <a:r>
              <a:rPr lang="en-US" sz="1800" dirty="0"/>
              <a:t> that the user has, such as an authenticator app or a physical security key.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A familiar example of MFA at work is the two factors needed to withdraw money from an ATM. Your ATM card is the “something you have” and your PIN is the “something you know”.</a:t>
            </a:r>
          </a:p>
        </p:txBody>
      </p:sp>
    </p:spTree>
    <p:extLst>
      <p:ext uri="{BB962C8B-B14F-4D97-AF65-F5344CB8AC3E}">
        <p14:creationId xmlns:p14="http://schemas.microsoft.com/office/powerpoint/2010/main" val="2294307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4 through 6 in the above table.</a:t>
            </a:r>
          </a:p>
        </p:txBody>
      </p:sp>
    </p:spTree>
    <p:extLst>
      <p:ext uri="{BB962C8B-B14F-4D97-AF65-F5344CB8AC3E}">
        <p14:creationId xmlns:p14="http://schemas.microsoft.com/office/powerpoint/2010/main" val="1344307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590751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2"/>
        <p:cNvGrpSpPr/>
        <p:nvPr/>
      </p:nvGrpSpPr>
      <p:grpSpPr>
        <a:xfrm>
          <a:off x="0" y="0"/>
          <a:ext cx="0" cy="0"/>
          <a:chOff x="0" y="0"/>
          <a:chExt cx="0" cy="0"/>
        </a:xfrm>
      </p:grpSpPr>
      <p:sp>
        <p:nvSpPr>
          <p:cNvPr id="1823" name="Google Shape;1823;g18d29405784_357_123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4" name="Google Shape;1824;g18d29405784_357_123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Thank you.</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t>
            </a:r>
            <a:r>
              <a:rPr lang="en-US" sz="1100" b="0" i="0" u="none" strike="noStrike" dirty="0" err="1">
                <a:solidFill>
                  <a:srgbClr val="000000"/>
                </a:solidFill>
                <a:effectLst/>
                <a:latin typeface="Arial" panose="020B0604020202020204" pitchFamily="34" charset="0"/>
              </a:rPr>
              <a:t>Authy</a:t>
            </a:r>
            <a:endParaRPr lang="en-US" sz="1100" b="0" i="0" u="none" strike="noStrike" dirty="0">
              <a:solidFill>
                <a:srgbClr val="000000"/>
              </a:solidFill>
              <a:effectLst/>
              <a:latin typeface="Arial" panose="020B0604020202020204" pitchFamily="34" charset="0"/>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We don’t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or Google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p>
          <a:p>
            <a:pPr marL="0" lvl="0" indent="0" algn="l" rtl="0">
              <a:spcBef>
                <a:spcPts val="0"/>
              </a:spcBef>
              <a:spcAft>
                <a:spcPts val="0"/>
              </a:spcAft>
              <a:buNone/>
            </a:pPr>
            <a:endParaRPr 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The Salesforce Authenticator mobile app is a strong verification method that users can easily install and connect to their accounts. The app is free and simple to use, minimizing the impact of MFA on the user experience.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4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9508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ja-JP" sz="1600" b="1">
                <a:solidFill>
                  <a:schemeClr val="accent1"/>
                </a:solidFill>
                <a:latin typeface="Salesforce Sans"/>
                <a:ea typeface="Salesforce Sans"/>
                <a:cs typeface="Salesforce Sans"/>
                <a:sym typeface="Salesforce Sans"/>
              </a:rPr>
              <a:t>ドローイングガイドとは  </a:t>
            </a:r>
          </a:p>
          <a:p>
            <a:pPr marL="0" marR="0" lvl="0" indent="0" algn="l" rtl="0">
              <a:spcBef>
                <a:spcPts val="800"/>
              </a:spcBef>
              <a:spcAft>
                <a:spcPts val="0"/>
              </a:spcAft>
              <a:buClr>
                <a:schemeClr val="accent2"/>
              </a:buClr>
              <a:buSzPts val="1200"/>
              <a:buFont typeface="Arial"/>
              <a:buNone/>
            </a:pPr>
            <a:r>
              <a:rPr lang="ja-JP" sz="1200">
                <a:solidFill>
                  <a:schemeClr val="accent2"/>
                </a:solidFill>
                <a:latin typeface="Salesforce Sans"/>
                <a:ea typeface="Salesforce Sans"/>
                <a:cs typeface="Salesforce Sans"/>
                <a:sym typeface="Salesforce Sans"/>
              </a:rPr>
              <a:t>スライドマスターに移動して各行をスライドにコピーすると、一時的に参照できます。  位置合わせが終わったら、作業中のスライドから削除してください。 </a:t>
            </a:r>
          </a:p>
          <a:p>
            <a:pPr marL="0" marR="0" lvl="0" indent="0" algn="l" rtl="0">
              <a:spcBef>
                <a:spcPts val="800"/>
              </a:spcBef>
              <a:spcAft>
                <a:spcPts val="0"/>
              </a:spcAft>
              <a:buClr>
                <a:schemeClr val="accent2"/>
              </a:buClr>
              <a:buSzPts val="1200"/>
              <a:buFont typeface="Arial"/>
              <a:buNone/>
            </a:pPr>
            <a:r>
              <a:rPr lang="ja-JP" sz="1200" b="1">
                <a:solidFill>
                  <a:schemeClr val="accent1"/>
                </a:solidFill>
                <a:latin typeface="Salesforce Sans"/>
                <a:ea typeface="Salesforce Sans"/>
                <a:cs typeface="Salesforce Sans"/>
                <a:sym typeface="Salesforce Sans"/>
              </a:rPr>
              <a:t>
</a:t>
            </a:r>
            <a:br>
              <a:rPr lang="ja-JP" sz="1200" b="1">
                <a:solidFill>
                  <a:schemeClr val="accent1"/>
                </a:solidFill>
                <a:latin typeface="Salesforce Sans"/>
                <a:ea typeface="Salesforce Sans"/>
                <a:cs typeface="Salesforce Sans"/>
                <a:sym typeface="Salesforce Sans"/>
              </a:rPr>
            </a:br>
            <a:endParaRPr lang="ja-JP" sz="1200" b="1">
              <a:solidFill>
                <a:schemeClr val="accent1"/>
              </a:solidFill>
              <a:latin typeface="Salesforce Sans"/>
              <a:ea typeface="Salesforce Sans"/>
              <a:cs typeface="Salesforce Sans"/>
              <a:sym typeface="Salesforce Sans"/>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ja-JP" sz="1200">
                <a:solidFill>
                  <a:schemeClr val="accent1"/>
                </a:solidFill>
                <a:latin typeface="Salesforce Sans"/>
                <a:ea typeface="Salesforce Sans"/>
                <a:cs typeface="Salesforce Sans"/>
                <a:sym typeface="Salesforce Sans"/>
              </a:rPr>
              <a:t>スライドの上下左右の角の範囲内で作業します。</a:t>
            </a: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hasCustomPrompt="1"/>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hasCustomPrompt="1"/>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556" name="Google Shape;556;p53"/>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hasCustomPrompt="1"/>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hasCustomPrompt="1"/>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940103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hasCustomPrompt="1"/>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563" name="Google Shape;563;p54"/>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hasCustomPrompt="1"/>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hasCustomPrompt="1"/>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687336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hasCustomPrompt="1"/>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258" name="Google Shape;258;p31"/>
          <p:cNvSpPr txBox="1">
            <a:spLocks noGrp="1"/>
          </p:cNvSpPr>
          <p:nvPr>
            <p:ph type="subTitle" idx="1" hasCustomPrompt="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hasCustomPrompt="1"/>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hasCustomPrompt="1"/>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hasCustomPrompt="1"/>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hasCustomPrompt="1"/>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203769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hasCustomPrompt="1"/>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717" name="Google Shape;717;p70"/>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hasCustomPrompt="1"/>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hasCustomPrompt="1"/>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75362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sp>
        <p:nvSpPr>
          <p:cNvPr id="682" name="Google Shape;682;p97"/>
          <p:cNvSpPr txBox="1">
            <a:spLocks noGrp="1"/>
          </p:cNvSpPr>
          <p:nvPr>
            <p:ph type="body" idx="1" hasCustomPrompt="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hasCustomPrompt="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85" name="Google Shape;685;p97"/>
          <p:cNvSpPr txBox="1">
            <a:spLocks noGrp="1"/>
          </p:cNvSpPr>
          <p:nvPr>
            <p:ph type="ftr" idx="11" hasCustomPrompt="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hasCustomPrompt="1"/>
          </p:nvPr>
        </p:nvSpPr>
        <p:spPr>
          <a:xfrm>
            <a:off x="571504" y="63500"/>
            <a:ext cx="10459069"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ja-JP" sz="1600" b="1">
                <a:solidFill>
                  <a:schemeClr val="accent1"/>
                </a:solidFill>
                <a:latin typeface="Salesforce Sans"/>
                <a:ea typeface="Salesforce Sans"/>
                <a:cs typeface="Salesforce Sans"/>
                <a:sym typeface="Salesforce Sans"/>
              </a:rPr>
              <a:t>ドローイングガイドとは  </a:t>
            </a:r>
          </a:p>
          <a:p>
            <a:pPr marL="0" marR="0" lvl="0" indent="0" algn="l" rtl="0">
              <a:spcBef>
                <a:spcPts val="800"/>
              </a:spcBef>
              <a:spcAft>
                <a:spcPts val="0"/>
              </a:spcAft>
              <a:buClr>
                <a:schemeClr val="accent2"/>
              </a:buClr>
              <a:buSzPts val="1200"/>
              <a:buFont typeface="Arial"/>
              <a:buNone/>
            </a:pPr>
            <a:r>
              <a:rPr lang="ja-JP" sz="1200">
                <a:solidFill>
                  <a:schemeClr val="accent2"/>
                </a:solidFill>
                <a:latin typeface="Salesforce Sans"/>
                <a:ea typeface="Salesforce Sans"/>
                <a:cs typeface="Salesforce Sans"/>
                <a:sym typeface="Salesforce Sans"/>
              </a:rPr>
              <a:t>スライドマスターに移動して各行をスライドにコピーすると、一時的に参照できます。  位置合わせが終わったら、作業中のスライドから削除してください。 </a:t>
            </a:r>
          </a:p>
          <a:p>
            <a:pPr marL="0" marR="0" lvl="0" indent="0" algn="l" rtl="0">
              <a:spcBef>
                <a:spcPts val="800"/>
              </a:spcBef>
              <a:spcAft>
                <a:spcPts val="0"/>
              </a:spcAft>
              <a:buClr>
                <a:schemeClr val="accent2"/>
              </a:buClr>
              <a:buSzPts val="1200"/>
              <a:buFont typeface="Arial"/>
              <a:buNone/>
            </a:pPr>
            <a:r>
              <a:rPr lang="ja-JP" sz="1200" b="1">
                <a:solidFill>
                  <a:schemeClr val="accent1"/>
                </a:solidFill>
                <a:latin typeface="Salesforce Sans"/>
                <a:ea typeface="Salesforce Sans"/>
                <a:cs typeface="Salesforce Sans"/>
                <a:sym typeface="Salesforce Sans"/>
              </a:rPr>
              <a:t>
</a:t>
            </a:r>
            <a:br>
              <a:rPr lang="ja-JP" sz="1200" b="1">
                <a:solidFill>
                  <a:schemeClr val="accent1"/>
                </a:solidFill>
                <a:latin typeface="Salesforce Sans"/>
                <a:ea typeface="Salesforce Sans"/>
                <a:cs typeface="Salesforce Sans"/>
                <a:sym typeface="Salesforce Sans"/>
              </a:rPr>
            </a:br>
            <a:endParaRPr lang="ja-JP" sz="1200" b="1">
              <a:solidFill>
                <a:schemeClr val="accent1"/>
              </a:solidFill>
              <a:latin typeface="Salesforce Sans"/>
              <a:ea typeface="Salesforce Sans"/>
              <a:cs typeface="Salesforce Sans"/>
              <a:sym typeface="Salesforce Sans"/>
            </a:endParaRPr>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ja-JP" sz="1200">
                <a:solidFill>
                  <a:schemeClr val="accent1"/>
                </a:solidFill>
                <a:latin typeface="Salesforce Sans"/>
                <a:ea typeface="Salesforce Sans"/>
                <a:cs typeface="Salesforce Sans"/>
                <a:sym typeface="Salesforce Sans"/>
              </a:rPr>
              <a:t>スライドの上下左右の角の範囲内で作業します。</a:t>
            </a:r>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hasCustomPrompt="1"/>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hasCustomPrompt="1"/>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sym typeface="Arial"/>
              </a:defRPr>
            </a:lvl1pPr>
            <a:lvl2pPr marL="0" marR="0" lvl="1" indent="0" algn="l" rtl="0">
              <a:spcBef>
                <a:spcPts val="0"/>
              </a:spcBef>
              <a:spcAft>
                <a:spcPts val="0"/>
              </a:spcAft>
              <a:buSzPts val="1500"/>
              <a:buNone/>
              <a:defRPr sz="3200" b="0" i="0" u="none" strike="noStrike" cap="none">
                <a:solidFill>
                  <a:schemeClr val="accent1"/>
                </a:solidFill>
                <a:sym typeface="Arial"/>
              </a:defRPr>
            </a:lvl2pPr>
            <a:lvl3pPr marL="0" marR="0" lvl="2" indent="0" algn="l" rtl="0">
              <a:spcBef>
                <a:spcPts val="0"/>
              </a:spcBef>
              <a:spcAft>
                <a:spcPts val="0"/>
              </a:spcAft>
              <a:buSzPts val="1500"/>
              <a:buNone/>
              <a:defRPr sz="3200" b="0" i="0" u="none" strike="noStrike" cap="none">
                <a:solidFill>
                  <a:schemeClr val="accent1"/>
                </a:solidFill>
                <a:sym typeface="Arial"/>
              </a:defRPr>
            </a:lvl3pPr>
            <a:lvl4pPr marL="0" marR="0" lvl="3" indent="0" algn="l" rtl="0">
              <a:spcBef>
                <a:spcPts val="0"/>
              </a:spcBef>
              <a:spcAft>
                <a:spcPts val="0"/>
              </a:spcAft>
              <a:buSzPts val="1500"/>
              <a:buNone/>
              <a:defRPr sz="3200" b="0" i="0" u="none" strike="noStrike" cap="none">
                <a:solidFill>
                  <a:schemeClr val="accent1"/>
                </a:solidFill>
                <a:sym typeface="Arial"/>
              </a:defRPr>
            </a:lvl4pPr>
            <a:lvl5pPr marL="0" marR="0" lvl="4" indent="0" algn="l" rtl="0">
              <a:spcBef>
                <a:spcPts val="0"/>
              </a:spcBef>
              <a:spcAft>
                <a:spcPts val="0"/>
              </a:spcAft>
              <a:buSzPts val="1500"/>
              <a:buNone/>
              <a:defRPr sz="3200" b="0" i="0" u="none" strike="noStrike" cap="none">
                <a:solidFill>
                  <a:schemeClr val="accent1"/>
                </a:solidFill>
                <a:sym typeface="Arial"/>
              </a:defRPr>
            </a:lvl5pPr>
            <a:lvl6pPr marL="457200" marR="0" lvl="5" indent="0" algn="l" rtl="0">
              <a:spcBef>
                <a:spcPts val="0"/>
              </a:spcBef>
              <a:spcAft>
                <a:spcPts val="0"/>
              </a:spcAft>
              <a:buSzPts val="1500"/>
              <a:buNone/>
              <a:defRPr sz="3200" b="0" i="0" u="none" strike="noStrike" cap="none">
                <a:solidFill>
                  <a:schemeClr val="accent1"/>
                </a:solidFill>
                <a:sym typeface="Arial"/>
              </a:defRPr>
            </a:lvl6pPr>
            <a:lvl7pPr marL="914400" marR="0" lvl="6" indent="0" algn="l" rtl="0">
              <a:spcBef>
                <a:spcPts val="0"/>
              </a:spcBef>
              <a:spcAft>
                <a:spcPts val="0"/>
              </a:spcAft>
              <a:buSzPts val="1500"/>
              <a:buNone/>
              <a:defRPr sz="3200" b="0" i="0" u="none" strike="noStrike" cap="none">
                <a:solidFill>
                  <a:schemeClr val="accent1"/>
                </a:solidFill>
                <a:sym typeface="Arial"/>
              </a:defRPr>
            </a:lvl7pPr>
            <a:lvl8pPr marL="1371600" marR="0" lvl="7" indent="0" algn="l" rtl="0">
              <a:spcBef>
                <a:spcPts val="0"/>
              </a:spcBef>
              <a:spcAft>
                <a:spcPts val="0"/>
              </a:spcAft>
              <a:buSzPts val="1500"/>
              <a:buNone/>
              <a:defRPr sz="3200" b="0" i="0" u="none" strike="noStrike" cap="none">
                <a:solidFill>
                  <a:schemeClr val="accent1"/>
                </a:solidFill>
                <a:sym typeface="Arial"/>
              </a:defRPr>
            </a:lvl8pPr>
            <a:lvl9pPr marL="1828800" marR="0" lvl="8" indent="0" algn="l" rtl="0">
              <a:spcBef>
                <a:spcPts val="0"/>
              </a:spcBef>
              <a:spcAft>
                <a:spcPts val="0"/>
              </a:spcAft>
              <a:buSzPts val="1500"/>
              <a:buNone/>
              <a:defRPr sz="3200" b="0" i="0" u="none" strike="noStrike" cap="none">
                <a:solidFill>
                  <a:schemeClr val="accent1"/>
                </a:solidFill>
                <a:sym typeface="Arial"/>
              </a:defRPr>
            </a:lvl9pPr>
          </a:lstStyle>
          <a:p>
            <a:endParaRPr/>
          </a:p>
        </p:txBody>
      </p:sp>
      <p:sp>
        <p:nvSpPr>
          <p:cNvPr id="968" name="Google Shape;968;p136"/>
          <p:cNvSpPr txBox="1">
            <a:spLocks noGrp="1"/>
          </p:cNvSpPr>
          <p:nvPr>
            <p:ph type="body" idx="1" hasCustomPrompt="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sym typeface="Arial"/>
              </a:defRPr>
            </a:lvl4pPr>
            <a:lvl5pPr marL="2286000" marR="0" lvl="4" indent="-228600" algn="l" rtl="0">
              <a:spcBef>
                <a:spcPts val="700"/>
              </a:spcBef>
              <a:spcAft>
                <a:spcPts val="0"/>
              </a:spcAft>
              <a:buSzPts val="1500"/>
              <a:buNone/>
              <a:defRPr sz="2000" b="0" i="0" u="none" strike="noStrike" cap="none">
                <a:solidFill>
                  <a:schemeClr val="accent2"/>
                </a:solidFil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969" name="Google Shape;969;p136"/>
          <p:cNvSpPr txBox="1">
            <a:spLocks noGrp="1"/>
          </p:cNvSpPr>
          <p:nvPr>
            <p:ph type="ftr" idx="11" hasCustomPrompt="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sym typeface="Arial"/>
              </a:defRPr>
            </a:lvl1pPr>
            <a:lvl2pPr marL="457200" marR="0" lvl="1" indent="0" algn="l" rtl="0">
              <a:spcBef>
                <a:spcPts val="0"/>
              </a:spcBef>
              <a:spcAft>
                <a:spcPts val="0"/>
              </a:spcAft>
              <a:buSzPts val="1500"/>
              <a:buNone/>
              <a:defRPr sz="1900" b="0" i="0" u="none" strike="noStrike" cap="none">
                <a:solidFill>
                  <a:schemeClr val="dk1"/>
                </a:solidFill>
                <a:sym typeface="Arial"/>
              </a:defRPr>
            </a:lvl2pPr>
            <a:lvl3pPr marL="914400" marR="0" lvl="2" indent="0" algn="l" rtl="0">
              <a:spcBef>
                <a:spcPts val="0"/>
              </a:spcBef>
              <a:spcAft>
                <a:spcPts val="0"/>
              </a:spcAft>
              <a:buSzPts val="1500"/>
              <a:buNone/>
              <a:defRPr sz="1900" b="0" i="0" u="none" strike="noStrike" cap="none">
                <a:solidFill>
                  <a:schemeClr val="dk1"/>
                </a:solidFill>
                <a:sym typeface="Arial"/>
              </a:defRPr>
            </a:lvl3pPr>
            <a:lvl4pPr marL="1371600" marR="0" lvl="3" indent="0" algn="l" rtl="0">
              <a:spcBef>
                <a:spcPts val="0"/>
              </a:spcBef>
              <a:spcAft>
                <a:spcPts val="0"/>
              </a:spcAft>
              <a:buSzPts val="1500"/>
              <a:buNone/>
              <a:defRPr sz="1900" b="0" i="0" u="none" strike="noStrike" cap="none">
                <a:solidFill>
                  <a:schemeClr val="dk1"/>
                </a:solidFill>
                <a:sym typeface="Arial"/>
              </a:defRPr>
            </a:lvl4pPr>
            <a:lvl5pPr marL="1828800" marR="0" lvl="4" indent="0" algn="l" rtl="0">
              <a:spcBef>
                <a:spcPts val="0"/>
              </a:spcBef>
              <a:spcAft>
                <a:spcPts val="0"/>
              </a:spcAft>
              <a:buSzPts val="1500"/>
              <a:buNone/>
              <a:defRPr sz="1900" b="0" i="0" u="none" strike="noStrike" cap="none">
                <a:solidFill>
                  <a:schemeClr val="dk1"/>
                </a:solidFill>
                <a:sym typeface="Arial"/>
              </a:defRPr>
            </a:lvl5pPr>
            <a:lvl6pPr marL="2286000" marR="0" lvl="5" indent="0" algn="l" rtl="0">
              <a:spcBef>
                <a:spcPts val="0"/>
              </a:spcBef>
              <a:spcAft>
                <a:spcPts val="0"/>
              </a:spcAft>
              <a:buSzPts val="1500"/>
              <a:buNone/>
              <a:defRPr sz="1900" b="0" i="0" u="none" strike="noStrike" cap="none">
                <a:solidFill>
                  <a:schemeClr val="dk1"/>
                </a:solidFill>
                <a:sym typeface="Arial"/>
              </a:defRPr>
            </a:lvl6pPr>
            <a:lvl7pPr marL="2743200" marR="0" lvl="6" indent="0" algn="l" rtl="0">
              <a:spcBef>
                <a:spcPts val="0"/>
              </a:spcBef>
              <a:spcAft>
                <a:spcPts val="0"/>
              </a:spcAft>
              <a:buSzPts val="1500"/>
              <a:buNone/>
              <a:defRPr sz="1900" b="0" i="0" u="none" strike="noStrike" cap="none">
                <a:solidFill>
                  <a:schemeClr val="dk1"/>
                </a:solidFill>
                <a:sym typeface="Arial"/>
              </a:defRPr>
            </a:lvl7pPr>
            <a:lvl8pPr marL="3200400" marR="0" lvl="7" indent="0" algn="l" rtl="0">
              <a:spcBef>
                <a:spcPts val="0"/>
              </a:spcBef>
              <a:spcAft>
                <a:spcPts val="0"/>
              </a:spcAft>
              <a:buSzPts val="1500"/>
              <a:buNone/>
              <a:defRPr sz="1900" b="0" i="0" u="none" strike="noStrike" cap="none">
                <a:solidFill>
                  <a:schemeClr val="dk1"/>
                </a:solidFill>
                <a:sym typeface="Arial"/>
              </a:defRPr>
            </a:lvl8pPr>
            <a:lvl9pPr marL="3657600" marR="0" lvl="8" indent="0" algn="l" rtl="0">
              <a:spcBef>
                <a:spcPts val="0"/>
              </a:spcBef>
              <a:spcAft>
                <a:spcPts val="0"/>
              </a:spcAft>
              <a:buSzPts val="1500"/>
              <a:buNone/>
              <a:defRPr sz="1900" b="0" i="0" u="none" strike="noStrike" cap="none">
                <a:solidFill>
                  <a:schemeClr val="dk1"/>
                </a:solidFill>
                <a:sym typeface="Arial"/>
              </a:defRPr>
            </a:lvl9pPr>
          </a:lstStyle>
          <a:p>
            <a:endParaRP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978" name="Google Shape;978;p138"/>
          <p:cNvSpPr txBox="1">
            <a:spLocks noGrp="1"/>
          </p:cNvSpPr>
          <p:nvPr>
            <p:ph type="body" idx="1" hasCustomPrompt="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hasCustomPrompt="1"/>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hasCustomPrompt="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hasCustomPrompt="1"/>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1026" name="Google Shape;1026;p144"/>
          <p:cNvSpPr txBox="1">
            <a:spLocks noGrp="1"/>
          </p:cNvSpPr>
          <p:nvPr>
            <p:ph type="body" idx="1" hasCustomPrompt="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1027" name="Google Shape;1027;p144"/>
          <p:cNvSpPr txBox="1">
            <a:spLocks noGrp="1"/>
          </p:cNvSpPr>
          <p:nvPr>
            <p:ph type="body" idx="2"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1028" name="Google Shape;1028;p144"/>
          <p:cNvSpPr txBox="1">
            <a:spLocks noGrp="1"/>
          </p:cNvSpPr>
          <p:nvPr>
            <p:ph type="ftr" idx="11" hasCustomPrompt="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572" name="Google Shape;572;p80"/>
          <p:cNvSpPr txBox="1">
            <a:spLocks noGrp="1"/>
          </p:cNvSpPr>
          <p:nvPr>
            <p:ph type="body" idx="1" hasCustomPrompt="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573" name="Google Shape;573;p80"/>
          <p:cNvSpPr txBox="1">
            <a:spLocks noGrp="1"/>
          </p:cNvSpPr>
          <p:nvPr>
            <p:ph type="body" idx="2"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574" name="Google Shape;574;p80"/>
          <p:cNvSpPr txBox="1">
            <a:spLocks noGrp="1"/>
          </p:cNvSpPr>
          <p:nvPr>
            <p:ph type="ftr" idx="11" hasCustomPrompt="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1031" name="Google Shape;1031;p145"/>
          <p:cNvSpPr txBox="1">
            <a:spLocks noGrp="1"/>
          </p:cNvSpPr>
          <p:nvPr>
            <p:ph type="body" idx="1"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9pPr>
          </a:lstStyle>
          <a:p>
            <a:endParaRPr/>
          </a:p>
        </p:txBody>
      </p:sp>
      <p:sp>
        <p:nvSpPr>
          <p:cNvPr id="1054" name="Google Shape;1054;p150"/>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1055" name="Google Shape;1055;p150"/>
          <p:cNvSpPr txBox="1">
            <a:spLocks noGrp="1"/>
          </p:cNvSpPr>
          <p:nvPr>
            <p:ph type="body" idx="2" hasCustomPrompt="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E2 - 70/30 Image Right - Large Vignette">
  <p:cSld name="E2 - 70/30 Image Right - Large Vignette">
    <p:spTree>
      <p:nvGrpSpPr>
        <p:cNvPr id="1" name="Shape 684"/>
        <p:cNvGrpSpPr/>
        <p:nvPr/>
      </p:nvGrpSpPr>
      <p:grpSpPr>
        <a:xfrm>
          <a:off x="0" y="0"/>
          <a:ext cx="0" cy="0"/>
          <a:chOff x="0" y="0"/>
          <a:chExt cx="0" cy="0"/>
        </a:xfrm>
      </p:grpSpPr>
      <p:sp>
        <p:nvSpPr>
          <p:cNvPr id="685" name="Google Shape;685;p66"/>
          <p:cNvSpPr txBox="1">
            <a:spLocks noGrp="1"/>
          </p:cNvSpPr>
          <p:nvPr>
            <p:ph type="title" hasCustomPrompt="1"/>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686" name="Google Shape;686;p66"/>
          <p:cNvSpPr txBox="1">
            <a:spLocks noGrp="1"/>
          </p:cNvSpPr>
          <p:nvPr>
            <p:ph type="subTitle" idx="1" hasCustomPrompt="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7" name="Google Shape;687;p66"/>
          <p:cNvPicPr preferRelativeResize="0"/>
          <p:nvPr/>
        </p:nvPicPr>
        <p:blipFill>
          <a:blip r:embed="rId2">
            <a:alphaModFix/>
          </a:blip>
          <a:stretch>
            <a:fillRect/>
          </a:stretch>
        </p:blipFill>
        <p:spPr>
          <a:xfrm>
            <a:off x="8319051" y="1783074"/>
            <a:ext cx="3869769" cy="5074925"/>
          </a:xfrm>
          <a:prstGeom prst="rect">
            <a:avLst/>
          </a:prstGeom>
          <a:noFill/>
          <a:ln>
            <a:noFill/>
          </a:ln>
        </p:spPr>
      </p:pic>
      <p:sp>
        <p:nvSpPr>
          <p:cNvPr id="689" name="Google Shape;689;p66"/>
          <p:cNvSpPr txBox="1">
            <a:spLocks noGrp="1"/>
          </p:cNvSpPr>
          <p:nvPr>
            <p:ph type="subTitle" idx="2" hasCustomPrompt="1"/>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0" name="Google Shape;690;p66"/>
          <p:cNvSpPr txBox="1">
            <a:spLocks noGrp="1"/>
          </p:cNvSpPr>
          <p:nvPr>
            <p:ph type="body" idx="3" hasCustomPrompt="1"/>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197664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hasCustomPrompt="1"/>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644" name="Google Shape;644;p60"/>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hasCustomPrompt="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hasCustomPrompt="1"/>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4885595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E1 - 70/30 Image Right - Large Vignette">
  <p:cSld name="E1 - 70/30 Image Right - Large Vignette">
    <p:spTree>
      <p:nvGrpSpPr>
        <p:cNvPr id="1" name="Shape 677"/>
        <p:cNvGrpSpPr/>
        <p:nvPr/>
      </p:nvGrpSpPr>
      <p:grpSpPr>
        <a:xfrm>
          <a:off x="0" y="0"/>
          <a:ext cx="0" cy="0"/>
          <a:chOff x="0" y="0"/>
          <a:chExt cx="0" cy="0"/>
        </a:xfrm>
      </p:grpSpPr>
      <p:sp>
        <p:nvSpPr>
          <p:cNvPr id="678" name="Google Shape;678;p65"/>
          <p:cNvSpPr txBox="1">
            <a:spLocks noGrp="1"/>
          </p:cNvSpPr>
          <p:nvPr>
            <p:ph type="title" hasCustomPrompt="1"/>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679" name="Google Shape;679;p65"/>
          <p:cNvSpPr txBox="1">
            <a:spLocks noGrp="1"/>
          </p:cNvSpPr>
          <p:nvPr>
            <p:ph type="subTitle" idx="1" hasCustomPrompt="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0" name="Google Shape;680;p65"/>
          <p:cNvPicPr preferRelativeResize="0"/>
          <p:nvPr/>
        </p:nvPicPr>
        <p:blipFill>
          <a:blip r:embed="rId2">
            <a:alphaModFix/>
          </a:blip>
          <a:stretch>
            <a:fillRect/>
          </a:stretch>
        </p:blipFill>
        <p:spPr>
          <a:xfrm>
            <a:off x="8150086" y="1783075"/>
            <a:ext cx="4038737" cy="5323402"/>
          </a:xfrm>
          <a:prstGeom prst="rect">
            <a:avLst/>
          </a:prstGeom>
          <a:noFill/>
          <a:ln>
            <a:noFill/>
          </a:ln>
        </p:spPr>
      </p:pic>
      <p:sp>
        <p:nvSpPr>
          <p:cNvPr id="682" name="Google Shape;682;p65"/>
          <p:cNvSpPr txBox="1">
            <a:spLocks noGrp="1"/>
          </p:cNvSpPr>
          <p:nvPr>
            <p:ph type="subTitle" idx="2" hasCustomPrompt="1"/>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83" name="Google Shape;683;p65"/>
          <p:cNvSpPr txBox="1">
            <a:spLocks noGrp="1"/>
          </p:cNvSpPr>
          <p:nvPr>
            <p:ph type="body" idx="3" hasCustomPrompt="1"/>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86011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1 - Basic Plain White">
  <p:cSld name="B1 - Basic Plain White">
    <p:spTree>
      <p:nvGrpSpPr>
        <p:cNvPr id="1" name="Shape 679"/>
        <p:cNvGrpSpPr/>
        <p:nvPr/>
      </p:nvGrpSpPr>
      <p:grpSpPr>
        <a:xfrm>
          <a:off x="0" y="0"/>
          <a:ext cx="0" cy="0"/>
          <a:chOff x="0" y="0"/>
          <a:chExt cx="0" cy="0"/>
        </a:xfrm>
      </p:grpSpPr>
      <p:sp>
        <p:nvSpPr>
          <p:cNvPr id="680" name="Google Shape;680;p71"/>
          <p:cNvSpPr txBox="1">
            <a:spLocks noGrp="1"/>
          </p:cNvSpPr>
          <p:nvPr>
            <p:ph type="body" idx="1" hasCustomPrompt="1"/>
          </p:nvPr>
        </p:nvSpPr>
        <p:spPr>
          <a:xfrm>
            <a:off x="571506" y="1621640"/>
            <a:ext cx="11046000" cy="4223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Clr>
                <a:schemeClr val="accent2"/>
              </a:buClr>
              <a:buSzPts val="2000"/>
              <a:buChar char="●"/>
              <a:defRPr>
                <a:solidFill>
                  <a:schemeClr val="accent2"/>
                </a:solidFill>
              </a:defRPr>
            </a:lvl1pPr>
            <a:lvl2pPr marL="914400" lvl="1" indent="-349250" algn="l" rtl="0">
              <a:lnSpc>
                <a:spcPct val="100000"/>
              </a:lnSpc>
              <a:spcBef>
                <a:spcPts val="300"/>
              </a:spcBef>
              <a:spcAft>
                <a:spcPts val="0"/>
              </a:spcAft>
              <a:buClr>
                <a:schemeClr val="accent2"/>
              </a:buClr>
              <a:buSzPts val="1900"/>
              <a:buChar char="○"/>
              <a:defRPr>
                <a:solidFill>
                  <a:schemeClr val="accent2"/>
                </a:solidFill>
              </a:defRPr>
            </a:lvl2pPr>
            <a:lvl3pPr marL="1371600" lvl="2" indent="-330200" algn="l" rtl="0">
              <a:lnSpc>
                <a:spcPct val="100000"/>
              </a:lnSpc>
              <a:spcBef>
                <a:spcPts val="700"/>
              </a:spcBef>
              <a:spcAft>
                <a:spcPts val="0"/>
              </a:spcAft>
              <a:buClr>
                <a:schemeClr val="accent2"/>
              </a:buClr>
              <a:buSzPts val="1600"/>
              <a:buChar char="■"/>
              <a:defRPr>
                <a:solidFill>
                  <a:schemeClr val="accent2"/>
                </a:solidFill>
              </a:defRPr>
            </a:lvl3pPr>
            <a:lvl4pPr marL="1828800" lvl="3" indent="-323850" algn="l" rtl="0">
              <a:lnSpc>
                <a:spcPct val="100000"/>
              </a:lnSpc>
              <a:spcBef>
                <a:spcPts val="700"/>
              </a:spcBef>
              <a:spcAft>
                <a:spcPts val="0"/>
              </a:spcAft>
              <a:buClr>
                <a:schemeClr val="accent2"/>
              </a:buClr>
              <a:buSzPts val="1500"/>
              <a:buChar char="●"/>
              <a:defRPr>
                <a:solidFill>
                  <a:schemeClr val="accent2"/>
                </a:solidFill>
              </a:defRPr>
            </a:lvl4pPr>
            <a:lvl5pPr marL="2286000" lvl="4" indent="-228600" algn="l" rtl="0">
              <a:lnSpc>
                <a:spcPct val="100000"/>
              </a:lnSpc>
              <a:spcBef>
                <a:spcPts val="700"/>
              </a:spcBef>
              <a:spcAft>
                <a:spcPts val="0"/>
              </a:spcAft>
              <a:buSzPts val="1400"/>
              <a:buNone/>
              <a:defRPr>
                <a:solidFill>
                  <a:schemeClr val="accent2"/>
                </a:solidFill>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1" name="Google Shape;681;p71"/>
          <p:cNvSpPr txBox="1">
            <a:spLocks noGrp="1"/>
          </p:cNvSpPr>
          <p:nvPr>
            <p:ph type="body" idx="2" hasCustomPrompt="1"/>
          </p:nvPr>
        </p:nvSpPr>
        <p:spPr>
          <a:xfrm>
            <a:off x="571510" y="1097179"/>
            <a:ext cx="11046000" cy="338700"/>
          </a:xfrm>
          <a:prstGeom prst="rect">
            <a:avLst/>
          </a:prstGeom>
          <a:noFill/>
          <a:ln>
            <a:noFill/>
          </a:ln>
        </p:spPr>
        <p:txBody>
          <a:bodyPr spcFirstLastPara="1" wrap="square" lIns="0" tIns="0" rIns="0" bIns="0" anchor="t" anchorCtr="0">
            <a:noAutofit/>
          </a:bodyPr>
          <a:lstStyle>
            <a:lvl1pPr marL="457200" lvl="0" indent="-374650" algn="l" rtl="0">
              <a:lnSpc>
                <a:spcPct val="100000"/>
              </a:lnSpc>
              <a:spcBef>
                <a:spcPts val="0"/>
              </a:spcBef>
              <a:spcAft>
                <a:spcPts val="0"/>
              </a:spcAft>
              <a:buSzPts val="2300"/>
              <a:buChar char="●"/>
              <a:defRPr sz="2300" b="0" i="0">
                <a:solidFill>
                  <a:schemeClr val="accent1"/>
                </a:solidFill>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400"/>
              <a:buNone/>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2" name="Google Shape;682;p71"/>
          <p:cNvSpPr txBox="1">
            <a:spLocks noGrp="1"/>
          </p:cNvSpPr>
          <p:nvPr>
            <p:ph type="ftr" idx="11" hasCustomPrompt="1"/>
          </p:nvPr>
        </p:nvSpPr>
        <p:spPr>
          <a:xfrm>
            <a:off x="571506"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sz="1100">
                <a:solidFill>
                  <a:schemeClr val="accent2"/>
                </a:solidFill>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3" name="Google Shape;683;p71"/>
          <p:cNvSpPr txBox="1">
            <a:spLocks noGrp="1"/>
          </p:cNvSpPr>
          <p:nvPr>
            <p:ph type="title" hasCustomPrompt="1"/>
          </p:nvPr>
        </p:nvSpPr>
        <p:spPr>
          <a:xfrm>
            <a:off x="571511" y="66197"/>
            <a:ext cx="10288200" cy="9909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41336616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hasCustomPrompt="1"/>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693" name="Google Shape;693;p67"/>
          <p:cNvSpPr txBox="1">
            <a:spLocks noGrp="1"/>
          </p:cNvSpPr>
          <p:nvPr>
            <p:ph type="subTitle" idx="1" hasCustomPrompt="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722704" y="1783074"/>
            <a:ext cx="4466121" cy="5325889"/>
          </a:xfrm>
          <a:prstGeom prst="rect">
            <a:avLst/>
          </a:prstGeom>
          <a:noFill/>
          <a:ln>
            <a:noFill/>
          </a:ln>
        </p:spPr>
      </p:pic>
      <p:sp>
        <p:nvSpPr>
          <p:cNvPr id="696" name="Google Shape;696;p67"/>
          <p:cNvSpPr txBox="1">
            <a:spLocks noGrp="1"/>
          </p:cNvSpPr>
          <p:nvPr>
            <p:ph type="subTitle" idx="2" hasCustomPrompt="1"/>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hasCustomPrompt="1"/>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405739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hasCustomPrompt="1"/>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59" name="Google Shape;59;p10"/>
          <p:cNvSpPr txBox="1">
            <a:spLocks noGrp="1"/>
          </p:cNvSpPr>
          <p:nvPr>
            <p:ph type="subTitle" idx="1" hasCustomPrompt="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hasCustomPrompt="1"/>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hasCustomPrompt="1"/>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9627106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E4 - 70/30 Image Right - Large Vignette">
  <p:cSld name="E4 - 70/30 Image Right - Large Vignette">
    <p:spTree>
      <p:nvGrpSpPr>
        <p:cNvPr id="1" name="Shape 698"/>
        <p:cNvGrpSpPr/>
        <p:nvPr/>
      </p:nvGrpSpPr>
      <p:grpSpPr>
        <a:xfrm>
          <a:off x="0" y="0"/>
          <a:ext cx="0" cy="0"/>
          <a:chOff x="0" y="0"/>
          <a:chExt cx="0" cy="0"/>
        </a:xfrm>
      </p:grpSpPr>
      <p:sp>
        <p:nvSpPr>
          <p:cNvPr id="699" name="Google Shape;699;p68"/>
          <p:cNvSpPr txBox="1">
            <a:spLocks noGrp="1"/>
          </p:cNvSpPr>
          <p:nvPr>
            <p:ph type="title" hasCustomPrompt="1"/>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700" name="Google Shape;700;p68"/>
          <p:cNvSpPr txBox="1">
            <a:spLocks noGrp="1"/>
          </p:cNvSpPr>
          <p:nvPr>
            <p:ph type="subTitle" idx="1" hasCustomPrompt="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701" name="Google Shape;701;p68"/>
          <p:cNvPicPr preferRelativeResize="0"/>
          <p:nvPr/>
        </p:nvPicPr>
        <p:blipFill>
          <a:blip r:embed="rId2">
            <a:alphaModFix/>
          </a:blip>
          <a:stretch>
            <a:fillRect/>
          </a:stretch>
        </p:blipFill>
        <p:spPr>
          <a:xfrm>
            <a:off x="7836375" y="1783074"/>
            <a:ext cx="4352450" cy="5325891"/>
          </a:xfrm>
          <a:prstGeom prst="rect">
            <a:avLst/>
          </a:prstGeom>
          <a:noFill/>
          <a:ln>
            <a:noFill/>
          </a:ln>
        </p:spPr>
      </p:pic>
      <p:sp>
        <p:nvSpPr>
          <p:cNvPr id="703" name="Google Shape;703;p68"/>
          <p:cNvSpPr txBox="1">
            <a:spLocks noGrp="1"/>
          </p:cNvSpPr>
          <p:nvPr>
            <p:ph type="subTitle" idx="2" hasCustomPrompt="1"/>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704" name="Google Shape;704;p68"/>
          <p:cNvSpPr txBox="1">
            <a:spLocks noGrp="1"/>
          </p:cNvSpPr>
          <p:nvPr>
            <p:ph type="body" idx="3" hasCustomPrompt="1"/>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5284598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G1 - Cards with Circles - 1-Up - A">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hasCustomPrompt="1"/>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747" name="Google Shape;747;p74"/>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hasCustomPrompt="1"/>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53" name="Google Shape;753;p74"/>
          <p:cNvSpPr txBox="1">
            <a:spLocks noGrp="1"/>
          </p:cNvSpPr>
          <p:nvPr>
            <p:ph type="subTitle" idx="3" hasCustomPrompt="1"/>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754" name="Google Shape;754;p74"/>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559529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9pPr>
          </a:lstStyle>
          <a:p>
            <a:endParaRPr/>
          </a:p>
        </p:txBody>
      </p:sp>
      <p:sp>
        <p:nvSpPr>
          <p:cNvPr id="577" name="Google Shape;577;p81"/>
          <p:cNvSpPr txBox="1">
            <a:spLocks noGrp="1"/>
          </p:cNvSpPr>
          <p:nvPr>
            <p:ph type="body" idx="1" hasCustomPrompt="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N6 - Thank You">
  <p:cSld name="N6 - Thank You">
    <p:bg>
      <p:bgPr>
        <a:solidFill>
          <a:srgbClr val="CFE9FE"/>
        </a:solidFill>
        <a:effectLst/>
      </p:bgPr>
    </p:bg>
    <p:spTree>
      <p:nvGrpSpPr>
        <p:cNvPr id="1" name="Shape 1052"/>
        <p:cNvGrpSpPr/>
        <p:nvPr/>
      </p:nvGrpSpPr>
      <p:grpSpPr>
        <a:xfrm>
          <a:off x="0" y="0"/>
          <a:ext cx="0" cy="0"/>
          <a:chOff x="0" y="0"/>
          <a:chExt cx="0" cy="0"/>
        </a:xfrm>
      </p:grpSpPr>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0" y="501686"/>
            <a:ext cx="12188715" cy="6355677"/>
            <a:chOff x="774594" y="3721525"/>
            <a:chExt cx="3851216" cy="2008176"/>
          </a:xfrm>
        </p:grpSpPr>
        <p:pic>
          <p:nvPicPr>
            <p:cNvPr id="1056" name="Google Shape;1056;p101" title="alt=&quot;&quot;"/>
            <p:cNvPicPr preferRelativeResize="0"/>
            <p:nvPr/>
          </p:nvPicPr>
          <p:blipFill>
            <a:blip r:embed="rId2">
              <a:alphaModFix/>
            </a:blip>
            <a:stretch>
              <a:fillRect/>
            </a:stretch>
          </p:blipFill>
          <p:spPr>
            <a:xfrm>
              <a:off x="774594"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pic>
        <p:nvPicPr>
          <p:cNvPr id="1059" name="Google Shape;1059;p101" title="Salesforce logo"/>
          <p:cNvPicPr preferRelativeResize="0"/>
          <p:nvPr/>
        </p:nvPicPr>
        <p:blipFill rotWithShape="1">
          <a:blip r:embed="rId4">
            <a:alphaModFix/>
          </a:blip>
          <a:srcRect/>
          <a:stretch/>
        </p:blipFill>
        <p:spPr>
          <a:xfrm>
            <a:off x="520337" y="1275800"/>
            <a:ext cx="982675" cy="688050"/>
          </a:xfrm>
          <a:prstGeom prst="rect">
            <a:avLst/>
          </a:prstGeom>
          <a:noFill/>
          <a:ln>
            <a:noFill/>
          </a:ln>
        </p:spPr>
      </p:pic>
    </p:spTree>
    <p:extLst>
      <p:ext uri="{BB962C8B-B14F-4D97-AF65-F5344CB8AC3E}">
        <p14:creationId xmlns:p14="http://schemas.microsoft.com/office/powerpoint/2010/main" val="1528081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9pPr>
          </a:lstStyle>
          <a:p>
            <a:endParaRPr/>
          </a:p>
        </p:txBody>
      </p:sp>
      <p:sp>
        <p:nvSpPr>
          <p:cNvPr id="600" name="Google Shape;600;p86"/>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601" name="Google Shape;601;p86"/>
          <p:cNvSpPr txBox="1">
            <a:spLocks noGrp="1"/>
          </p:cNvSpPr>
          <p:nvPr>
            <p:ph type="body" idx="2" hasCustomPrompt="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hasCustomPrompt="1"/>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sym typeface="Arial"/>
              </a:defRPr>
            </a:lvl1pPr>
            <a:lvl2pPr marL="0" marR="0" lvl="1" indent="0" algn="l" rtl="0">
              <a:spcBef>
                <a:spcPts val="0"/>
              </a:spcBef>
              <a:spcAft>
                <a:spcPts val="0"/>
              </a:spcAft>
              <a:buSzPts val="1400"/>
              <a:buNone/>
              <a:defRPr sz="3200" b="0" i="0" u="none" strike="noStrike" cap="none">
                <a:solidFill>
                  <a:schemeClr val="accent1"/>
                </a:solidFill>
                <a:sym typeface="Arial"/>
              </a:defRPr>
            </a:lvl2pPr>
            <a:lvl3pPr marL="0" marR="0" lvl="2" indent="0" algn="l" rtl="0">
              <a:spcBef>
                <a:spcPts val="0"/>
              </a:spcBef>
              <a:spcAft>
                <a:spcPts val="0"/>
              </a:spcAft>
              <a:buSzPts val="1400"/>
              <a:buNone/>
              <a:defRPr sz="3200" b="0" i="0" u="none" strike="noStrike" cap="none">
                <a:solidFill>
                  <a:schemeClr val="accent1"/>
                </a:solidFill>
                <a:sym typeface="Arial"/>
              </a:defRPr>
            </a:lvl3pPr>
            <a:lvl4pPr marL="0" marR="0" lvl="3" indent="0" algn="l" rtl="0">
              <a:spcBef>
                <a:spcPts val="0"/>
              </a:spcBef>
              <a:spcAft>
                <a:spcPts val="0"/>
              </a:spcAft>
              <a:buSzPts val="1400"/>
              <a:buNone/>
              <a:defRPr sz="3200" b="0" i="0" u="none" strike="noStrike" cap="none">
                <a:solidFill>
                  <a:schemeClr val="accent1"/>
                </a:solidFill>
                <a:sym typeface="Arial"/>
              </a:defRPr>
            </a:lvl4pPr>
            <a:lvl5pPr marL="0" marR="0" lvl="4" indent="0" algn="l" rtl="0">
              <a:spcBef>
                <a:spcPts val="0"/>
              </a:spcBef>
              <a:spcAft>
                <a:spcPts val="0"/>
              </a:spcAft>
              <a:buSzPts val="1400"/>
              <a:buNone/>
              <a:defRPr sz="3200" b="0" i="0" u="none" strike="noStrike" cap="none">
                <a:solidFill>
                  <a:schemeClr val="accent1"/>
                </a:solidFill>
                <a:sym typeface="Arial"/>
              </a:defRPr>
            </a:lvl5pPr>
            <a:lvl6pPr marL="457200" marR="0" lvl="5" indent="0" algn="l" rtl="0">
              <a:spcBef>
                <a:spcPts val="0"/>
              </a:spcBef>
              <a:spcAft>
                <a:spcPts val="0"/>
              </a:spcAft>
              <a:buSzPts val="1400"/>
              <a:buNone/>
              <a:defRPr sz="3200" b="0" i="0" u="none" strike="noStrike" cap="none">
                <a:solidFill>
                  <a:schemeClr val="accent1"/>
                </a:solidFill>
                <a:sym typeface="Arial"/>
              </a:defRPr>
            </a:lvl6pPr>
            <a:lvl7pPr marL="914400" marR="0" lvl="6" indent="0" algn="l" rtl="0">
              <a:spcBef>
                <a:spcPts val="0"/>
              </a:spcBef>
              <a:spcAft>
                <a:spcPts val="0"/>
              </a:spcAft>
              <a:buSzPts val="1400"/>
              <a:buNone/>
              <a:defRPr sz="3200" b="0" i="0" u="none" strike="noStrike" cap="none">
                <a:solidFill>
                  <a:schemeClr val="accent1"/>
                </a:solidFill>
                <a:sym typeface="Arial"/>
              </a:defRPr>
            </a:lvl7pPr>
            <a:lvl8pPr marL="1371600" marR="0" lvl="7" indent="0" algn="l" rtl="0">
              <a:spcBef>
                <a:spcPts val="0"/>
              </a:spcBef>
              <a:spcAft>
                <a:spcPts val="0"/>
              </a:spcAft>
              <a:buSzPts val="1400"/>
              <a:buNone/>
              <a:defRPr sz="3200" b="0" i="0" u="none" strike="noStrike" cap="none">
                <a:solidFill>
                  <a:schemeClr val="accent1"/>
                </a:solidFill>
                <a:sym typeface="Arial"/>
              </a:defRPr>
            </a:lvl8pPr>
            <a:lvl9pPr marL="1828800" marR="0" lvl="8" indent="0" algn="l" rtl="0">
              <a:spcBef>
                <a:spcPts val="0"/>
              </a:spcBef>
              <a:spcAft>
                <a:spcPts val="0"/>
              </a:spcAft>
              <a:buSzPts val="1400"/>
              <a:buNone/>
              <a:defRPr sz="3200" b="0" i="0" u="none" strike="noStrike" cap="none">
                <a:solidFill>
                  <a:schemeClr val="accent1"/>
                </a:solidFill>
                <a:sym typeface="Arial"/>
              </a:defRPr>
            </a:lvl9pPr>
          </a:lstStyle>
          <a:p>
            <a:endParaRPr/>
          </a:p>
        </p:txBody>
      </p:sp>
      <p:sp>
        <p:nvSpPr>
          <p:cNvPr id="604" name="Google Shape;604;p87"/>
          <p:cNvSpPr txBox="1">
            <a:spLocks noGrp="1"/>
          </p:cNvSpPr>
          <p:nvPr>
            <p:ph type="body" idx="1" hasCustomPrompt="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sym typeface="Arial"/>
              </a:defRPr>
            </a:lvl4pPr>
            <a:lvl5pPr marL="2286000" marR="0" lvl="4" indent="-228600" algn="l" rtl="0">
              <a:spcBef>
                <a:spcPts val="700"/>
              </a:spcBef>
              <a:spcAft>
                <a:spcPts val="0"/>
              </a:spcAft>
              <a:buSzPts val="1400"/>
              <a:buNone/>
              <a:defRPr sz="2000" b="0" i="0" u="none" strike="noStrike" cap="none">
                <a:solidFill>
                  <a:schemeClr val="accent2"/>
                </a:solidFil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605" name="Google Shape;605;p87"/>
          <p:cNvSpPr txBox="1">
            <a:spLocks noGrp="1"/>
          </p:cNvSpPr>
          <p:nvPr>
            <p:ph type="ftr" idx="11" hasCustomPrompt="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sym typeface="Arial"/>
              </a:defRPr>
            </a:lvl1pPr>
            <a:lvl2pPr marL="457200" marR="0" lvl="1" indent="0" algn="l" rtl="0">
              <a:spcBef>
                <a:spcPts val="0"/>
              </a:spcBef>
              <a:spcAft>
                <a:spcPts val="0"/>
              </a:spcAft>
              <a:buSzPts val="1400"/>
              <a:buNone/>
              <a:defRPr sz="1900" b="0" i="0" u="none" strike="noStrike" cap="none">
                <a:solidFill>
                  <a:schemeClr val="dk1"/>
                </a:solidFill>
                <a:sym typeface="Arial"/>
              </a:defRPr>
            </a:lvl2pPr>
            <a:lvl3pPr marL="914400" marR="0" lvl="2" indent="0" algn="l" rtl="0">
              <a:spcBef>
                <a:spcPts val="0"/>
              </a:spcBef>
              <a:spcAft>
                <a:spcPts val="0"/>
              </a:spcAft>
              <a:buSzPts val="1400"/>
              <a:buNone/>
              <a:defRPr sz="1900" b="0" i="0" u="none" strike="noStrike" cap="none">
                <a:solidFill>
                  <a:schemeClr val="dk1"/>
                </a:solidFill>
                <a:sym typeface="Arial"/>
              </a:defRPr>
            </a:lvl3pPr>
            <a:lvl4pPr marL="1371600" marR="0" lvl="3" indent="0" algn="l" rtl="0">
              <a:spcBef>
                <a:spcPts val="0"/>
              </a:spcBef>
              <a:spcAft>
                <a:spcPts val="0"/>
              </a:spcAft>
              <a:buSzPts val="1400"/>
              <a:buNone/>
              <a:defRPr sz="1900" b="0" i="0" u="none" strike="noStrike" cap="none">
                <a:solidFill>
                  <a:schemeClr val="dk1"/>
                </a:solidFill>
                <a:sym typeface="Arial"/>
              </a:defRPr>
            </a:lvl4pPr>
            <a:lvl5pPr marL="1828800" marR="0" lvl="4" indent="0" algn="l" rtl="0">
              <a:spcBef>
                <a:spcPts val="0"/>
              </a:spcBef>
              <a:spcAft>
                <a:spcPts val="0"/>
              </a:spcAft>
              <a:buSzPts val="1400"/>
              <a:buNone/>
              <a:defRPr sz="1900" b="0" i="0" u="none" strike="noStrike" cap="none">
                <a:solidFill>
                  <a:schemeClr val="dk1"/>
                </a:solidFill>
                <a:sym typeface="Arial"/>
              </a:defRPr>
            </a:lvl5pPr>
            <a:lvl6pPr marL="2286000" marR="0" lvl="5" indent="0" algn="l" rtl="0">
              <a:spcBef>
                <a:spcPts val="0"/>
              </a:spcBef>
              <a:spcAft>
                <a:spcPts val="0"/>
              </a:spcAft>
              <a:buSzPts val="1400"/>
              <a:buNone/>
              <a:defRPr sz="1900" b="0" i="0" u="none" strike="noStrike" cap="none">
                <a:solidFill>
                  <a:schemeClr val="dk1"/>
                </a:solidFill>
                <a:sym typeface="Arial"/>
              </a:defRPr>
            </a:lvl6pPr>
            <a:lvl7pPr marL="2743200" marR="0" lvl="6" indent="0" algn="l" rtl="0">
              <a:spcBef>
                <a:spcPts val="0"/>
              </a:spcBef>
              <a:spcAft>
                <a:spcPts val="0"/>
              </a:spcAft>
              <a:buSzPts val="1400"/>
              <a:buNone/>
              <a:defRPr sz="1900" b="0" i="0" u="none" strike="noStrike" cap="none">
                <a:solidFill>
                  <a:schemeClr val="dk1"/>
                </a:solidFill>
                <a:sym typeface="Arial"/>
              </a:defRPr>
            </a:lvl7pPr>
            <a:lvl8pPr marL="3200400" marR="0" lvl="7" indent="0" algn="l" rtl="0">
              <a:spcBef>
                <a:spcPts val="0"/>
              </a:spcBef>
              <a:spcAft>
                <a:spcPts val="0"/>
              </a:spcAft>
              <a:buSzPts val="1400"/>
              <a:buNone/>
              <a:defRPr sz="1900" b="0" i="0" u="none" strike="noStrike" cap="none">
                <a:solidFill>
                  <a:schemeClr val="dk1"/>
                </a:solidFill>
                <a:sym typeface="Arial"/>
              </a:defRPr>
            </a:lvl8pPr>
            <a:lvl9pPr marL="3657600" marR="0" lvl="8" indent="0" algn="l" rtl="0">
              <a:spcBef>
                <a:spcPts val="0"/>
              </a:spcBef>
              <a:spcAft>
                <a:spcPts val="0"/>
              </a:spcAft>
              <a:buSzPts val="1400"/>
              <a:buNone/>
              <a:defRPr sz="1900" b="0" i="0" u="none" strike="noStrike" cap="none">
                <a:solidFill>
                  <a:schemeClr val="dk1"/>
                </a:solidFill>
                <a:sym typeface="Arial"/>
              </a:defRPr>
            </a:lvl9pPr>
          </a:lstStyle>
          <a:p>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9pPr>
          </a:lstStyle>
          <a:p>
            <a:endParaRPr/>
          </a:p>
        </p:txBody>
      </p:sp>
      <p:sp>
        <p:nvSpPr>
          <p:cNvPr id="614" name="Google Shape;614;p89"/>
          <p:cNvSpPr txBox="1">
            <a:spLocks noGrp="1"/>
          </p:cNvSpPr>
          <p:nvPr>
            <p:ph type="body" idx="1" hasCustomPrompt="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hasCustomPrompt="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hasCustomPrompt="1"/>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hasCustomPrompt="1"/>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1 - Title Slide_D">
  <p:cSld name="A1 - Title Slide_D">
    <p:bg>
      <p:bgPr>
        <a:solidFill>
          <a:srgbClr val="CFE9FE"/>
        </a:solidFill>
        <a:effectLst/>
      </p:bgPr>
    </p:bg>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hasCustomPrompt="1"/>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hasCustomPrompt="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hasCustomPrompt="1"/>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spTree>
    <p:extLst>
      <p:ext uri="{BB962C8B-B14F-4D97-AF65-F5344CB8AC3E}">
        <p14:creationId xmlns:p14="http://schemas.microsoft.com/office/powerpoint/2010/main" val="2531779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hasCustomPrompt="1"/>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518" name="Google Shape;518;p47"/>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hasCustomPrompt="1"/>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hasCustomPrompt="1"/>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306308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23" r:id="rId1"/>
    <p:sldLayoutId id="2147483725" r:id="rId2"/>
    <p:sldLayoutId id="2147483726" r:id="rId3"/>
    <p:sldLayoutId id="2147483731" r:id="rId4"/>
    <p:sldLayoutId id="2147483732" r:id="rId5"/>
    <p:sldLayoutId id="2147483734" r:id="rId6"/>
    <p:sldLayoutId id="2147483801" r:id="rId7"/>
    <p:sldLayoutId id="2147483802" r:id="rId8"/>
    <p:sldLayoutId id="2147483803" r:id="rId9"/>
    <p:sldLayoutId id="2147483804" r:id="rId10"/>
    <p:sldLayoutId id="2147483805" r:id="rId11"/>
    <p:sldLayoutId id="2147483806" r:id="rId12"/>
    <p:sldLayoutId id="2147483807"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41" r:id="rId1"/>
    <p:sldLayoutId id="2147483779" r:id="rId2"/>
    <p:sldLayoutId id="2147483780" r:id="rId3"/>
    <p:sldLayoutId id="2147483782" r:id="rId4"/>
    <p:sldLayoutId id="2147483786" r:id="rId5"/>
    <p:sldLayoutId id="2147483788" r:id="rId6"/>
    <p:sldLayoutId id="2147483789" r:id="rId7"/>
    <p:sldLayoutId id="2147483794"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ecurity.salesforce.com/mfa-rollout-pack"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microsoft.com/office/2018/10/relationships/comments" Target="../comments/modernComment_2E8_B408C22D.xml"/><Relationship Id="rId7"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47.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microsoft.com/office/2018/10/relationships/comments" Target="../comments/modernComment_135_9C3ED823.xml"/><Relationship Id="rId7"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microsoft.com/office/2018/10/relationships/comments" Target="../comments/modernComment_2EB_4385029C.xml"/><Relationship Id="rId7"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39.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63.png"/><Relationship Id="rId5" Type="http://schemas.openxmlformats.org/officeDocument/2006/relationships/image" Target="../media/image59.png"/><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64.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microsoft.com/office/2018/10/relationships/comments" Target="../comments/modernComment_13C_E11D58B4.xml"/><Relationship Id="rId7" Type="http://schemas.openxmlformats.org/officeDocument/2006/relationships/image" Target="../media/image66.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65.png"/><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microsoft.com/office/2018/10/relationships/comments" Target="../comments/modernComment_2EE_29057FBA.xml"/><Relationship Id="rId7"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67.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6.xml"/><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image" Target="../media/image61.png"/><Relationship Id="rId5" Type="http://schemas.openxmlformats.org/officeDocument/2006/relationships/image" Target="../media/image69.png"/><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8.xml"/><Relationship Id="rId1" Type="http://schemas.openxmlformats.org/officeDocument/2006/relationships/slideLayout" Target="../slideLayouts/slideLayout27.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microsoft.com/office/2018/10/relationships/comments" Target="../comments/modernComment_142_5B6A77D8.xml"/><Relationship Id="rId7"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28.xml"/><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microsoft.com/office/2018/10/relationships/comments" Target="../comments/modernComment_2F0_7CF90801.xml"/><Relationship Id="rId7"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28.xml"/><Relationship Id="rId5" Type="http://schemas.openxmlformats.org/officeDocument/2006/relationships/image" Target="../media/image73.pn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2.png"/><Relationship Id="rId3" Type="http://schemas.openxmlformats.org/officeDocument/2006/relationships/image" Target="../media/image25.png"/><Relationship Id="rId7" Type="http://schemas.openxmlformats.org/officeDocument/2006/relationships/hyperlink" Target="http://sfdc.co/IntrotoAuthenticator" TargetMode="External"/><Relationship Id="rId12"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27.png"/><Relationship Id="rId11" Type="http://schemas.openxmlformats.org/officeDocument/2006/relationships/image" Target="../media/image30.png"/><Relationship Id="rId5" Type="http://schemas.openxmlformats.org/officeDocument/2006/relationships/image" Target="../media/image26.png"/><Relationship Id="rId10" Type="http://schemas.microsoft.com/office/2007/relationships/hdphoto" Target="../media/hdphoto1.wdp"/><Relationship Id="rId4" Type="http://schemas.openxmlformats.org/officeDocument/2006/relationships/image" Target="../media/image22.pn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2E_D0A4A0F3.xml"/><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446050"/>
            <a:ext cx="11394900" cy="5861986"/>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ja-JP" sz="2800">
                <a:solidFill>
                  <a:srgbClr val="434343"/>
                </a:solidFill>
                <a:latin typeface="+mn-lt"/>
              </a:rPr>
              <a:t>ようこそ!</a:t>
            </a:r>
          </a:p>
          <a:p>
            <a:pPr marL="0" lvl="0" indent="0" rtl="0">
              <a:lnSpc>
                <a:spcPct val="100000"/>
              </a:lnSpc>
              <a:spcBef>
                <a:spcPts val="0"/>
              </a:spcBef>
              <a:spcAft>
                <a:spcPts val="0"/>
              </a:spcAft>
              <a:buNone/>
            </a:pPr>
            <a:endParaRPr sz="2200" dirty="0">
              <a:solidFill>
                <a:srgbClr val="434343"/>
              </a:solidFill>
              <a:latin typeface="+mn-lt"/>
            </a:endParaRPr>
          </a:p>
          <a:p>
            <a:pPr marL="0" indent="0">
              <a:lnSpc>
                <a:spcPct val="100000"/>
              </a:lnSpc>
              <a:spcBef>
                <a:spcPts val="0"/>
              </a:spcBef>
              <a:spcAft>
                <a:spcPts val="0"/>
              </a:spcAft>
              <a:buClr>
                <a:schemeClr val="dk1"/>
              </a:buClr>
              <a:buSzPct val="25000"/>
              <a:buNone/>
            </a:pPr>
            <a:r>
              <a:rPr lang="ja-JP" sz="2200">
                <a:solidFill>
                  <a:srgbClr val="434343"/>
                </a:solidFill>
                <a:latin typeface="+mn-lt"/>
              </a:rPr>
              <a:t>このプレゼンテーションは、多要素認証 (MFA) についてユーザーを教育するためにカスタマイズして使用できます。このテンプレートは、Salesforce が提供する MFA サービスをダイレクトログインで有効にしていることを前提としています。顧客が SSO ID プロバイダの MFA サービスを利用する場合は、これらのスライドの内容を SSO ID プロバイダの詳細 (プロバイダがサポートする検証方法など) に合わせてカスタマイズしてください。</a:t>
            </a:r>
          </a:p>
          <a:p>
            <a:pPr marL="0" indent="0">
              <a:lnSpc>
                <a:spcPct val="100000"/>
              </a:lnSpc>
              <a:spcBef>
                <a:spcPts val="0"/>
              </a:spcBef>
              <a:spcAft>
                <a:spcPts val="0"/>
              </a:spcAft>
              <a:buClr>
                <a:schemeClr val="dk1"/>
              </a:buClr>
              <a:buSzPct val="25000"/>
              <a:buNone/>
            </a:pPr>
            <a:endParaRPr lang="en-US" sz="2200" dirty="0">
              <a:solidFill>
                <a:srgbClr val="434343"/>
              </a:solidFill>
              <a:latin typeface="+mn-lt"/>
            </a:endParaRPr>
          </a:p>
          <a:p>
            <a:pPr marL="0" indent="0">
              <a:lnSpc>
                <a:spcPct val="100000"/>
              </a:lnSpc>
              <a:spcBef>
                <a:spcPts val="0"/>
              </a:spcBef>
              <a:spcAft>
                <a:spcPts val="0"/>
              </a:spcAft>
              <a:buClr>
                <a:schemeClr val="dk1"/>
              </a:buClr>
              <a:buSzPct val="25000"/>
              <a:buNone/>
            </a:pPr>
            <a:r>
              <a:rPr lang="ja-JP" sz="2200">
                <a:solidFill>
                  <a:srgbClr val="434343"/>
                </a:solidFill>
                <a:latin typeface="+mn-lt"/>
              </a:rPr>
              <a:t>顧客側でユーザーのトレーニングを行う場合は、「</a:t>
            </a:r>
            <a:r>
              <a:rPr lang="ja-JP" sz="2200">
                <a:solidFill>
                  <a:srgbClr val="434343"/>
                </a:solidFill>
                <a:latin typeface="+mn-lt"/>
                <a:hlinkClick r:id="rId3"/>
              </a:rPr>
              <a:t>管理者向け多要素認証ロールアウトパック</a:t>
            </a:r>
            <a:r>
              <a:rPr lang="ja-JP" sz="2200">
                <a:solidFill>
                  <a:srgbClr val="434343"/>
                </a:solidFill>
                <a:latin typeface="+mn-lt"/>
              </a:rPr>
              <a:t>」内にある顧客バージョンのデッキ (およびその他の変更管理、オンボーディングテンプレート) を利用できます。</a:t>
            </a:r>
          </a:p>
          <a:p>
            <a:pPr marL="0" lvl="0" indent="0" rtl="0">
              <a:lnSpc>
                <a:spcPct val="100000"/>
              </a:lnSpc>
              <a:spcBef>
                <a:spcPts val="0"/>
              </a:spcBef>
              <a:spcAft>
                <a:spcPts val="0"/>
              </a:spcAft>
              <a:buClr>
                <a:schemeClr val="dk1"/>
              </a:buClr>
              <a:buSzPct val="25000"/>
              <a:buFont typeface="Arial"/>
              <a:buNone/>
            </a:pPr>
            <a:endParaRPr lang="en-US" sz="2200" dirty="0">
              <a:solidFill>
                <a:srgbClr val="434343"/>
              </a:solidFill>
              <a:latin typeface="+mn-lt"/>
            </a:endParaRPr>
          </a:p>
          <a:p>
            <a:pPr marL="0" lvl="0" indent="0" rtl="0">
              <a:lnSpc>
                <a:spcPct val="100000"/>
              </a:lnSpc>
              <a:spcBef>
                <a:spcPts val="0"/>
              </a:spcBef>
              <a:spcAft>
                <a:spcPts val="0"/>
              </a:spcAft>
              <a:buClr>
                <a:schemeClr val="dk1"/>
              </a:buClr>
              <a:buSzPct val="25000"/>
              <a:buFont typeface="Arial"/>
              <a:buNone/>
            </a:pPr>
            <a:r>
              <a:rPr lang="ja-JP" sz="2200">
                <a:solidFill>
                  <a:srgbClr val="434343"/>
                </a:solidFill>
                <a:latin typeface="+mn-lt"/>
              </a:rPr>
              <a:t>ブランディング、ビジネス、ユースケースをサポートできるよう、必要に応じて編集してください。</a:t>
            </a:r>
          </a:p>
          <a:p>
            <a:pPr marL="0" lvl="0" indent="0" rtl="0">
              <a:lnSpc>
                <a:spcPct val="100000"/>
              </a:lnSpc>
              <a:spcBef>
                <a:spcPts val="0"/>
              </a:spcBef>
              <a:spcAft>
                <a:spcPts val="0"/>
              </a:spcAft>
              <a:buClr>
                <a:schemeClr val="dk1"/>
              </a:buClr>
              <a:buSzPct val="25000"/>
              <a:buFont typeface="Arial"/>
              <a:buNone/>
            </a:pPr>
            <a:endParaRPr lang="en-US" sz="2800" dirty="0">
              <a:solidFill>
                <a:srgbClr val="434343"/>
              </a:solidFill>
              <a:latin typeface="+mn-lt"/>
            </a:endParaRPr>
          </a:p>
          <a:p>
            <a:pPr marL="0" lvl="0" indent="0" rtl="0">
              <a:lnSpc>
                <a:spcPct val="100000"/>
              </a:lnSpc>
              <a:spcBef>
                <a:spcPts val="0"/>
              </a:spcBef>
              <a:spcAft>
                <a:spcPts val="0"/>
              </a:spcAft>
              <a:buClr>
                <a:schemeClr val="dk1"/>
              </a:buClr>
              <a:buSzPct val="25000"/>
              <a:buFont typeface="Arial"/>
              <a:buNone/>
            </a:pPr>
            <a:r>
              <a:rPr lang="ja-JP" sz="1800">
                <a:solidFill>
                  <a:srgbClr val="434343"/>
                </a:solidFill>
                <a:latin typeface="+mn-lt"/>
              </a:rPr>
              <a:t>注意: デッキのカスタマイズに関するヒントやガイダンスを見るには、[コメント] ペインをオンにします。</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9.これだけです! Salesforce Authenticator が自分のアカウントに接続されました。</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10.ログインを完了します。</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ja-JP" sz="2800" dirty="0">
                <a:latin typeface="Arial" panose="020B0604020202020204" pitchFamily="34" charset="0"/>
                <a:ea typeface="MS Gothic" panose="020B0609070205080204" pitchFamily="49" charset="-128"/>
              </a:rPr>
              <a:t>Salesforce Authenticator: アプリケーションの登録</a:t>
            </a:r>
            <a:r>
              <a:rPr lang="ja-JP" dirty="0">
                <a:latin typeface="Arial" panose="020B0604020202020204" pitchFamily="34" charset="0"/>
                <a:ea typeface="MS Gothic" panose="020B0609070205080204" pitchFamily="49" charset="-128"/>
              </a:rPr>
              <a:t> </a:t>
            </a:r>
            <a:r>
              <a:rPr lang="ja-JP" sz="1600" dirty="0">
                <a:latin typeface="Arial" panose="020B0604020202020204" pitchFamily="34" charset="0"/>
                <a:ea typeface="MS Gothic" panose="020B0609070205080204" pitchFamily="49" charset="-128"/>
              </a:rPr>
              <a:t>続き</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Salesforce Authenticator: アプリケーションの登録</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7572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1.モバイルデバイスに Salesforce Authenticator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を登録します。Apple App Store または Google Play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から入手できます。</a:t>
            </a:r>
          </a:p>
          <a:p>
            <a:pPr algn="ctr"/>
            <a:r>
              <a:rPr lang="ja-JP" dirty="0">
                <a:latin typeface="Arial" panose="020B0604020202020204" pitchFamily="34" charset="0"/>
                <a:ea typeface="MS Gothic" panose="020B0609070205080204" pitchFamily="49" charset="-128"/>
              </a:rPr>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7599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2.コンピュータで自分のアカウントにログインします。メールまたはテキストメッセージで送られて来たワンタイムパスコードで身元を検証するように要求される場合があります。</a:t>
            </a:r>
          </a:p>
          <a:p>
            <a:pPr algn="ctr"/>
            <a:r>
              <a:rPr lang="ja-JP">
                <a:latin typeface="Arial" panose="020B0604020202020204" pitchFamily="34" charset="0"/>
                <a:ea typeface="MS Gothic" panose="020B0609070205080204" pitchFamily="49" charset="-128"/>
              </a:rPr>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7572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3.Salesforce Authenticator の登録画面が自動的に表示されます。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4"/>
          <a:stretch>
            <a:fillRect/>
          </a:stretch>
        </p:blipFill>
        <p:spPr>
          <a:xfrm>
            <a:off x="1062789" y="3476586"/>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5"/>
          <a:stretch>
            <a:fillRect/>
          </a:stretch>
        </p:blipFill>
        <p:spPr>
          <a:xfrm>
            <a:off x="3551640" y="3476586"/>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6"/>
          <a:stretch>
            <a:fillRect/>
          </a:stretch>
        </p:blipFill>
        <p:spPr>
          <a:xfrm>
            <a:off x="6815627" y="3476586"/>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7572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4.モバイルデバイスで Salesforce Authenticator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を開き、</a:t>
            </a:r>
            <a:r>
              <a:rPr lang="ja-JP" b="1" dirty="0">
                <a:latin typeface="Arial" panose="020B0604020202020204" pitchFamily="34" charset="0"/>
                <a:ea typeface="MS Gothic" panose="020B0609070205080204" pitchFamily="49" charset="-128"/>
              </a:rPr>
              <a:t>[アカウントを追加]</a:t>
            </a:r>
            <a:r>
              <a:rPr lang="ja-JP" dirty="0">
                <a:latin typeface="Arial" panose="020B0604020202020204" pitchFamily="34" charset="0"/>
                <a:ea typeface="MS Gothic" panose="020B0609070205080204" pitchFamily="49" charset="-128"/>
              </a:rPr>
              <a:t> をタップします。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7"/>
          <a:stretch>
            <a:fillRect/>
          </a:stretch>
        </p:blipFill>
        <p:spPr>
          <a:xfrm>
            <a:off x="9872656" y="3476586"/>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15456" y="3709686"/>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233686"/>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3020472877"/>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5.アプリケーションに 2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語の語句が表示されます。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6.コンピュータで [2 語の</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語句] 項目に語句を入力し</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てから</a:t>
            </a:r>
            <a:r>
              <a:rPr lang="ja-JP" b="1" dirty="0">
                <a:latin typeface="Arial" panose="020B0604020202020204" pitchFamily="34" charset="0"/>
                <a:ea typeface="MS Gothic" panose="020B0609070205080204" pitchFamily="49" charset="-128"/>
              </a:rPr>
              <a:t>[接続]</a:t>
            </a:r>
            <a:r>
              <a:rPr lang="ja-JP" dirty="0">
                <a:latin typeface="Arial" panose="020B0604020202020204" pitchFamily="34" charset="0"/>
                <a:ea typeface="MS Gothic" panose="020B0609070205080204" pitchFamily="49" charset="-128"/>
              </a:rPr>
              <a:t> をクリック</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します。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7.Salesforce Authenticator が自分のアカウントに接続されます。アプリケーションで接続の詳細を確認するように要求されます。</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8.Salesforce Authenticator で、接続の詳細が正しいことを確認してから </a:t>
            </a:r>
            <a:r>
              <a:rPr lang="ja-JP" b="1" dirty="0">
                <a:latin typeface="Arial" panose="020B0604020202020204" pitchFamily="34" charset="0"/>
                <a:ea typeface="MS Gothic" panose="020B0609070205080204" pitchFamily="49" charset="-128"/>
              </a:rPr>
              <a:t>[接続]</a:t>
            </a:r>
            <a:r>
              <a:rPr lang="ja-JP" dirty="0">
                <a:latin typeface="Arial" panose="020B0604020202020204" pitchFamily="34" charset="0"/>
                <a:ea typeface="MS Gothic" panose="020B0609070205080204" pitchFamily="49" charset="-128"/>
              </a:rPr>
              <a:t>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をタップします。</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3"/>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4"/>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5"/>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6"/>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Salesforce Authenticator: アプリケーションの登録</a:t>
            </a:r>
            <a:r>
              <a:rPr lang="ja-JP">
                <a:solidFill>
                  <a:schemeClr val="accent1"/>
                </a:solidFill>
                <a:latin typeface="Arial" panose="020B0604020202020204" pitchFamily="34" charset="0"/>
                <a:ea typeface="MS Gothic" panose="020B0609070205080204" pitchFamily="49" charset="-128"/>
              </a:rPr>
              <a:t> </a:t>
            </a:r>
            <a:r>
              <a:rPr lang="ja-JP" sz="1600">
                <a:solidFill>
                  <a:schemeClr val="accent1"/>
                </a:solidFill>
                <a:latin typeface="Arial" panose="020B0604020202020204" pitchFamily="34" charset="0"/>
                <a:ea typeface="MS Gothic" panose="020B0609070205080204" pitchFamily="49" charset="-128"/>
              </a:rPr>
              <a:t>続き</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2660138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9.これだけです! Salesforce Authenticator が自分のアカウントに接続されました。</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10.ログインを完了します。</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ja-JP" sz="2800">
                <a:latin typeface="Arial" panose="020B0604020202020204" pitchFamily="34" charset="0"/>
                <a:ea typeface="MS Gothic" panose="020B0609070205080204" pitchFamily="49" charset="-128"/>
              </a:rPr>
              <a:t>Salesforce Authenticator: アプリケーションの登録</a:t>
            </a:r>
            <a:r>
              <a:rPr lang="ja-JP">
                <a:latin typeface="Arial" panose="020B0604020202020204" pitchFamily="34" charset="0"/>
                <a:ea typeface="MS Gothic" panose="020B0609070205080204" pitchFamily="49" charset="-128"/>
              </a:rPr>
              <a:t> </a:t>
            </a:r>
            <a:r>
              <a:rPr lang="ja-JP" sz="1600">
                <a:latin typeface="Arial" panose="020B0604020202020204" pitchFamily="34" charset="0"/>
                <a:ea typeface="MS Gothic" panose="020B0609070205080204" pitchFamily="49" charset="-128"/>
              </a:rPr>
              <a:t>続き</a:t>
            </a:r>
          </a:p>
        </p:txBody>
      </p:sp>
    </p:spTree>
    <p:extLst>
      <p:ext uri="{BB962C8B-B14F-4D97-AF65-F5344CB8AC3E}">
        <p14:creationId xmlns:p14="http://schemas.microsoft.com/office/powerpoint/2010/main" val="3563972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5"/>
            <a:ext cx="2574656" cy="1705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ja-JP" dirty="0">
                <a:latin typeface="Arial" panose="020B0604020202020204" pitchFamily="34" charset="0"/>
                <a:ea typeface="MS Gothic" panose="020B0609070205080204" pitchFamily="49" charset="-128"/>
              </a:rPr>
              <a:t>1.ログイン画面で、通常どおりにユーザー名とパスワードを入力します。</a:t>
            </a:r>
          </a:p>
          <a:p>
            <a:pPr algn="ctr"/>
            <a:r>
              <a:rPr lang="ja-JP" dirty="0">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5"/>
            <a:ext cx="2574656" cy="1705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dirty="0">
                <a:latin typeface="Arial" panose="020B0604020202020204" pitchFamily="34" charset="0"/>
                <a:ea typeface="MS Gothic" panose="020B0609070205080204" pitchFamily="49" charset="-128"/>
              </a:rPr>
              <a:t>2.Salesforce Authenticator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を使用して身元を確認する</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ように要求されます。</a:t>
            </a:r>
          </a:p>
          <a:p>
            <a:endParaRPr lang="en-US" dirty="0">
              <a:latin typeface="Arial" panose="020B0604020202020204" pitchFamily="34" charset="0"/>
              <a:ea typeface="MS Gothic" panose="020B0609070205080204" pitchFamily="49" charset="-128"/>
            </a:endParaRPr>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5"/>
            <a:ext cx="2574656" cy="1705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dirty="0">
                <a:latin typeface="Arial" panose="020B0604020202020204" pitchFamily="34" charset="0"/>
                <a:ea typeface="MS Gothic" panose="020B0609070205080204" pitchFamily="49" charset="-128"/>
              </a:rPr>
              <a:t>3.自分のモバイルデバイスで、プッシュ通知に応答して Salesforce Authenticator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を開きます。</a:t>
            </a:r>
          </a:p>
          <a:p>
            <a:pPr algn="ctr"/>
            <a:endParaRPr lang="en-US" dirty="0">
              <a:latin typeface="Arial" panose="020B0604020202020204" pitchFamily="34" charset="0"/>
              <a:ea typeface="MS Gothic" panose="020B0609070205080204" pitchFamily="49" charset="-128"/>
            </a:endParaRPr>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463943"/>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5"/>
            <a:ext cx="2574656" cy="1705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atin typeface="Arial" panose="020B0604020202020204" pitchFamily="34" charset="0"/>
                <a:ea typeface="MS Gothic" panose="020B0609070205080204" pitchFamily="49" charset="-128"/>
              </a:rPr>
              <a:t>4.Salesforce Authenticator で、自分からのログイン要求であることを確認してから </a:t>
            </a:r>
            <a:r>
              <a:rPr lang="ja-JP" b="1">
                <a:latin typeface="Arial" panose="020B0604020202020204" pitchFamily="34" charset="0"/>
                <a:ea typeface="MS Gothic" panose="020B0609070205080204" pitchFamily="49" charset="-128"/>
              </a:rPr>
              <a:t>[接続]</a:t>
            </a:r>
            <a:r>
              <a:rPr lang="ja-JP">
                <a:latin typeface="Arial" panose="020B0604020202020204" pitchFamily="34" charset="0"/>
                <a:ea typeface="MS Gothic" panose="020B0609070205080204" pitchFamily="49" charset="-128"/>
              </a:rPr>
              <a:t> をタップします。</a:t>
            </a:r>
          </a:p>
          <a:p>
            <a:endParaRPr lang="en-US" dirty="0">
              <a:latin typeface="Arial" panose="020B0604020202020204" pitchFamily="34" charset="0"/>
              <a:ea typeface="MS Gothic" panose="020B0609070205080204" pitchFamily="49" charset="-128"/>
            </a:endParaRPr>
          </a:p>
          <a:p>
            <a:r>
              <a:rPr lang="ja-JP">
                <a:latin typeface="Arial" panose="020B0604020202020204" pitchFamily="34" charset="0"/>
                <a:ea typeface="MS Gothic" panose="020B0609070205080204" pitchFamily="49" charset="-128"/>
              </a:rPr>
              <a:t>これで自分のアカウントに正常にログインできました。</a:t>
            </a:r>
          </a:p>
          <a:p>
            <a:endParaRPr lang="en-US" dirty="0">
              <a:latin typeface="Arial" panose="020B0604020202020204" pitchFamily="34" charset="0"/>
              <a:ea typeface="MS Gothic" panose="020B0609070205080204" pitchFamily="49" charset="-128"/>
            </a:endParaRPr>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463943"/>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463943"/>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463943"/>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12822"/>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Salesforce Authenticator: ログイン</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310231"/>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chemeClr val="accent1"/>
                </a:solidFill>
                <a:latin typeface="Arial" panose="020B0604020202020204" pitchFamily="34" charset="0"/>
                <a:ea typeface="MS Gothic" panose="020B0609070205080204" pitchFamily="49" charset="-128"/>
                <a:cs typeface="Salesforce Sans"/>
                <a:sym typeface="Salesforce Sans"/>
              </a:rPr>
              <a:t>サードパーティ認証アプリケーション</a:t>
            </a: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ja-JP" sz="2000" dirty="0">
                <a:latin typeface="Arial" panose="020B0604020202020204" pitchFamily="34" charset="0"/>
                <a:ea typeface="MS Gothic" panose="020B0609070205080204" pitchFamily="49" charset="-128"/>
                <a:cs typeface="Salesforce Sans"/>
                <a:sym typeface="Salesforce Sans"/>
              </a:rPr>
              <a:t>OATH タイムベースドワンタイムパスワード (TOTP) アルゴリズム </a:t>
            </a:r>
            <a:r>
              <a:rPr lang="ja-JP" sz="1600" dirty="0">
                <a:latin typeface="Arial" panose="020B0604020202020204" pitchFamily="34" charset="0"/>
                <a:ea typeface="MS Gothic" panose="020B0609070205080204" pitchFamily="49" charset="-128"/>
                <a:cs typeface="Salesforce Sans"/>
                <a:sym typeface="Salesforce Sans"/>
              </a:rPr>
              <a:t>(</a:t>
            </a:r>
            <a:r>
              <a:rPr lang="ja-JP" sz="1600" u="sng" dirty="0">
                <a:solidFill>
                  <a:srgbClr val="1155CC"/>
                </a:solidFill>
                <a:latin typeface="Arial" panose="020B0604020202020204" pitchFamily="34" charset="0"/>
                <a:ea typeface="MS Gothic" panose="020B0609070205080204" pitchFamily="49" charset="-128"/>
                <a:cs typeface="Salesforce Sans"/>
                <a:sym typeface="Salesforce Sans"/>
                <a:hlinkClick r:id="rId3">
                  <a:extLst>
                    <a:ext uri="{A12FA001-AC4F-418D-AE19-62706E023703}">
                      <ahyp:hlinkClr xmlns:ahyp="http://schemas.microsoft.com/office/drawing/2018/hyperlinkcolor" val="tx"/>
                    </a:ext>
                  </a:extLst>
                </a:hlinkClick>
              </a:rPr>
              <a:t>RFC 6238</a:t>
            </a:r>
            <a:r>
              <a:rPr lang="ja-JP" sz="1600" dirty="0">
                <a:latin typeface="Arial" panose="020B0604020202020204" pitchFamily="34" charset="0"/>
                <a:ea typeface="MS Gothic" panose="020B0609070205080204" pitchFamily="49" charset="-128"/>
                <a:cs typeface="Salesforce Sans"/>
                <a:sym typeface="Salesforce Sans"/>
              </a:rPr>
              <a:t> 準拠) </a:t>
            </a:r>
            <a:r>
              <a:rPr lang="ja-JP" sz="2000" dirty="0">
                <a:latin typeface="Arial" panose="020B0604020202020204" pitchFamily="34" charset="0"/>
                <a:ea typeface="MS Gothic" panose="020B0609070205080204" pitchFamily="49" charset="-128"/>
                <a:cs typeface="Salesforce Sans"/>
                <a:sym typeface="Salesforce Sans"/>
              </a:rPr>
              <a:t>に基づいて一時コードを生成する認証アプリケーションを使用できます。 </a:t>
            </a: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786247"/>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783702"/>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783685"/>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5062719"/>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ja-JP" sz="1500" b="1">
                <a:latin typeface="Arial" panose="020B0604020202020204" pitchFamily="34" charset="0"/>
                <a:ea typeface="MS Gothic" panose="020B0609070205080204" pitchFamily="49" charset="-128"/>
                <a:cs typeface="Salesforce Sans"/>
                <a:sym typeface="Salesforce Sans"/>
              </a:rPr>
              <a:t>Google Authenticator</a:t>
            </a: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5066919"/>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ja-JP" sz="1500" b="1">
                <a:latin typeface="Arial" panose="020B0604020202020204" pitchFamily="34" charset="0"/>
                <a:ea typeface="MS Gothic" panose="020B0609070205080204" pitchFamily="49" charset="-128"/>
                <a:cs typeface="Salesforce Sans"/>
                <a:sym typeface="Salesforce Sans"/>
              </a:rPr>
              <a:t>Microsoft Authenticator</a:t>
            </a: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5066919"/>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ja-JP" sz="1500" b="1">
                <a:latin typeface="Arial" panose="020B0604020202020204" pitchFamily="34" charset="0"/>
                <a:ea typeface="MS Gothic" panose="020B0609070205080204" pitchFamily="49" charset="-128"/>
                <a:cs typeface="Salesforce Sans"/>
                <a:sym typeface="Salesforce Sans"/>
              </a:rPr>
              <a:t>Authy</a:t>
            </a: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660905" y="4498762"/>
            <a:ext cx="5332490"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ja-JP" sz="2000" b="1" dirty="0">
                <a:solidFill>
                  <a:schemeClr val="dk1"/>
                </a:solidFill>
                <a:latin typeface="Arial" panose="020B0604020202020204" pitchFamily="34" charset="0"/>
                <a:ea typeface="MS Gothic" panose="020B0609070205080204" pitchFamily="49" charset="-128"/>
                <a:cs typeface="Salesforce Sans"/>
                <a:sym typeface="Salesforce Sans"/>
              </a:rPr>
              <a:t>  広く利用されているアプリケーション</a:t>
            </a: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6" y="2499000"/>
            <a:ext cx="8544452"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ja-JP" sz="2000" dirty="0">
                <a:latin typeface="Arial" panose="020B0604020202020204" pitchFamily="34" charset="0"/>
                <a:ea typeface="MS Gothic" panose="020B0609070205080204" pitchFamily="49" charset="-128"/>
                <a:cs typeface="Salesforce Sans"/>
                <a:sym typeface="Salesforce Sans"/>
              </a:rPr>
              <a:t>このタイプの検証メソッドを使用してログインするには、アプリケーションからコードを取得し、ログインプロセスでそのコードを入力します。</a:t>
            </a: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4" y="3510779"/>
            <a:ext cx="9079177"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ja-JP" sz="2000" dirty="0">
                <a:latin typeface="Arial" panose="020B0604020202020204" pitchFamily="34" charset="0"/>
                <a:ea typeface="MS Gothic" panose="020B0609070205080204" pitchFamily="49" charset="-128"/>
                <a:cs typeface="Salesforce Sans"/>
                <a:sym typeface="Salesforce Sans"/>
              </a:rPr>
              <a:t>TOTP アプリケーションにはデータやインターネット接続は必要ありません。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5"/>
            <a:ext cx="2574656" cy="1768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1.モバイルデバイスにサードパーティ認証アプリケーションをインストールします。アプリケーションは、Apple App Store または Google Play から入手できます。</a:t>
            </a:r>
          </a:p>
          <a:p>
            <a:pPr algn="ctr"/>
            <a:r>
              <a:rPr lang="ja-JP" dirty="0">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5"/>
            <a:ext cx="2574656" cy="1768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2.コンピュータで自分のアカウントにログインします。メールまたはテキストメッセージで送られて来たワンタイムパスコードで身元を検証するように要求される場合があります。</a:t>
            </a:r>
          </a:p>
          <a:p>
            <a:pPr algn="ctr"/>
            <a:r>
              <a:rPr lang="ja-JP">
                <a:latin typeface="Arial" panose="020B0604020202020204" pitchFamily="34" charset="0"/>
                <a:ea typeface="MS Gothic" panose="020B0609070205080204" pitchFamily="49" charset="-128"/>
              </a:rPr>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5"/>
            <a:ext cx="2574656" cy="1768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3.</a:t>
            </a:r>
            <a:r>
              <a:rPr lang="ja-JP" b="1">
                <a:latin typeface="Arial" panose="020B0604020202020204" pitchFamily="34" charset="0"/>
                <a:ea typeface="MS Gothic" panose="020B0609070205080204" pitchFamily="49" charset="-128"/>
              </a:rPr>
              <a:t>[認証アプリケーションからの確認コードを使用]</a:t>
            </a:r>
            <a:r>
              <a:rPr lang="ja-JP">
                <a:latin typeface="Arial" panose="020B0604020202020204" pitchFamily="34" charset="0"/>
                <a:ea typeface="MS Gothic" panose="020B0609070205080204" pitchFamily="49" charset="-128"/>
              </a:rPr>
              <a:t> を選択します。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448965"/>
            <a:ext cx="2503940" cy="3200400"/>
          </a:xfrm>
          <a:prstGeom prst="rect">
            <a:avLst/>
          </a:prstGeom>
        </p:spPr>
      </p:pic>
      <p:pic>
        <p:nvPicPr>
          <p:cNvPr id="6" name="Picture 5">
            <a:extLst>
              <a:ext uri="{FF2B5EF4-FFF2-40B4-BE49-F238E27FC236}">
                <a16:creationId xmlns:a16="http://schemas.microsoft.com/office/drawing/2014/main" id="{9C96C6DF-8621-DD40-9132-BD63A3C0E858}"/>
              </a:ext>
            </a:extLst>
          </p:cNvPr>
          <p:cNvPicPr>
            <a:picLocks noChangeAspect="1"/>
          </p:cNvPicPr>
          <p:nvPr/>
        </p:nvPicPr>
        <p:blipFill>
          <a:blip r:embed="rId5"/>
          <a:srcRect/>
          <a:stretch/>
        </p:blipFill>
        <p:spPr>
          <a:xfrm>
            <a:off x="6910565" y="3445902"/>
            <a:ext cx="1664854"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5"/>
            <a:ext cx="2574656" cy="17686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4.[認証アプリケーションを接続] 画面が表示されます。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4046855"/>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889718"/>
            <a:ext cx="1645920" cy="516799"/>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サードパーティ認証アプリケーション: アプリケーションの登録</a:t>
            </a:r>
          </a:p>
        </p:txBody>
      </p:sp>
      <p:sp>
        <p:nvSpPr>
          <p:cNvPr id="14" name="Rounded Rectangle 13">
            <a:extLst>
              <a:ext uri="{FF2B5EF4-FFF2-40B4-BE49-F238E27FC236}">
                <a16:creationId xmlns:a16="http://schemas.microsoft.com/office/drawing/2014/main" id="{EBA289CA-3E37-4A4F-86C0-163E3BB384AB}"/>
              </a:ext>
            </a:extLst>
          </p:cNvPr>
          <p:cNvSpPr/>
          <p:nvPr/>
        </p:nvSpPr>
        <p:spPr>
          <a:xfrm>
            <a:off x="7018987" y="5301629"/>
            <a:ext cx="1461752" cy="18226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pic>
        <p:nvPicPr>
          <p:cNvPr id="12" name="Picture 11" descr="Qr code&#10;&#10;Description automatically generated">
            <a:extLst>
              <a:ext uri="{FF2B5EF4-FFF2-40B4-BE49-F238E27FC236}">
                <a16:creationId xmlns:a16="http://schemas.microsoft.com/office/drawing/2014/main" id="{A502B429-C5A9-11E6-A073-5CF61ECBC1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70763" y="3445902"/>
            <a:ext cx="1853009" cy="3200400"/>
          </a:xfrm>
          <a:prstGeom prst="rect">
            <a:avLst/>
          </a:prstGeom>
        </p:spPr>
      </p:pic>
    </p:spTree>
    <p:extLst>
      <p:ext uri="{BB962C8B-B14F-4D97-AF65-F5344CB8AC3E}">
        <p14:creationId xmlns:p14="http://schemas.microsoft.com/office/powerpoint/2010/main" val="2621364259"/>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5.モバイルデバイスで、認証アプリケーションを開き、新しいアカウントを選択して追加します。</a:t>
            </a:r>
          </a:p>
          <a:p>
            <a:pPr algn="ctr"/>
            <a:r>
              <a:rPr lang="ja-JP" dirty="0">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6.認証アプリケーションを使用して、コンピュータに表示されている QR バーコードをスキャンします。</a:t>
            </a:r>
          </a:p>
          <a:p>
            <a:pPr algn="ctr"/>
            <a:endParaRPr lang="en-US" dirty="0">
              <a:latin typeface="Arial" panose="020B0604020202020204" pitchFamily="34" charset="0"/>
              <a:ea typeface="MS Gothic" panose="020B0609070205080204" pitchFamily="49" charset="-128"/>
            </a:endParaRPr>
          </a:p>
          <a:p>
            <a:pPr algn="ctr"/>
            <a:r>
              <a:rPr lang="ja-JP">
                <a:latin typeface="Arial" panose="020B0604020202020204" pitchFamily="34" charset="0"/>
                <a:ea typeface="MS Gothic" panose="020B0609070205080204" pitchFamily="49" charset="-128"/>
              </a:rPr>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7.認証アプリケーションが自分のアカウントに接続されます。アプリケーションは、時間ベースのワンタイムパスコードの生成を自動的に開始します。 </a:t>
            </a:r>
          </a:p>
          <a:p>
            <a:pPr algn="ctr"/>
            <a:endParaRPr lang="en-US" dirty="0">
              <a:latin typeface="Arial" panose="020B0604020202020204" pitchFamily="34" charset="0"/>
              <a:ea typeface="MS Gothic" panose="020B0609070205080204" pitchFamily="49" charset="-128"/>
            </a:endParaRPr>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ja-JP">
                <a:latin typeface="Arial" panose="020B0604020202020204" pitchFamily="34" charset="0"/>
                <a:ea typeface="MS Gothic" panose="020B0609070205080204" pitchFamily="49" charset="-128"/>
              </a:rPr>
              <a:t>8.コンピュータで、認証アプリケーションによって生成されたコードを [確認コード] 項目に入力してから </a:t>
            </a:r>
            <a:r>
              <a:rPr lang="ja-JP" b="1">
                <a:latin typeface="Arial" panose="020B0604020202020204" pitchFamily="34" charset="0"/>
                <a:ea typeface="MS Gothic" panose="020B0609070205080204" pitchFamily="49" charset="-128"/>
              </a:rPr>
              <a:t>[接続]</a:t>
            </a:r>
            <a:r>
              <a:rPr lang="ja-JP">
                <a:latin typeface="Arial" panose="020B0604020202020204" pitchFamily="34" charset="0"/>
                <a:ea typeface="MS Gothic" panose="020B0609070205080204" pitchFamily="49" charset="-128"/>
              </a:rPr>
              <a:t> をクリックします。</a:t>
            </a:r>
          </a:p>
        </p:txBody>
      </p:sp>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サードパーティ認証アプリケーション: アプリケーションの登録</a:t>
            </a:r>
            <a:r>
              <a:rPr lang="ja-JP">
                <a:solidFill>
                  <a:schemeClr val="accent1"/>
                </a:solidFill>
                <a:latin typeface="Arial" panose="020B0604020202020204" pitchFamily="34" charset="0"/>
                <a:ea typeface="MS Gothic" panose="020B0609070205080204" pitchFamily="49" charset="-128"/>
              </a:rPr>
              <a:t> </a:t>
            </a:r>
            <a:r>
              <a:rPr lang="ja-JP" sz="1600">
                <a:solidFill>
                  <a:schemeClr val="accent1"/>
                </a:solidFill>
                <a:latin typeface="Arial" panose="020B0604020202020204" pitchFamily="34" charset="0"/>
                <a:ea typeface="MS Gothic" panose="020B0609070205080204" pitchFamily="49" charset="-128"/>
              </a:rPr>
              <a:t>続き</a:t>
            </a:r>
          </a:p>
        </p:txBody>
      </p:sp>
      <p:pic>
        <p:nvPicPr>
          <p:cNvPr id="14" name="Picture 13" descr="Graphical user interface, application&#10;&#10;Description automatically generated">
            <a:extLst>
              <a:ext uri="{FF2B5EF4-FFF2-40B4-BE49-F238E27FC236}">
                <a16:creationId xmlns:a16="http://schemas.microsoft.com/office/drawing/2014/main" id="{9E328E1E-3772-1909-1BFC-5811F608E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021" y="3299968"/>
            <a:ext cx="1613165" cy="3200400"/>
          </a:xfrm>
          <a:prstGeom prst="rect">
            <a:avLst/>
          </a:prstGeom>
        </p:spPr>
      </p:pic>
      <p:sp>
        <p:nvSpPr>
          <p:cNvPr id="15" name="Rounded Rectangle 14">
            <a:extLst>
              <a:ext uri="{FF2B5EF4-FFF2-40B4-BE49-F238E27FC236}">
                <a16:creationId xmlns:a16="http://schemas.microsoft.com/office/drawing/2014/main" id="{D4413256-9F20-29B6-7D06-B9BA8649F2FA}"/>
              </a:ext>
            </a:extLst>
          </p:cNvPr>
          <p:cNvSpPr/>
          <p:nvPr/>
        </p:nvSpPr>
        <p:spPr>
          <a:xfrm>
            <a:off x="1193634"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
        <p:nvSpPr>
          <p:cNvPr id="16" name="Rounded Rectangle 15">
            <a:extLst>
              <a:ext uri="{FF2B5EF4-FFF2-40B4-BE49-F238E27FC236}">
                <a16:creationId xmlns:a16="http://schemas.microsoft.com/office/drawing/2014/main" id="{A1DDF18A-4494-BB2C-8B24-A57B7A8525C9}"/>
              </a:ext>
            </a:extLst>
          </p:cNvPr>
          <p:cNvSpPr/>
          <p:nvPr/>
        </p:nvSpPr>
        <p:spPr>
          <a:xfrm>
            <a:off x="2097736"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pic>
        <p:nvPicPr>
          <p:cNvPr id="17" name="Picture 16" descr="Qr code&#10;&#10;Description automatically generated">
            <a:extLst>
              <a:ext uri="{FF2B5EF4-FFF2-40B4-BE49-F238E27FC236}">
                <a16:creationId xmlns:a16="http://schemas.microsoft.com/office/drawing/2014/main" id="{AEF34F8C-EB0E-15B0-404B-3EE21FE3D2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18" name="Picture 17" descr="Graphical user interface, text, application, chat or text message&#10;&#10;Description automatically generated">
            <a:extLst>
              <a:ext uri="{FF2B5EF4-FFF2-40B4-BE49-F238E27FC236}">
                <a16:creationId xmlns:a16="http://schemas.microsoft.com/office/drawing/2014/main" id="{EC57F68C-4D37-D8A1-8279-BEFED0B4A0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205" y="3299968"/>
            <a:ext cx="1613165" cy="3200400"/>
          </a:xfrm>
          <a:prstGeom prst="rect">
            <a:avLst/>
          </a:prstGeom>
        </p:spPr>
      </p:pic>
      <p:sp>
        <p:nvSpPr>
          <p:cNvPr id="19" name="Rounded Rectangle 18">
            <a:extLst>
              <a:ext uri="{FF2B5EF4-FFF2-40B4-BE49-F238E27FC236}">
                <a16:creationId xmlns:a16="http://schemas.microsoft.com/office/drawing/2014/main" id="{64908004-516F-E6AB-5ACB-E5B1C4ADD751}"/>
              </a:ext>
            </a:extLst>
          </p:cNvPr>
          <p:cNvSpPr/>
          <p:nvPr/>
        </p:nvSpPr>
        <p:spPr>
          <a:xfrm>
            <a:off x="7072818"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pic>
        <p:nvPicPr>
          <p:cNvPr id="20" name="Picture 19" descr="Qr code&#10;&#10;Description automatically generated">
            <a:extLst>
              <a:ext uri="{FF2B5EF4-FFF2-40B4-BE49-F238E27FC236}">
                <a16:creationId xmlns:a16="http://schemas.microsoft.com/office/drawing/2014/main" id="{5B6848E1-21E0-26D4-894F-D2314D8C6B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4403" y="3299968"/>
            <a:ext cx="1853009" cy="3200400"/>
          </a:xfrm>
          <a:prstGeom prst="rect">
            <a:avLst/>
          </a:prstGeom>
        </p:spPr>
      </p:pic>
      <p:sp>
        <p:nvSpPr>
          <p:cNvPr id="21" name="Rounded Rectangle 20">
            <a:extLst>
              <a:ext uri="{FF2B5EF4-FFF2-40B4-BE49-F238E27FC236}">
                <a16:creationId xmlns:a16="http://schemas.microsoft.com/office/drawing/2014/main" id="{39C27CFC-22C6-B264-0D31-80E7C269E7FD}"/>
              </a:ext>
            </a:extLst>
          </p:cNvPr>
          <p:cNvSpPr/>
          <p:nvPr/>
        </p:nvSpPr>
        <p:spPr>
          <a:xfrm>
            <a:off x="9935211" y="5574284"/>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9.これだけです! サードパーティ認証アプリケーションを自分のアカウントに接続できました。ログインを完了します。 </a:t>
            </a:r>
          </a:p>
          <a:p>
            <a:r>
              <a:rPr lang="ja-JP">
                <a:latin typeface="Arial" panose="020B0604020202020204" pitchFamily="34" charset="0"/>
                <a:ea typeface="MS Gothic" panose="020B0609070205080204" pitchFamily="49" charset="-128"/>
              </a:rPr>
              <a:t> </a:t>
            </a:r>
          </a:p>
        </p:txBody>
      </p:sp>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655" y="3791002"/>
            <a:ext cx="2743200" cy="1580284"/>
          </a:xfrm>
          <a:prstGeom prst="rect">
            <a:avLst/>
          </a:prstGeom>
        </p:spPr>
      </p:pic>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ja-JP" sz="2800">
                <a:latin typeface="Arial" panose="020B0604020202020204" pitchFamily="34" charset="0"/>
                <a:ea typeface="MS Gothic" panose="020B0609070205080204" pitchFamily="49" charset="-128"/>
              </a:rPr>
              <a:t>サードパーティ認証アプリケーション: アプリケーションの登録</a:t>
            </a:r>
            <a:r>
              <a:rPr lang="ja-JP">
                <a:latin typeface="Arial" panose="020B0604020202020204" pitchFamily="34" charset="0"/>
                <a:ea typeface="MS Gothic" panose="020B0609070205080204" pitchFamily="49" charset="-128"/>
              </a:rPr>
              <a:t> </a:t>
            </a:r>
            <a:r>
              <a:rPr lang="ja-JP" sz="1600">
                <a:latin typeface="Arial" panose="020B0604020202020204" pitchFamily="34" charset="0"/>
                <a:ea typeface="MS Gothic" panose="020B0609070205080204" pitchFamily="49" charset="-128"/>
              </a:rPr>
              <a:t>続き</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777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1.モバイルデバイスにサードパーティ認証アプリケーションをインストールします。アプリケーションは、Apple App Store または Google Play から入手できます。</a:t>
            </a:r>
          </a:p>
          <a:p>
            <a:pPr algn="ctr"/>
            <a:r>
              <a:rPr lang="ja-JP" dirty="0">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777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2.コンピュータで自分のアカウントにログインします。メールまたはテキストメッセージで送られて来たワンタイムパスコードで身元を検証するように要求される場合があります。</a:t>
            </a:r>
          </a:p>
          <a:p>
            <a:pPr algn="ctr"/>
            <a:r>
              <a:rPr lang="ja-JP">
                <a:latin typeface="Arial" panose="020B0604020202020204" pitchFamily="34" charset="0"/>
                <a:ea typeface="MS Gothic" panose="020B0609070205080204" pitchFamily="49" charset="-128"/>
              </a:rPr>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777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3.[Salesforce Authenticator を接続] 画面がデフォルトで表示されます。</a:t>
            </a:r>
            <a:r>
              <a:rPr lang="ja-JP" b="1">
                <a:latin typeface="Arial" panose="020B0604020202020204" pitchFamily="34" charset="0"/>
                <a:ea typeface="MS Gothic" panose="020B0609070205080204" pitchFamily="49" charset="-128"/>
              </a:rPr>
              <a:t>[別の検証方法を選択]</a:t>
            </a:r>
            <a:r>
              <a:rPr lang="ja-JP">
                <a:latin typeface="Arial" panose="020B0604020202020204" pitchFamily="34" charset="0"/>
                <a:ea typeface="MS Gothic" panose="020B0609070205080204" pitchFamily="49" charset="-128"/>
              </a:rPr>
              <a:t> をクリックします。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485182"/>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5"/>
          <a:stretch>
            <a:fillRect/>
          </a:stretch>
        </p:blipFill>
        <p:spPr>
          <a:xfrm>
            <a:off x="6814596" y="3482119"/>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777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4.</a:t>
            </a:r>
            <a:r>
              <a:rPr lang="ja-JP" b="1">
                <a:latin typeface="Arial" panose="020B0604020202020204" pitchFamily="34" charset="0"/>
                <a:ea typeface="MS Gothic" panose="020B0609070205080204" pitchFamily="49" charset="-128"/>
              </a:rPr>
              <a:t>[認証アプリケーションからの確認コードを使用]</a:t>
            </a:r>
            <a:r>
              <a:rPr lang="ja-JP">
                <a:latin typeface="Arial" panose="020B0604020202020204" pitchFamily="34" charset="0"/>
                <a:ea typeface="MS Gothic" panose="020B0609070205080204" pitchFamily="49" charset="-128"/>
              </a:rPr>
              <a:t> を選択します。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4083072"/>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925935"/>
            <a:ext cx="1645920" cy="516799"/>
          </a:xfrm>
          <a:prstGeom prst="rect">
            <a:avLst/>
          </a:prstGeom>
        </p:spPr>
      </p:pic>
      <p:pic>
        <p:nvPicPr>
          <p:cNvPr id="10" name="Picture 9">
            <a:extLst>
              <a:ext uri="{FF2B5EF4-FFF2-40B4-BE49-F238E27FC236}">
                <a16:creationId xmlns:a16="http://schemas.microsoft.com/office/drawing/2014/main" id="{B311E67C-A03E-E24F-9CB9-CD99BA4E6418}"/>
              </a:ext>
            </a:extLst>
          </p:cNvPr>
          <p:cNvPicPr>
            <a:picLocks noChangeAspect="1"/>
          </p:cNvPicPr>
          <p:nvPr/>
        </p:nvPicPr>
        <p:blipFill>
          <a:blip r:embed="rId8"/>
          <a:srcRect/>
          <a:stretch/>
        </p:blipFill>
        <p:spPr>
          <a:xfrm>
            <a:off x="9848535" y="3482119"/>
            <a:ext cx="1664854"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サードパーティ認証アプリケーション: アプリケーションの登録</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430695"/>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934303" y="5345942"/>
            <a:ext cx="1508760" cy="16328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1132790428"/>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5625549"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latin typeface="Arial" panose="020B0604020202020204" pitchFamily="34" charset="0"/>
                <a:ea typeface="MS Gothic" panose="020B0609070205080204" pitchFamily="49" charset="-128"/>
              </a:rPr>
              <a:t>多要素認証 (MFA) トレーニング</a:t>
            </a:r>
          </a:p>
        </p:txBody>
      </p:sp>
      <p:sp>
        <p:nvSpPr>
          <p:cNvPr id="1297" name="Google Shape;1297;p124"/>
          <p:cNvSpPr txBox="1">
            <a:spLocks noGrp="1"/>
          </p:cNvSpPr>
          <p:nvPr>
            <p:ph type="subTitle" idx="1"/>
          </p:nvPr>
        </p:nvSpPr>
        <p:spPr>
          <a:xfrm>
            <a:off x="648503"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ja-JP" dirty="0">
                <a:latin typeface="Arial" panose="020B0604020202020204" pitchFamily="34" charset="0"/>
                <a:ea typeface="MS Gothic" panose="020B0609070205080204" pitchFamily="49" charset="-128"/>
              </a:rPr>
              <a:t>ユーザーアカウントのアクセスを保護</a:t>
            </a: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0"/>
              </a:spcBef>
              <a:buNone/>
            </a:pPr>
            <a:r>
              <a:rPr lang="ja-JP" b="1" dirty="0">
                <a:latin typeface="Arial" panose="020B0604020202020204" pitchFamily="34" charset="0"/>
                <a:ea typeface="MS Gothic" panose="020B0609070205080204" pitchFamily="49" charset="-128"/>
              </a:rPr>
              <a:t>役職、氏名</a:t>
            </a:r>
            <a:r>
              <a:rPr lang="ja-JP" dirty="0">
                <a:latin typeface="Arial" panose="020B0604020202020204" pitchFamily="34" charset="0"/>
                <a:ea typeface="MS Gothic" panose="020B0609070205080204" pitchFamily="49" charset="-128"/>
              </a:rPr>
              <a:t>
Twitter | メール</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5.[認証アプリケーションを接続] 画面が表示されます。</a:t>
            </a:r>
          </a:p>
          <a:p>
            <a:pPr algn="ctr"/>
            <a:r>
              <a:rPr lang="ja-JP">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6.モバイルデバイスで、認証アプリケーションを開き、新しいアカウントを選択して追加します。</a:t>
            </a:r>
          </a:p>
          <a:p>
            <a:pPr algn="ctr"/>
            <a:endParaRPr lang="en-US" dirty="0">
              <a:latin typeface="Arial" panose="020B0604020202020204" pitchFamily="34" charset="0"/>
              <a:ea typeface="MS Gothic" panose="020B0609070205080204" pitchFamily="49" charset="-128"/>
            </a:endParaRPr>
          </a:p>
          <a:p>
            <a:pPr algn="ctr"/>
            <a:r>
              <a:rPr lang="ja-JP">
                <a:latin typeface="Arial" panose="020B0604020202020204" pitchFamily="34" charset="0"/>
                <a:ea typeface="MS Gothic" panose="020B0609070205080204" pitchFamily="49" charset="-128"/>
              </a:rPr>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7.認証アプリケーションを使用して、コンピュータに表示されている QR バーコードをスキャンします。 </a:t>
            </a:r>
          </a:p>
          <a:p>
            <a:pPr algn="ctr"/>
            <a:endParaRPr lang="en-US" dirty="0">
              <a:latin typeface="Arial" panose="020B0604020202020204" pitchFamily="34" charset="0"/>
              <a:ea typeface="MS Gothic" panose="020B0609070205080204" pitchFamily="49" charset="-128"/>
            </a:endParaRPr>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ja-JP">
                <a:latin typeface="Arial" panose="020B0604020202020204" pitchFamily="34" charset="0"/>
                <a:ea typeface="MS Gothic" panose="020B0609070205080204" pitchFamily="49" charset="-128"/>
              </a:rPr>
              <a:t>8.認証アプリケーションが自分のアカウントに接続されます。アプリケーションは、時間ベースのワンタイムパスコードの生成を自動的に開始します。</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ja-JP" sz="2800" dirty="0">
                <a:solidFill>
                  <a:schemeClr val="accent1"/>
                </a:solidFill>
                <a:latin typeface="Arial" panose="020B0604020202020204" pitchFamily="34" charset="0"/>
                <a:ea typeface="MS Gothic" panose="020B0609070205080204" pitchFamily="49" charset="-128"/>
              </a:rPr>
              <a:t>サードパーティ認証アプリケーション: アプリケーションの登録</a:t>
            </a:r>
            <a:r>
              <a:rPr lang="ja-JP" dirty="0">
                <a:solidFill>
                  <a:schemeClr val="accent1"/>
                </a:solidFill>
                <a:latin typeface="Arial" panose="020B0604020202020204" pitchFamily="34" charset="0"/>
                <a:ea typeface="MS Gothic" panose="020B0609070205080204" pitchFamily="49" charset="-128"/>
              </a:rPr>
              <a:t> </a:t>
            </a:r>
            <a:r>
              <a:rPr lang="ja-JP" sz="1600" dirty="0">
                <a:solidFill>
                  <a:schemeClr val="accent1"/>
                </a:solidFill>
                <a:latin typeface="Arial" panose="020B0604020202020204" pitchFamily="34" charset="0"/>
                <a:ea typeface="MS Gothic" panose="020B0609070205080204" pitchFamily="49" charset="-128"/>
              </a:rPr>
              <a:t>続き</a:t>
            </a: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1786122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9.コンピュータで、認証アプリケーションによって生成されたコードを [確認コ</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ード] 項目に入力してから </a:t>
            </a:r>
            <a:r>
              <a:rPr lang="ja-JP" b="1" dirty="0">
                <a:latin typeface="Arial" panose="020B0604020202020204" pitchFamily="34" charset="0"/>
                <a:ea typeface="MS Gothic" panose="020B0609070205080204" pitchFamily="49" charset="-128"/>
              </a:rPr>
              <a:t>[接続]</a:t>
            </a:r>
            <a:r>
              <a:rPr lang="ja-JP" dirty="0">
                <a:latin typeface="Arial" panose="020B0604020202020204" pitchFamily="34" charset="0"/>
                <a:ea typeface="MS Gothic" panose="020B0609070205080204" pitchFamily="49" charset="-128"/>
              </a:rPr>
              <a:t> をクリックします。 </a:t>
            </a:r>
          </a:p>
          <a:p>
            <a:r>
              <a:rPr lang="ja-JP" dirty="0">
                <a:latin typeface="Arial" panose="020B0604020202020204" pitchFamily="34" charset="0"/>
                <a:ea typeface="MS Gothic" panose="020B0609070205080204" pitchFamily="49" charset="-128"/>
              </a:rPr>
              <a:t> </a:t>
            </a:r>
          </a:p>
        </p:txBody>
      </p:sp>
      <p:sp>
        <p:nvSpPr>
          <p:cNvPr id="11" name="Rectangle 10">
            <a:extLst>
              <a:ext uri="{FF2B5EF4-FFF2-40B4-BE49-F238E27FC236}">
                <a16:creationId xmlns:a16="http://schemas.microsoft.com/office/drawing/2014/main" id="{A10CBBFD-7062-4F77-2F1A-6A8322B67B9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10.これだけです! サードパーティ認証アプリケーションを自分のアカウントに接続できました。ログインを完了します。</a:t>
            </a:r>
          </a:p>
          <a:p>
            <a:endParaRPr lang="en-US" dirty="0">
              <a:latin typeface="Arial" panose="020B0604020202020204" pitchFamily="34" charset="0"/>
              <a:ea typeface="MS Gothic" panose="020B0609070205080204" pitchFamily="49" charset="-128"/>
            </a:endParaRPr>
          </a:p>
          <a:p>
            <a:pPr algn="ctr"/>
            <a:endParaRPr lang="en-US" dirty="0">
              <a:latin typeface="Arial" panose="020B0604020202020204" pitchFamily="34" charset="0"/>
              <a:ea typeface="MS Gothic" panose="020B0609070205080204" pitchFamily="49" charset="-128"/>
            </a:endParaRPr>
          </a:p>
          <a:p>
            <a:pPr algn="ctr"/>
            <a:r>
              <a:rPr lang="ja-JP">
                <a:latin typeface="Arial" panose="020B0604020202020204" pitchFamily="34" charset="0"/>
                <a:ea typeface="MS Gothic" panose="020B0609070205080204" pitchFamily="49" charset="-128"/>
              </a:rPr>
              <a:t> </a:t>
            </a:r>
          </a:p>
        </p:txBody>
      </p:sp>
      <p:pic>
        <p:nvPicPr>
          <p:cNvPr id="12" name="Picture 11" descr="Qr code&#10;&#10;Description automatically generated">
            <a:extLst>
              <a:ext uri="{FF2B5EF4-FFF2-40B4-BE49-F238E27FC236}">
                <a16:creationId xmlns:a16="http://schemas.microsoft.com/office/drawing/2014/main" id="{40FB4617-0721-9022-6A4B-F44FD86E22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Rounded Rectangle 13">
            <a:extLst>
              <a:ext uri="{FF2B5EF4-FFF2-40B4-BE49-F238E27FC236}">
                <a16:creationId xmlns:a16="http://schemas.microsoft.com/office/drawing/2014/main" id="{177B47B0-05F7-7638-5B99-FF6706BFFFBE}"/>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ja-JP" sz="2800">
                <a:latin typeface="Arial" panose="020B0604020202020204" pitchFamily="34" charset="0"/>
                <a:ea typeface="MS Gothic" panose="020B0609070205080204" pitchFamily="49" charset="-128"/>
              </a:rPr>
              <a:t>サードパーティ認証アプリケーション: アプリケーションの登録</a:t>
            </a:r>
            <a:r>
              <a:rPr lang="ja-JP">
                <a:latin typeface="Arial" panose="020B0604020202020204" pitchFamily="34" charset="0"/>
                <a:ea typeface="MS Gothic" panose="020B0609070205080204" pitchFamily="49" charset="-128"/>
              </a:rPr>
              <a:t> </a:t>
            </a:r>
            <a:r>
              <a:rPr lang="ja-JP" sz="1600">
                <a:latin typeface="Arial" panose="020B0604020202020204" pitchFamily="34" charset="0"/>
                <a:ea typeface="MS Gothic" panose="020B0609070205080204" pitchFamily="49" charset="-128"/>
              </a:rPr>
              <a:t>続き</a:t>
            </a:r>
          </a:p>
        </p:txBody>
      </p:sp>
    </p:spTree>
    <p:extLst>
      <p:ext uri="{BB962C8B-B14F-4D97-AF65-F5344CB8AC3E}">
        <p14:creationId xmlns:p14="http://schemas.microsoft.com/office/powerpoint/2010/main" val="3088177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1.ログイン画面で、通常どおりにユーザー名とパスワードを入力します。</a:t>
            </a:r>
          </a:p>
          <a:p>
            <a:pPr algn="ctr"/>
            <a:r>
              <a:rPr lang="ja-JP">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2.認証アプリケーションからのコードを入力して身元を検証するように要求されます。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3.モバイルデバイスで、認証アプリケーションを開いて時間ベースのワンタイムパスコードを取得します。</a:t>
            </a:r>
          </a:p>
          <a:p>
            <a:pPr algn="ctr"/>
            <a:endParaRPr lang="en-US" dirty="0">
              <a:latin typeface="Arial" panose="020B0604020202020204" pitchFamily="34" charset="0"/>
              <a:ea typeface="MS Gothic" panose="020B0609070205080204" pitchFamily="49" charset="-128"/>
            </a:endParaRPr>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4.コンピュータで、認証アプリケーションによって生成されたコードを入力して </a:t>
            </a:r>
            <a:r>
              <a:rPr lang="ja-JP" b="1">
                <a:latin typeface="Arial" panose="020B0604020202020204" pitchFamily="34" charset="0"/>
                <a:ea typeface="MS Gothic" panose="020B0609070205080204" pitchFamily="49" charset="-128"/>
              </a:rPr>
              <a:t>[検証]</a:t>
            </a:r>
            <a:r>
              <a:rPr lang="ja-JP">
                <a:latin typeface="Arial" panose="020B0604020202020204" pitchFamily="34" charset="0"/>
                <a:ea typeface="MS Gothic" panose="020B0609070205080204" pitchFamily="49" charset="-128"/>
              </a:rPr>
              <a:t> をクリックします。これで自分のアカウントに正常にログインできました。</a:t>
            </a:r>
          </a:p>
          <a:p>
            <a:endParaRPr lang="en-US" dirty="0">
              <a:latin typeface="Arial" panose="020B0604020202020204" pitchFamily="34" charset="0"/>
              <a:ea typeface="MS Gothic" panose="020B0609070205080204" pitchFamily="49" charset="-128"/>
            </a:endParaRPr>
          </a:p>
          <a:p>
            <a:endParaRPr lang="en-US" dirty="0">
              <a:latin typeface="Arial" panose="020B0604020202020204" pitchFamily="34" charset="0"/>
              <a:ea typeface="MS Gothic" panose="020B0609070205080204" pitchFamily="49" charset="-128"/>
            </a:endParaRPr>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12822"/>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サードパーティ認証アプリケーション: ログイン</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9"/>
        <p:cNvGrpSpPr/>
        <p:nvPr/>
      </p:nvGrpSpPr>
      <p:grpSpPr>
        <a:xfrm>
          <a:off x="0" y="0"/>
          <a:ext cx="0" cy="0"/>
          <a:chOff x="0" y="0"/>
          <a:chExt cx="0" cy="0"/>
        </a:xfrm>
      </p:grpSpPr>
      <p:sp>
        <p:nvSpPr>
          <p:cNvPr id="1580" name="Google Shape;1580;p124"/>
          <p:cNvSpPr txBox="1"/>
          <p:nvPr/>
        </p:nvSpPr>
        <p:spPr>
          <a:xfrm>
            <a:off x="577856" y="76429"/>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rgbClr val="032D60"/>
                </a:solidFill>
                <a:latin typeface="Arial" panose="020B0604020202020204" pitchFamily="34" charset="0"/>
                <a:ea typeface="MS Gothic" panose="020B0609070205080204" pitchFamily="49" charset="-128"/>
                <a:cs typeface="Avant Garde Demi SFDC"/>
                <a:sym typeface="Avant Garde Demi SFDC"/>
              </a:rPr>
              <a:t>セキュリティキー</a:t>
            </a:r>
          </a:p>
        </p:txBody>
      </p:sp>
      <p:sp>
        <p:nvSpPr>
          <p:cNvPr id="1582" name="Google Shape;1582;p124"/>
          <p:cNvSpPr/>
          <p:nvPr/>
        </p:nvSpPr>
        <p:spPr>
          <a:xfrm>
            <a:off x="6836625" y="1274775"/>
            <a:ext cx="4795500" cy="4341300"/>
          </a:xfrm>
          <a:prstGeom prst="roundRect">
            <a:avLst>
              <a:gd name="adj" fmla="val 13222"/>
            </a:avLst>
          </a:prstGeom>
          <a:solidFill>
            <a:srgbClr val="0D9DDA"/>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latin typeface="Arial" panose="020B0604020202020204" pitchFamily="34" charset="0"/>
              <a:ea typeface="MS Gothic" panose="020B0609070205080204" pitchFamily="49" charset="-128"/>
            </a:endParaRPr>
          </a:p>
        </p:txBody>
      </p:sp>
      <p:pic>
        <p:nvPicPr>
          <p:cNvPr id="1583" name="Google Shape;1583;p124"/>
          <p:cNvPicPr preferRelativeResize="0"/>
          <p:nvPr/>
        </p:nvPicPr>
        <p:blipFill>
          <a:blip r:embed="rId3">
            <a:alphaModFix/>
          </a:blip>
          <a:stretch>
            <a:fillRect/>
          </a:stretch>
        </p:blipFill>
        <p:spPr>
          <a:xfrm>
            <a:off x="9127615" y="128870"/>
            <a:ext cx="2993518" cy="1772719"/>
          </a:xfrm>
          <a:prstGeom prst="rect">
            <a:avLst/>
          </a:prstGeom>
          <a:noFill/>
          <a:ln>
            <a:noFill/>
          </a:ln>
          <a:effectLst>
            <a:outerShdw blurRad="57150" dist="19050" dir="5400000" algn="bl" rotWithShape="0">
              <a:srgbClr val="000000">
                <a:alpha val="50000"/>
              </a:srgbClr>
            </a:outerShdw>
          </a:effectLst>
        </p:spPr>
      </p:pic>
      <p:sp>
        <p:nvSpPr>
          <p:cNvPr id="1584" name="Google Shape;1584;p124"/>
          <p:cNvSpPr txBox="1"/>
          <p:nvPr/>
        </p:nvSpPr>
        <p:spPr>
          <a:xfrm>
            <a:off x="7173300" y="1902975"/>
            <a:ext cx="4128300" cy="3440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sz="2000" b="1" dirty="0">
                <a:solidFill>
                  <a:srgbClr val="FFFFFF"/>
                </a:solidFill>
                <a:latin typeface="Arial" panose="020B0604020202020204" pitchFamily="34" charset="0"/>
                <a:ea typeface="MS Gothic" panose="020B0609070205080204" pitchFamily="49" charset="-128"/>
                <a:cs typeface="Salesforce Sans"/>
                <a:sym typeface="Salesforce Sans"/>
              </a:rPr>
              <a:t>サポートされるフォームファクタ: </a:t>
            </a: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 </a:t>
            </a:r>
          </a:p>
          <a:p>
            <a:pPr marL="0" lvl="0" indent="0" algn="l" rtl="0">
              <a:lnSpc>
                <a:spcPct val="100000"/>
              </a:lnSpc>
              <a:spcBef>
                <a:spcPts val="500"/>
              </a:spcBef>
              <a:spcAft>
                <a:spcPts val="0"/>
              </a:spcAft>
              <a:buNone/>
            </a:pPr>
            <a:r>
              <a:rPr lang="ja-JP" sz="1600" dirty="0">
                <a:solidFill>
                  <a:srgbClr val="FFFFFF"/>
                </a:solidFill>
                <a:latin typeface="Arial" panose="020B0604020202020204" pitchFamily="34" charset="0"/>
                <a:ea typeface="MS Gothic" panose="020B0609070205080204" pitchFamily="49" charset="-128"/>
                <a:cs typeface="Salesforce Sans"/>
                <a:sym typeface="Salesforce Sans"/>
              </a:rPr>
              <a:t>USB-A、USB-C、Lightning</a:t>
            </a:r>
          </a:p>
          <a:p>
            <a:pPr marL="0" lvl="0" indent="0" algn="l" rtl="0">
              <a:lnSpc>
                <a:spcPct val="100000"/>
              </a:lnSpc>
              <a:spcBef>
                <a:spcPts val="0"/>
              </a:spcBef>
              <a:spcAft>
                <a:spcPts val="0"/>
              </a:spcAft>
              <a:buNone/>
            </a:pPr>
            <a:endParaRPr sz="1600" dirty="0">
              <a:solidFill>
                <a:srgbClr val="FFFFFF"/>
              </a:solidFill>
              <a:latin typeface="Arial" panose="020B0604020202020204" pitchFamily="34" charset="0"/>
              <a:ea typeface="MS Gothic" panose="020B0609070205080204" pitchFamily="49" charset="-128"/>
              <a:cs typeface="Salesforce Sans"/>
              <a:sym typeface="Salesforce Sans"/>
            </a:endParaRPr>
          </a:p>
          <a:p>
            <a:pPr marL="0" lvl="0" indent="0" algn="l" rtl="0">
              <a:lnSpc>
                <a:spcPct val="100000"/>
              </a:lnSpc>
              <a:spcBef>
                <a:spcPts val="1300"/>
              </a:spcBef>
              <a:spcAft>
                <a:spcPts val="0"/>
              </a:spcAft>
              <a:buNone/>
            </a:pPr>
            <a:r>
              <a:rPr lang="ja-JP" sz="2000" b="1" dirty="0">
                <a:solidFill>
                  <a:srgbClr val="FFFFFF"/>
                </a:solidFill>
                <a:latin typeface="Arial" panose="020B0604020202020204" pitchFamily="34" charset="0"/>
                <a:ea typeface="MS Gothic" panose="020B0609070205080204" pitchFamily="49" charset="-128"/>
                <a:cs typeface="Salesforce Sans"/>
                <a:sym typeface="Salesforce Sans"/>
              </a:rPr>
              <a:t>WebAuthn キーに対応するブラウザー:</a:t>
            </a:r>
          </a:p>
          <a:p>
            <a:pPr marL="0" lvl="0" indent="0" algn="l" rtl="0">
              <a:lnSpc>
                <a:spcPct val="100000"/>
              </a:lnSpc>
              <a:spcBef>
                <a:spcPts val="500"/>
              </a:spcBef>
              <a:spcAft>
                <a:spcPts val="0"/>
              </a:spcAft>
              <a:buNone/>
            </a:pPr>
            <a:r>
              <a:rPr lang="ja-JP" sz="1600" dirty="0">
                <a:solidFill>
                  <a:srgbClr val="FFFFFF"/>
                </a:solidFill>
                <a:latin typeface="Arial" panose="020B0604020202020204" pitchFamily="34" charset="0"/>
                <a:ea typeface="MS Gothic" panose="020B0609070205080204" pitchFamily="49" charset="-128"/>
                <a:cs typeface="Salesforce Sans"/>
                <a:sym typeface="Salesforce Sans"/>
              </a:rPr>
              <a:t>Chrome、Edge Chromium、Firefox、Safari</a:t>
            </a:r>
          </a:p>
          <a:p>
            <a:pPr marL="0" lvl="0" indent="0" algn="l" rtl="0">
              <a:lnSpc>
                <a:spcPct val="100000"/>
              </a:lnSpc>
              <a:spcBef>
                <a:spcPts val="500"/>
              </a:spcBef>
              <a:spcAft>
                <a:spcPts val="0"/>
              </a:spcAft>
              <a:buNone/>
            </a:pPr>
            <a:endParaRPr sz="1600" dirty="0">
              <a:solidFill>
                <a:srgbClr val="FFFFFF"/>
              </a:solidFill>
              <a:latin typeface="Arial" panose="020B0604020202020204" pitchFamily="34" charset="0"/>
              <a:ea typeface="MS Gothic" panose="020B0609070205080204" pitchFamily="49" charset="-128"/>
              <a:cs typeface="Salesforce Sans"/>
              <a:sym typeface="Salesforce Sans"/>
            </a:endParaRPr>
          </a:p>
          <a:p>
            <a:pPr marL="0" lvl="0" indent="0" algn="l" rtl="0">
              <a:lnSpc>
                <a:spcPct val="100000"/>
              </a:lnSpc>
              <a:spcBef>
                <a:spcPts val="1300"/>
              </a:spcBef>
              <a:spcAft>
                <a:spcPts val="0"/>
              </a:spcAft>
              <a:buNone/>
            </a:pPr>
            <a:r>
              <a:rPr lang="ja-JP" sz="2000" b="1" dirty="0">
                <a:solidFill>
                  <a:srgbClr val="FFFFFF"/>
                </a:solidFill>
                <a:latin typeface="Arial" panose="020B0604020202020204" pitchFamily="34" charset="0"/>
                <a:ea typeface="MS Gothic" panose="020B0609070205080204" pitchFamily="49" charset="-128"/>
                <a:cs typeface="Salesforce Sans"/>
                <a:sym typeface="Salesforce Sans"/>
              </a:rPr>
              <a:t>U2F キーに対応するブラウザー:</a:t>
            </a:r>
          </a:p>
          <a:p>
            <a:pPr marL="0" lvl="0" indent="0" algn="l" rtl="0">
              <a:lnSpc>
                <a:spcPct val="100000"/>
              </a:lnSpc>
              <a:spcBef>
                <a:spcPts val="500"/>
              </a:spcBef>
              <a:spcAft>
                <a:spcPts val="0"/>
              </a:spcAft>
              <a:buNone/>
            </a:pPr>
            <a:r>
              <a:rPr lang="ja-JP" sz="1600" dirty="0">
                <a:solidFill>
                  <a:srgbClr val="FFFFFF"/>
                </a:solidFill>
                <a:latin typeface="Arial" panose="020B0604020202020204" pitchFamily="34" charset="0"/>
                <a:ea typeface="MS Gothic" panose="020B0609070205080204" pitchFamily="49" charset="-128"/>
                <a:cs typeface="Salesforce Sans"/>
                <a:sym typeface="Salesforce Sans"/>
              </a:rPr>
              <a:t>Chrome (バージョン 41 以降)、Edge Chromium</a:t>
            </a:r>
          </a:p>
          <a:p>
            <a:pPr marL="0" lvl="0" indent="0" algn="l" rtl="0">
              <a:lnSpc>
                <a:spcPct val="100000"/>
              </a:lnSpc>
              <a:spcBef>
                <a:spcPts val="1000"/>
              </a:spcBef>
              <a:spcAft>
                <a:spcPts val="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a:p>
            <a:pPr marL="0" lvl="0" indent="0" algn="l" rtl="0">
              <a:lnSpc>
                <a:spcPct val="100000"/>
              </a:lnSpc>
              <a:spcBef>
                <a:spcPts val="1000"/>
              </a:spcBef>
              <a:spcAft>
                <a:spcPts val="30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p:txBody>
      </p:sp>
      <p:sp>
        <p:nvSpPr>
          <p:cNvPr id="1585" name="Google Shape;1585;p124"/>
          <p:cNvSpPr txBox="1"/>
          <p:nvPr/>
        </p:nvSpPr>
        <p:spPr>
          <a:xfrm>
            <a:off x="577839" y="3920479"/>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sz="2000" b="1">
                <a:solidFill>
                  <a:srgbClr val="8A033E"/>
                </a:solidFill>
                <a:latin typeface="Arial" panose="020B0604020202020204" pitchFamily="34" charset="0"/>
                <a:ea typeface="MS Gothic" panose="020B0609070205080204" pitchFamily="49" charset="-128"/>
                <a:cs typeface="Salesforce Sans"/>
                <a:sym typeface="Salesforce Sans"/>
              </a:rPr>
              <a:t>セキュリティキーを使用したログインは簡単</a:t>
            </a:r>
          </a:p>
          <a:p>
            <a:pPr marL="609600" lvl="0" indent="-419100" algn="l" rtl="0">
              <a:lnSpc>
                <a:spcPct val="100000"/>
              </a:lnSpc>
              <a:spcBef>
                <a:spcPts val="700"/>
              </a:spcBef>
              <a:spcAft>
                <a:spcPts val="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セキュリティキーを PC に接続</a:t>
            </a:r>
          </a:p>
          <a:p>
            <a:pPr marL="609600" lvl="0" indent="-419100" algn="l" rtl="0">
              <a:lnSpc>
                <a:spcPct val="100000"/>
              </a:lnSpc>
              <a:spcBef>
                <a:spcPts val="700"/>
              </a:spcBef>
              <a:spcAft>
                <a:spcPts val="70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キーのボタンを押して身元を確認</a:t>
            </a:r>
          </a:p>
        </p:txBody>
      </p:sp>
      <p:sp>
        <p:nvSpPr>
          <p:cNvPr id="1586" name="Google Shape;1586;p124"/>
          <p:cNvSpPr txBox="1"/>
          <p:nvPr/>
        </p:nvSpPr>
        <p:spPr>
          <a:xfrm>
            <a:off x="577840" y="5343433"/>
            <a:ext cx="592826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Yubico の YubiKey や Google の Titan Key など、</a:t>
            </a:r>
            <a:r>
              <a:rPr lang="ja-JP" sz="1800">
                <a:solidFill>
                  <a:srgbClr val="0B5CAB"/>
                </a:solidFill>
                <a:uFill>
                  <a:noFill/>
                </a:uFill>
                <a:latin typeface="Arial" panose="020B0604020202020204" pitchFamily="34" charset="0"/>
                <a:ea typeface="MS Gothic" panose="020B0609070205080204" pitchFamily="49" charset="-128"/>
                <a:cs typeface="Salesforce Sans"/>
                <a:sym typeface="Salesforce Sans"/>
                <a:hlinkClick r:id="rId4">
                  <a:extLst>
                    <a:ext uri="{A12FA001-AC4F-418D-AE19-62706E023703}">
                      <ahyp:hlinkClr xmlns:ahyp="http://schemas.microsoft.com/office/drawing/2018/hyperlinkcolor" val="tx"/>
                    </a:ext>
                  </a:extLst>
                </a:hlinkClick>
              </a:rPr>
              <a:t>FIDO U2F</a:t>
            </a:r>
            <a:r>
              <a:rPr lang="ja-JP" sz="1800">
                <a:solidFill>
                  <a:srgbClr val="59575C"/>
                </a:solidFill>
                <a:latin typeface="Arial" panose="020B0604020202020204" pitchFamily="34" charset="0"/>
                <a:ea typeface="MS Gothic" panose="020B0609070205080204" pitchFamily="49" charset="-128"/>
                <a:cs typeface="Salesforce Sans"/>
                <a:sym typeface="Salesforce Sans"/>
              </a:rPr>
              <a:t> または </a:t>
            </a:r>
            <a:r>
              <a:rPr lang="ja-JP" sz="1800">
                <a:solidFill>
                  <a:srgbClr val="0B5CAB"/>
                </a:solidFill>
                <a:uFill>
                  <a:noFill/>
                </a:uFill>
                <a:latin typeface="Arial" panose="020B0604020202020204" pitchFamily="34" charset="0"/>
                <a:ea typeface="MS Gothic" panose="020B0609070205080204" pitchFamily="49" charset="-128"/>
                <a:cs typeface="Salesforce Sans"/>
                <a:sym typeface="Salesforce Sans"/>
                <a:hlinkClick r:id="rId5">
                  <a:extLst>
                    <a:ext uri="{A12FA001-AC4F-418D-AE19-62706E023703}">
                      <ahyp:hlinkClr xmlns:ahyp="http://schemas.microsoft.com/office/drawing/2018/hyperlinkcolor" val="tx"/>
                    </a:ext>
                  </a:extLst>
                </a:hlinkClick>
              </a:rPr>
              <a:t>WebAuthn (FIDO2)</a:t>
            </a:r>
            <a:r>
              <a:rPr lang="ja-JP" sz="1800">
                <a:solidFill>
                  <a:srgbClr val="59575C"/>
                </a:solidFill>
                <a:latin typeface="Arial" panose="020B0604020202020204" pitchFamily="34" charset="0"/>
                <a:ea typeface="MS Gothic" panose="020B0609070205080204" pitchFamily="49" charset="-128"/>
                <a:cs typeface="Salesforce Sans"/>
                <a:sym typeface="Salesforce Sans"/>
              </a:rPr>
              <a:t> 標準に適合するセキュリティキーを使用してください。</a:t>
            </a:r>
            <a:r>
              <a:rPr lang="ja-JP" sz="1800" b="1">
                <a:solidFill>
                  <a:srgbClr val="59575C"/>
                </a:solidFill>
                <a:latin typeface="Arial" panose="020B0604020202020204" pitchFamily="34" charset="0"/>
                <a:ea typeface="MS Gothic" panose="020B0609070205080204" pitchFamily="49" charset="-128"/>
                <a:cs typeface="Salesforce Sans"/>
                <a:sym typeface="Salesforce Sans"/>
              </a:rPr>
              <a:t> </a:t>
            </a:r>
          </a:p>
          <a:p>
            <a:pPr marL="0" lvl="0" indent="0" algn="l" rtl="0">
              <a:spcBef>
                <a:spcPts val="1100"/>
              </a:spcBef>
              <a:spcAft>
                <a:spcPts val="0"/>
              </a:spcAft>
              <a:buNone/>
            </a:pPr>
            <a:endParaRPr sz="1500" dirty="0">
              <a:solidFill>
                <a:srgbClr val="59575C"/>
              </a:solidFill>
              <a:latin typeface="Arial" panose="020B0604020202020204" pitchFamily="34" charset="0"/>
              <a:ea typeface="MS Gothic" panose="020B0609070205080204" pitchFamily="49" charset="-128"/>
              <a:cs typeface="Salesforce Sans"/>
              <a:sym typeface="Salesforce Sans"/>
            </a:endParaRPr>
          </a:p>
          <a:p>
            <a:pPr marL="0" lvl="0" indent="0" algn="l" rtl="0">
              <a:spcBef>
                <a:spcPts val="1100"/>
              </a:spcBef>
              <a:spcAft>
                <a:spcPts val="30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p:txBody>
      </p:sp>
      <p:sp>
        <p:nvSpPr>
          <p:cNvPr id="1587" name="Google Shape;1587;p124"/>
          <p:cNvSpPr txBox="1"/>
          <p:nvPr/>
        </p:nvSpPr>
        <p:spPr>
          <a:xfrm>
            <a:off x="59495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ja-JP" sz="2000" b="1">
                <a:solidFill>
                  <a:srgbClr val="8A033E"/>
                </a:solidFill>
                <a:latin typeface="Arial" panose="020B0604020202020204" pitchFamily="34" charset="0"/>
                <a:ea typeface="MS Gothic" panose="020B0609070205080204" pitchFamily="49" charset="-128"/>
                <a:cs typeface="Salesforce Sans"/>
                <a:sym typeface="Salesforce Sans"/>
              </a:rPr>
              <a:t>モバイルアプリケーションでの検証に使用できる使いやすいハードウェアソリューション</a:t>
            </a:r>
          </a:p>
          <a:p>
            <a:pPr marL="609600" lvl="0" indent="-419100" algn="l" rtl="0">
              <a:spcBef>
                <a:spcPts val="700"/>
              </a:spcBef>
              <a:spcAft>
                <a:spcPts val="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そのまま使用できる - ソフトウェアのインストールが不要</a:t>
            </a:r>
          </a:p>
          <a:p>
            <a:pPr marL="609600" lvl="0" indent="-419100" algn="l" rtl="0">
              <a:spcBef>
                <a:spcPts val="700"/>
              </a:spcBef>
              <a:spcAft>
                <a:spcPts val="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ユーザーアカウントと組織のドメインにバインドされた強力な公開鍵暗号化</a:t>
            </a:r>
          </a:p>
          <a:p>
            <a:pPr marL="609600" lvl="0" indent="-419100" algn="l" rtl="0">
              <a:spcBef>
                <a:spcPts val="700"/>
              </a:spcBef>
              <a:spcAft>
                <a:spcPts val="70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マルウェアや中間者 (man-in-the-middle) 攻撃を防御</a:t>
            </a:r>
          </a:p>
        </p:txBody>
      </p:sp>
      <p:pic>
        <p:nvPicPr>
          <p:cNvPr id="1588" name="Google Shape;1588;p124"/>
          <p:cNvPicPr preferRelativeResize="0"/>
          <p:nvPr/>
        </p:nvPicPr>
        <p:blipFill rotWithShape="1">
          <a:blip r:embed="rId6">
            <a:alphaModFix/>
          </a:blip>
          <a:srcRect r="1390" b="30853"/>
          <a:stretch/>
        </p:blipFill>
        <p:spPr>
          <a:xfrm>
            <a:off x="9449912" y="6200099"/>
            <a:ext cx="2739040" cy="6579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12609" y="1499616"/>
            <a:ext cx="2674213" cy="18230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1.サポートされるブラウザーで自分のアカウントにログインします。メールまたはテキストメッセージで送られて来たワンタイムパスコードで身元を検証するように要求される場合があります。</a:t>
            </a:r>
          </a:p>
          <a:p>
            <a:r>
              <a:rPr lang="ja-JP" dirty="0">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8230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2.</a:t>
            </a:r>
            <a:r>
              <a:rPr lang="ja-JP" b="1" dirty="0">
                <a:latin typeface="Arial" panose="020B0604020202020204" pitchFamily="34" charset="0"/>
                <a:ea typeface="MS Gothic" panose="020B0609070205080204" pitchFamily="49" charset="-128"/>
              </a:rPr>
              <a:t>[Universal Second Factor (U2F) キーまたは WebAuthn (FIDO2) キー</a:t>
            </a:r>
            <a:br>
              <a:rPr lang="en-AS" altLang="ja-JP" b="1" dirty="0">
                <a:latin typeface="Arial" panose="020B0604020202020204" pitchFamily="34" charset="0"/>
                <a:ea typeface="MS Gothic" panose="020B0609070205080204" pitchFamily="49" charset="-128"/>
              </a:rPr>
            </a:br>
            <a:r>
              <a:rPr lang="ja-JP" b="1" dirty="0">
                <a:latin typeface="Arial" panose="020B0604020202020204" pitchFamily="34" charset="0"/>
                <a:ea typeface="MS Gothic" panose="020B0609070205080204" pitchFamily="49" charset="-128"/>
              </a:rPr>
              <a:t>を使用]</a:t>
            </a:r>
            <a:r>
              <a:rPr lang="ja-JP" dirty="0">
                <a:latin typeface="Arial" panose="020B0604020202020204" pitchFamily="34" charset="0"/>
                <a:ea typeface="MS Gothic" panose="020B0609070205080204" pitchFamily="49" charset="-128"/>
              </a:rPr>
              <a:t> を選択します。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8230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3.[セキュリティキーを登録] 画面が表示されます。セキュリティキーをコンピュータに登録します。ブラウザーから要求されたら、キーのボタンを押します。</a:t>
            </a:r>
          </a:p>
          <a:p>
            <a:pPr algn="ctr"/>
            <a:endParaRPr lang="en-US" dirty="0">
              <a:latin typeface="Arial" panose="020B0604020202020204" pitchFamily="34" charset="0"/>
              <a:ea typeface="MS Gothic" panose="020B0609070205080204" pitchFamily="49" charset="-128"/>
            </a:endParaRPr>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46394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8230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4.セキュリティキーが登録されたら </a:t>
            </a:r>
            <a:r>
              <a:rPr lang="ja-JP" b="1">
                <a:latin typeface="Arial" panose="020B0604020202020204" pitchFamily="34" charset="0"/>
                <a:ea typeface="MS Gothic" panose="020B0609070205080204" pitchFamily="49" charset="-128"/>
              </a:rPr>
              <a:t>[続行]</a:t>
            </a:r>
            <a:r>
              <a:rPr lang="ja-JP">
                <a:latin typeface="Arial" panose="020B0604020202020204" pitchFamily="34" charset="0"/>
                <a:ea typeface="MS Gothic" panose="020B0609070205080204" pitchFamily="49" charset="-128"/>
              </a:rPr>
              <a:t> をクリックします。これだけです! セキュリティキーを自分のアカウントに接続できました。ログインを完了します。</a:t>
            </a:r>
          </a:p>
        </p:txBody>
      </p:sp>
      <p:pic>
        <p:nvPicPr>
          <p:cNvPr id="7" name="Picture 6">
            <a:extLst>
              <a:ext uri="{FF2B5EF4-FFF2-40B4-BE49-F238E27FC236}">
                <a16:creationId xmlns:a16="http://schemas.microsoft.com/office/drawing/2014/main" id="{56C8E52D-BEF8-D147-A5F4-F6421BFF62F0}"/>
              </a:ext>
            </a:extLst>
          </p:cNvPr>
          <p:cNvPicPr>
            <a:picLocks noChangeAspect="1"/>
          </p:cNvPicPr>
          <p:nvPr/>
        </p:nvPicPr>
        <p:blipFill>
          <a:blip r:embed="rId5"/>
          <a:srcRect/>
          <a:stretch/>
        </p:blipFill>
        <p:spPr>
          <a:xfrm>
            <a:off x="3975341" y="3463944"/>
            <a:ext cx="1664854"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セキュリティキー: キーの登録</a:t>
            </a:r>
          </a:p>
        </p:txBody>
      </p:sp>
      <p:sp>
        <p:nvSpPr>
          <p:cNvPr id="13" name="Rounded Rectangle 12">
            <a:extLst>
              <a:ext uri="{FF2B5EF4-FFF2-40B4-BE49-F238E27FC236}">
                <a16:creationId xmlns:a16="http://schemas.microsoft.com/office/drawing/2014/main" id="{6DCC93C6-6063-3840-BB1F-92C6CF73E728}"/>
              </a:ext>
            </a:extLst>
          </p:cNvPr>
          <p:cNvSpPr/>
          <p:nvPr/>
        </p:nvSpPr>
        <p:spPr>
          <a:xfrm>
            <a:off x="4079111" y="5155076"/>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pic>
        <p:nvPicPr>
          <p:cNvPr id="11" name="Picture 10" descr="Graphical user interface, application, Teams&#10;&#10;Description automatically generated">
            <a:extLst>
              <a:ext uri="{FF2B5EF4-FFF2-40B4-BE49-F238E27FC236}">
                <a16:creationId xmlns:a16="http://schemas.microsoft.com/office/drawing/2014/main" id="{03EC0B33-8F0C-D6E7-FB64-675C60A60D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9542" y="3463944"/>
            <a:ext cx="1866900" cy="3200400"/>
          </a:xfrm>
          <a:prstGeom prst="rect">
            <a:avLst/>
          </a:prstGeom>
        </p:spPr>
      </p:pic>
      <p:pic>
        <p:nvPicPr>
          <p:cNvPr id="14" name="Picture 13" descr="Graphical user interface, application, Teams&#10;&#10;Description automatically generated">
            <a:extLst>
              <a:ext uri="{FF2B5EF4-FFF2-40B4-BE49-F238E27FC236}">
                <a16:creationId xmlns:a16="http://schemas.microsoft.com/office/drawing/2014/main" id="{12C13DE0-E064-809B-5F5C-9DDC074348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344" y="3463944"/>
            <a:ext cx="1866900" cy="3200400"/>
          </a:xfrm>
          <a:prstGeom prst="rect">
            <a:avLst/>
          </a:prstGeom>
        </p:spPr>
      </p:pic>
      <p:pic>
        <p:nvPicPr>
          <p:cNvPr id="15" name="Picture 14" descr="A picture containing text, monitor, electronics, computer&#10;&#10;Description automatically generated">
            <a:extLst>
              <a:ext uri="{FF2B5EF4-FFF2-40B4-BE49-F238E27FC236}">
                <a16:creationId xmlns:a16="http://schemas.microsoft.com/office/drawing/2014/main" id="{63B43B51-21CE-30B3-BA8A-B677711061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68127" y="5852623"/>
            <a:ext cx="1616822" cy="931408"/>
          </a:xfrm>
          <a:prstGeom prst="rect">
            <a:avLst/>
          </a:prstGeom>
        </p:spPr>
      </p:pic>
    </p:spTree>
    <p:extLst>
      <p:ext uri="{BB962C8B-B14F-4D97-AF65-F5344CB8AC3E}">
        <p14:creationId xmlns:p14="http://schemas.microsoft.com/office/powerpoint/2010/main" val="3776796852"/>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12609" y="1499615"/>
            <a:ext cx="2674213" cy="1849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1.サポートされるブラウザーで自分のアカウントにログインします。メールまたはテキストメッセージで送られて来たワンタイムパスコードで身元を検証するように要求される場合があります。</a:t>
            </a:r>
          </a:p>
          <a:p>
            <a:r>
              <a:rPr lang="ja-JP" dirty="0">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5"/>
            <a:ext cx="2574656" cy="1849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2.[Salesforce Authenticator を接続] 画面がデフォルトで表示されます。</a:t>
            </a:r>
            <a:r>
              <a:rPr lang="ja-JP" b="1">
                <a:latin typeface="Arial" panose="020B0604020202020204" pitchFamily="34" charset="0"/>
                <a:ea typeface="MS Gothic" panose="020B0609070205080204" pitchFamily="49" charset="-128"/>
              </a:rPr>
              <a:t>[別の検証方法を選択]</a:t>
            </a:r>
            <a:r>
              <a:rPr lang="ja-JP">
                <a:latin typeface="Arial" panose="020B0604020202020204" pitchFamily="34" charset="0"/>
                <a:ea typeface="MS Gothic" panose="020B0609070205080204" pitchFamily="49" charset="-128"/>
              </a:rPr>
              <a:t> をクリックします。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5"/>
            <a:ext cx="2574656" cy="1849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3.</a:t>
            </a:r>
            <a:r>
              <a:rPr lang="ja-JP" b="1" dirty="0">
                <a:latin typeface="Arial" panose="020B0604020202020204" pitchFamily="34" charset="0"/>
                <a:ea typeface="MS Gothic" panose="020B0609070205080204" pitchFamily="49" charset="-128"/>
              </a:rPr>
              <a:t>[Universal Second Factor (U2F) キーまたは WebAuthn (FIDO2) キー</a:t>
            </a:r>
            <a:br>
              <a:rPr lang="en-AS" altLang="ja-JP" b="1" dirty="0">
                <a:latin typeface="Arial" panose="020B0604020202020204" pitchFamily="34" charset="0"/>
                <a:ea typeface="MS Gothic" panose="020B0609070205080204" pitchFamily="49" charset="-128"/>
              </a:rPr>
            </a:br>
            <a:r>
              <a:rPr lang="ja-JP" b="1" dirty="0">
                <a:latin typeface="Arial" panose="020B0604020202020204" pitchFamily="34" charset="0"/>
                <a:ea typeface="MS Gothic" panose="020B0609070205080204" pitchFamily="49" charset="-128"/>
              </a:rPr>
              <a:t>を使用]</a:t>
            </a:r>
            <a:r>
              <a:rPr lang="ja-JP" dirty="0">
                <a:latin typeface="Arial" panose="020B0604020202020204" pitchFamily="34" charset="0"/>
                <a:ea typeface="MS Gothic" panose="020B0609070205080204" pitchFamily="49" charset="-128"/>
              </a:rPr>
              <a:t> を選択します。</a:t>
            </a:r>
          </a:p>
          <a:p>
            <a:pPr algn="ctr"/>
            <a:endParaRPr lang="en-US" dirty="0">
              <a:latin typeface="Arial" panose="020B0604020202020204" pitchFamily="34" charset="0"/>
              <a:ea typeface="MS Gothic" panose="020B0609070205080204" pitchFamily="49" charset="-128"/>
            </a:endParaRPr>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509211"/>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5"/>
            <a:ext cx="2574656" cy="1849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4.[セキュリティキーを登録] 画面が表示されます。セキュリティキーをコンピュータに登録します。ブラウザーから要求されたら、キーのボタンを押します。</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94691" y="3509211"/>
            <a:ext cx="1826154" cy="3200400"/>
          </a:xfrm>
          <a:prstGeom prst="rect">
            <a:avLst/>
          </a:prstGeom>
        </p:spPr>
      </p:pic>
      <p:pic>
        <p:nvPicPr>
          <p:cNvPr id="8" name="Picture 7">
            <a:extLst>
              <a:ext uri="{FF2B5EF4-FFF2-40B4-BE49-F238E27FC236}">
                <a16:creationId xmlns:a16="http://schemas.microsoft.com/office/drawing/2014/main" id="{32B64569-1A4E-7F49-95F8-F7587AB2A0A7}"/>
              </a:ext>
            </a:extLst>
          </p:cNvPr>
          <p:cNvPicPr>
            <a:picLocks noChangeAspect="1"/>
          </p:cNvPicPr>
          <p:nvPr/>
        </p:nvPicPr>
        <p:blipFill>
          <a:blip r:embed="rId6"/>
          <a:srcRect/>
          <a:stretch/>
        </p:blipFill>
        <p:spPr>
          <a:xfrm>
            <a:off x="6910565" y="3509211"/>
            <a:ext cx="1664854"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509211"/>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セキュリティキー: キーの登録</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497248"/>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7023479" y="5191080"/>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688226234"/>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0" name="Rectangle 9">
            <a:extLst>
              <a:ext uri="{FF2B5EF4-FFF2-40B4-BE49-F238E27FC236}">
                <a16:creationId xmlns:a16="http://schemas.microsoft.com/office/drawing/2014/main" id="{F1BD742C-E9D6-F42B-8E51-A96F36559A1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5.セキュリティキーが登録されたら </a:t>
            </a:r>
            <a:r>
              <a:rPr lang="ja-JP" b="1">
                <a:latin typeface="Arial" panose="020B0604020202020204" pitchFamily="34" charset="0"/>
                <a:ea typeface="MS Gothic" panose="020B0609070205080204" pitchFamily="49" charset="-128"/>
              </a:rPr>
              <a:t>[続行]</a:t>
            </a:r>
            <a:r>
              <a:rPr lang="ja-JP">
                <a:latin typeface="Arial" panose="020B0604020202020204" pitchFamily="34" charset="0"/>
                <a:ea typeface="MS Gothic" panose="020B0609070205080204" pitchFamily="49" charset="-128"/>
              </a:rPr>
              <a:t> をクリックします。 </a:t>
            </a:r>
          </a:p>
          <a:p>
            <a:r>
              <a:rPr lang="ja-JP">
                <a:latin typeface="Arial" panose="020B0604020202020204" pitchFamily="34" charset="0"/>
                <a:ea typeface="MS Gothic" panose="020B0609070205080204" pitchFamily="49" charset="-128"/>
              </a:rPr>
              <a:t> </a:t>
            </a:r>
          </a:p>
        </p:txBody>
      </p:sp>
      <p:sp>
        <p:nvSpPr>
          <p:cNvPr id="11" name="Rectangle 10">
            <a:extLst>
              <a:ext uri="{FF2B5EF4-FFF2-40B4-BE49-F238E27FC236}">
                <a16:creationId xmlns:a16="http://schemas.microsoft.com/office/drawing/2014/main" id="{7A02BD97-070F-ACB6-B587-5401A18445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6.これだけです! セキュリティキーを自分のアカウントに接続できました。ログインを完了します。</a:t>
            </a:r>
          </a:p>
          <a:p>
            <a:pPr algn="ctr"/>
            <a:endParaRPr lang="en-US" dirty="0">
              <a:latin typeface="Arial" panose="020B0604020202020204" pitchFamily="34" charset="0"/>
              <a:ea typeface="MS Gothic" panose="020B0609070205080204" pitchFamily="49" charset="-128"/>
            </a:endParaRPr>
          </a:p>
        </p:txBody>
      </p:sp>
      <p:pic>
        <p:nvPicPr>
          <p:cNvPr id="12" name="Picture 11" descr="Graphical user interface, application, Teams&#10;&#10;Description automatically generated">
            <a:extLst>
              <a:ext uri="{FF2B5EF4-FFF2-40B4-BE49-F238E27FC236}">
                <a16:creationId xmlns:a16="http://schemas.microsoft.com/office/drawing/2014/main" id="{78CA3775-D94F-BB9C-B773-2E6E4407AC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13FFD1BD-2E6F-11CA-5B66-BB0B0E69AF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Title 1">
            <a:extLst>
              <a:ext uri="{FF2B5EF4-FFF2-40B4-BE49-F238E27FC236}">
                <a16:creationId xmlns:a16="http://schemas.microsoft.com/office/drawing/2014/main" id="{074982D1-939D-F417-E522-DB57A58E7626}"/>
              </a:ext>
            </a:extLst>
          </p:cNvPr>
          <p:cNvSpPr>
            <a:spLocks noGrp="1"/>
          </p:cNvSpPr>
          <p:nvPr>
            <p:ph type="title"/>
          </p:nvPr>
        </p:nvSpPr>
        <p:spPr>
          <a:xfrm>
            <a:off x="571412" y="664581"/>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セキュリティキー: キーの登録</a:t>
            </a:r>
            <a:r>
              <a:rPr lang="ja-JP">
                <a:solidFill>
                  <a:schemeClr val="accent1"/>
                </a:solidFill>
                <a:latin typeface="Arial" panose="020B0604020202020204" pitchFamily="34" charset="0"/>
                <a:ea typeface="MS Gothic" panose="020B0609070205080204" pitchFamily="49" charset="-128"/>
              </a:rPr>
              <a:t> </a:t>
            </a:r>
            <a:r>
              <a:rPr lang="ja-JP" sz="1600">
                <a:solidFill>
                  <a:schemeClr val="accent1"/>
                </a:solidFill>
                <a:latin typeface="Arial" panose="020B0604020202020204" pitchFamily="34" charset="0"/>
                <a:ea typeface="MS Gothic" panose="020B0609070205080204" pitchFamily="49" charset="-128"/>
              </a:rPr>
              <a:t>続き</a:t>
            </a:r>
          </a:p>
        </p:txBody>
      </p:sp>
    </p:spTree>
    <p:extLst>
      <p:ext uri="{BB962C8B-B14F-4D97-AF65-F5344CB8AC3E}">
        <p14:creationId xmlns:p14="http://schemas.microsoft.com/office/powerpoint/2010/main" val="8068220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1.サポートされるブラウザーで、ログイン画面に移動し、通常どおりユーザー名とパスワードを入力します。</a:t>
            </a:r>
          </a:p>
          <a:p>
            <a:pPr algn="ctr"/>
            <a:r>
              <a:rPr lang="ja-JP">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2.セキュリティキーを挿入するように要求されます。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3.セキュリティキーをコンピュータに登録します。ブラウザーから要求されたら、セキュリティキーのボタンを押します。</a:t>
            </a:r>
          </a:p>
          <a:p>
            <a:pPr algn="ctr"/>
            <a:endParaRPr lang="en-US" dirty="0">
              <a:latin typeface="Arial" panose="020B0604020202020204" pitchFamily="34" charset="0"/>
              <a:ea typeface="MS Gothic" panose="020B0609070205080204" pitchFamily="49" charset="-128"/>
            </a:endParaRPr>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4.これで自分のアカウン</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トに正常にログインでき</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ました。</a:t>
            </a:r>
          </a:p>
          <a:p>
            <a:endParaRPr lang="en-US" dirty="0">
              <a:latin typeface="Arial" panose="020B0604020202020204" pitchFamily="34" charset="0"/>
              <a:ea typeface="MS Gothic" panose="020B0609070205080204" pitchFamily="49" charset="-128"/>
            </a:endParaRPr>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12822"/>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セキュリティキー: ログイン</a:t>
            </a:r>
          </a:p>
        </p:txBody>
      </p:sp>
    </p:spTree>
    <p:extLst>
      <p:ext uri="{BB962C8B-B14F-4D97-AF65-F5344CB8AC3E}">
        <p14:creationId xmlns:p14="http://schemas.microsoft.com/office/powerpoint/2010/main" val="1054252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rgbClr val="032D60"/>
                </a:solidFill>
                <a:latin typeface="Arial" panose="020B0604020202020204" pitchFamily="34" charset="0"/>
                <a:ea typeface="MS Gothic" panose="020B0609070205080204" pitchFamily="49" charset="-128"/>
                <a:cs typeface="Avant Garde Demi SFDC"/>
                <a:sym typeface="Avant Garde Demi SFDC"/>
              </a:rPr>
              <a:t>組み込み Authenticator</a:t>
            </a:r>
          </a:p>
        </p:txBody>
      </p:sp>
      <p:sp>
        <p:nvSpPr>
          <p:cNvPr id="1594" name="Google Shape;1594;p125"/>
          <p:cNvSpPr txBox="1"/>
          <p:nvPr/>
        </p:nvSpPr>
        <p:spPr>
          <a:xfrm>
            <a:off x="571475" y="1348200"/>
            <a:ext cx="6252600"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ja-JP" sz="1800" b="1" dirty="0">
                <a:solidFill>
                  <a:srgbClr val="8A033E"/>
                </a:solidFill>
                <a:latin typeface="Arial" panose="020B0604020202020204" pitchFamily="34" charset="0"/>
                <a:ea typeface="MS Gothic" panose="020B0609070205080204" pitchFamily="49" charset="-128"/>
                <a:cs typeface="Salesforce Sans"/>
                <a:sym typeface="Salesforce Sans"/>
              </a:rPr>
              <a:t>デスクトップまたはモバイルデバイスの組み込み Authenticator サービス (Windows Hello、Touch ID、</a:t>
            </a:r>
            <a:br>
              <a:rPr lang="en-AS" altLang="ja-JP" sz="1800" b="1" dirty="0">
                <a:solidFill>
                  <a:srgbClr val="8A033E"/>
                </a:solidFill>
                <a:latin typeface="Arial" panose="020B0604020202020204" pitchFamily="34" charset="0"/>
                <a:ea typeface="MS Gothic" panose="020B0609070205080204" pitchFamily="49" charset="-128"/>
                <a:cs typeface="Salesforce Sans"/>
                <a:sym typeface="Salesforce Sans"/>
              </a:rPr>
            </a:br>
            <a:r>
              <a:rPr lang="ja-JP" sz="1800" b="1" dirty="0">
                <a:solidFill>
                  <a:srgbClr val="8A033E"/>
                </a:solidFill>
                <a:latin typeface="Arial" panose="020B0604020202020204" pitchFamily="34" charset="0"/>
                <a:ea typeface="MS Gothic" panose="020B0609070205080204" pitchFamily="49" charset="-128"/>
                <a:cs typeface="Salesforce Sans"/>
                <a:sym typeface="Salesforce Sans"/>
              </a:rPr>
              <a:t>Face ID など) を利用した容易な MFA 検証</a:t>
            </a:r>
          </a:p>
          <a:p>
            <a:pPr marL="609600" lvl="0" indent="-406400" algn="l" rtl="0">
              <a:spcBef>
                <a:spcPts val="800"/>
              </a:spcBef>
              <a:spcAft>
                <a:spcPts val="0"/>
              </a:spcAft>
              <a:buClr>
                <a:srgbClr val="59575C"/>
              </a:buClr>
              <a:buSzPts val="1600"/>
              <a:buFont typeface="Salesforce Sans"/>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指紋、虹彩、顔認証スキャンによって身元を検証</a:t>
            </a:r>
          </a:p>
          <a:p>
            <a:pPr marL="609600" lvl="0" indent="-406400" algn="l" rtl="0">
              <a:spcBef>
                <a:spcPts val="800"/>
              </a:spcBef>
              <a:spcAft>
                <a:spcPts val="0"/>
              </a:spcAft>
              <a:buClr>
                <a:srgbClr val="59575C"/>
              </a:buClr>
              <a:buSzPts val="1600"/>
              <a:buFont typeface="Salesforce Sans"/>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アプリは不要</a:t>
            </a:r>
          </a:p>
          <a:p>
            <a:pPr marL="609600" lvl="0" indent="-406400" algn="l" rtl="0">
              <a:spcBef>
                <a:spcPts val="800"/>
              </a:spcBef>
              <a:spcAft>
                <a:spcPts val="0"/>
              </a:spcAft>
              <a:buClr>
                <a:srgbClr val="59575C"/>
              </a:buClr>
              <a:buSzPts val="1600"/>
              <a:buFont typeface="Salesforce Sans"/>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ユーザーのアカウント一意の強力な公開鍵暗号化</a:t>
            </a:r>
          </a:p>
          <a:p>
            <a:pPr marL="609600" lvl="0" indent="-406400" algn="l" rtl="0">
              <a:spcBef>
                <a:spcPts val="800"/>
              </a:spcBef>
              <a:spcAft>
                <a:spcPts val="0"/>
              </a:spcAft>
              <a:buClr>
                <a:srgbClr val="59575C"/>
              </a:buClr>
              <a:buSzPts val="1600"/>
              <a:buFont typeface="Salesforce Sans"/>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マルウェア、フィッシング、中間者 (man-in-the-middle) </a:t>
            </a:r>
            <a:br>
              <a:rPr lang="en-AS" altLang="ja-JP" sz="16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攻撃から防御</a:t>
            </a:r>
          </a:p>
          <a:p>
            <a:pPr marL="0" lvl="0" indent="0" algn="l" rtl="0">
              <a:spcBef>
                <a:spcPts val="800"/>
              </a:spcBef>
              <a:spcAft>
                <a:spcPts val="0"/>
              </a:spcAft>
              <a:buNone/>
            </a:pPr>
            <a:endParaRPr lang="en" sz="1800" b="1" dirty="0">
              <a:solidFill>
                <a:srgbClr val="8A033E"/>
              </a:solidFill>
              <a:latin typeface="Arial" panose="020B0604020202020204" pitchFamily="34" charset="0"/>
              <a:ea typeface="MS Gothic" panose="020B0609070205080204" pitchFamily="49" charset="-128"/>
              <a:cs typeface="Salesforce Sans"/>
              <a:sym typeface="Salesforce Sans"/>
            </a:endParaRPr>
          </a:p>
          <a:p>
            <a:pPr marL="0" lvl="0" indent="0" algn="l" rtl="0">
              <a:spcBef>
                <a:spcPts val="800"/>
              </a:spcBef>
              <a:spcAft>
                <a:spcPts val="0"/>
              </a:spcAft>
              <a:buNone/>
            </a:pPr>
            <a:r>
              <a:rPr lang="ja-JP" sz="1800" b="1" dirty="0">
                <a:solidFill>
                  <a:srgbClr val="8A033E"/>
                </a:solidFill>
                <a:latin typeface="Arial" panose="020B0604020202020204" pitchFamily="34" charset="0"/>
                <a:ea typeface="MS Gothic" panose="020B0609070205080204" pitchFamily="49" charset="-128"/>
                <a:cs typeface="Salesforce Sans"/>
                <a:sym typeface="Salesforce Sans"/>
              </a:rPr>
              <a:t>この検証方法によるログインは簡単!</a:t>
            </a:r>
          </a:p>
          <a:p>
            <a:pPr marL="609600" lvl="0" indent="-406400" algn="l" rtl="0">
              <a:spcBef>
                <a:spcPts val="800"/>
              </a:spcBef>
              <a:spcAft>
                <a:spcPts val="0"/>
              </a:spcAft>
              <a:buClr>
                <a:srgbClr val="59575C"/>
              </a:buClr>
              <a:buSzPts val="1600"/>
              <a:buAutoNum type="arabicPeriod"/>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Salesforce ユーザー名とパスワードを入力する</a:t>
            </a:r>
          </a:p>
          <a:p>
            <a:pPr marL="609600" lvl="0" indent="-406400" algn="l" rtl="0">
              <a:spcBef>
                <a:spcPts val="800"/>
              </a:spcBef>
              <a:spcAft>
                <a:spcPts val="800"/>
              </a:spcAft>
              <a:buClr>
                <a:srgbClr val="59575C"/>
              </a:buClr>
              <a:buSzPts val="1600"/>
              <a:buAutoNum type="arabicPeriod"/>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組み込み Authenticator サービスを使用して生体認証 ID、</a:t>
            </a:r>
            <a:br>
              <a:rPr lang="en-AS" altLang="ja-JP" sz="16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PIN、またはパスワードを入力する</a:t>
            </a: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6726726" y="1348199"/>
            <a:ext cx="5124260" cy="5061653"/>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panose="020B0604020202020204" pitchFamily="34" charset="0"/>
              <a:ea typeface="MS Gothic" panose="020B0609070205080204" pitchFamily="49" charset="-128"/>
              <a:cs typeface="Arial"/>
              <a:sym typeface="Arial"/>
            </a:endParaRPr>
          </a:p>
        </p:txBody>
      </p:sp>
      <p:sp>
        <p:nvSpPr>
          <p:cNvPr id="1598" name="Google Shape;1598;p125"/>
          <p:cNvSpPr txBox="1"/>
          <p:nvPr/>
        </p:nvSpPr>
        <p:spPr>
          <a:xfrm>
            <a:off x="6971168" y="2584925"/>
            <a:ext cx="4553893"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ja-JP" sz="1600" i="0" u="none" strike="noStrike" cap="none" dirty="0">
                <a:solidFill>
                  <a:srgbClr val="FFFFFF"/>
                </a:solidFill>
                <a:latin typeface="Arial" panose="020B0604020202020204" pitchFamily="34" charset="0"/>
                <a:ea typeface="MS Gothic" panose="020B0609070205080204" pitchFamily="49" charset="-128"/>
                <a:cs typeface="Salesforce Sans"/>
                <a:sym typeface="Salesforce Sans"/>
              </a:rPr>
              <a:t>ユーザーのデバイス、オペレーティングシステム、ブラウザーが </a:t>
            </a:r>
            <a:r>
              <a:rPr lang="ja-JP" sz="1600" i="0" u="none" strike="noStrike" cap="none" dirty="0">
                <a:solidFill>
                  <a:srgbClr val="FFFFFF"/>
                </a:solidFill>
                <a:latin typeface="Arial" panose="020B0604020202020204" pitchFamily="34" charset="0"/>
                <a:ea typeface="MS Gothic" panose="020B0609070205080204" pitchFamily="49" charset="-128"/>
                <a:cs typeface="Salesforce Sans"/>
                <a:sym typeface="Salesforce Sans"/>
                <a:hlinkClick r:id="rId5">
                  <a:extLst>
                    <a:ext uri="{A12FA001-AC4F-418D-AE19-62706E023703}">
                      <ahyp:hlinkClr xmlns:ahyp="http://schemas.microsoft.com/office/drawing/2018/hyperlinkcolor" val="tx"/>
                    </a:ext>
                  </a:extLst>
                </a:hlinkClick>
              </a:rPr>
              <a:t>FIDO2 WebAuthn 標準</a:t>
            </a:r>
            <a:r>
              <a:rPr lang="ja-JP" sz="1600" i="0" u="sng" strike="noStrike" cap="none" dirty="0">
                <a:solidFill>
                  <a:srgbClr val="FFFFFF"/>
                </a:solidFill>
                <a:latin typeface="Arial" panose="020B0604020202020204" pitchFamily="34" charset="0"/>
                <a:ea typeface="MS Gothic" panose="020B0609070205080204" pitchFamily="49" charset="-128"/>
                <a:cs typeface="Salesforce Sans"/>
                <a:sym typeface="Salesforce Sans"/>
                <a:hlinkClick r:id="rId5">
                  <a:extLst>
                    <a:ext uri="{A12FA001-AC4F-418D-AE19-62706E023703}">
                      <ahyp:hlinkClr xmlns:ahyp="http://schemas.microsoft.com/office/drawing/2018/hyperlinkcolor" val="tx"/>
                    </a:ext>
                  </a:extLst>
                </a:hlinkClick>
              </a:rPr>
              <a:t>をサポートしている必要がある</a:t>
            </a:r>
          </a:p>
          <a:p>
            <a:pPr marL="457200" marR="0" lvl="0" indent="-330200" algn="l" rtl="0">
              <a:lnSpc>
                <a:spcPct val="100000"/>
              </a:lnSpc>
              <a:spcBef>
                <a:spcPts val="800"/>
              </a:spcBef>
              <a:spcAft>
                <a:spcPts val="0"/>
              </a:spcAft>
              <a:buClr>
                <a:srgbClr val="FFFFFF"/>
              </a:buClr>
              <a:buSzPts val="1600"/>
              <a:buFont typeface="Salesforce Sans"/>
              <a:buChar char="●"/>
            </a:pPr>
            <a:r>
              <a:rPr lang="ja-JP" sz="1600" i="0" u="none" strike="noStrike" cap="none" dirty="0">
                <a:solidFill>
                  <a:srgbClr val="FFFFFF"/>
                </a:solidFill>
                <a:latin typeface="Arial" panose="020B0604020202020204" pitchFamily="34" charset="0"/>
                <a:ea typeface="MS Gothic" panose="020B0609070205080204" pitchFamily="49" charset="-128"/>
                <a:cs typeface="Salesforce Sans"/>
                <a:sym typeface="Salesforce Sans"/>
              </a:rPr>
              <a:t>生体認証、ピン、またはパスワードでユーザーの身元を検証するには、組み込み Authenticator サービスを有効化して設定する必要がある</a:t>
            </a:r>
          </a:p>
          <a:p>
            <a:pPr marL="457200" marR="0" lvl="0" indent="-330200" algn="l" rtl="0">
              <a:lnSpc>
                <a:spcPct val="100000"/>
              </a:lnSpc>
              <a:spcBef>
                <a:spcPts val="800"/>
              </a:spcBef>
              <a:spcAft>
                <a:spcPts val="0"/>
              </a:spcAft>
              <a:buClr>
                <a:srgbClr val="FFFFFF"/>
              </a:buClr>
              <a:buSzPts val="1600"/>
              <a:buFont typeface="Salesforce Sans"/>
              <a:buChar char="●"/>
            </a:pPr>
            <a:r>
              <a:rPr lang="ja-JP" sz="1600" i="0" u="none" strike="noStrike" cap="none" dirty="0">
                <a:solidFill>
                  <a:srgbClr val="FFFFFF"/>
                </a:solidFill>
                <a:latin typeface="Arial" panose="020B0604020202020204" pitchFamily="34" charset="0"/>
                <a:ea typeface="MS Gothic" panose="020B0609070205080204" pitchFamily="49" charset="-128"/>
                <a:cs typeface="Salesforce Sans"/>
                <a:sym typeface="Salesforce Sans"/>
              </a:rPr>
              <a:t>生体認証を使用するには、サポートされている指紋、虹彩、または顔スキャナがユーザーのデバイスにインストールされている必要がある</a:t>
            </a:r>
          </a:p>
          <a:p>
            <a:pPr marL="457200" marR="0" lvl="0" indent="-330200" algn="l" rtl="0">
              <a:lnSpc>
                <a:spcPct val="100000"/>
              </a:lnSpc>
              <a:spcBef>
                <a:spcPts val="800"/>
              </a:spcBef>
              <a:spcAft>
                <a:spcPts val="800"/>
              </a:spcAft>
              <a:buClr>
                <a:srgbClr val="FFFFFF"/>
              </a:buClr>
              <a:buSzPts val="1600"/>
              <a:buFont typeface="Salesforce Sans"/>
              <a:buChar char="●"/>
            </a:pPr>
            <a:r>
              <a:rPr lang="ja-JP" sz="1600" dirty="0">
                <a:solidFill>
                  <a:srgbClr val="FFFFFF"/>
                </a:solidFill>
                <a:latin typeface="Arial" panose="020B0604020202020204" pitchFamily="34" charset="0"/>
                <a:ea typeface="MS Gothic" panose="020B0609070205080204" pitchFamily="49" charset="-128"/>
                <a:cs typeface="Salesforce Sans"/>
                <a:sym typeface="Salesforce Sans"/>
              </a:rPr>
              <a:t>組み込み型の認証機能があるデバイスへのログインに対してのみ有効</a:t>
            </a:r>
          </a:p>
        </p:txBody>
      </p:sp>
      <p:sp>
        <p:nvSpPr>
          <p:cNvPr id="1599" name="Google Shape;1599;p125"/>
          <p:cNvSpPr/>
          <p:nvPr/>
        </p:nvSpPr>
        <p:spPr>
          <a:xfrm>
            <a:off x="9005124" y="1520226"/>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ea typeface="MS Gothic" panose="020B0609070205080204" pitchFamily="49"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16045" y="1499616"/>
            <a:ext cx="2670804" cy="1858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1.サポートされるブラウザーで自分のアカウントにログインします。メールまたはテキストメッセージで送られて来たワンタイムパスコードで身元を検証するように要求される場合があります。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858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2.検証方法のリストから、</a:t>
            </a:r>
            <a:r>
              <a:rPr lang="ja-JP" b="1" dirty="0">
                <a:latin typeface="Arial" panose="020B0604020202020204" pitchFamily="34" charset="0"/>
                <a:ea typeface="MS Gothic" panose="020B0609070205080204" pitchFamily="49" charset="-128"/>
              </a:rPr>
              <a:t>[デバイスで組み込み Authenticator を使用]</a:t>
            </a:r>
            <a:r>
              <a:rPr lang="ja-JP" dirty="0">
                <a:latin typeface="Arial" panose="020B0604020202020204" pitchFamily="34" charset="0"/>
                <a:ea typeface="MS Gothic" panose="020B0609070205080204" pitchFamily="49" charset="-128"/>
              </a:rPr>
              <a:t>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を選択します。</a:t>
            </a:r>
          </a:p>
          <a:p>
            <a:pPr algn="ctr"/>
            <a:endParaRPr lang="en-US" dirty="0">
              <a:latin typeface="Arial" panose="020B0604020202020204" pitchFamily="34" charset="0"/>
              <a:ea typeface="MS Gothic" panose="020B0609070205080204" pitchFamily="49" charset="-128"/>
            </a:endParaRPr>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858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3.</a:t>
            </a:r>
            <a:r>
              <a:rPr lang="ja-JP" b="1">
                <a:latin typeface="Arial" panose="020B0604020202020204" pitchFamily="34" charset="0"/>
                <a:ea typeface="MS Gothic" panose="020B0609070205080204" pitchFamily="49" charset="-128"/>
              </a:rPr>
              <a:t>[登録]</a:t>
            </a:r>
            <a:r>
              <a:rPr lang="ja-JP">
                <a:latin typeface="Arial" panose="020B0604020202020204" pitchFamily="34" charset="0"/>
                <a:ea typeface="MS Gothic" panose="020B0609070205080204" pitchFamily="49" charset="-128"/>
              </a:rPr>
              <a:t> をクリックします。</a:t>
            </a:r>
          </a:p>
          <a:p>
            <a:pPr algn="ctr"/>
            <a:endParaRPr lang="en-US" dirty="0">
              <a:latin typeface="Arial" panose="020B0604020202020204" pitchFamily="34" charset="0"/>
              <a:ea typeface="MS Gothic" panose="020B0609070205080204" pitchFamily="49" charset="-128"/>
            </a:endParaRPr>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500156"/>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0888" y="1499616"/>
            <a:ext cx="2577402" cy="1858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4.要求されたら、組み込</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み Authenticator 用に設定</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してある識別手段 (指紋、</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顔スキャン、PIN など)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を入力します。</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5"/>
          <a:srcRect/>
          <a:stretch/>
        </p:blipFill>
        <p:spPr>
          <a:xfrm>
            <a:off x="3976400" y="3502192"/>
            <a:ext cx="1662736"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0931" y="3500156"/>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53290" y="3500156"/>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組み込み Authenticator: Authenticator の登録</a:t>
            </a:r>
          </a:p>
        </p:txBody>
      </p:sp>
      <p:sp>
        <p:nvSpPr>
          <p:cNvPr id="12" name="Rounded Rectangle 11">
            <a:extLst>
              <a:ext uri="{FF2B5EF4-FFF2-40B4-BE49-F238E27FC236}">
                <a16:creationId xmlns:a16="http://schemas.microsoft.com/office/drawing/2014/main" id="{3A28368A-5E9C-F745-9D2B-0A804E433237}"/>
              </a:ext>
            </a:extLst>
          </p:cNvPr>
          <p:cNvSpPr/>
          <p:nvPr/>
        </p:nvSpPr>
        <p:spPr>
          <a:xfrm>
            <a:off x="4095299" y="5083020"/>
            <a:ext cx="1438771" cy="130183"/>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1533704152"/>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latin typeface="Arial" panose="020B0604020202020204" pitchFamily="34" charset="0"/>
                <a:ea typeface="MS Gothic" panose="020B0609070205080204" pitchFamily="49" charset="-128"/>
              </a:rPr>
              <a:t>ビジネスのセキュリティを強化</a:t>
            </a: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ja-JP">
                <a:solidFill>
                  <a:schemeClr val="accent1"/>
                </a:solidFill>
                <a:latin typeface="Arial" panose="020B0604020202020204" pitchFamily="34" charset="0"/>
                <a:ea typeface="MS Gothic" panose="020B0609070205080204" pitchFamily="49" charset="-128"/>
              </a:rPr>
              <a:t>多要素認証 (MFA) でユーザーアカウントを保護</a:t>
            </a: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2400" b="1" dirty="0">
                <a:solidFill>
                  <a:srgbClr val="205CA0"/>
                </a:solidFill>
                <a:latin typeface="Salesforce Sans" panose="020B0505020202020203" pitchFamily="34" charset="0"/>
                <a:ea typeface="MS Gothic" panose="020B0609070205080204" pitchFamily="49" charset="-128"/>
                <a:cs typeface="Salesforce Sans"/>
                <a:sym typeface="Salesforce Sans"/>
              </a:rPr>
              <a:t>知っていること</a:t>
            </a:r>
          </a:p>
          <a:p>
            <a:pPr marL="0" lvl="0" indent="0" algn="ctr" rtl="0">
              <a:spcBef>
                <a:spcPts val="300"/>
              </a:spcBef>
              <a:spcAft>
                <a:spcPts val="300"/>
              </a:spcAft>
              <a:buNone/>
            </a:pPr>
            <a:r>
              <a:rPr lang="ja-JP" sz="1900" dirty="0">
                <a:solidFill>
                  <a:srgbClr val="59575C"/>
                </a:solidFill>
                <a:latin typeface="Salesforce Sans" panose="020B0505020202020203" pitchFamily="34" charset="0"/>
                <a:ea typeface="MS Gothic" panose="020B0609070205080204" pitchFamily="49" charset="-128"/>
                <a:cs typeface="Salesforce Sans"/>
                <a:sym typeface="Salesforce Sans"/>
              </a:rPr>
              <a:t>ログイン情報</a:t>
            </a: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2400" b="1" dirty="0">
                <a:solidFill>
                  <a:srgbClr val="205CA0"/>
                </a:solidFill>
                <a:latin typeface="Salesforce Sans" panose="020B0505020202020203" pitchFamily="34" charset="0"/>
                <a:ea typeface="MS Gothic" panose="020B0609070205080204" pitchFamily="49" charset="-128"/>
                <a:cs typeface="Salesforce Sans"/>
                <a:sym typeface="Salesforce Sans"/>
              </a:rPr>
              <a:t>持っているもの</a:t>
            </a:r>
          </a:p>
          <a:p>
            <a:pPr marL="0" lvl="0" indent="0" algn="ctr" rtl="0">
              <a:spcBef>
                <a:spcPts val="300"/>
              </a:spcBef>
              <a:spcAft>
                <a:spcPts val="0"/>
              </a:spcAft>
              <a:buNone/>
            </a:pPr>
            <a:r>
              <a:rPr lang="ja-JP" sz="1900" dirty="0">
                <a:solidFill>
                  <a:schemeClr val="accent2"/>
                </a:solidFill>
                <a:latin typeface="Salesforce Sans" panose="020B0505020202020203" pitchFamily="34" charset="0"/>
                <a:ea typeface="MS Gothic" panose="020B0609070205080204" pitchFamily="49" charset="-128"/>
                <a:cs typeface="Salesforce Sans"/>
                <a:sym typeface="Salesforce Sans"/>
              </a:rPr>
              <a:t>Authenticator</a:t>
            </a:r>
            <a:br>
              <a:rPr lang="en-AS" altLang="ja-JP" sz="1900" dirty="0">
                <a:solidFill>
                  <a:schemeClr val="accent2"/>
                </a:solidFill>
                <a:latin typeface="Salesforce Sans" panose="020B0505020202020203" pitchFamily="34" charset="0"/>
                <a:ea typeface="MS Gothic" panose="020B0609070205080204" pitchFamily="49" charset="-128"/>
                <a:cs typeface="Salesforce Sans"/>
                <a:sym typeface="Salesforce Sans"/>
              </a:rPr>
            </a:br>
            <a:r>
              <a:rPr lang="ja-JP" sz="1900" dirty="0">
                <a:solidFill>
                  <a:schemeClr val="accent2"/>
                </a:solidFill>
                <a:latin typeface="Salesforce Sans" panose="020B0505020202020203" pitchFamily="34" charset="0"/>
                <a:ea typeface="MS Gothic" panose="020B0609070205080204" pitchFamily="49" charset="-128"/>
                <a:cs typeface="Salesforce Sans"/>
                <a:sym typeface="Salesforce Sans"/>
              </a:rPr>
              <a:t>アプリケーション</a:t>
            </a:r>
          </a:p>
          <a:p>
            <a:pPr marL="0" lvl="0" indent="0" algn="ctr" rtl="0">
              <a:spcBef>
                <a:spcPts val="300"/>
              </a:spcBef>
              <a:spcAft>
                <a:spcPts val="0"/>
              </a:spcAft>
              <a:buNone/>
            </a:pPr>
            <a:r>
              <a:rPr lang="ja-JP" sz="1900" dirty="0">
                <a:solidFill>
                  <a:schemeClr val="accent2"/>
                </a:solidFill>
                <a:latin typeface="Salesforce Sans" panose="020B0505020202020203" pitchFamily="34" charset="0"/>
                <a:ea typeface="MS Gothic" panose="020B0609070205080204" pitchFamily="49" charset="-128"/>
                <a:cs typeface="Salesforce Sans"/>
                <a:sym typeface="Salesforce Sans"/>
              </a:rPr>
              <a:t> セキュリティキー</a:t>
            </a:r>
          </a:p>
          <a:p>
            <a:pPr marL="0" lvl="0" indent="0" algn="ctr" rtl="0">
              <a:spcBef>
                <a:spcPts val="300"/>
              </a:spcBef>
              <a:spcAft>
                <a:spcPts val="0"/>
              </a:spcAft>
              <a:buNone/>
            </a:pPr>
            <a:r>
              <a:rPr lang="ja-JP" sz="1900" dirty="0">
                <a:solidFill>
                  <a:schemeClr val="accent2"/>
                </a:solidFill>
                <a:latin typeface="Salesforce Sans" panose="020B0505020202020203" pitchFamily="34" charset="0"/>
                <a:ea typeface="MS Gothic" panose="020B0609070205080204" pitchFamily="49" charset="-128"/>
                <a:cs typeface="Salesforce Sans"/>
                <a:sym typeface="Salesforce Sans"/>
              </a:rPr>
              <a:t>組み込み Authenticator</a:t>
            </a:r>
          </a:p>
          <a:p>
            <a:pPr marL="0" lvl="0" indent="0" algn="l" rtl="0">
              <a:spcBef>
                <a:spcPts val="300"/>
              </a:spcBef>
              <a:spcAft>
                <a:spcPts val="0"/>
              </a:spcAft>
              <a:buNone/>
            </a:pPr>
            <a:endParaRPr sz="1900" dirty="0">
              <a:solidFill>
                <a:srgbClr val="59575C"/>
              </a:solidFill>
              <a:latin typeface="Salesforce Sans" panose="020B0505020202020203" pitchFamily="34" charset="0"/>
              <a:ea typeface="MS Gothic" panose="020B0609070205080204" pitchFamily="49" charset="-128"/>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Salesforce Sans" panose="020B0505020202020203" pitchFamily="34" charset="0"/>
                  <a:ea typeface="MS Gothic" panose="020B0609070205080204" pitchFamily="49" charset="-128"/>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Salesforce Sans" panose="020B0505020202020203" pitchFamily="34" charset="0"/>
                  <a:ea typeface="MS Gothic" panose="020B0609070205080204" pitchFamily="49" charset="-128"/>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3100" b="1">
                  <a:solidFill>
                    <a:srgbClr val="205CA0"/>
                  </a:solidFill>
                  <a:latin typeface="Salesforce Sans" panose="020B0505020202020203" pitchFamily="34" charset="0"/>
                  <a:ea typeface="MS Gothic" panose="020B0609070205080204" pitchFamily="49" charset="-128"/>
                  <a:cs typeface="Salesforce Sans"/>
                  <a:sym typeface="Salesforce Sans"/>
                </a:rPr>
                <a:t>MFA</a:t>
              </a:r>
            </a:p>
            <a:p>
              <a:pPr marL="0" lvl="0" indent="0" algn="l" rtl="0">
                <a:spcBef>
                  <a:spcPts val="300"/>
                </a:spcBef>
                <a:spcAft>
                  <a:spcPts val="0"/>
                </a:spcAft>
                <a:buNone/>
              </a:pPr>
              <a:endParaRPr sz="1900">
                <a:solidFill>
                  <a:srgbClr val="59575C"/>
                </a:solidFill>
                <a:latin typeface="Salesforce Sans" panose="020B0505020202020203" pitchFamily="34" charset="0"/>
                <a:ea typeface="MS Gothic" panose="020B0609070205080204" pitchFamily="49" charset="-128"/>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187171"/>
            <a:ext cx="3233987" cy="2805139"/>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1576074">
              <a:off x="8998013" y="4615697"/>
              <a:ext cx="2342509"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600" b="1" dirty="0">
                  <a:solidFill>
                    <a:srgbClr val="FFFFFF"/>
                  </a:solidFill>
                  <a:latin typeface="Salesforce Sans" panose="020B0505020202020203" pitchFamily="34" charset="0"/>
                  <a:ea typeface="MS Gothic" panose="020B0609070205080204" pitchFamily="49" charset="-128"/>
                  <a:cs typeface="Salesforce Sans"/>
                  <a:sym typeface="Salesforce Sans"/>
                </a:rPr>
                <a:t>MFA の有効化は、組織を保護するために実行できる最も簡単で効果的な対策の 1 つです  </a:t>
              </a:r>
            </a:p>
          </p:txBody>
        </p:sp>
      </p:grpSp>
    </p:spTree>
    <p:extLst>
      <p:ext uri="{BB962C8B-B14F-4D97-AF65-F5344CB8AC3E}">
        <p14:creationId xmlns:p14="http://schemas.microsoft.com/office/powerpoint/2010/main" val="1721052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35"/>
        <p:cNvGrpSpPr/>
        <p:nvPr/>
      </p:nvGrpSpPr>
      <p:grpSpPr>
        <a:xfrm>
          <a:off x="0" y="0"/>
          <a:ext cx="0" cy="0"/>
          <a:chOff x="0" y="0"/>
          <a:chExt cx="0" cy="0"/>
        </a:xfrm>
      </p:grpSpPr>
      <p:sp>
        <p:nvSpPr>
          <p:cNvPr id="11" name="Rectangle 10">
            <a:extLst>
              <a:ext uri="{FF2B5EF4-FFF2-40B4-BE49-F238E27FC236}">
                <a16:creationId xmlns:a16="http://schemas.microsoft.com/office/drawing/2014/main" id="{2FD0BA70-8634-8283-AF81-5E1686091038}"/>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5.識別しやすいように組み込み Authenticator に名前を付けてから </a:t>
            </a:r>
            <a:r>
              <a:rPr lang="ja-JP" b="1">
                <a:latin typeface="Arial" panose="020B0604020202020204" pitchFamily="34" charset="0"/>
                <a:ea typeface="MS Gothic" panose="020B0609070205080204" pitchFamily="49" charset="-128"/>
              </a:rPr>
              <a:t>[完了]</a:t>
            </a:r>
            <a:r>
              <a:rPr lang="ja-JP">
                <a:latin typeface="Arial" panose="020B0604020202020204" pitchFamily="34" charset="0"/>
                <a:ea typeface="MS Gothic" panose="020B0609070205080204" pitchFamily="49" charset="-128"/>
              </a:rPr>
              <a:t> をクリックします。</a:t>
            </a:r>
          </a:p>
          <a:p>
            <a:endParaRPr lang="en-US" dirty="0">
              <a:latin typeface="Arial" panose="020B0604020202020204" pitchFamily="34" charset="0"/>
              <a:ea typeface="MS Gothic" panose="020B0609070205080204" pitchFamily="49" charset="-128"/>
            </a:endParaRPr>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6.これだけです! 組み込み Authenticator を自分のアカウントに接続できました。ログインを完了します。</a:t>
            </a:r>
          </a:p>
          <a:p>
            <a:pPr algn="ctr"/>
            <a:endParaRPr lang="en-US" dirty="0">
              <a:latin typeface="Arial" panose="020B0604020202020204" pitchFamily="34" charset="0"/>
              <a:ea typeface="MS Gothic" panose="020B0609070205080204" pitchFamily="49" charset="-128"/>
            </a:endParaRPr>
          </a:p>
        </p:txBody>
      </p:sp>
      <p:pic>
        <p:nvPicPr>
          <p:cNvPr id="13" name="Picture 12" descr="Graphical user interface, application, Teams&#10;&#10;Description automatically generated">
            <a:extLst>
              <a:ext uri="{FF2B5EF4-FFF2-40B4-BE49-F238E27FC236}">
                <a16:creationId xmlns:a16="http://schemas.microsoft.com/office/drawing/2014/main" id="{A1CD6E16-DDA0-1C80-F78B-5B9911DC8D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組み込み Authenticators: Authenticator の登録</a:t>
            </a:r>
            <a:r>
              <a:rPr lang="ja-JP">
                <a:solidFill>
                  <a:schemeClr val="accent1"/>
                </a:solidFill>
                <a:latin typeface="Arial" panose="020B0604020202020204" pitchFamily="34" charset="0"/>
                <a:ea typeface="MS Gothic" panose="020B0609070205080204" pitchFamily="49" charset="-128"/>
              </a:rPr>
              <a:t> </a:t>
            </a:r>
            <a:r>
              <a:rPr lang="ja-JP" sz="1600">
                <a:solidFill>
                  <a:schemeClr val="accent1"/>
                </a:solidFill>
                <a:latin typeface="Arial" panose="020B0604020202020204" pitchFamily="34" charset="0"/>
                <a:ea typeface="MS Gothic" panose="020B0609070205080204" pitchFamily="49" charset="-128"/>
              </a:rPr>
              <a:t>続き</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488885" y="1499616"/>
            <a:ext cx="2697964" cy="184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1.サポートされるブラウザーで自分のアカウントにログインします。メールまたはテキストメッセージで送られて来たワンタイムパスコードで身元を検証するように要求される場合があります。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84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2.[Salesforce Authenticator を接続] 画面がデフォルトで表示されます。</a:t>
            </a:r>
            <a:r>
              <a:rPr lang="ja-JP" b="1">
                <a:latin typeface="Arial" panose="020B0604020202020204" pitchFamily="34" charset="0"/>
                <a:ea typeface="MS Gothic" panose="020B0609070205080204" pitchFamily="49" charset="-128"/>
              </a:rPr>
              <a:t>[別の検証方法を選択]</a:t>
            </a:r>
            <a:r>
              <a:rPr lang="ja-JP">
                <a:latin typeface="Arial" panose="020B0604020202020204" pitchFamily="34" charset="0"/>
                <a:ea typeface="MS Gothic" panose="020B0609070205080204" pitchFamily="49" charset="-128"/>
              </a:rPr>
              <a:t> をクリックします。</a:t>
            </a:r>
          </a:p>
          <a:p>
            <a:pPr algn="ctr"/>
            <a:endParaRPr lang="en-US" dirty="0">
              <a:latin typeface="Arial" panose="020B0604020202020204" pitchFamily="34" charset="0"/>
              <a:ea typeface="MS Gothic" panose="020B0609070205080204" pitchFamily="49" charset="-128"/>
            </a:endParaRPr>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84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3.検証方法のリストから、</a:t>
            </a:r>
            <a:r>
              <a:rPr lang="ja-JP" b="1" dirty="0">
                <a:latin typeface="Arial" panose="020B0604020202020204" pitchFamily="34" charset="0"/>
                <a:ea typeface="MS Gothic" panose="020B0609070205080204" pitchFamily="49" charset="-128"/>
              </a:rPr>
              <a:t>[デバイスで組み込み Authenticator を使用]</a:t>
            </a:r>
            <a:r>
              <a:rPr lang="ja-JP" dirty="0">
                <a:latin typeface="Arial" panose="020B0604020202020204" pitchFamily="34" charset="0"/>
                <a:ea typeface="MS Gothic" panose="020B0609070205080204" pitchFamily="49" charset="-128"/>
              </a:rPr>
              <a:t>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を選択します。</a:t>
            </a:r>
          </a:p>
          <a:p>
            <a:pPr algn="ctr"/>
            <a:endParaRPr lang="en-US" dirty="0">
              <a:latin typeface="Arial" panose="020B0604020202020204" pitchFamily="34" charset="0"/>
              <a:ea typeface="MS Gothic" panose="020B0609070205080204" pitchFamily="49" charset="-128"/>
            </a:endParaRPr>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51826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84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4.</a:t>
            </a:r>
            <a:r>
              <a:rPr lang="ja-JP" b="1">
                <a:latin typeface="Arial" panose="020B0604020202020204" pitchFamily="34" charset="0"/>
                <a:ea typeface="MS Gothic" panose="020B0609070205080204" pitchFamily="49" charset="-128"/>
              </a:rPr>
              <a:t>[登録]</a:t>
            </a:r>
            <a:r>
              <a:rPr lang="ja-JP">
                <a:latin typeface="Arial" panose="020B0604020202020204" pitchFamily="34" charset="0"/>
                <a:ea typeface="MS Gothic" panose="020B0609070205080204" pitchFamily="49" charset="-128"/>
              </a:rPr>
              <a:t> をクリックします。</a:t>
            </a:r>
          </a:p>
        </p:txBody>
      </p:sp>
      <p:pic>
        <p:nvPicPr>
          <p:cNvPr id="8" name="Picture 7">
            <a:extLst>
              <a:ext uri="{FF2B5EF4-FFF2-40B4-BE49-F238E27FC236}">
                <a16:creationId xmlns:a16="http://schemas.microsoft.com/office/drawing/2014/main" id="{6F66A232-20FC-8148-8E99-DE105495D5E7}"/>
              </a:ext>
            </a:extLst>
          </p:cNvPr>
          <p:cNvPicPr>
            <a:picLocks noChangeAspect="1"/>
          </p:cNvPicPr>
          <p:nvPr/>
        </p:nvPicPr>
        <p:blipFill>
          <a:blip r:embed="rId5"/>
          <a:srcRect/>
          <a:stretch/>
        </p:blipFill>
        <p:spPr>
          <a:xfrm>
            <a:off x="6910565" y="3518264"/>
            <a:ext cx="1664854"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組み込み Authenticator: Authenticator の登録</a:t>
            </a:r>
          </a:p>
        </p:txBody>
      </p:sp>
      <p:pic>
        <p:nvPicPr>
          <p:cNvPr id="11" name="Picture 10" descr="Graphical user interface, text, application, chat or text message, website&#10;&#10;Description automatically generated">
            <a:extLst>
              <a:ext uri="{FF2B5EF4-FFF2-40B4-BE49-F238E27FC236}">
                <a16:creationId xmlns:a16="http://schemas.microsoft.com/office/drawing/2014/main" id="{5AB56370-ABFA-925E-B358-5918780627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6121" y="3516228"/>
            <a:ext cx="1864122" cy="3200400"/>
          </a:xfrm>
          <a:prstGeom prst="rect">
            <a:avLst/>
          </a:prstGeom>
        </p:spPr>
      </p:pic>
      <p:sp>
        <p:nvSpPr>
          <p:cNvPr id="13" name="Rounded Rectangle 12">
            <a:extLst>
              <a:ext uri="{FF2B5EF4-FFF2-40B4-BE49-F238E27FC236}">
                <a16:creationId xmlns:a16="http://schemas.microsoft.com/office/drawing/2014/main" id="{54796E28-C777-46E2-30F5-4BAC76F697D8}"/>
              </a:ext>
            </a:extLst>
          </p:cNvPr>
          <p:cNvSpPr/>
          <p:nvPr/>
        </p:nvSpPr>
        <p:spPr>
          <a:xfrm>
            <a:off x="7002237" y="5100462"/>
            <a:ext cx="1490672" cy="13404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pic>
        <p:nvPicPr>
          <p:cNvPr id="14" name="Picture 13" descr="Graphical user interface, text&#10;&#10;Description automatically generated">
            <a:extLst>
              <a:ext uri="{FF2B5EF4-FFF2-40B4-BE49-F238E27FC236}">
                <a16:creationId xmlns:a16="http://schemas.microsoft.com/office/drawing/2014/main" id="{6A6686FA-6010-5C92-2E81-A8E0C3A45D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02783" y="3518264"/>
            <a:ext cx="1826154" cy="3200400"/>
          </a:xfrm>
          <a:prstGeom prst="rect">
            <a:avLst/>
          </a:prstGeom>
        </p:spPr>
      </p:pic>
      <p:sp>
        <p:nvSpPr>
          <p:cNvPr id="15" name="Rounded Rectangle 14">
            <a:extLst>
              <a:ext uri="{FF2B5EF4-FFF2-40B4-BE49-F238E27FC236}">
                <a16:creationId xmlns:a16="http://schemas.microsoft.com/office/drawing/2014/main" id="{8EE1C609-D8BE-2617-70CB-34AB6C5287A8}"/>
              </a:ext>
            </a:extLst>
          </p:cNvPr>
          <p:cNvSpPr/>
          <p:nvPr/>
        </p:nvSpPr>
        <p:spPr>
          <a:xfrm>
            <a:off x="3953583" y="650630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2096695297"/>
      </p:ext>
    </p:extLst>
  </p:cSld>
  <p:clrMapOvr>
    <a:masterClrMapping/>
  </p:clrMapOvr>
  <p:extLst>
    <p:ext uri="{6950BFC3-D8DA-4A85-94F7-54DA5524770B}">
      <p188:commentRel xmlns:p188="http://schemas.microsoft.com/office/powerpoint/2018/8/main" r:id="rId3"/>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35"/>
        <p:cNvGrpSpPr/>
        <p:nvPr/>
      </p:nvGrpSpPr>
      <p:grpSpPr>
        <a:xfrm>
          <a:off x="0" y="0"/>
          <a:ext cx="0" cy="0"/>
          <a:chOff x="0" y="0"/>
          <a:chExt cx="0" cy="0"/>
        </a:xfrm>
      </p:grpSpPr>
      <p:pic>
        <p:nvPicPr>
          <p:cNvPr id="2" name="Picture 1" descr="Graphical user interface, application, Teams&#10;&#10;Description automatically generated">
            <a:extLst>
              <a:ext uri="{FF2B5EF4-FFF2-40B4-BE49-F238E27FC236}">
                <a16:creationId xmlns:a16="http://schemas.microsoft.com/office/drawing/2014/main" id="{EB073244-CB18-1212-4E8D-F4E7804B57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39494" y="3300984"/>
            <a:ext cx="1864122" cy="3200400"/>
          </a:xfrm>
          <a:prstGeom prst="rect">
            <a:avLst/>
          </a:prstGeom>
        </p:spPr>
      </p:pic>
      <p:sp>
        <p:nvSpPr>
          <p:cNvPr id="11" name="Rectangle 10">
            <a:extLst>
              <a:ext uri="{FF2B5EF4-FFF2-40B4-BE49-F238E27FC236}">
                <a16:creationId xmlns:a16="http://schemas.microsoft.com/office/drawing/2014/main" id="{2FD0BA70-8634-8283-AF81-5E1686091038}"/>
              </a:ext>
            </a:extLst>
          </p:cNvPr>
          <p:cNvSpPr/>
          <p:nvPr/>
        </p:nvSpPr>
        <p:spPr>
          <a:xfrm>
            <a:off x="503557" y="1499616"/>
            <a:ext cx="269232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5.要求されたら、組み込み Authenticator 用に設定してある識別手段 (指紋、顔スキャン、PIN など) を入力します。</a:t>
            </a:r>
          </a:p>
          <a:p>
            <a:endParaRPr lang="en-US" dirty="0">
              <a:latin typeface="Arial" panose="020B0604020202020204" pitchFamily="34" charset="0"/>
              <a:ea typeface="MS Gothic" panose="020B0609070205080204" pitchFamily="49" charset="-128"/>
            </a:endParaRPr>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99616"/>
            <a:ext cx="269232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6.組み込み Authenticator に名前を付けてから </a:t>
            </a:r>
            <a:r>
              <a:rPr lang="ja-JP" b="1" dirty="0">
                <a:latin typeface="Arial" panose="020B0604020202020204" pitchFamily="34" charset="0"/>
                <a:ea typeface="MS Gothic" panose="020B0609070205080204" pitchFamily="49" charset="-128"/>
              </a:rPr>
              <a:t>[完了]</a:t>
            </a:r>
            <a:r>
              <a:rPr lang="ja-JP" dirty="0">
                <a:latin typeface="Arial" panose="020B0604020202020204" pitchFamily="34" charset="0"/>
                <a:ea typeface="MS Gothic" panose="020B0609070205080204" pitchFamily="49" charset="-128"/>
              </a:rPr>
              <a:t> をクリックします。これだけです! 組み込み Authenticator を接続できました。ログインを完了します。</a:t>
            </a:r>
          </a:p>
          <a:p>
            <a:pPr algn="ctr"/>
            <a:endParaRPr lang="en-US" dirty="0">
              <a:latin typeface="Arial" panose="020B0604020202020204" pitchFamily="34" charset="0"/>
              <a:ea typeface="MS Gothic" panose="020B0609070205080204" pitchFamily="49" charset="-128"/>
            </a:endParaRPr>
          </a:p>
        </p:txBody>
      </p:sp>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6696" y="5764284"/>
            <a:ext cx="1711690" cy="986059"/>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組み込み Authenticators: Authenticator の登録</a:t>
            </a:r>
            <a:r>
              <a:rPr lang="ja-JP">
                <a:solidFill>
                  <a:schemeClr val="accent1"/>
                </a:solidFill>
                <a:latin typeface="Arial" panose="020B0604020202020204" pitchFamily="34" charset="0"/>
                <a:ea typeface="MS Gothic" panose="020B0609070205080204" pitchFamily="49" charset="-128"/>
              </a:rPr>
              <a:t> </a:t>
            </a:r>
            <a:r>
              <a:rPr lang="ja-JP" sz="1600">
                <a:solidFill>
                  <a:schemeClr val="accent1"/>
                </a:solidFill>
                <a:latin typeface="Arial" panose="020B0604020202020204" pitchFamily="34" charset="0"/>
                <a:ea typeface="MS Gothic" panose="020B0609070205080204" pitchFamily="49" charset="-128"/>
              </a:rPr>
              <a:t>続き</a:t>
            </a:r>
          </a:p>
        </p:txBody>
      </p:sp>
      <p:pic>
        <p:nvPicPr>
          <p:cNvPr id="3" name="Picture 2" descr="Graphical user interface, application, Teams&#10;&#10;Description automatically generated">
            <a:extLst>
              <a:ext uri="{FF2B5EF4-FFF2-40B4-BE49-F238E27FC236}">
                <a16:creationId xmlns:a16="http://schemas.microsoft.com/office/drawing/2014/main" id="{AE16F795-F60A-33C8-A1F8-B3C9D5060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spTree>
    <p:extLst>
      <p:ext uri="{BB962C8B-B14F-4D97-AF65-F5344CB8AC3E}">
        <p14:creationId xmlns:p14="http://schemas.microsoft.com/office/powerpoint/2010/main" val="3852220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1.サポートされるブラウザーで、ログイン画面に移動し、通常どおりユーザー名とパスワードを入力します。</a:t>
            </a:r>
          </a:p>
          <a:p>
            <a:pPr algn="ctr"/>
            <a:r>
              <a:rPr lang="ja-JP">
                <a:latin typeface="Arial" panose="020B0604020202020204" pitchFamily="34" charset="0"/>
                <a:ea typeface="MS Gothic" panose="020B0609070205080204" pitchFamily="49" charset="-128"/>
              </a:rPr>
              <a:t> </a:t>
            </a:r>
          </a:p>
        </p:txBody>
      </p:sp>
      <p:sp>
        <p:nvSpPr>
          <p:cNvPr id="3" name="Rectangle 2">
            <a:extLst>
              <a:ext uri="{FF2B5EF4-FFF2-40B4-BE49-F238E27FC236}">
                <a16:creationId xmlns:a16="http://schemas.microsoft.com/office/drawing/2014/main" id="{EEA61350-9C98-8A45-8F33-2B25BD334628}"/>
              </a:ext>
            </a:extLst>
          </p:cNvPr>
          <p:cNvSpPr/>
          <p:nvPr/>
        </p:nvSpPr>
        <p:spPr>
          <a:xfrm>
            <a:off x="34842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2.[ID を検証] 画面が表示されたら </a:t>
            </a:r>
            <a:r>
              <a:rPr lang="ja-JP" b="1">
                <a:latin typeface="Arial" panose="020B0604020202020204" pitchFamily="34" charset="0"/>
                <a:ea typeface="MS Gothic" panose="020B0609070205080204" pitchFamily="49" charset="-128"/>
              </a:rPr>
              <a:t>[検証]</a:t>
            </a:r>
            <a:r>
              <a:rPr lang="ja-JP">
                <a:latin typeface="Arial" panose="020B0604020202020204" pitchFamily="34" charset="0"/>
                <a:ea typeface="MS Gothic" panose="020B0609070205080204" pitchFamily="49" charset="-128"/>
              </a:rPr>
              <a:t> をクリックします。 </a:t>
            </a:r>
          </a:p>
        </p:txBody>
      </p:sp>
      <p:sp>
        <p:nvSpPr>
          <p:cNvPr id="4" name="Rectangle 3">
            <a:extLst>
              <a:ext uri="{FF2B5EF4-FFF2-40B4-BE49-F238E27FC236}">
                <a16:creationId xmlns:a16="http://schemas.microsoft.com/office/drawing/2014/main" id="{45F21EB2-6D38-9640-937A-9E6F0E51BE11}"/>
              </a:ext>
            </a:extLst>
          </p:cNvPr>
          <p:cNvSpPr/>
          <p:nvPr/>
        </p:nvSpPr>
        <p:spPr>
          <a:xfrm>
            <a:off x="6365134" y="1499616"/>
            <a:ext cx="266117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3.要求されたら、組み込み Authenticator 用に設定してある識別手段 (指紋、顔スキャン、PIN など) を入力します。</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4.これで正常にログインできました。</a:t>
            </a:r>
          </a:p>
          <a:p>
            <a:endParaRPr lang="en-US" dirty="0">
              <a:latin typeface="Arial" panose="020B0604020202020204" pitchFamily="34" charset="0"/>
              <a:ea typeface="MS Gothic" panose="020B0609070205080204" pitchFamily="49" charset="-128"/>
            </a:endParaRPr>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12822"/>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組み込み Authenticator: ログイン</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latin typeface="Arial" panose="020B0604020202020204" pitchFamily="34" charset="0"/>
                <a:ea typeface="MS Gothic" panose="020B0609070205080204" pitchFamily="49" charset="-128"/>
              </a:rPr>
              <a:t>サポートとリソース</a:t>
            </a:r>
          </a:p>
        </p:txBody>
      </p:sp>
      <p:sp>
        <p:nvSpPr>
          <p:cNvPr id="1461" name="Google Shape;1461;p14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p>
            <a:pPr marL="0" lvl="0" indent="0" algn="l" rtl="0">
              <a:spcBef>
                <a:spcPts val="0"/>
              </a:spcBef>
              <a:spcAft>
                <a:spcPts val="300"/>
              </a:spcAft>
              <a:buNone/>
            </a:pPr>
            <a:r>
              <a:rPr lang="ja-JP" dirty="0">
                <a:latin typeface="Arial" panose="020B0604020202020204" pitchFamily="34" charset="0"/>
                <a:ea typeface="MS Gothic" panose="020B0609070205080204" pitchFamily="49" charset="-128"/>
              </a:rPr>
              <a:t>フッター</a:t>
            </a:r>
          </a:p>
        </p:txBody>
      </p:sp>
      <p:sp>
        <p:nvSpPr>
          <p:cNvPr id="6" name="Text Placeholder 3">
            <a:extLst>
              <a:ext uri="{FF2B5EF4-FFF2-40B4-BE49-F238E27FC236}">
                <a16:creationId xmlns:a16="http://schemas.microsoft.com/office/drawing/2014/main" id="{26D8D6B6-78F7-714B-4DD0-11FAFD58BD61}"/>
              </a:ext>
            </a:extLst>
          </p:cNvPr>
          <p:cNvSpPr txBox="1">
            <a:spLocks/>
          </p:cNvSpPr>
          <p:nvPr/>
        </p:nvSpPr>
        <p:spPr>
          <a:xfrm>
            <a:off x="989555" y="1856982"/>
            <a:ext cx="8670493"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ja-JP" sz="2000"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[このスライドをカスタマイズして次の情報を追加してください。</a:t>
            </a:r>
          </a:p>
          <a:p>
            <a:pPr marL="571500" indent="-342900">
              <a:buFont typeface="Arial" panose="020B0604020202020204" pitchFamily="34" charset="0"/>
              <a:buChar char="•"/>
            </a:pPr>
            <a:r>
              <a:rPr lang="ja-JP" sz="2000"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ユーザーがヘルプを要求したり質問したりするための手順。</a:t>
            </a:r>
          </a:p>
          <a:p>
            <a:pPr marL="571500" indent="-342900">
              <a:buFont typeface="Arial" panose="020B0604020202020204" pitchFamily="34" charset="0"/>
              <a:buChar char="•"/>
            </a:pPr>
            <a:r>
              <a:rPr lang="ja-JP" sz="2000" dirty="0">
                <a:solidFill>
                  <a:srgbClr val="C00000"/>
                </a:solidFill>
                <a:latin typeface="Times New Roman" panose="02020603050405020304" pitchFamily="18" charset="0"/>
                <a:ea typeface="MS Mincho" panose="02020609040205080304" pitchFamily="49" charset="-128"/>
                <a:cs typeface="Times New Roman" panose="02020603050405020304" pitchFamily="18" charset="0"/>
              </a:rPr>
              <a:t>MFA のトレーニングやオンボーディングに関する資料へのリンク。]</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
        <p:nvSpPr>
          <p:cNvPr id="2" name="Google Shape;1053;p101">
            <a:extLst>
              <a:ext uri="{FF2B5EF4-FFF2-40B4-BE49-F238E27FC236}">
                <a16:creationId xmlns:a16="http://schemas.microsoft.com/office/drawing/2014/main" id="{3EFC44D4-149B-912B-5778-FA219FDAFCF1}"/>
              </a:ext>
            </a:extLst>
          </p:cNvPr>
          <p:cNvSpPr txBox="1"/>
          <p:nvPr/>
        </p:nvSpPr>
        <p:spPr>
          <a:xfrm>
            <a:off x="578450" y="2312975"/>
            <a:ext cx="10131800"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ja-JP" sz="7000" dirty="0">
                <a:solidFill>
                  <a:schemeClr val="accent1"/>
                </a:solidFill>
                <a:latin typeface="MS Gothic" panose="020B0609070205080204" pitchFamily="49" charset="-128"/>
                <a:ea typeface="MS Gothic" panose="020B0609070205080204" pitchFamily="49" charset="-128"/>
                <a:cs typeface="Avant Garde Demi SFDC"/>
                <a:sym typeface="Avant Garde Demi SFDC"/>
              </a:rPr>
              <a:t>ありがとうございます</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400">
                <a:solidFill>
                  <a:schemeClr val="accent1"/>
                </a:solidFill>
                <a:latin typeface="Arial" panose="020B0604020202020204" pitchFamily="34" charset="0"/>
                <a:ea typeface="MS Gothic" panose="020B0609070205080204" pitchFamily="49" charset="-128"/>
                <a:cs typeface="Salesforce Sans"/>
                <a:sym typeface="Salesforce Sans"/>
              </a:rPr>
              <a:t>MFA は代表的な攻撃のいくつかを防止できる</a:t>
            </a: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chemeClr val="accent1"/>
                </a:solidFill>
                <a:latin typeface="Arial" panose="020B0604020202020204" pitchFamily="34" charset="0"/>
                <a:ea typeface="MS Gothic" panose="020B0609070205080204" pitchFamily="49" charset="-128"/>
                <a:cs typeface="Salesforce Sans"/>
                <a:sym typeface="Salesforce Sans"/>
              </a:rPr>
              <a:t>代表的な攻撃に対する MFA の防止効果</a:t>
            </a: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フィッシング、ビッシング、</a:t>
            </a:r>
            <a:br>
              <a:rPr lang="en-AS" altLang="ja-JP" sz="19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スミッシング</a:t>
            </a:r>
          </a:p>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スピアフィッシング</a:t>
            </a:r>
          </a:p>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キーロガー</a:t>
            </a:r>
          </a:p>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クレデンシャルスタッフィング</a:t>
            </a:r>
          </a:p>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ブルートフォース攻撃</a:t>
            </a:r>
          </a:p>
          <a:p>
            <a:pPr marL="0" lvl="0" indent="0" algn="l" rtl="0">
              <a:spcBef>
                <a:spcPts val="1100"/>
              </a:spcBef>
              <a:spcAft>
                <a:spcPts val="30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中間者 (MITM) 攻撃</a:t>
            </a: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Arial" panose="020B0604020202020204" pitchFamily="34" charset="0"/>
              <a:ea typeface="MS Gothic" panose="020B0609070205080204" pitchFamily="49" charset="-128"/>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a:solidFill>
                  <a:srgbClr val="205CA0"/>
                </a:solidFill>
                <a:latin typeface="Arial" panose="020B0604020202020204" pitchFamily="34" charset="0"/>
                <a:ea typeface="MS Gothic" panose="020B0609070205080204" pitchFamily="49" charset="-128"/>
                <a:cs typeface="Salesforce Sans"/>
                <a:sym typeface="Salesforce Sans"/>
              </a:rPr>
              <a:t>攻撃者が標的にメールを送信する</a:t>
            </a: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662579" y="3304032"/>
            <a:ext cx="1686077"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Arial" panose="020B0604020202020204" pitchFamily="34" charset="0"/>
                <a:ea typeface="MS Gothic" panose="020B0609070205080204" pitchFamily="49" charset="-128"/>
                <a:cs typeface="Salesforce Sans"/>
                <a:sym typeface="Salesforce Sans"/>
              </a:rPr>
              <a:t>攻撃者が標的のユーザー名/パスワードを収集する</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6" y="3303317"/>
            <a:ext cx="1954655"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Arial" panose="020B0604020202020204" pitchFamily="34" charset="0"/>
                <a:ea typeface="MS Gothic" panose="020B0609070205080204" pitchFamily="49" charset="-128"/>
                <a:cs typeface="Salesforce Sans"/>
                <a:sym typeface="Salesforce Sans"/>
              </a:rPr>
              <a:t>標的がメールをクリックしてフィッシング Web サイトに誘導される</a:t>
            </a: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Arial" panose="020B0604020202020204" pitchFamily="34" charset="0"/>
              <a:ea typeface="MS Gothic" panose="020B0609070205080204" pitchFamily="49" charset="-128"/>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Arial" panose="020B0604020202020204" pitchFamily="34" charset="0"/>
                <a:ea typeface="MS Gothic" panose="020B0609070205080204" pitchFamily="49" charset="-128"/>
                <a:cs typeface="Salesforce Sans"/>
                <a:sym typeface="Salesforce Sans"/>
              </a:rPr>
              <a:t>攻撃者が標的のアカウントにアクセスすると MFA によって拒否される</a:t>
            </a: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2981131" y="3953363"/>
            <a:ext cx="1144656"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ja-JP" sz="1500" b="1" dirty="0">
                <a:latin typeface="Arial" panose="020B0604020202020204" pitchFamily="34" charset="0"/>
                <a:ea typeface="MS Gothic" panose="020B0609070205080204" pitchFamily="49" charset="-128"/>
                <a:cs typeface="Salesforce Sans"/>
                <a:sym typeface="Salesforce Sans"/>
              </a:rPr>
              <a:t>フィッシング Web サイト</a:t>
            </a: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chemeClr val="accent1"/>
                </a:solidFill>
                <a:latin typeface="Arial" panose="020B0604020202020204" pitchFamily="34" charset="0"/>
                <a:ea typeface="MS Gothic" panose="020B0609070205080204" pitchFamily="49" charset="-128"/>
                <a:cs typeface="Salesforce Sans"/>
                <a:sym typeface="Salesforce Sans"/>
              </a:rPr>
              <a:t>MFA の強力な検証メソッド</a:t>
            </a: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400">
                <a:solidFill>
                  <a:schemeClr val="accent1"/>
                </a:solidFill>
                <a:latin typeface="Arial" panose="020B0604020202020204" pitchFamily="34" charset="0"/>
                <a:ea typeface="MS Gothic" panose="020B0609070205080204" pitchFamily="49" charset="-128"/>
                <a:cs typeface="Salesforce Sans"/>
                <a:sym typeface="Salesforce Sans"/>
              </a:rPr>
              <a:t>利用可能な検証方法の種類</a:t>
            </a: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Arial" panose="020B0604020202020204" pitchFamily="34" charset="0"/>
              <a:ea typeface="MS Gothic" panose="020B0609070205080204" pitchFamily="49" charset="-128"/>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Arial" panose="020B0604020202020204" pitchFamily="34" charset="0"/>
              <a:ea typeface="MS Gothic" panose="020B0609070205080204" pitchFamily="49" charset="-128"/>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Arial" panose="020B0604020202020204" pitchFamily="34" charset="0"/>
                <a:ea typeface="MS Gothic" panose="020B0609070205080204" pitchFamily="49" charset="-128"/>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62579" y="27562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ja-JP" sz="1300" dirty="0">
                  <a:solidFill>
                    <a:srgbClr val="FFFFFF"/>
                  </a:solidFill>
                  <a:latin typeface="Arial" panose="020B0604020202020204" pitchFamily="34" charset="0"/>
                  <a:ea typeface="MS Gothic" panose="020B0609070205080204" pitchFamily="49" charset="-128"/>
                  <a:cs typeface="Salesforce Sans"/>
                  <a:sym typeface="Salesforce Sans"/>
                </a:rPr>
                <a:t>SMS (テキスト) 検証</a:t>
              </a:r>
            </a:p>
            <a:p>
              <a:pPr marL="0" marR="0" lvl="0" indent="0" algn="ctr" rtl="0">
                <a:spcBef>
                  <a:spcPts val="800"/>
                </a:spcBef>
                <a:spcAft>
                  <a:spcPts val="0"/>
                </a:spcAft>
                <a:buClr>
                  <a:srgbClr val="FFFFFF"/>
                </a:buClr>
                <a:buSzPts val="2400"/>
                <a:buFont typeface="Salesforce Sans"/>
                <a:buNone/>
              </a:pPr>
              <a:r>
                <a:rPr lang="ja-JP" sz="1300" dirty="0">
                  <a:solidFill>
                    <a:srgbClr val="FFFFFF"/>
                  </a:solidFill>
                  <a:latin typeface="Arial" panose="020B0604020202020204" pitchFamily="34" charset="0"/>
                  <a:ea typeface="MS Gothic" panose="020B0609070205080204" pitchFamily="49" charset="-128"/>
                  <a:cs typeface="Salesforce Sans"/>
                  <a:sym typeface="Salesforce Sans"/>
                </a:rPr>
                <a:t>電話検証 </a:t>
              </a:r>
            </a:p>
            <a:p>
              <a:pPr marL="0" marR="0" lvl="0" indent="0" algn="ctr" rtl="0">
                <a:spcBef>
                  <a:spcPts val="800"/>
                </a:spcBef>
                <a:spcAft>
                  <a:spcPts val="0"/>
                </a:spcAft>
                <a:buClr>
                  <a:srgbClr val="FFFFFF"/>
                </a:buClr>
                <a:buSzPts val="2400"/>
                <a:buFont typeface="Salesforce Sans"/>
                <a:buNone/>
              </a:pPr>
              <a:r>
                <a:rPr lang="ja-JP" sz="1300" dirty="0">
                  <a:solidFill>
                    <a:srgbClr val="FFFFFF"/>
                  </a:solidFill>
                  <a:latin typeface="Arial" panose="020B0604020202020204" pitchFamily="34" charset="0"/>
                  <a:ea typeface="MS Gothic" panose="020B0609070205080204" pitchFamily="49" charset="-128"/>
                  <a:cs typeface="Salesforce Sans"/>
                  <a:sym typeface="Salesforce Sans"/>
                </a:rPr>
                <a:t>メール検証</a:t>
              </a: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402353" y="23996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ja-JP" sz="1600" b="1" dirty="0">
                  <a:solidFill>
                    <a:srgbClr val="FFFFFF"/>
                  </a:solidFill>
                  <a:latin typeface="Arial" panose="020B0604020202020204" pitchFamily="34" charset="0"/>
                  <a:ea typeface="MS Gothic" panose="020B0609070205080204" pitchFamily="49" charset="-128"/>
                  <a:cs typeface="Salesforce Sans"/>
                  <a:sym typeface="Salesforce Sans"/>
                </a:rPr>
                <a:t>サポートされ</a:t>
              </a:r>
              <a:br>
                <a:rPr lang="en-AS" altLang="ja-JP" sz="1600" b="1" dirty="0">
                  <a:solidFill>
                    <a:srgbClr val="FFFFFF"/>
                  </a:solidFill>
                  <a:latin typeface="Arial" panose="020B0604020202020204" pitchFamily="34" charset="0"/>
                  <a:ea typeface="MS Gothic" panose="020B0609070205080204" pitchFamily="49" charset="-128"/>
                  <a:cs typeface="Salesforce Sans"/>
                  <a:sym typeface="Salesforce Sans"/>
                </a:rPr>
              </a:br>
              <a:r>
                <a:rPr lang="ja-JP" sz="1600" b="1" dirty="0">
                  <a:solidFill>
                    <a:srgbClr val="FFFFFF"/>
                  </a:solidFill>
                  <a:latin typeface="Arial" panose="020B0604020202020204" pitchFamily="34" charset="0"/>
                  <a:ea typeface="MS Gothic" panose="020B0609070205080204" pitchFamily="49" charset="-128"/>
                  <a:cs typeface="Salesforce Sans"/>
                  <a:sym typeface="Salesforce Sans"/>
                </a:rPr>
                <a:t>ていません</a:t>
              </a: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ja-JP" sz="2400" b="1">
                  <a:solidFill>
                    <a:srgbClr val="FF0000"/>
                  </a:solidFill>
                  <a:latin typeface="Arial" panose="020B0604020202020204" pitchFamily="34" charset="0"/>
                  <a:ea typeface="MS Gothic" panose="020B0609070205080204" pitchFamily="49" charset="-128"/>
                  <a:cs typeface="Salesforce Sans"/>
                  <a:sym typeface="Salesforce Sans"/>
                </a:rPr>
                <a:t>x</a:t>
              </a: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ja-JP" sz="2400" b="1">
                  <a:solidFill>
                    <a:srgbClr val="FF0000"/>
                  </a:solidFill>
                  <a:latin typeface="Arial" panose="020B0604020202020204" pitchFamily="34" charset="0"/>
                  <a:ea typeface="MS Gothic" panose="020B0609070205080204" pitchFamily="49" charset="-128"/>
                  <a:cs typeface="Salesforce Sans"/>
                  <a:sym typeface="Salesforce Sans"/>
                </a:rPr>
                <a:t>x</a:t>
              </a: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Arial" panose="020B0604020202020204" pitchFamily="34" charset="0"/>
              <a:ea typeface="MS Gothic" panose="020B0609070205080204" pitchFamily="49" charset="-128"/>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Arial" panose="020B0604020202020204" pitchFamily="34" charset="0"/>
              <a:ea typeface="MS Gothic" panose="020B0609070205080204" pitchFamily="49" charset="-128"/>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Salesforce Authenticator</a:t>
            </a:r>
            <a:br>
              <a:rPr lang="en-AS" altLang="ja-JP" sz="2000" dirty="0">
                <a:solidFill>
                  <a:srgbClr val="FFFFFF"/>
                </a:solidFill>
                <a:latin typeface="Arial" panose="020B0604020202020204" pitchFamily="34" charset="0"/>
                <a:ea typeface="MS Gothic" panose="020B0609070205080204" pitchFamily="49" charset="-128"/>
                <a:cs typeface="Salesforce Sans"/>
                <a:sym typeface="Salesforce Sans"/>
              </a:rPr>
            </a:b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モバイルアプリケーション</a:t>
            </a: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sz="1100">
                <a:solidFill>
                  <a:srgbClr val="FFFFFF"/>
                </a:solidFill>
                <a:latin typeface="Arial" panose="020B0604020202020204" pitchFamily="34" charset="0"/>
                <a:ea typeface="MS Gothic" panose="020B0609070205080204" pitchFamily="49" charset="-128"/>
                <a:cs typeface="Salesforce Sans"/>
                <a:sym typeface="Salesforce Sans"/>
              </a:rPr>
              <a:t>すぐに利用可能な</a:t>
            </a:r>
          </a:p>
          <a:p>
            <a:pPr marL="0" marR="0" lvl="0" indent="-82550" algn="ctr" rtl="0">
              <a:lnSpc>
                <a:spcPct val="105000"/>
              </a:lnSpc>
              <a:spcBef>
                <a:spcPts val="0"/>
              </a:spcBef>
              <a:spcAft>
                <a:spcPts val="0"/>
              </a:spcAft>
              <a:buClr>
                <a:srgbClr val="FFFFFF"/>
              </a:buClr>
              <a:buSzPts val="1300"/>
              <a:buFont typeface="Salesforce Sans"/>
              <a:buChar char="​"/>
            </a:pPr>
            <a:r>
              <a:rPr lang="ja-JP" sz="1100">
                <a:solidFill>
                  <a:srgbClr val="FFFFFF"/>
                </a:solidFill>
                <a:latin typeface="Arial" panose="020B0604020202020204" pitchFamily="34" charset="0"/>
                <a:ea typeface="MS Gothic" panose="020B0609070205080204" pitchFamily="49" charset="-128"/>
                <a:cs typeface="Salesforce Sans"/>
                <a:sym typeface="Salesforce Sans"/>
              </a:rPr>
              <a:t>無料認証</a:t>
            </a:r>
          </a:p>
          <a:p>
            <a:pPr marL="0" marR="0" lvl="0" indent="-82550" algn="ctr" rtl="0">
              <a:lnSpc>
                <a:spcPct val="105000"/>
              </a:lnSpc>
              <a:spcBef>
                <a:spcPts val="0"/>
              </a:spcBef>
              <a:spcAft>
                <a:spcPts val="0"/>
              </a:spcAft>
              <a:buClr>
                <a:srgbClr val="FFFFFF"/>
              </a:buClr>
              <a:buSzPts val="1300"/>
              <a:buFont typeface="Salesforce Sans"/>
              <a:buChar char="​"/>
            </a:pPr>
            <a:r>
              <a:rPr lang="ja-JP" sz="1100" u="sng">
                <a:solidFill>
                  <a:srgbClr val="FFFFFF"/>
                </a:solidFill>
                <a:latin typeface="Arial" panose="020B0604020202020204" pitchFamily="34" charset="0"/>
                <a:ea typeface="MS Gothic" panose="020B0609070205080204" pitchFamily="49" charset="-128"/>
                <a:cs typeface="Salesforce Sans"/>
                <a:sym typeface="Salesforce Sans"/>
                <a:hlinkClick r:id="rId7">
                  <a:extLst>
                    <a:ext uri="{A12FA001-AC4F-418D-AE19-62706E023703}">
                      <ahyp:hlinkClr xmlns:ahyp="http://schemas.microsoft.com/office/drawing/2018/hyperlinkcolor" val="tx"/>
                    </a:ext>
                  </a:extLst>
                </a:hlinkClick>
              </a:rPr>
              <a:t>sfdc.co/IntrotoAuthenticator</a:t>
            </a: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サードパーティ認証アプリ</a:t>
            </a:r>
            <a:br>
              <a:rPr lang="en-AS" altLang="ja-JP" sz="2000" dirty="0">
                <a:solidFill>
                  <a:srgbClr val="FFFFFF"/>
                </a:solidFill>
                <a:latin typeface="Arial" panose="020B0604020202020204" pitchFamily="34" charset="0"/>
                <a:ea typeface="MS Gothic" panose="020B0609070205080204" pitchFamily="49" charset="-128"/>
                <a:cs typeface="Salesforce Sans"/>
                <a:sym typeface="Salesforce Sans"/>
              </a:rPr>
            </a:b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ケーション</a:t>
            </a: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128958"/>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sz="1100" dirty="0">
                <a:solidFill>
                  <a:srgbClr val="FFFFFF"/>
                </a:solidFill>
                <a:latin typeface="Arial" panose="020B0604020202020204" pitchFamily="34" charset="0"/>
                <a:ea typeface="MS Gothic" panose="020B0609070205080204" pitchFamily="49" charset="-128"/>
                <a:cs typeface="Salesforce Sans"/>
                <a:sym typeface="Salesforce Sans"/>
              </a:rPr>
              <a:t>例:</a:t>
            </a:r>
          </a:p>
          <a:p>
            <a:pPr marL="0" marR="0" lvl="0" indent="-82550" algn="ctr" rtl="0">
              <a:lnSpc>
                <a:spcPct val="105000"/>
              </a:lnSpc>
              <a:spcBef>
                <a:spcPts val="0"/>
              </a:spcBef>
              <a:spcAft>
                <a:spcPts val="0"/>
              </a:spcAft>
              <a:buClr>
                <a:srgbClr val="FFFFFF"/>
              </a:buClr>
              <a:buSzPts val="1300"/>
              <a:buFont typeface="Salesforce Sans"/>
              <a:buChar char="​"/>
            </a:pPr>
            <a:r>
              <a:rPr lang="ja-JP" sz="1100" dirty="0">
                <a:solidFill>
                  <a:srgbClr val="FFFFFF"/>
                </a:solidFill>
                <a:latin typeface="Arial" panose="020B0604020202020204" pitchFamily="34" charset="0"/>
                <a:ea typeface="MS Gothic" panose="020B0609070205080204" pitchFamily="49" charset="-128"/>
                <a:cs typeface="Salesforce Sans"/>
                <a:sym typeface="Salesforce Sans"/>
              </a:rPr>
              <a:t>Google Authenticator</a:t>
            </a:r>
          </a:p>
          <a:p>
            <a:pPr marL="0" marR="0" lvl="0" indent="-82550" algn="ctr" rtl="0">
              <a:lnSpc>
                <a:spcPct val="105000"/>
              </a:lnSpc>
              <a:spcBef>
                <a:spcPts val="0"/>
              </a:spcBef>
              <a:spcAft>
                <a:spcPts val="0"/>
              </a:spcAft>
              <a:buClr>
                <a:srgbClr val="FFFFFF"/>
              </a:buClr>
              <a:buSzPts val="1300"/>
              <a:buFont typeface="Salesforce Sans"/>
              <a:buChar char="​"/>
            </a:pPr>
            <a:r>
              <a:rPr lang="ja-JP" sz="1100" dirty="0">
                <a:solidFill>
                  <a:srgbClr val="FFFFFF"/>
                </a:solidFill>
                <a:latin typeface="Arial" panose="020B0604020202020204" pitchFamily="34" charset="0"/>
                <a:ea typeface="MS Gothic" panose="020B0609070205080204" pitchFamily="49" charset="-128"/>
                <a:cs typeface="Salesforce Sans"/>
                <a:sym typeface="Salesforce Sans"/>
              </a:rPr>
              <a:t>Microsoft Authenticator</a:t>
            </a:r>
          </a:p>
          <a:p>
            <a:pPr marL="0" marR="0" lvl="0" indent="-82550" algn="ctr" rtl="0">
              <a:lnSpc>
                <a:spcPct val="105000"/>
              </a:lnSpc>
              <a:spcBef>
                <a:spcPts val="0"/>
              </a:spcBef>
              <a:spcAft>
                <a:spcPts val="0"/>
              </a:spcAft>
              <a:buClr>
                <a:srgbClr val="FFFFFF"/>
              </a:buClr>
              <a:buSzPts val="1300"/>
              <a:buFont typeface="Salesforce Sans"/>
              <a:buChar char="​"/>
            </a:pPr>
            <a:r>
              <a:rPr lang="ja-JP" sz="1100" dirty="0">
                <a:solidFill>
                  <a:srgbClr val="FFFFFF"/>
                </a:solidFill>
                <a:latin typeface="Arial" panose="020B0604020202020204" pitchFamily="34" charset="0"/>
                <a:ea typeface="MS Gothic" panose="020B0609070205080204" pitchFamily="49" charset="-128"/>
                <a:cs typeface="Salesforce Sans"/>
                <a:sym typeface="Salesforce Sans"/>
              </a:rPr>
              <a:t>Authy</a:t>
            </a: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ja-JP" sz="2000">
                <a:solidFill>
                  <a:srgbClr val="FFFFFF"/>
                </a:solidFill>
                <a:latin typeface="Arial" panose="020B0604020202020204" pitchFamily="34" charset="0"/>
                <a:ea typeface="MS Gothic" panose="020B0609070205080204" pitchFamily="49" charset="-128"/>
                <a:cs typeface="Salesforce Sans"/>
                <a:sym typeface="Salesforce Sans"/>
              </a:rPr>
              <a:t>セキュリティキー</a:t>
            </a: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607098"/>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sz="1100">
                <a:solidFill>
                  <a:srgbClr val="FFFFFF"/>
                </a:solidFill>
                <a:latin typeface="Arial" panose="020B0604020202020204" pitchFamily="34" charset="0"/>
                <a:ea typeface="MS Gothic" panose="020B0609070205080204" pitchFamily="49" charset="-128"/>
                <a:cs typeface="Salesforce Sans"/>
                <a:sym typeface="Salesforce Sans"/>
              </a:rPr>
              <a:t>例:</a:t>
            </a:r>
          </a:p>
          <a:p>
            <a:pPr marL="0" marR="0" lvl="0" indent="-82550" algn="ctr" rtl="0">
              <a:lnSpc>
                <a:spcPct val="105000"/>
              </a:lnSpc>
              <a:spcBef>
                <a:spcPts val="0"/>
              </a:spcBef>
              <a:spcAft>
                <a:spcPts val="0"/>
              </a:spcAft>
              <a:buClr>
                <a:srgbClr val="FFFFFF"/>
              </a:buClr>
              <a:buSzPts val="1300"/>
              <a:buFont typeface="Salesforce Sans"/>
              <a:buChar char="​"/>
            </a:pPr>
            <a:r>
              <a:rPr lang="ja-JP" sz="1100">
                <a:solidFill>
                  <a:srgbClr val="FFFFFF"/>
                </a:solidFill>
                <a:latin typeface="Arial" panose="020B0604020202020204" pitchFamily="34" charset="0"/>
                <a:ea typeface="MS Gothic" panose="020B0609070205080204" pitchFamily="49" charset="-128"/>
                <a:cs typeface="Salesforce Sans"/>
                <a:sym typeface="Salesforce Sans"/>
              </a:rPr>
              <a:t>Yubico の YubiKey</a:t>
            </a:r>
          </a:p>
          <a:p>
            <a:pPr marL="0" marR="0" lvl="0" indent="-82550" algn="ctr" rtl="0">
              <a:lnSpc>
                <a:spcPct val="105000"/>
              </a:lnSpc>
              <a:spcBef>
                <a:spcPts val="0"/>
              </a:spcBef>
              <a:spcAft>
                <a:spcPts val="0"/>
              </a:spcAft>
              <a:buClr>
                <a:srgbClr val="FFFFFF"/>
              </a:buClr>
              <a:buSzPts val="1300"/>
              <a:buFont typeface="Salesforce Sans"/>
              <a:buChar char="​"/>
            </a:pPr>
            <a:r>
              <a:rPr lang="ja-JP" sz="1100">
                <a:solidFill>
                  <a:srgbClr val="FFFFFF"/>
                </a:solidFill>
                <a:latin typeface="Arial" panose="020B0604020202020204" pitchFamily="34" charset="0"/>
                <a:ea typeface="MS Gothic" panose="020B0609070205080204" pitchFamily="49" charset="-128"/>
                <a:cs typeface="Salesforce Sans"/>
                <a:sym typeface="Salesforce Sans"/>
              </a:rPr>
              <a:t>Google の Titan セキュリティキー</a:t>
            </a: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ja-JP" sz="2000">
                <a:solidFill>
                  <a:srgbClr val="FFFFFF"/>
                </a:solidFill>
                <a:latin typeface="Arial" panose="020B0604020202020204" pitchFamily="34" charset="0"/>
                <a:ea typeface="MS Gothic" panose="020B0609070205080204" pitchFamily="49" charset="-128"/>
                <a:cs typeface="Salesforce Sans"/>
                <a:sym typeface="Salesforce Sans"/>
              </a:rPr>
              <a:t>組み込み Authenticator</a:t>
            </a: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607098"/>
            <a:ext cx="4042812" cy="577500"/>
          </a:xfrm>
          <a:prstGeom prst="rect">
            <a:avLst/>
          </a:prstGeom>
          <a:noFill/>
          <a:ln>
            <a:noFill/>
          </a:ln>
        </p:spPr>
        <p:txBody>
          <a:bodyPr spcFirstLastPara="1" wrap="square" lIns="0" tIns="0" rIns="0" bIns="0" anchor="t" anchorCtr="0">
            <a:noAutofit/>
          </a:bodyPr>
          <a:lstStyle/>
          <a:p>
            <a:pPr algn="ctr" fontAlgn="base"/>
            <a:r>
              <a:rPr lang="ja-JP" sz="1100" dirty="0">
                <a:solidFill>
                  <a:schemeClr val="bg1"/>
                </a:solidFill>
                <a:latin typeface="Arial" panose="020B0604020202020204" pitchFamily="34" charset="0"/>
                <a:ea typeface="MS Gothic" panose="020B0609070205080204" pitchFamily="49" charset="-128"/>
              </a:rPr>
              <a:t>デスクトップ + モバイルデバイスの生体認証システム。例: </a:t>
            </a:r>
          </a:p>
          <a:p>
            <a:pPr algn="ctr" fontAlgn="base"/>
            <a:r>
              <a:rPr lang="ja-JP" sz="1100" dirty="0">
                <a:solidFill>
                  <a:schemeClr val="bg1"/>
                </a:solidFill>
                <a:latin typeface="Arial" panose="020B0604020202020204" pitchFamily="34" charset="0"/>
                <a:ea typeface="MS Gothic" panose="020B0609070205080204" pitchFamily="49" charset="-128"/>
              </a:rPr>
              <a:t>Windows Hello</a:t>
            </a:r>
          </a:p>
          <a:p>
            <a:pPr algn="ctr" fontAlgn="base"/>
            <a:r>
              <a:rPr lang="ja-JP" sz="1100" dirty="0">
                <a:solidFill>
                  <a:schemeClr val="bg1"/>
                </a:solidFill>
                <a:latin typeface="Arial" panose="020B0604020202020204" pitchFamily="34" charset="0"/>
                <a:ea typeface="MS Gothic" panose="020B0609070205080204" pitchFamily="49" charset="-128"/>
              </a:rPr>
              <a:t>Touch ID</a:t>
            </a:r>
          </a:p>
          <a:p>
            <a:pPr algn="ctr" fontAlgn="base"/>
            <a:r>
              <a:rPr lang="ja-JP" sz="1100" dirty="0">
                <a:solidFill>
                  <a:schemeClr val="bg1"/>
                </a:solidFill>
                <a:latin typeface="Arial" panose="020B0604020202020204" pitchFamily="34" charset="0"/>
                <a:ea typeface="MS Gothic" panose="020B0609070205080204" pitchFamily="49" charset="-128"/>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70"/>
          <p:cNvSpPr txBox="1"/>
          <p:nvPr/>
        </p:nvSpPr>
        <p:spPr>
          <a:xfrm>
            <a:off x="582275" y="42512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chemeClr val="accent1"/>
                </a:solidFill>
                <a:latin typeface="Arial" panose="020B0604020202020204" pitchFamily="34" charset="0"/>
                <a:ea typeface="MS Gothic" panose="020B0609070205080204" pitchFamily="49" charset="-128"/>
                <a:cs typeface="Salesforce Sans"/>
                <a:sym typeface="Salesforce Sans"/>
              </a:rPr>
              <a:t>MFA を有効化した後の操作</a:t>
            </a:r>
          </a:p>
        </p:txBody>
      </p:sp>
      <p:sp>
        <p:nvSpPr>
          <p:cNvPr id="2480" name="Google Shape;2480;p170"/>
          <p:cNvSpPr txBox="1"/>
          <p:nvPr/>
        </p:nvSpPr>
        <p:spPr>
          <a:xfrm>
            <a:off x="555674" y="104475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200">
                <a:solidFill>
                  <a:srgbClr val="032D60"/>
                </a:solidFill>
                <a:latin typeface="Arial" panose="020B0604020202020204" pitchFamily="34" charset="0"/>
                <a:ea typeface="MS Gothic" panose="020B0609070205080204" pitchFamily="49" charset="-128"/>
                <a:cs typeface="Salesforce Sans"/>
                <a:sym typeface="Salesforce Sans"/>
              </a:rPr>
              <a:t>各ユーザーに必須の操作</a:t>
            </a:r>
          </a:p>
        </p:txBody>
      </p:sp>
      <p:pic>
        <p:nvPicPr>
          <p:cNvPr id="2481" name="Google Shape;2481;p170" descr="21.png"/>
          <p:cNvPicPr preferRelativeResize="0"/>
          <p:nvPr/>
        </p:nvPicPr>
        <p:blipFill rotWithShape="1">
          <a:blip r:embed="rId3">
            <a:alphaModFix/>
          </a:blip>
          <a:srcRect/>
          <a:stretch/>
        </p:blipFill>
        <p:spPr>
          <a:xfrm>
            <a:off x="7802332" y="4401369"/>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ja-JP" sz="2000">
                <a:solidFill>
                  <a:srgbClr val="59575C"/>
                </a:solidFill>
                <a:latin typeface="Arial" panose="020B0604020202020204" pitchFamily="34" charset="0"/>
                <a:ea typeface="MS Gothic" panose="020B0609070205080204" pitchFamily="49" charset="-128"/>
                <a:cs typeface="Salesforce Sans"/>
                <a:sym typeface="Salesforce Sans"/>
              </a:rPr>
              <a:t>検証方法を取得する</a:t>
            </a: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ja-JP" sz="2400" b="1">
                <a:solidFill>
                  <a:srgbClr val="FFFFFF"/>
                </a:solidFill>
                <a:latin typeface="Arial" panose="020B0604020202020204" pitchFamily="34" charset="0"/>
                <a:ea typeface="MS Gothic" panose="020B0609070205080204" pitchFamily="49" charset="-128"/>
                <a:cs typeface="Salesforce Sans"/>
                <a:sym typeface="Salesforce Sans"/>
              </a:rPr>
              <a:t>1</a:t>
            </a: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ja-JP" sz="2000">
                <a:solidFill>
                  <a:srgbClr val="59575C"/>
                </a:solidFill>
                <a:latin typeface="Arial" panose="020B0604020202020204" pitchFamily="34" charset="0"/>
                <a:ea typeface="MS Gothic" panose="020B0609070205080204" pitchFamily="49" charset="-128"/>
                <a:cs typeface="Salesforce Sans"/>
                <a:sym typeface="Salesforce Sans"/>
              </a:rPr>
              <a:t>Salesforce アカウントに接続するための検証方法を登録する</a:t>
            </a: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ja-JP" sz="2400" b="1">
                <a:solidFill>
                  <a:srgbClr val="FFFFFF"/>
                </a:solidFill>
                <a:latin typeface="Arial" panose="020B0604020202020204" pitchFamily="34" charset="0"/>
                <a:ea typeface="MS Gothic" panose="020B0609070205080204" pitchFamily="49" charset="-128"/>
                <a:cs typeface="Salesforce Sans"/>
                <a:sym typeface="Salesforce Sans"/>
              </a:rPr>
              <a:t>2</a:t>
            </a: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ja-JP" sz="2000">
                <a:solidFill>
                  <a:srgbClr val="59575C"/>
                </a:solidFill>
                <a:latin typeface="Arial" panose="020B0604020202020204" pitchFamily="34" charset="0"/>
                <a:ea typeface="MS Gothic" panose="020B0609070205080204" pitchFamily="49" charset="-128"/>
                <a:cs typeface="Salesforce Sans"/>
                <a:sym typeface="Salesforce Sans"/>
              </a:rPr>
              <a:t>ログインごとにその検証方法を使用して身元を検証する</a:t>
            </a: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ja-JP" sz="2400" b="1">
                <a:solidFill>
                  <a:srgbClr val="FFFFFF"/>
                </a:solidFill>
                <a:latin typeface="Arial" panose="020B0604020202020204" pitchFamily="34" charset="0"/>
                <a:ea typeface="MS Gothic" panose="020B0609070205080204" pitchFamily="49" charset="-128"/>
                <a:cs typeface="Salesforce Sans"/>
                <a:sym typeface="Salesforce Sans"/>
              </a:rPr>
              <a:t>3</a:t>
            </a:r>
          </a:p>
        </p:txBody>
      </p:sp>
      <p:sp>
        <p:nvSpPr>
          <p:cNvPr id="2" name="Rounded Rectangle 1">
            <a:extLst>
              <a:ext uri="{FF2B5EF4-FFF2-40B4-BE49-F238E27FC236}">
                <a16:creationId xmlns:a16="http://schemas.microsoft.com/office/drawing/2014/main" id="{6FC08469-02DA-BC21-C17F-3E89B3265256}"/>
              </a:ext>
            </a:extLst>
          </p:cNvPr>
          <p:cNvSpPr/>
          <p:nvPr/>
        </p:nvSpPr>
        <p:spPr>
          <a:xfrm>
            <a:off x="2319311" y="5432554"/>
            <a:ext cx="7573593" cy="983067"/>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sz="1800" dirty="0">
                <a:latin typeface="Arial" panose="020B0604020202020204" pitchFamily="34" charset="0"/>
                <a:ea typeface="MS Gothic" panose="020B0609070205080204" pitchFamily="49" charset="-128"/>
              </a:rPr>
              <a:t>ヒント: バックアップとして 2 つ以上の方法を登録しましょう。</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chemeClr val="accent1"/>
                </a:solidFill>
                <a:latin typeface="Arial" panose="020B0604020202020204" pitchFamily="34" charset="0"/>
                <a:ea typeface="MS Gothic" panose="020B0609070205080204" pitchFamily="49" charset="-128"/>
                <a:cs typeface="Salesforce Sans"/>
                <a:sym typeface="Salesforce Sans"/>
              </a:rPr>
              <a:t>Salesforce Authenticator</a:t>
            </a: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ja-JP" sz="2000" b="1" dirty="0">
                <a:solidFill>
                  <a:srgbClr val="59575C"/>
                </a:solidFill>
                <a:latin typeface="Arial" panose="020B0604020202020204" pitchFamily="34" charset="0"/>
                <a:ea typeface="MS Gothic" panose="020B0609070205080204" pitchFamily="49" charset="-128"/>
                <a:cs typeface="Salesforce Sans"/>
                <a:sym typeface="Salesforce Sans"/>
              </a:rPr>
              <a:t>Salesforce Authenticator</a:t>
            </a: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 は、Salesforce 組織やテナントで MFA に使用できるモバイルアプリケーションで、エン</a:t>
            </a:r>
            <a:br>
              <a:rPr lang="en-AS" altLang="ja-JP" sz="20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ドユーザーの操作環境をシームレス化します。</a:t>
            </a:r>
          </a:p>
          <a:p>
            <a:pPr marL="0" lvl="0" indent="0" algn="l" rtl="0">
              <a:spcBef>
                <a:spcPts val="1900"/>
              </a:spcBef>
              <a:spcAft>
                <a:spcPts val="0"/>
              </a:spcAft>
              <a:buNone/>
            </a:pPr>
            <a:r>
              <a:rPr lang="ja-JP" sz="2000" b="1" dirty="0">
                <a:solidFill>
                  <a:srgbClr val="1C4587"/>
                </a:solidFill>
                <a:latin typeface="Arial" panose="020B0604020202020204" pitchFamily="34" charset="0"/>
                <a:ea typeface="MS Gothic" panose="020B0609070205080204" pitchFamily="49" charset="-128"/>
                <a:cs typeface="Salesforce Sans"/>
                <a:sym typeface="Salesforce Sans"/>
              </a:rPr>
              <a:t>Salesforce Authenticator からユーザーに次の情報が通</a:t>
            </a:r>
            <a:br>
              <a:rPr lang="en-AS" altLang="ja-JP" sz="2000" b="1" dirty="0">
                <a:solidFill>
                  <a:srgbClr val="1C4587"/>
                </a:solidFill>
                <a:latin typeface="Arial" panose="020B0604020202020204" pitchFamily="34" charset="0"/>
                <a:ea typeface="MS Gothic" panose="020B0609070205080204" pitchFamily="49" charset="-128"/>
                <a:cs typeface="Salesforce Sans"/>
                <a:sym typeface="Salesforce Sans"/>
              </a:rPr>
            </a:br>
            <a:r>
              <a:rPr lang="ja-JP" sz="2000" b="1" dirty="0">
                <a:solidFill>
                  <a:srgbClr val="1C4587"/>
                </a:solidFill>
                <a:latin typeface="Arial" panose="020B0604020202020204" pitchFamily="34" charset="0"/>
                <a:ea typeface="MS Gothic" panose="020B0609070205080204" pitchFamily="49" charset="-128"/>
                <a:cs typeface="Salesforce Sans"/>
                <a:sym typeface="Salesforce Sans"/>
              </a:rPr>
              <a:t>知されます。</a:t>
            </a:r>
          </a:p>
          <a:p>
            <a:pPr marL="749300" lvl="0" indent="-342900" algn="l" rtl="0">
              <a:spcBef>
                <a:spcPts val="300"/>
              </a:spcBef>
              <a:spcAft>
                <a:spcPts val="0"/>
              </a:spcAft>
              <a:buClr>
                <a:srgbClr val="7F7F7F"/>
              </a:buClr>
              <a:buSzPts val="1600"/>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承認が必要な</a:t>
            </a:r>
            <a:r>
              <a:rPr lang="ja-JP" sz="1600" b="1" dirty="0">
                <a:solidFill>
                  <a:srgbClr val="59575C"/>
                </a:solidFill>
                <a:latin typeface="Arial" panose="020B0604020202020204" pitchFamily="34" charset="0"/>
                <a:ea typeface="MS Gothic" panose="020B0609070205080204" pitchFamily="49" charset="-128"/>
                <a:cs typeface="Salesforce Sans"/>
                <a:sym typeface="Salesforce Sans"/>
              </a:rPr>
              <a:t>アクション</a:t>
            </a:r>
          </a:p>
          <a:p>
            <a:pPr marL="749300" lvl="0" indent="-342900" algn="l" rtl="0">
              <a:spcBef>
                <a:spcPts val="1100"/>
              </a:spcBef>
              <a:spcAft>
                <a:spcPts val="0"/>
              </a:spcAft>
              <a:buClr>
                <a:srgbClr val="7F7F7F"/>
              </a:buClr>
              <a:buSzPts val="1600"/>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アクションを要求している</a:t>
            </a:r>
            <a:r>
              <a:rPr lang="ja-JP" sz="1600" b="1" dirty="0">
                <a:solidFill>
                  <a:srgbClr val="59575C"/>
                </a:solidFill>
                <a:latin typeface="Arial" panose="020B0604020202020204" pitchFamily="34" charset="0"/>
                <a:ea typeface="MS Gothic" panose="020B0609070205080204" pitchFamily="49" charset="-128"/>
                <a:cs typeface="Salesforce Sans"/>
                <a:sym typeface="Salesforce Sans"/>
              </a:rPr>
              <a:t>ユーザー</a:t>
            </a:r>
          </a:p>
          <a:p>
            <a:pPr marL="749300" lvl="0" indent="-342900" algn="l" rtl="0">
              <a:spcBef>
                <a:spcPts val="1100"/>
              </a:spcBef>
              <a:spcAft>
                <a:spcPts val="0"/>
              </a:spcAft>
              <a:buClr>
                <a:srgbClr val="7F7F7F"/>
              </a:buClr>
              <a:buSzPts val="1600"/>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アクションの要求元</a:t>
            </a:r>
            <a:r>
              <a:rPr lang="ja-JP" sz="1600" b="1" dirty="0">
                <a:solidFill>
                  <a:srgbClr val="59575C"/>
                </a:solidFill>
                <a:latin typeface="Arial" panose="020B0604020202020204" pitchFamily="34" charset="0"/>
                <a:ea typeface="MS Gothic" panose="020B0609070205080204" pitchFamily="49" charset="-128"/>
                <a:cs typeface="Salesforce Sans"/>
                <a:sym typeface="Salesforce Sans"/>
              </a:rPr>
              <a:t>サービス</a:t>
            </a:r>
          </a:p>
          <a:p>
            <a:pPr marL="749300" lvl="0" indent="-342900" algn="l" rtl="0">
              <a:spcBef>
                <a:spcPts val="1100"/>
              </a:spcBef>
              <a:spcAft>
                <a:spcPts val="0"/>
              </a:spcAft>
              <a:buClr>
                <a:srgbClr val="7F7F7F"/>
              </a:buClr>
              <a:buSzPts val="1600"/>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ユーザーが使用している</a:t>
            </a:r>
            <a:r>
              <a:rPr lang="ja-JP" sz="1600" b="1" dirty="0">
                <a:solidFill>
                  <a:srgbClr val="59575C"/>
                </a:solidFill>
                <a:latin typeface="Arial" panose="020B0604020202020204" pitchFamily="34" charset="0"/>
                <a:ea typeface="MS Gothic" panose="020B0609070205080204" pitchFamily="49" charset="-128"/>
                <a:cs typeface="Salesforce Sans"/>
                <a:sym typeface="Salesforce Sans"/>
              </a:rPr>
              <a:t>デバイス</a:t>
            </a:r>
          </a:p>
          <a:p>
            <a:pPr marL="749300" lvl="0" indent="-342900" algn="l" rtl="0">
              <a:spcBef>
                <a:spcPts val="1100"/>
              </a:spcBef>
              <a:spcAft>
                <a:spcPts val="0"/>
              </a:spcAft>
              <a:buClr>
                <a:srgbClr val="7F7F7F"/>
              </a:buClr>
              <a:buSzPts val="1600"/>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ユーザーがこの要求を承認または却下する</a:t>
            </a:r>
            <a:r>
              <a:rPr lang="ja-JP" sz="1600" b="1" dirty="0">
                <a:solidFill>
                  <a:srgbClr val="59575C"/>
                </a:solidFill>
                <a:latin typeface="Arial" panose="020B0604020202020204" pitchFamily="34" charset="0"/>
                <a:ea typeface="MS Gothic" panose="020B0609070205080204" pitchFamily="49" charset="-128"/>
                <a:cs typeface="Salesforce Sans"/>
                <a:sym typeface="Salesforce Sans"/>
              </a:rPr>
              <a:t>場所</a:t>
            </a:r>
          </a:p>
          <a:p>
            <a:pPr marL="0" lvl="0" indent="0" algn="l" rtl="0">
              <a:spcBef>
                <a:spcPts val="1900"/>
              </a:spcBef>
              <a:spcAft>
                <a:spcPts val="0"/>
              </a:spcAft>
              <a:buNone/>
            </a:pP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ユーザーは、この情報に基づき [承認] または [却下] ボタ</a:t>
            </a:r>
            <a:br>
              <a:rPr lang="en-AS" altLang="ja-JP" sz="20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ンをタップして決定するだけで、ログインプロセスの一</a:t>
            </a:r>
            <a:br>
              <a:rPr lang="en-AS" altLang="ja-JP" sz="20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部として迅速に認証を完了できます。</a:t>
            </a:r>
          </a:p>
          <a:p>
            <a:pPr marL="0" lvl="0" indent="0" algn="l" rtl="0">
              <a:spcBef>
                <a:spcPts val="1100"/>
              </a:spcBef>
              <a:spcAft>
                <a:spcPts val="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a:p>
            <a:pPr marL="0" lvl="0" indent="0" algn="l" rtl="0">
              <a:spcBef>
                <a:spcPts val="1100"/>
              </a:spcBef>
              <a:spcAft>
                <a:spcPts val="30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400">
                <a:solidFill>
                  <a:schemeClr val="accent1"/>
                </a:solidFill>
                <a:latin typeface="Arial" panose="020B0604020202020204" pitchFamily="34" charset="0"/>
                <a:ea typeface="MS Gothic" panose="020B0609070205080204" pitchFamily="49" charset="-128"/>
                <a:cs typeface="Salesforce Sans"/>
                <a:sym typeface="Salesforce Sans"/>
              </a:rPr>
              <a:t>高速でストレスのない無料の認証</a:t>
            </a: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Salesforce Authenticator: アプリケーションの登録</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7572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1.モバイルデバイスに Salesforce Authenticator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を登録します。Apple App Store または Google Play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から入手できます。</a:t>
            </a:r>
          </a:p>
          <a:p>
            <a:pPr algn="ctr"/>
            <a:r>
              <a:rPr lang="ja-JP" dirty="0">
                <a:latin typeface="Arial" panose="020B0604020202020204" pitchFamily="34" charset="0"/>
                <a:ea typeface="MS Gothic" panose="020B0609070205080204" pitchFamily="49" charset="-128"/>
              </a:rPr>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01650" y="1499342"/>
            <a:ext cx="2574656" cy="17599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2.コンピュータで自分のアカウントにログインします。メールまたはテキストメッセージで送られて来たワンタイムパスコードで身元を検証するように要求される場合があります。</a:t>
            </a:r>
          </a:p>
          <a:p>
            <a:pPr algn="ctr"/>
            <a:r>
              <a:rPr lang="ja-JP">
                <a:latin typeface="Arial" panose="020B0604020202020204" pitchFamily="34" charset="0"/>
                <a:ea typeface="MS Gothic" panose="020B0609070205080204" pitchFamily="49" charset="-128"/>
              </a:rPr>
              <a:t> </a:t>
            </a:r>
          </a:p>
        </p:txBody>
      </p:sp>
      <p:sp>
        <p:nvSpPr>
          <p:cNvPr id="12" name="Rectangle 11">
            <a:extLst>
              <a:ext uri="{FF2B5EF4-FFF2-40B4-BE49-F238E27FC236}">
                <a16:creationId xmlns:a16="http://schemas.microsoft.com/office/drawing/2014/main" id="{2E2F0EE0-7CD3-3B46-95B9-18F49E1793B3}"/>
              </a:ext>
            </a:extLst>
          </p:cNvPr>
          <p:cNvSpPr/>
          <p:nvPr/>
        </p:nvSpPr>
        <p:spPr>
          <a:xfrm>
            <a:off x="6393322" y="1499342"/>
            <a:ext cx="2660145" cy="17572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3.</a:t>
            </a:r>
            <a:r>
              <a:rPr lang="ja-JP" b="1" dirty="0">
                <a:latin typeface="Arial" panose="020B0604020202020204" pitchFamily="34" charset="0"/>
                <a:ea typeface="MS Gothic" panose="020B0609070205080204" pitchFamily="49" charset="-128"/>
              </a:rPr>
              <a:t>[Salesforce Authenticator モバイルアプリケーションを使用]</a:t>
            </a:r>
            <a:r>
              <a:rPr lang="ja-JP" dirty="0">
                <a:latin typeface="Arial" panose="020B0604020202020204" pitchFamily="34" charset="0"/>
                <a:ea typeface="MS Gothic" panose="020B0609070205080204" pitchFamily="49" charset="-128"/>
              </a:rPr>
              <a:t> を選択します。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4"/>
          <a:stretch>
            <a:fillRect/>
          </a:stretch>
        </p:blipFill>
        <p:spPr>
          <a:xfrm>
            <a:off x="1062789" y="3485641"/>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5"/>
          <a:stretch>
            <a:fillRect/>
          </a:stretch>
        </p:blipFill>
        <p:spPr>
          <a:xfrm>
            <a:off x="3551640" y="3485641"/>
            <a:ext cx="2503940" cy="3200400"/>
          </a:xfrm>
          <a:prstGeom prst="rect">
            <a:avLst/>
          </a:prstGeom>
        </p:spPr>
      </p:pic>
      <p:pic>
        <p:nvPicPr>
          <p:cNvPr id="15" name="Picture 14">
            <a:extLst>
              <a:ext uri="{FF2B5EF4-FFF2-40B4-BE49-F238E27FC236}">
                <a16:creationId xmlns:a16="http://schemas.microsoft.com/office/drawing/2014/main" id="{F8037B17-5A04-7442-ADE3-9932EDDE848F}"/>
              </a:ext>
            </a:extLst>
          </p:cNvPr>
          <p:cNvPicPr>
            <a:picLocks noChangeAspect="1"/>
          </p:cNvPicPr>
          <p:nvPr/>
        </p:nvPicPr>
        <p:blipFill>
          <a:blip r:embed="rId6"/>
          <a:srcRect/>
          <a:stretch/>
        </p:blipFill>
        <p:spPr>
          <a:xfrm>
            <a:off x="6911596" y="3485641"/>
            <a:ext cx="1664854"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7572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4.[Salesforce Authenticator を接続] 画面が表示されます。 </a:t>
            </a:r>
          </a:p>
        </p:txBody>
      </p:sp>
      <p:pic>
        <p:nvPicPr>
          <p:cNvPr id="4" name="Picture 3" descr="Graphical user interface, text, application&#10;&#10;Description automatically generated">
            <a:extLst>
              <a:ext uri="{FF2B5EF4-FFF2-40B4-BE49-F238E27FC236}">
                <a16:creationId xmlns:a16="http://schemas.microsoft.com/office/drawing/2014/main" id="{8FEEDA07-4B1C-35E7-7B7F-C21C2D626E11}"/>
              </a:ext>
            </a:extLst>
          </p:cNvPr>
          <p:cNvPicPr>
            <a:picLocks noChangeAspect="1"/>
          </p:cNvPicPr>
          <p:nvPr/>
        </p:nvPicPr>
        <p:blipFill>
          <a:blip r:embed="rId7"/>
          <a:stretch>
            <a:fillRect/>
          </a:stretch>
        </p:blipFill>
        <p:spPr>
          <a:xfrm>
            <a:off x="9760620" y="3485641"/>
            <a:ext cx="1856792" cy="3200400"/>
          </a:xfrm>
          <a:prstGeom prst="rect">
            <a:avLst/>
          </a:prstGeom>
        </p:spPr>
      </p:pic>
      <p:sp>
        <p:nvSpPr>
          <p:cNvPr id="5" name="Rounded Rectangle 4">
            <a:extLst>
              <a:ext uri="{FF2B5EF4-FFF2-40B4-BE49-F238E27FC236}">
                <a16:creationId xmlns:a16="http://schemas.microsoft.com/office/drawing/2014/main" id="{1A63CF9C-D992-9445-B5BB-5625E0E9A67C}"/>
              </a:ext>
            </a:extLst>
          </p:cNvPr>
          <p:cNvSpPr/>
          <p:nvPr/>
        </p:nvSpPr>
        <p:spPr>
          <a:xfrm>
            <a:off x="7074054" y="4937552"/>
            <a:ext cx="1339937" cy="1524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3500450035"/>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5.モバイルデバイスで Salesforce Authenticator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を開き、</a:t>
            </a:r>
            <a:r>
              <a:rPr lang="ja-JP" b="1" dirty="0">
                <a:latin typeface="Arial" panose="020B0604020202020204" pitchFamily="34" charset="0"/>
                <a:ea typeface="MS Gothic" panose="020B0609070205080204" pitchFamily="49" charset="-128"/>
              </a:rPr>
              <a:t>[アカウントを追加]</a:t>
            </a:r>
            <a:r>
              <a:rPr lang="ja-JP" dirty="0">
                <a:latin typeface="Arial" panose="020B0604020202020204" pitchFamily="34" charset="0"/>
                <a:ea typeface="MS Gothic" panose="020B0609070205080204" pitchFamily="49" charset="-128"/>
              </a:rPr>
              <a:t> をタップします。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6.アプリケーションに 2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語の語句が表示されます。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latin typeface="Arial" panose="020B0604020202020204" pitchFamily="34" charset="0"/>
                <a:ea typeface="MS Gothic" panose="020B0609070205080204" pitchFamily="49" charset="-128"/>
              </a:rPr>
              <a:t>7.コンピュータで [2 語の語句] 項目に語句を入力してから</a:t>
            </a:r>
            <a:r>
              <a:rPr lang="ja-JP" b="1">
                <a:latin typeface="Arial" panose="020B0604020202020204" pitchFamily="34" charset="0"/>
                <a:ea typeface="MS Gothic" panose="020B0609070205080204" pitchFamily="49" charset="-128"/>
              </a:rPr>
              <a:t>[接続]</a:t>
            </a:r>
            <a:r>
              <a:rPr lang="ja-JP">
                <a:latin typeface="Arial" panose="020B0604020202020204" pitchFamily="34" charset="0"/>
                <a:ea typeface="MS Gothic" panose="020B0609070205080204" pitchFamily="49" charset="-128"/>
              </a:rPr>
              <a:t> をクリックします。</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latin typeface="Arial" panose="020B0604020202020204" pitchFamily="34" charset="0"/>
                <a:ea typeface="MS Gothic" panose="020B0609070205080204" pitchFamily="49" charset="-128"/>
              </a:rPr>
              <a:t>8.Salesforce Authenticator で、接続の詳細が正しいことを確認してから </a:t>
            </a:r>
            <a:r>
              <a:rPr lang="ja-JP" b="1" dirty="0">
                <a:latin typeface="Arial" panose="020B0604020202020204" pitchFamily="34" charset="0"/>
                <a:ea typeface="MS Gothic" panose="020B0609070205080204" pitchFamily="49" charset="-128"/>
              </a:rPr>
              <a:t>[接続]</a:t>
            </a:r>
            <a:r>
              <a:rPr lang="ja-JP" dirty="0">
                <a:latin typeface="Arial" panose="020B0604020202020204" pitchFamily="34" charset="0"/>
                <a:ea typeface="MS Gothic" panose="020B0609070205080204" pitchFamily="49" charset="-128"/>
              </a:rPr>
              <a:t> </a:t>
            </a:r>
            <a:br>
              <a:rPr lang="en-AS" altLang="ja-JP" dirty="0">
                <a:latin typeface="Arial" panose="020B0604020202020204" pitchFamily="34" charset="0"/>
                <a:ea typeface="MS Gothic" panose="020B0609070205080204" pitchFamily="49" charset="-128"/>
              </a:rPr>
            </a:br>
            <a:r>
              <a:rPr lang="ja-JP" dirty="0">
                <a:latin typeface="Arial" panose="020B0604020202020204" pitchFamily="34" charset="0"/>
                <a:ea typeface="MS Gothic" panose="020B0609070205080204" pitchFamily="49" charset="-128"/>
              </a:rPr>
              <a:t>をタップします。</a:t>
            </a:r>
          </a:p>
        </p:txBody>
      </p:sp>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3"/>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ja-JP" sz="2800">
                <a:solidFill>
                  <a:schemeClr val="accent1"/>
                </a:solidFill>
                <a:latin typeface="Arial" panose="020B0604020202020204" pitchFamily="34" charset="0"/>
                <a:ea typeface="MS Gothic" panose="020B0609070205080204" pitchFamily="49" charset="-128"/>
              </a:rPr>
              <a:t>Salesforce Authenticator: アプリケーションの登録</a:t>
            </a:r>
            <a:r>
              <a:rPr lang="ja-JP">
                <a:solidFill>
                  <a:schemeClr val="accent1"/>
                </a:solidFill>
                <a:latin typeface="Arial" panose="020B0604020202020204" pitchFamily="34" charset="0"/>
                <a:ea typeface="MS Gothic" panose="020B0609070205080204" pitchFamily="49" charset="-128"/>
              </a:rPr>
              <a:t> </a:t>
            </a:r>
            <a:r>
              <a:rPr lang="ja-JP" sz="1600">
                <a:solidFill>
                  <a:schemeClr val="accent1"/>
                </a:solidFill>
                <a:latin typeface="Arial" panose="020B0604020202020204" pitchFamily="34" charset="0"/>
                <a:ea typeface="MS Gothic" panose="020B0609070205080204" pitchFamily="49" charset="-128"/>
              </a:rPr>
              <a:t>続き</a:t>
            </a: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pic>
        <p:nvPicPr>
          <p:cNvPr id="15" name="Picture 14" descr="Graphical user interface, text, application&#10;&#10;Description automatically generated">
            <a:extLst>
              <a:ext uri="{FF2B5EF4-FFF2-40B4-BE49-F238E27FC236}">
                <a16:creationId xmlns:a16="http://schemas.microsoft.com/office/drawing/2014/main" id="{43287D12-AD99-4616-4295-4063E00DFA62}"/>
              </a:ext>
            </a:extLst>
          </p:cNvPr>
          <p:cNvPicPr>
            <a:picLocks noChangeAspect="1"/>
          </p:cNvPicPr>
          <p:nvPr/>
        </p:nvPicPr>
        <p:blipFill>
          <a:blip r:embed="rId4"/>
          <a:stretch>
            <a:fillRect/>
          </a:stretch>
        </p:blipFill>
        <p:spPr>
          <a:xfrm>
            <a:off x="6847161" y="3300984"/>
            <a:ext cx="1856792" cy="3200400"/>
          </a:xfrm>
          <a:prstGeom prst="rect">
            <a:avLst/>
          </a:prstGeom>
        </p:spPr>
      </p:pic>
      <p:sp>
        <p:nvSpPr>
          <p:cNvPr id="16" name="Rounded Rectangle 15">
            <a:extLst>
              <a:ext uri="{FF2B5EF4-FFF2-40B4-BE49-F238E27FC236}">
                <a16:creationId xmlns:a16="http://schemas.microsoft.com/office/drawing/2014/main" id="{014B0D12-2821-B996-B210-CFDF24E34765}"/>
              </a:ext>
            </a:extLst>
          </p:cNvPr>
          <p:cNvSpPr/>
          <p:nvPr/>
        </p:nvSpPr>
        <p:spPr>
          <a:xfrm>
            <a:off x="6943062"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pic>
        <p:nvPicPr>
          <p:cNvPr id="17" name="Picture 16" descr="A close-up of a cell phone&#10;&#10;Description automatically generated with medium confidence">
            <a:extLst>
              <a:ext uri="{FF2B5EF4-FFF2-40B4-BE49-F238E27FC236}">
                <a16:creationId xmlns:a16="http://schemas.microsoft.com/office/drawing/2014/main" id="{F8E3A819-9881-6C35-CE1B-5378DDEF0C63}"/>
              </a:ext>
            </a:extLst>
          </p:cNvPr>
          <p:cNvPicPr>
            <a:picLocks noChangeAspect="1"/>
          </p:cNvPicPr>
          <p:nvPr/>
        </p:nvPicPr>
        <p:blipFill>
          <a:blip r:embed="rId5"/>
          <a:stretch>
            <a:fillRect/>
          </a:stretch>
        </p:blipFill>
        <p:spPr>
          <a:xfrm>
            <a:off x="3996171" y="3300984"/>
            <a:ext cx="1620663" cy="3200400"/>
          </a:xfrm>
          <a:prstGeom prst="rect">
            <a:avLst/>
          </a:prstGeom>
        </p:spPr>
      </p:pic>
      <p:sp>
        <p:nvSpPr>
          <p:cNvPr id="18" name="Rounded Rectangle 17">
            <a:extLst>
              <a:ext uri="{FF2B5EF4-FFF2-40B4-BE49-F238E27FC236}">
                <a16:creationId xmlns:a16="http://schemas.microsoft.com/office/drawing/2014/main" id="{020D7A92-3F58-5BC4-7F0B-71653E0CE6A3}"/>
              </a:ext>
            </a:extLst>
          </p:cNvPr>
          <p:cNvSpPr/>
          <p:nvPr/>
        </p:nvSpPr>
        <p:spPr>
          <a:xfrm>
            <a:off x="4136533"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pic>
        <p:nvPicPr>
          <p:cNvPr id="19" name="Picture 18" descr="Graphical user interface, text, application&#10;&#10;Description automatically generated">
            <a:extLst>
              <a:ext uri="{FF2B5EF4-FFF2-40B4-BE49-F238E27FC236}">
                <a16:creationId xmlns:a16="http://schemas.microsoft.com/office/drawing/2014/main" id="{7C3B88F8-D869-89E4-1037-2C6A46D9D1FA}"/>
              </a:ext>
            </a:extLst>
          </p:cNvPr>
          <p:cNvPicPr>
            <a:picLocks noChangeAspect="1"/>
          </p:cNvPicPr>
          <p:nvPr/>
        </p:nvPicPr>
        <p:blipFill>
          <a:blip r:embed="rId6"/>
          <a:stretch>
            <a:fillRect/>
          </a:stretch>
        </p:blipFill>
        <p:spPr>
          <a:xfrm>
            <a:off x="982423" y="3300984"/>
            <a:ext cx="1616612" cy="3200400"/>
          </a:xfrm>
          <a:prstGeom prst="rect">
            <a:avLst/>
          </a:prstGeom>
        </p:spPr>
      </p:pic>
      <p:pic>
        <p:nvPicPr>
          <p:cNvPr id="20" name="Picture 19" descr="Icon&#10;&#10;Description automatically generated">
            <a:extLst>
              <a:ext uri="{FF2B5EF4-FFF2-40B4-BE49-F238E27FC236}">
                <a16:creationId xmlns:a16="http://schemas.microsoft.com/office/drawing/2014/main" id="{1CD0569C-DCEC-3839-522C-5E1B8056925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5223" y="3534084"/>
            <a:ext cx="914400" cy="914400"/>
          </a:xfrm>
          <a:prstGeom prst="rect">
            <a:avLst/>
          </a:prstGeom>
        </p:spPr>
      </p:pic>
      <p:sp>
        <p:nvSpPr>
          <p:cNvPr id="21" name="Rounded Rectangle 20">
            <a:extLst>
              <a:ext uri="{FF2B5EF4-FFF2-40B4-BE49-F238E27FC236}">
                <a16:creationId xmlns:a16="http://schemas.microsoft.com/office/drawing/2014/main" id="{F510F1EE-A17F-FD6A-0076-BB8FB87D207C}"/>
              </a:ext>
            </a:extLst>
          </p:cNvPr>
          <p:cNvSpPr/>
          <p:nvPr/>
        </p:nvSpPr>
        <p:spPr>
          <a:xfrm>
            <a:off x="1130067" y="50580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675</TotalTime>
  <Words>11865</Words>
  <Application>Microsoft Office PowerPoint</Application>
  <PresentationFormat>Custom</PresentationFormat>
  <Paragraphs>516</Paragraphs>
  <Slides>35</Slides>
  <Notes>35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Times New Roman</vt:lpstr>
      <vt:lpstr>Arial</vt:lpstr>
      <vt:lpstr>Calibri</vt:lpstr>
      <vt:lpstr>MS Gothic</vt:lpstr>
      <vt:lpstr>Salesforce Sans</vt:lpstr>
      <vt:lpstr>Avant Garde Demi SFDC</vt:lpstr>
      <vt:lpstr>Salesforce Google Slides Corporate Template - 2019</vt:lpstr>
      <vt:lpstr>Salesforce Google Slides Corporate Template - 2019</vt:lpstr>
      <vt:lpstr>PowerPoint Presentation</vt:lpstr>
      <vt:lpstr>多要素認証 (MFA) トレーニング</vt:lpstr>
      <vt:lpstr>ビジネスのセキュリティを強化</vt:lpstr>
      <vt:lpstr>PowerPoint Presentation</vt:lpstr>
      <vt:lpstr>PowerPoint Presentation</vt:lpstr>
      <vt:lpstr>PowerPoint Presentation</vt:lpstr>
      <vt:lpstr>PowerPoint Presentation</vt:lpstr>
      <vt:lpstr>Salesforce Authenticator: アプリケーションの登録</vt:lpstr>
      <vt:lpstr>Salesforce Authenticator: アプリケーションの登録 続き</vt:lpstr>
      <vt:lpstr>Salesforce Authenticator: アプリケーションの登録 続き</vt:lpstr>
      <vt:lpstr>Salesforce Authenticator: アプリケーションの登録</vt:lpstr>
      <vt:lpstr>Salesforce Authenticator: アプリケーションの登録 続き</vt:lpstr>
      <vt:lpstr>Salesforce Authenticator: アプリケーションの登録 続き</vt:lpstr>
      <vt:lpstr>Salesforce Authenticator: ログイン</vt:lpstr>
      <vt:lpstr>PowerPoint Presentation</vt:lpstr>
      <vt:lpstr>サードパーティ認証アプリケーション: アプリケーションの登録</vt:lpstr>
      <vt:lpstr>サードパーティ認証アプリケーション: アプリケーションの登録 続き</vt:lpstr>
      <vt:lpstr>サードパーティ認証アプリケーション: アプリケーションの登録 続き</vt:lpstr>
      <vt:lpstr>サードパーティ認証アプリケーション: アプリケーションの登録</vt:lpstr>
      <vt:lpstr>サードパーティ認証アプリケーション: アプリケーションの登録 続き</vt:lpstr>
      <vt:lpstr>サードパーティ認証アプリケーション: アプリケーションの登録 続き</vt:lpstr>
      <vt:lpstr>サードパーティ認証アプリケーション: ログイン</vt:lpstr>
      <vt:lpstr>PowerPoint Presentation</vt:lpstr>
      <vt:lpstr>セキュリティキー: キーの登録</vt:lpstr>
      <vt:lpstr>セキュリティキー: キーの登録</vt:lpstr>
      <vt:lpstr>セキュリティキー: キーの登録 続き</vt:lpstr>
      <vt:lpstr>セキュリティキー: ログイン</vt:lpstr>
      <vt:lpstr>PowerPoint Presentation</vt:lpstr>
      <vt:lpstr>組み込み Authenticator: Authenticator の登録</vt:lpstr>
      <vt:lpstr>組み込み Authenticators: Authenticator の登録 続き</vt:lpstr>
      <vt:lpstr>組み込み Authenticator: Authenticator の登録</vt:lpstr>
      <vt:lpstr>組み込み Authenticators: Authenticator の登録 続き</vt:lpstr>
      <vt:lpstr>組み込み Authenticator: ログイン</vt:lpstr>
      <vt:lpstr>サポートとリソース</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DTP</cp:lastModifiedBy>
  <cp:revision>233</cp:revision>
  <dcterms:modified xsi:type="dcterms:W3CDTF">2023-06-26T10:36:51Z</dcterms:modified>
</cp:coreProperties>
</file>