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8_B408C22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5_9C3ED823.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2EB_4385029C.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C_E11D58B4.xml" ContentType="application/vnd.ms-powerpoint.comments+xml"/>
  <Override PartName="/ppt/notesSlides/notesSlide25.xml" ContentType="application/vnd.openxmlformats-officedocument.presentationml.notesSlide+xml"/>
  <Override PartName="/ppt/comments/modernComment_2EE_29057FBA.xml" ContentType="application/vnd.ms-powerpoint.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42_5B6A77D8.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2F0_7CF90801.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740" r:id="rId4"/>
    <p:sldId id="741" r:id="rId5"/>
    <p:sldId id="742" r:id="rId6"/>
    <p:sldId id="269" r:id="rId7"/>
    <p:sldId id="344" r:id="rId8"/>
    <p:sldId id="743" r:id="rId9"/>
    <p:sldId id="302" r:id="rId10"/>
    <p:sldId id="303" r:id="rId11"/>
    <p:sldId id="281" r:id="rId12"/>
    <p:sldId id="744" r:id="rId13"/>
    <p:sldId id="745" r:id="rId14"/>
    <p:sldId id="746" r:id="rId15"/>
    <p:sldId id="308" r:id="rId16"/>
    <p:sldId id="279" r:id="rId17"/>
    <p:sldId id="309" r:id="rId18"/>
    <p:sldId id="310" r:id="rId19"/>
    <p:sldId id="280" r:id="rId20"/>
    <p:sldId id="747" r:id="rId21"/>
    <p:sldId id="748" r:id="rId22"/>
    <p:sldId id="749" r:id="rId23"/>
    <p:sldId id="315" r:id="rId24"/>
    <p:sldId id="298" r:id="rId25"/>
    <p:sldId id="316" r:id="rId26"/>
    <p:sldId id="750" r:id="rId27"/>
    <p:sldId id="751" r:id="rId28"/>
    <p:sldId id="320" r:id="rId29"/>
    <p:sldId id="299" r:id="rId30"/>
    <p:sldId id="322" r:id="rId31"/>
    <p:sldId id="283" r:id="rId32"/>
    <p:sldId id="752" r:id="rId33"/>
    <p:sldId id="753" r:id="rId34"/>
    <p:sldId id="324" r:id="rId35"/>
    <p:sldId id="286" r:id="rId36"/>
    <p:sldId id="326" r:id="rId37"/>
  </p:sldIdLst>
  <p:sldSz cx="12188825" cy="6858000"/>
  <p:notesSz cx="7010400" cy="9296400"/>
  <p:embeddedFontLst>
    <p:embeddedFont>
      <p:font typeface="Avant Garde Demi SFDC" panose="020B060402020202020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Salesforce Sans" panose="020B0505020202020203"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96904"/>
  </p:normalViewPr>
  <p:slideViewPr>
    <p:cSldViewPr snapToGrid="0">
      <p:cViewPr varScale="1">
        <p:scale>
          <a:sx n="77" d="100"/>
          <a:sy n="77" d="100"/>
        </p:scale>
        <p:origin x="504" y="-24"/>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8/10/relationships/authors" Target="authors.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comments/modernComment_135_9C3ED823.xml><?xml version="1.0" encoding="utf-8"?>
<p188:cmLst xmlns:a="http://schemas.openxmlformats.org/drawingml/2006/main" xmlns:r="http://schemas.openxmlformats.org/officeDocument/2006/relationships" xmlns:p188="http://schemas.microsoft.com/office/powerpoint/2018/8/main">
  <p188:cm id="{CC5A23BD-0A66-C24B-BA01-1B1092B6E6CD}"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16-18 if the MFA registration experience begins with the list of all supported verification methods.</a:t>
        </a:r>
      </a:p>
    </p188:txBody>
  </p188:cm>
</p188:cmLst>
</file>

<file path=ppt/comments/modernComment_13C_E11D58B4.xml><?xml version="1.0" encoding="utf-8"?>
<p188:cmLst xmlns:a="http://schemas.openxmlformats.org/drawingml/2006/main" xmlns:r="http://schemas.openxmlformats.org/officeDocument/2006/relationships" xmlns:p188="http://schemas.microsoft.com/office/powerpoint/2018/8/main">
  <p188:cm id="{6C8F4833-21CA-E14C-9791-2C7CDD4D2A6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 24 if the MFA registration experience begins with the list of all supported verification methods.</a:t>
        </a:r>
      </a:p>
    </p188:txBody>
  </p188:cm>
</p188:cmLst>
</file>

<file path=ppt/comments/modernComment_142_5B6A77D8.xml><?xml version="1.0" encoding="utf-8"?>
<p188:cmLst xmlns:a="http://schemas.openxmlformats.org/drawingml/2006/main" xmlns:r="http://schemas.openxmlformats.org/officeDocument/2006/relationships" xmlns:p188="http://schemas.microsoft.com/office/powerpoint/2018/8/main">
  <p188:cm id="{BEEC10B4-F175-9740-BA87-2685B6482FE6}" authorId="{E47797D6-77C4-2BB1-C528-2C599203AE56}" created="2023-05-24T00:15:51.306">
    <pc:sldMkLst xmlns:pc="http://schemas.microsoft.com/office/powerpoint/2013/main/command">
      <pc:docMk/>
      <pc:sldMk cId="1533704152" sldId="32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29-30 if the MFA registration experience begins with the list of all supported verification methods.</a:t>
        </a:r>
      </a:p>
    </p188:txBody>
  </p188:cm>
</p188:cmLst>
</file>

<file path=ppt/comments/modernComment_2E8_B408C22D.xml><?xml version="1.0" encoding="utf-8"?>
<p188:cmLst xmlns:a="http://schemas.openxmlformats.org/drawingml/2006/main" xmlns:r="http://schemas.openxmlformats.org/officeDocument/2006/relationships" xmlns:p188="http://schemas.microsoft.com/office/powerpoint/2018/8/main">
  <p188:cm id="{42868033-8B53-2041-9F46-06133D23A846}" authorId="{E47797D6-77C4-2BB1-C528-2C599203AE56}" created="2023-05-23T23:40:58.416">
    <pc:sldMkLst xmlns:pc="http://schemas.microsoft.com/office/powerpoint/2013/main/command">
      <pc:docMk/>
      <pc:sldMk cId="3020472877" sldId="744"/>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11-13 if the MFA registration experience begins with the Connect Salesforce Authenticator screen.</a:t>
        </a:r>
      </a:p>
    </p188:txBody>
  </p188:cm>
</p188:cmLst>
</file>

<file path=ppt/comments/modernComment_2EB_4385029C.xml><?xml version="1.0" encoding="utf-8"?>
<p188:cmLst xmlns:a="http://schemas.openxmlformats.org/drawingml/2006/main" xmlns:r="http://schemas.openxmlformats.org/officeDocument/2006/relationships" xmlns:p188="http://schemas.microsoft.com/office/powerpoint/2018/8/main">
  <p188:cm id="{F3F95AF3-5CB1-3941-A628-6A5D802450A5}" authorId="{E47797D6-77C4-2BB1-C528-2C599203AE56}" created="2023-05-23T23:54:25.729">
    <pc:sldMkLst xmlns:pc="http://schemas.microsoft.com/office/powerpoint/2013/main/command">
      <pc:docMk/>
      <pc:sldMk cId="2621364259" sldId="309"/>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19-21 if the MFA registration experience begins with the Connect Salesforce Authenticator screen.</a:t>
        </a:r>
      </a:p>
    </p188:txBody>
  </p188:cm>
</p188:cmLst>
</file>

<file path=ppt/comments/modernComment_2EE_29057FBA.xml><?xml version="1.0" encoding="utf-8"?>
<p188:cmLst xmlns:a="http://schemas.openxmlformats.org/drawingml/2006/main" xmlns:r="http://schemas.openxmlformats.org/officeDocument/2006/relationships" xmlns:p188="http://schemas.microsoft.com/office/powerpoint/2018/8/main">
  <p188:cm id="{F92F58F9-74D8-3B41-B306-8C7382DAE544}" authorId="{E47797D6-77C4-2BB1-C528-2C599203AE56}" created="2023-05-24T00:06:31.662">
    <pc:sldMkLst xmlns:pc="http://schemas.microsoft.com/office/powerpoint/2013/main/command">
      <pc:docMk/>
      <pc:sldMk cId="3776796852" sldId="316"/>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25-26 if the MFA registration experience begins with the Connect Salesforce Authenticator screen.</a:t>
        </a:r>
      </a:p>
    </p188:txBody>
  </p188:cm>
</p188:cmLst>
</file>

<file path=ppt/comments/modernComment_2F0_7CF90801.xml><?xml version="1.0" encoding="utf-8"?>
<p188:cmLst xmlns:a="http://schemas.openxmlformats.org/drawingml/2006/main" xmlns:r="http://schemas.openxmlformats.org/officeDocument/2006/relationships" xmlns:p188="http://schemas.microsoft.com/office/powerpoint/2018/8/main">
  <p188:cm id="{D4C76645-4278-C241-AC3D-9E424492717A}" authorId="{E47797D6-77C4-2BB1-C528-2C599203AE56}" created="2023-05-24T00:16:25.850">
    <pc:sldMkLst xmlns:pc="http://schemas.microsoft.com/office/powerpoint/2013/main/command">
      <pc:docMk/>
      <pc:sldMk cId="2096695297" sldId="752"/>
    </pc:sldMkLst>
    <p188:txBody>
      <a:bodyPr/>
      <a:lstStyle/>
      <a:p>
        <a:r>
          <a:rPr lang="en-US"/>
          <a:t>As of the Summer ’23 Salesforce release, 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31-32 if the MFA registration experience begins with the Connect Salesforce Authenticator screen.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17660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856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985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4 through 9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170886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285886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8462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3 through 4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368853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841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3 through 6 in the above table.</a:t>
            </a:r>
          </a:p>
        </p:txBody>
      </p:sp>
    </p:spTree>
    <p:extLst>
      <p:ext uri="{BB962C8B-B14F-4D97-AF65-F5344CB8AC3E}">
        <p14:creationId xmlns:p14="http://schemas.microsoft.com/office/powerpoint/2010/main" val="16298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dirty="0"/>
              <a:t>It's important to implement strong security measures to protect our business, our data, and our customers.</a:t>
            </a:r>
          </a:p>
          <a:p>
            <a:pPr marL="0" lvl="0" indent="0" algn="l" rtl="0">
              <a:spcBef>
                <a:spcPts val="0"/>
              </a:spcBef>
              <a:spcAft>
                <a:spcPts val="0"/>
              </a:spcAft>
              <a:buNone/>
            </a:pPr>
            <a:endParaRPr lang="en-US" sz="18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800" dirty="0"/>
              <a:t>One of the simplest, most effective ways to help prevent unauthorized account access and protect your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MFA enhances the security of the login process by requiring users to verify their identity with two or more pieces of evidence (or “factors”) to prove they are who they say they are.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One factor is something the user knows, such as their username and password combination. Other factors are </a:t>
            </a:r>
            <a:r>
              <a:rPr lang="en-US" sz="1800" i="1" dirty="0"/>
              <a:t>verification methods</a:t>
            </a:r>
            <a:r>
              <a:rPr lang="en-US" sz="1800" dirty="0"/>
              <a:t> that the user has, such as an authenticator app or a physical security key.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A familiar example of MFA at work is the two factors needed to withdraw money from an ATM. Your ATM card is the “something you have” and your PIN is the “something you know”.</a:t>
            </a:r>
          </a:p>
        </p:txBody>
      </p:sp>
    </p:spTree>
    <p:extLst>
      <p:ext uri="{BB962C8B-B14F-4D97-AF65-F5344CB8AC3E}">
        <p14:creationId xmlns:p14="http://schemas.microsoft.com/office/powerpoint/2010/main" val="2294307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4 through 6 in the above table.</a:t>
            </a:r>
          </a:p>
        </p:txBody>
      </p:sp>
    </p:spTree>
    <p:extLst>
      <p:ext uri="{BB962C8B-B14F-4D97-AF65-F5344CB8AC3E}">
        <p14:creationId xmlns:p14="http://schemas.microsoft.com/office/powerpoint/2010/main" val="1344307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907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or Google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p>
          <a:p>
            <a:pPr marL="0" lvl="0" indent="0" algn="l" rtl="0">
              <a:spcBef>
                <a:spcPts val="0"/>
              </a:spcBef>
              <a:spcAft>
                <a:spcPts val="0"/>
              </a:spcAft>
              <a:buNone/>
            </a:pPr>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The Salesforce Authenticator mobile app is a strong verification method that users can easily install and connect to their accounts. The app is free and simple to use, minimizing the impact of MFA on the user experience.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4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fr-FR" sz="1600" b="1">
                <a:solidFill>
                  <a:schemeClr val="accent1"/>
                </a:solidFill>
                <a:latin typeface="Salesforce Sans"/>
                <a:ea typeface="Salesforce Sans"/>
                <a:cs typeface="Salesforce Sans"/>
                <a:sym typeface="Salesforce Sans"/>
              </a:rPr>
              <a:t>Que sont les repères de dessin ?  </a:t>
            </a:r>
          </a:p>
          <a:p>
            <a:pPr marL="0" marR="0" lvl="0" indent="0" algn="l" rtl="0">
              <a:spcBef>
                <a:spcPts val="800"/>
              </a:spcBef>
              <a:spcAft>
                <a:spcPts val="0"/>
              </a:spcAft>
              <a:buClr>
                <a:schemeClr val="accent2"/>
              </a:buClr>
              <a:buSzPts val="1200"/>
              <a:buFont typeface="Arial"/>
              <a:buNone/>
            </a:pPr>
            <a:r>
              <a:rPr lang="fr-FR" sz="1200">
                <a:solidFill>
                  <a:schemeClr val="accent2"/>
                </a:solidFill>
                <a:latin typeface="Salesforce Sans"/>
                <a:ea typeface="Salesforce Sans"/>
                <a:cs typeface="Salesforce Sans"/>
                <a:sym typeface="Salesforce Sans"/>
              </a:rPr>
              <a:t>Allez dans le masque des diapositives, copiez ces lignes sur votre diapositive et faites-y référence temporairement.  Après les avoir alignées, supprimez-les de votre diapositive de travail. </a:t>
            </a:r>
          </a:p>
          <a:p>
            <a:pPr marL="0" marR="0" lvl="0" indent="0" algn="l" rtl="0">
              <a:spcBef>
                <a:spcPts val="800"/>
              </a:spcBef>
              <a:spcAft>
                <a:spcPts val="0"/>
              </a:spcAft>
              <a:buClr>
                <a:schemeClr val="accent2"/>
              </a:buClr>
              <a:buSzPts val="1200"/>
              <a:buFont typeface="Arial"/>
              <a:buNone/>
            </a:pPr>
            <a:br>
              <a:rPr lang="fr-FR" sz="1200" b="1">
                <a:solidFill>
                  <a:schemeClr val="accent1"/>
                </a:solidFill>
                <a:latin typeface="Salesforce Sans"/>
                <a:ea typeface="Salesforce Sans"/>
                <a:cs typeface="Salesforce Sans"/>
                <a:sym typeface="Salesforce Sans"/>
              </a:rPr>
            </a:br>
            <a:endParaRPr lang="fr-FR" sz="1200" b="1">
              <a:solidFill>
                <a:schemeClr val="accent1"/>
              </a:solidFill>
              <a:latin typeface="Salesforce Sans"/>
              <a:ea typeface="Salesforce Sans"/>
              <a:cs typeface="Salesforce Sans"/>
              <a:sym typeface="Salesforce Sans"/>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fr-FR" sz="1200">
                <a:solidFill>
                  <a:schemeClr val="accent1"/>
                </a:solidFill>
                <a:latin typeface="Salesforce Sans"/>
                <a:ea typeface="Salesforce Sans"/>
                <a:cs typeface="Salesforce Sans"/>
                <a:sym typeface="Salesforce Sans"/>
              </a:rPr>
              <a:t>Les coins supérieur et inférieur gauche et droit sont les seules zones dans lesquelles vous devez travailler sur vos diapositives.</a:t>
            </a: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hasCustomPrompt="1"/>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hasCustomPrompt="1"/>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56" name="Google Shape;556;p53"/>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940103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hasCustomPrompt="1"/>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63" name="Google Shape;563;p54"/>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7336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hasCustomPrompt="1"/>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258" name="Google Shape;258;p31"/>
          <p:cNvSpPr txBox="1">
            <a:spLocks noGrp="1"/>
          </p:cNvSpPr>
          <p:nvPr>
            <p:ph type="subTitle" idx="1" hasCustomPrompt="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hasCustomPrompt="1"/>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hasCustomPrompt="1"/>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hasCustomPrompt="1"/>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hasCustomPrompt="1"/>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203769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hasCustomPrompt="1"/>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17" name="Google Shape;717;p70"/>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hasCustomPrompt="1"/>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hasCustomPrompt="1"/>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75362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sp>
        <p:nvSpPr>
          <p:cNvPr id="682" name="Google Shape;682;p97"/>
          <p:cNvSpPr txBox="1">
            <a:spLocks noGrp="1"/>
          </p:cNvSpPr>
          <p:nvPr>
            <p:ph type="body" idx="1" hasCustomPrompt="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hasCustomPrompt="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85" name="Google Shape;685;p97"/>
          <p:cNvSpPr txBox="1">
            <a:spLocks noGrp="1"/>
          </p:cNvSpPr>
          <p:nvPr>
            <p:ph type="ftr" idx="11" hasCustomPrompt="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hasCustomPrompt="1"/>
          </p:nvPr>
        </p:nvSpPr>
        <p:spPr>
          <a:xfrm>
            <a:off x="571504" y="63500"/>
            <a:ext cx="10459069"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fr-FR" sz="1600" b="1">
                <a:solidFill>
                  <a:schemeClr val="accent1"/>
                </a:solidFill>
                <a:latin typeface="Salesforce Sans"/>
                <a:ea typeface="Salesforce Sans"/>
                <a:cs typeface="Salesforce Sans"/>
                <a:sym typeface="Salesforce Sans"/>
              </a:rPr>
              <a:t>Que sont les repères de dessin ?  </a:t>
            </a:r>
          </a:p>
          <a:p>
            <a:pPr marL="0" marR="0" lvl="0" indent="0" algn="l" rtl="0">
              <a:spcBef>
                <a:spcPts val="800"/>
              </a:spcBef>
              <a:spcAft>
                <a:spcPts val="0"/>
              </a:spcAft>
              <a:buClr>
                <a:schemeClr val="accent2"/>
              </a:buClr>
              <a:buSzPts val="1200"/>
              <a:buFont typeface="Arial"/>
              <a:buNone/>
            </a:pPr>
            <a:r>
              <a:rPr lang="fr-FR" sz="1200">
                <a:solidFill>
                  <a:schemeClr val="accent2"/>
                </a:solidFill>
                <a:latin typeface="Salesforce Sans"/>
                <a:ea typeface="Salesforce Sans"/>
                <a:cs typeface="Salesforce Sans"/>
                <a:sym typeface="Salesforce Sans"/>
              </a:rPr>
              <a:t>Allez dans le masque des diapositives, copiez ces lignes sur votre diapositive et faites-y référence temporairement.  Après les avoir alignées, supprimez-les de votre diapositive de travail. </a:t>
            </a:r>
          </a:p>
          <a:p>
            <a:pPr marL="0" marR="0" lvl="0" indent="0" algn="l" rtl="0">
              <a:spcBef>
                <a:spcPts val="800"/>
              </a:spcBef>
              <a:spcAft>
                <a:spcPts val="0"/>
              </a:spcAft>
              <a:buClr>
                <a:schemeClr val="accent2"/>
              </a:buClr>
              <a:buSzPts val="1200"/>
              <a:buFont typeface="Arial"/>
              <a:buNone/>
            </a:pPr>
            <a:br>
              <a:rPr lang="fr-FR" sz="1200" b="1">
                <a:solidFill>
                  <a:schemeClr val="accent1"/>
                </a:solidFill>
                <a:latin typeface="Salesforce Sans"/>
                <a:ea typeface="Salesforce Sans"/>
                <a:cs typeface="Salesforce Sans"/>
                <a:sym typeface="Salesforce Sans"/>
              </a:rPr>
            </a:br>
            <a:endParaRPr lang="fr-FR" sz="1200" b="1">
              <a:solidFill>
                <a:schemeClr val="accent1"/>
              </a:solidFill>
              <a:latin typeface="Salesforce Sans"/>
              <a:ea typeface="Salesforce Sans"/>
              <a:cs typeface="Salesforce Sans"/>
              <a:sym typeface="Salesforce Sans"/>
            </a:endParaRPr>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fr-FR" sz="1200">
                <a:solidFill>
                  <a:schemeClr val="accent1"/>
                </a:solidFill>
                <a:latin typeface="Salesforce Sans"/>
                <a:ea typeface="Salesforce Sans"/>
                <a:cs typeface="Salesforce Sans"/>
                <a:sym typeface="Salesforce Sans"/>
              </a:rPr>
              <a:t>Les coins supérieur et inférieur gauche et droit sont les seules zones dans lesquelles vous devez travailler sur vos diapositives.</a:t>
            </a:r>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hasCustomPrompt="1"/>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hasCustomPrompt="1"/>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sym typeface="Arial"/>
              </a:defRPr>
            </a:lvl1pPr>
            <a:lvl2pPr marL="0" marR="0" lvl="1" indent="0" algn="l" rtl="0">
              <a:spcBef>
                <a:spcPts val="0"/>
              </a:spcBef>
              <a:spcAft>
                <a:spcPts val="0"/>
              </a:spcAft>
              <a:buSzPts val="1500"/>
              <a:buNone/>
              <a:defRPr sz="3200" b="0" i="0" u="none" strike="noStrike" cap="none">
                <a:solidFill>
                  <a:schemeClr val="accent1"/>
                </a:solidFill>
                <a:sym typeface="Arial"/>
              </a:defRPr>
            </a:lvl2pPr>
            <a:lvl3pPr marL="0" marR="0" lvl="2" indent="0" algn="l" rtl="0">
              <a:spcBef>
                <a:spcPts val="0"/>
              </a:spcBef>
              <a:spcAft>
                <a:spcPts val="0"/>
              </a:spcAft>
              <a:buSzPts val="1500"/>
              <a:buNone/>
              <a:defRPr sz="3200" b="0" i="0" u="none" strike="noStrike" cap="none">
                <a:solidFill>
                  <a:schemeClr val="accent1"/>
                </a:solidFill>
                <a:sym typeface="Arial"/>
              </a:defRPr>
            </a:lvl3pPr>
            <a:lvl4pPr marL="0" marR="0" lvl="3" indent="0" algn="l" rtl="0">
              <a:spcBef>
                <a:spcPts val="0"/>
              </a:spcBef>
              <a:spcAft>
                <a:spcPts val="0"/>
              </a:spcAft>
              <a:buSzPts val="1500"/>
              <a:buNone/>
              <a:defRPr sz="3200" b="0" i="0" u="none" strike="noStrike" cap="none">
                <a:solidFill>
                  <a:schemeClr val="accent1"/>
                </a:solidFill>
                <a:sym typeface="Arial"/>
              </a:defRPr>
            </a:lvl4pPr>
            <a:lvl5pPr marL="0" marR="0" lvl="4" indent="0" algn="l" rtl="0">
              <a:spcBef>
                <a:spcPts val="0"/>
              </a:spcBef>
              <a:spcAft>
                <a:spcPts val="0"/>
              </a:spcAft>
              <a:buSzPts val="1500"/>
              <a:buNone/>
              <a:defRPr sz="3200" b="0" i="0" u="none" strike="noStrike" cap="none">
                <a:solidFill>
                  <a:schemeClr val="accent1"/>
                </a:solidFill>
                <a:sym typeface="Arial"/>
              </a:defRPr>
            </a:lvl5pPr>
            <a:lvl6pPr marL="457200" marR="0" lvl="5" indent="0" algn="l" rtl="0">
              <a:spcBef>
                <a:spcPts val="0"/>
              </a:spcBef>
              <a:spcAft>
                <a:spcPts val="0"/>
              </a:spcAft>
              <a:buSzPts val="1500"/>
              <a:buNone/>
              <a:defRPr sz="3200" b="0" i="0" u="none" strike="noStrike" cap="none">
                <a:solidFill>
                  <a:schemeClr val="accent1"/>
                </a:solidFill>
                <a:sym typeface="Arial"/>
              </a:defRPr>
            </a:lvl6pPr>
            <a:lvl7pPr marL="914400" marR="0" lvl="6" indent="0" algn="l" rtl="0">
              <a:spcBef>
                <a:spcPts val="0"/>
              </a:spcBef>
              <a:spcAft>
                <a:spcPts val="0"/>
              </a:spcAft>
              <a:buSzPts val="1500"/>
              <a:buNone/>
              <a:defRPr sz="3200" b="0" i="0" u="none" strike="noStrike" cap="none">
                <a:solidFill>
                  <a:schemeClr val="accent1"/>
                </a:solidFill>
                <a:sym typeface="Arial"/>
              </a:defRPr>
            </a:lvl7pPr>
            <a:lvl8pPr marL="1371600" marR="0" lvl="7" indent="0" algn="l" rtl="0">
              <a:spcBef>
                <a:spcPts val="0"/>
              </a:spcBef>
              <a:spcAft>
                <a:spcPts val="0"/>
              </a:spcAft>
              <a:buSzPts val="1500"/>
              <a:buNone/>
              <a:defRPr sz="3200" b="0" i="0" u="none" strike="noStrike" cap="none">
                <a:solidFill>
                  <a:schemeClr val="accent1"/>
                </a:solidFill>
                <a:sym typeface="Arial"/>
              </a:defRPr>
            </a:lvl8pPr>
            <a:lvl9pPr marL="1828800" marR="0" lvl="8" indent="0" algn="l" rtl="0">
              <a:spcBef>
                <a:spcPts val="0"/>
              </a:spcBef>
              <a:spcAft>
                <a:spcPts val="0"/>
              </a:spcAft>
              <a:buSzPts val="1500"/>
              <a:buNone/>
              <a:defRPr sz="3200" b="0" i="0" u="none" strike="noStrike" cap="none">
                <a:solidFill>
                  <a:schemeClr val="accent1"/>
                </a:solidFill>
                <a:sym typeface="Arial"/>
              </a:defRPr>
            </a:lvl9pPr>
          </a:lstStyle>
          <a:p>
            <a:endParaRPr/>
          </a:p>
        </p:txBody>
      </p:sp>
      <p:sp>
        <p:nvSpPr>
          <p:cNvPr id="968" name="Google Shape;968;p136"/>
          <p:cNvSpPr txBox="1">
            <a:spLocks noGrp="1"/>
          </p:cNvSpPr>
          <p:nvPr>
            <p:ph type="body" idx="1" hasCustomPrompt="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spcBef>
                <a:spcPts val="700"/>
              </a:spcBef>
              <a:spcAft>
                <a:spcPts val="0"/>
              </a:spcAft>
              <a:buSzPts val="1500"/>
              <a:buNone/>
              <a:defRPr sz="2000" b="0" i="0" u="none" strike="noStrike" cap="none">
                <a:solidFill>
                  <a:schemeClr val="accent2"/>
                </a:solidFil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969" name="Google Shape;969;p136"/>
          <p:cNvSpPr txBox="1">
            <a:spLocks noGrp="1"/>
          </p:cNvSpPr>
          <p:nvPr>
            <p:ph type="ftr" idx="11" hasCustomPrompt="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sym typeface="Arial"/>
              </a:defRPr>
            </a:lvl1pPr>
            <a:lvl2pPr marL="457200" marR="0" lvl="1" indent="0" algn="l" rtl="0">
              <a:spcBef>
                <a:spcPts val="0"/>
              </a:spcBef>
              <a:spcAft>
                <a:spcPts val="0"/>
              </a:spcAft>
              <a:buSzPts val="1500"/>
              <a:buNone/>
              <a:defRPr sz="1900" b="0" i="0" u="none" strike="noStrike" cap="none">
                <a:solidFill>
                  <a:schemeClr val="dk1"/>
                </a:solidFill>
                <a:sym typeface="Arial"/>
              </a:defRPr>
            </a:lvl2pPr>
            <a:lvl3pPr marL="914400" marR="0" lvl="2" indent="0" algn="l" rtl="0">
              <a:spcBef>
                <a:spcPts val="0"/>
              </a:spcBef>
              <a:spcAft>
                <a:spcPts val="0"/>
              </a:spcAft>
              <a:buSzPts val="1500"/>
              <a:buNone/>
              <a:defRPr sz="1900" b="0" i="0" u="none" strike="noStrike" cap="none">
                <a:solidFill>
                  <a:schemeClr val="dk1"/>
                </a:solidFill>
                <a:sym typeface="Arial"/>
              </a:defRPr>
            </a:lvl3pPr>
            <a:lvl4pPr marL="1371600" marR="0" lvl="3" indent="0" algn="l" rtl="0">
              <a:spcBef>
                <a:spcPts val="0"/>
              </a:spcBef>
              <a:spcAft>
                <a:spcPts val="0"/>
              </a:spcAft>
              <a:buSzPts val="1500"/>
              <a:buNone/>
              <a:defRPr sz="1900" b="0" i="0" u="none" strike="noStrike" cap="none">
                <a:solidFill>
                  <a:schemeClr val="dk1"/>
                </a:solidFill>
                <a:sym typeface="Arial"/>
              </a:defRPr>
            </a:lvl4pPr>
            <a:lvl5pPr marL="1828800" marR="0" lvl="4" indent="0" algn="l" rtl="0">
              <a:spcBef>
                <a:spcPts val="0"/>
              </a:spcBef>
              <a:spcAft>
                <a:spcPts val="0"/>
              </a:spcAft>
              <a:buSzPts val="1500"/>
              <a:buNone/>
              <a:defRPr sz="1900" b="0" i="0" u="none" strike="noStrike" cap="none">
                <a:solidFill>
                  <a:schemeClr val="dk1"/>
                </a:solidFill>
                <a:sym typeface="Arial"/>
              </a:defRPr>
            </a:lvl5pPr>
            <a:lvl6pPr marL="2286000" marR="0" lvl="5" indent="0" algn="l" rtl="0">
              <a:spcBef>
                <a:spcPts val="0"/>
              </a:spcBef>
              <a:spcAft>
                <a:spcPts val="0"/>
              </a:spcAft>
              <a:buSzPts val="1500"/>
              <a:buNone/>
              <a:defRPr sz="1900" b="0" i="0" u="none" strike="noStrike" cap="none">
                <a:solidFill>
                  <a:schemeClr val="dk1"/>
                </a:solidFill>
                <a:sym typeface="Arial"/>
              </a:defRPr>
            </a:lvl6pPr>
            <a:lvl7pPr marL="2743200" marR="0" lvl="6" indent="0" algn="l" rtl="0">
              <a:spcBef>
                <a:spcPts val="0"/>
              </a:spcBef>
              <a:spcAft>
                <a:spcPts val="0"/>
              </a:spcAft>
              <a:buSzPts val="1500"/>
              <a:buNone/>
              <a:defRPr sz="1900" b="0" i="0" u="none" strike="noStrike" cap="none">
                <a:solidFill>
                  <a:schemeClr val="dk1"/>
                </a:solidFill>
                <a:sym typeface="Arial"/>
              </a:defRPr>
            </a:lvl7pPr>
            <a:lvl8pPr marL="3200400" marR="0" lvl="7" indent="0" algn="l" rtl="0">
              <a:spcBef>
                <a:spcPts val="0"/>
              </a:spcBef>
              <a:spcAft>
                <a:spcPts val="0"/>
              </a:spcAft>
              <a:buSzPts val="1500"/>
              <a:buNone/>
              <a:defRPr sz="1900" b="0" i="0" u="none" strike="noStrike" cap="none">
                <a:solidFill>
                  <a:schemeClr val="dk1"/>
                </a:solidFill>
                <a:sym typeface="Arial"/>
              </a:defRPr>
            </a:lvl8pPr>
            <a:lvl9pPr marL="3657600" marR="0" lvl="8" indent="0" algn="l" rtl="0">
              <a:spcBef>
                <a:spcPts val="0"/>
              </a:spcBef>
              <a:spcAft>
                <a:spcPts val="0"/>
              </a:spcAft>
              <a:buSzPts val="1500"/>
              <a:buNone/>
              <a:defRPr sz="1900" b="0" i="0" u="none" strike="noStrike" cap="none">
                <a:solidFill>
                  <a:schemeClr val="dk1"/>
                </a:solidFill>
                <a:sym typeface="Arial"/>
              </a:defRPr>
            </a:lvl9pPr>
          </a:lstStyle>
          <a:p>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978" name="Google Shape;978;p138"/>
          <p:cNvSpPr txBox="1">
            <a:spLocks noGrp="1"/>
          </p:cNvSpPr>
          <p:nvPr>
            <p:ph type="body" idx="1" hasCustomPrompt="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sym typeface="Aria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hasCustomPrompt="1"/>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hasCustomPrompt="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hasCustomPrompt="1"/>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26" name="Google Shape;1026;p144"/>
          <p:cNvSpPr txBox="1">
            <a:spLocks noGrp="1"/>
          </p:cNvSpPr>
          <p:nvPr>
            <p:ph type="body" idx="1"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1027" name="Google Shape;1027;p144"/>
          <p:cNvSpPr txBox="1">
            <a:spLocks noGrp="1"/>
          </p:cNvSpPr>
          <p:nvPr>
            <p:ph type="body" idx="2"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1028" name="Google Shape;1028;p144"/>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572" name="Google Shape;572;p80"/>
          <p:cNvSpPr txBox="1">
            <a:spLocks noGrp="1"/>
          </p:cNvSpPr>
          <p:nvPr>
            <p:ph type="body" idx="1"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573" name="Google Shape;573;p80"/>
          <p:cNvSpPr txBox="1">
            <a:spLocks noGrp="1"/>
          </p:cNvSpPr>
          <p:nvPr>
            <p:ph type="body" idx="2"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574" name="Google Shape;574;p80"/>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31" name="Google Shape;1031;p145"/>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
        <p:nvSpPr>
          <p:cNvPr id="1054" name="Google Shape;1054;p150"/>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1055" name="Google Shape;1055;p150"/>
          <p:cNvSpPr txBox="1">
            <a:spLocks noGrp="1"/>
          </p:cNvSpPr>
          <p:nvPr>
            <p:ph type="body" idx="2"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2 - 70/30 Image Right - Large Vignette">
  <p:cSld name="E2 - 70/30 Image Right - Large Vignette">
    <p:spTree>
      <p:nvGrpSpPr>
        <p:cNvPr id="1" name="Shape 684"/>
        <p:cNvGrpSpPr/>
        <p:nvPr/>
      </p:nvGrpSpPr>
      <p:grpSpPr>
        <a:xfrm>
          <a:off x="0" y="0"/>
          <a:ext cx="0" cy="0"/>
          <a:chOff x="0" y="0"/>
          <a:chExt cx="0" cy="0"/>
        </a:xfrm>
      </p:grpSpPr>
      <p:sp>
        <p:nvSpPr>
          <p:cNvPr id="685" name="Google Shape;685;p66"/>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86" name="Google Shape;686;p66"/>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7" name="Google Shape;687;p66"/>
          <p:cNvPicPr preferRelativeResize="0"/>
          <p:nvPr/>
        </p:nvPicPr>
        <p:blipFill>
          <a:blip r:embed="rId2">
            <a:alphaModFix/>
          </a:blip>
          <a:stretch>
            <a:fillRect/>
          </a:stretch>
        </p:blipFill>
        <p:spPr>
          <a:xfrm>
            <a:off x="8319051" y="1783074"/>
            <a:ext cx="3869769" cy="5074925"/>
          </a:xfrm>
          <a:prstGeom prst="rect">
            <a:avLst/>
          </a:prstGeom>
          <a:noFill/>
          <a:ln>
            <a:noFill/>
          </a:ln>
        </p:spPr>
      </p:pic>
      <p:sp>
        <p:nvSpPr>
          <p:cNvPr id="689" name="Google Shape;689;p66"/>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0" name="Google Shape;690;p66"/>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19766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hasCustomPrompt="1"/>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44" name="Google Shape;644;p60"/>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hasCustomPrompt="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hasCustomPrompt="1"/>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488559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1 - 70/30 Image Right - Large Vignette">
  <p:cSld name="E1 - 70/30 Image Right - Large Vignette">
    <p:spTree>
      <p:nvGrpSpPr>
        <p:cNvPr id="1" name="Shape 677"/>
        <p:cNvGrpSpPr/>
        <p:nvPr/>
      </p:nvGrpSpPr>
      <p:grpSpPr>
        <a:xfrm>
          <a:off x="0" y="0"/>
          <a:ext cx="0" cy="0"/>
          <a:chOff x="0" y="0"/>
          <a:chExt cx="0" cy="0"/>
        </a:xfrm>
      </p:grpSpPr>
      <p:sp>
        <p:nvSpPr>
          <p:cNvPr id="678" name="Google Shape;678;p65"/>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79" name="Google Shape;679;p65"/>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0" name="Google Shape;680;p65"/>
          <p:cNvPicPr preferRelativeResize="0"/>
          <p:nvPr/>
        </p:nvPicPr>
        <p:blipFill>
          <a:blip r:embed="rId2">
            <a:alphaModFix/>
          </a:blip>
          <a:stretch>
            <a:fillRect/>
          </a:stretch>
        </p:blipFill>
        <p:spPr>
          <a:xfrm>
            <a:off x="8150086" y="1783075"/>
            <a:ext cx="4038737" cy="5323402"/>
          </a:xfrm>
          <a:prstGeom prst="rect">
            <a:avLst/>
          </a:prstGeom>
          <a:noFill/>
          <a:ln>
            <a:noFill/>
          </a:ln>
        </p:spPr>
      </p:pic>
      <p:sp>
        <p:nvSpPr>
          <p:cNvPr id="682" name="Google Shape;682;p65"/>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83" name="Google Shape;683;p65"/>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86011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hasCustomPrompt="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hasCustomPrompt="1"/>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hasCustomPrompt="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hasCustomPrompt="1"/>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41336616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693" name="Google Shape;693;p67"/>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722704" y="1783074"/>
            <a:ext cx="4466121" cy="5325889"/>
          </a:xfrm>
          <a:prstGeom prst="rect">
            <a:avLst/>
          </a:prstGeom>
          <a:noFill/>
          <a:ln>
            <a:noFill/>
          </a:ln>
        </p:spPr>
      </p:pic>
      <p:sp>
        <p:nvSpPr>
          <p:cNvPr id="696" name="Google Shape;696;p67"/>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40573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hasCustomPrompt="1"/>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9" name="Google Shape;59;p10"/>
          <p:cNvSpPr txBox="1">
            <a:spLocks noGrp="1"/>
          </p:cNvSpPr>
          <p:nvPr>
            <p:ph type="subTitle" idx="1" hasCustomPrompt="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hasCustomPrompt="1"/>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hasCustomPrompt="1"/>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9627106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4 - 70/30 Image Right - Large Vignette">
  <p:cSld name="E4 - 70/30 Image Right - Large Vignette">
    <p:spTree>
      <p:nvGrpSpPr>
        <p:cNvPr id="1" name="Shape 698"/>
        <p:cNvGrpSpPr/>
        <p:nvPr/>
      </p:nvGrpSpPr>
      <p:grpSpPr>
        <a:xfrm>
          <a:off x="0" y="0"/>
          <a:ext cx="0" cy="0"/>
          <a:chOff x="0" y="0"/>
          <a:chExt cx="0" cy="0"/>
        </a:xfrm>
      </p:grpSpPr>
      <p:sp>
        <p:nvSpPr>
          <p:cNvPr id="699" name="Google Shape;699;p68"/>
          <p:cNvSpPr txBox="1">
            <a:spLocks noGrp="1"/>
          </p:cNvSpPr>
          <p:nvPr>
            <p:ph type="title" hasCustomPrompt="1"/>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00" name="Google Shape;700;p68"/>
          <p:cNvSpPr txBox="1">
            <a:spLocks noGrp="1"/>
          </p:cNvSpPr>
          <p:nvPr>
            <p:ph type="subTitle" idx="1" hasCustomPrompt="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701" name="Google Shape;701;p68"/>
          <p:cNvPicPr preferRelativeResize="0"/>
          <p:nvPr/>
        </p:nvPicPr>
        <p:blipFill>
          <a:blip r:embed="rId2">
            <a:alphaModFix/>
          </a:blip>
          <a:stretch>
            <a:fillRect/>
          </a:stretch>
        </p:blipFill>
        <p:spPr>
          <a:xfrm>
            <a:off x="7836375" y="1783074"/>
            <a:ext cx="4352450" cy="5325891"/>
          </a:xfrm>
          <a:prstGeom prst="rect">
            <a:avLst/>
          </a:prstGeom>
          <a:noFill/>
          <a:ln>
            <a:noFill/>
          </a:ln>
        </p:spPr>
      </p:pic>
      <p:sp>
        <p:nvSpPr>
          <p:cNvPr id="703" name="Google Shape;703;p68"/>
          <p:cNvSpPr txBox="1">
            <a:spLocks noGrp="1"/>
          </p:cNvSpPr>
          <p:nvPr>
            <p:ph type="subTitle" idx="2" hasCustomPrompt="1"/>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704" name="Google Shape;704;p68"/>
          <p:cNvSpPr txBox="1">
            <a:spLocks noGrp="1"/>
          </p:cNvSpPr>
          <p:nvPr>
            <p:ph type="body" idx="3" hasCustomPrompt="1"/>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528459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hasCustomPrompt="1"/>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747" name="Google Shape;747;p74"/>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hasCustomPrompt="1"/>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53" name="Google Shape;753;p74"/>
          <p:cNvSpPr txBox="1">
            <a:spLocks noGrp="1"/>
          </p:cNvSpPr>
          <p:nvPr>
            <p:ph type="subTitle" idx="3" hasCustomPrompt="1"/>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55952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9pPr>
          </a:lstStyle>
          <a:p>
            <a:endParaRPr/>
          </a:p>
        </p:txBody>
      </p:sp>
      <p:sp>
        <p:nvSpPr>
          <p:cNvPr id="577" name="Google Shape;577;p81"/>
          <p:cNvSpPr txBox="1">
            <a:spLocks noGrp="1"/>
          </p:cNvSpPr>
          <p:nvPr>
            <p:ph type="body" idx="1" hasCustomPrompt="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0" y="501686"/>
            <a:ext cx="12188715" cy="6355677"/>
            <a:chOff x="774594" y="3721525"/>
            <a:chExt cx="3851216" cy="2008176"/>
          </a:xfrm>
        </p:grpSpPr>
        <p:pic>
          <p:nvPicPr>
            <p:cNvPr id="1056" name="Google Shape;1056;p101" title="alt=&quot;&quot;"/>
            <p:cNvPicPr preferRelativeResize="0"/>
            <p:nvPr/>
          </p:nvPicPr>
          <p:blipFill>
            <a:blip r:embed="rId2">
              <a:alphaModFix/>
            </a:blip>
            <a:stretch>
              <a:fillRect/>
            </a:stretch>
          </p:blipFill>
          <p:spPr>
            <a:xfrm>
              <a:off x="774594"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pic>
        <p:nvPicPr>
          <p:cNvPr id="1059" name="Google Shape;1059;p101" title="Salesforce logo"/>
          <p:cNvPicPr preferRelativeResize="0"/>
          <p:nvPr/>
        </p:nvPicPr>
        <p:blipFill rotWithShape="1">
          <a:blip r:embed="rId4">
            <a:alphaModFix/>
          </a:blip>
          <a:srcRect/>
          <a:stretch/>
        </p:blipFill>
        <p:spPr>
          <a:xfrm>
            <a:off x="520337" y="1275800"/>
            <a:ext cx="982675" cy="688050"/>
          </a:xfrm>
          <a:prstGeom prst="rect">
            <a:avLst/>
          </a:prstGeom>
          <a:noFill/>
          <a:ln>
            <a:noFill/>
          </a:ln>
        </p:spPr>
      </p:pic>
    </p:spTree>
    <p:extLst>
      <p:ext uri="{BB962C8B-B14F-4D97-AF65-F5344CB8AC3E}">
        <p14:creationId xmlns:p14="http://schemas.microsoft.com/office/powerpoint/2010/main" val="152808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hasCustomPrompt="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sym typeface="Arial"/>
              </a:defRPr>
            </a:lvl9pPr>
          </a:lstStyle>
          <a:p>
            <a:endParaRPr/>
          </a:p>
        </p:txBody>
      </p:sp>
      <p:sp>
        <p:nvSpPr>
          <p:cNvPr id="600" name="Google Shape;600;p86"/>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sym typeface="Arial"/>
              </a:defRPr>
            </a:lvl9pPr>
          </a:lstStyle>
          <a:p>
            <a:endParaRPr/>
          </a:p>
        </p:txBody>
      </p:sp>
      <p:sp>
        <p:nvSpPr>
          <p:cNvPr id="601" name="Google Shape;601;p86"/>
          <p:cNvSpPr txBox="1">
            <a:spLocks noGrp="1"/>
          </p:cNvSpPr>
          <p:nvPr>
            <p:ph type="body" idx="2" hasCustomPrompt="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hasCustomPrompt="1"/>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sym typeface="Arial"/>
              </a:defRPr>
            </a:lvl1pPr>
            <a:lvl2pPr marL="0" marR="0" lvl="1" indent="0" algn="l" rtl="0">
              <a:spcBef>
                <a:spcPts val="0"/>
              </a:spcBef>
              <a:spcAft>
                <a:spcPts val="0"/>
              </a:spcAft>
              <a:buSzPts val="1400"/>
              <a:buNone/>
              <a:defRPr sz="3200" b="0" i="0" u="none" strike="noStrike" cap="none">
                <a:solidFill>
                  <a:schemeClr val="accent1"/>
                </a:solidFill>
                <a:sym typeface="Arial"/>
              </a:defRPr>
            </a:lvl2pPr>
            <a:lvl3pPr marL="0" marR="0" lvl="2" indent="0" algn="l" rtl="0">
              <a:spcBef>
                <a:spcPts val="0"/>
              </a:spcBef>
              <a:spcAft>
                <a:spcPts val="0"/>
              </a:spcAft>
              <a:buSzPts val="1400"/>
              <a:buNone/>
              <a:defRPr sz="3200" b="0" i="0" u="none" strike="noStrike" cap="none">
                <a:solidFill>
                  <a:schemeClr val="accent1"/>
                </a:solidFill>
                <a:sym typeface="Arial"/>
              </a:defRPr>
            </a:lvl3pPr>
            <a:lvl4pPr marL="0" marR="0" lvl="3" indent="0" algn="l" rtl="0">
              <a:spcBef>
                <a:spcPts val="0"/>
              </a:spcBef>
              <a:spcAft>
                <a:spcPts val="0"/>
              </a:spcAft>
              <a:buSzPts val="1400"/>
              <a:buNone/>
              <a:defRPr sz="3200" b="0" i="0" u="none" strike="noStrike" cap="none">
                <a:solidFill>
                  <a:schemeClr val="accent1"/>
                </a:solidFill>
                <a:sym typeface="Arial"/>
              </a:defRPr>
            </a:lvl4pPr>
            <a:lvl5pPr marL="0" marR="0" lvl="4" indent="0" algn="l" rtl="0">
              <a:spcBef>
                <a:spcPts val="0"/>
              </a:spcBef>
              <a:spcAft>
                <a:spcPts val="0"/>
              </a:spcAft>
              <a:buSzPts val="1400"/>
              <a:buNone/>
              <a:defRPr sz="3200" b="0" i="0" u="none" strike="noStrike" cap="none">
                <a:solidFill>
                  <a:schemeClr val="accent1"/>
                </a:solidFill>
                <a:sym typeface="Arial"/>
              </a:defRPr>
            </a:lvl5pPr>
            <a:lvl6pPr marL="457200" marR="0" lvl="5" indent="0" algn="l" rtl="0">
              <a:spcBef>
                <a:spcPts val="0"/>
              </a:spcBef>
              <a:spcAft>
                <a:spcPts val="0"/>
              </a:spcAft>
              <a:buSzPts val="1400"/>
              <a:buNone/>
              <a:defRPr sz="3200" b="0" i="0" u="none" strike="noStrike" cap="none">
                <a:solidFill>
                  <a:schemeClr val="accent1"/>
                </a:solidFill>
                <a:sym typeface="Arial"/>
              </a:defRPr>
            </a:lvl6pPr>
            <a:lvl7pPr marL="914400" marR="0" lvl="6" indent="0" algn="l" rtl="0">
              <a:spcBef>
                <a:spcPts val="0"/>
              </a:spcBef>
              <a:spcAft>
                <a:spcPts val="0"/>
              </a:spcAft>
              <a:buSzPts val="1400"/>
              <a:buNone/>
              <a:defRPr sz="3200" b="0" i="0" u="none" strike="noStrike" cap="none">
                <a:solidFill>
                  <a:schemeClr val="accent1"/>
                </a:solidFill>
                <a:sym typeface="Arial"/>
              </a:defRPr>
            </a:lvl7pPr>
            <a:lvl8pPr marL="1371600" marR="0" lvl="7" indent="0" algn="l" rtl="0">
              <a:spcBef>
                <a:spcPts val="0"/>
              </a:spcBef>
              <a:spcAft>
                <a:spcPts val="0"/>
              </a:spcAft>
              <a:buSzPts val="1400"/>
              <a:buNone/>
              <a:defRPr sz="3200" b="0" i="0" u="none" strike="noStrike" cap="none">
                <a:solidFill>
                  <a:schemeClr val="accent1"/>
                </a:solidFill>
                <a:sym typeface="Arial"/>
              </a:defRPr>
            </a:lvl8pPr>
            <a:lvl9pPr marL="1828800" marR="0" lvl="8" indent="0" algn="l" rtl="0">
              <a:spcBef>
                <a:spcPts val="0"/>
              </a:spcBef>
              <a:spcAft>
                <a:spcPts val="0"/>
              </a:spcAft>
              <a:buSzPts val="1400"/>
              <a:buNone/>
              <a:defRPr sz="3200" b="0" i="0" u="none" strike="noStrike" cap="none">
                <a:solidFill>
                  <a:schemeClr val="accent1"/>
                </a:solidFill>
                <a:sym typeface="Arial"/>
              </a:defRPr>
            </a:lvl9pPr>
          </a:lstStyle>
          <a:p>
            <a:endParaRPr/>
          </a:p>
        </p:txBody>
      </p:sp>
      <p:sp>
        <p:nvSpPr>
          <p:cNvPr id="604" name="Google Shape;604;p87"/>
          <p:cNvSpPr txBox="1">
            <a:spLocks noGrp="1"/>
          </p:cNvSpPr>
          <p:nvPr>
            <p:ph type="body" idx="1" hasCustomPrompt="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sym typeface="Arial"/>
              </a:defRPr>
            </a:lvl4pPr>
            <a:lvl5pPr marL="2286000" marR="0" lvl="4" indent="-228600" algn="l" rtl="0">
              <a:spcBef>
                <a:spcPts val="700"/>
              </a:spcBef>
              <a:spcAft>
                <a:spcPts val="0"/>
              </a:spcAft>
              <a:buSzPts val="1400"/>
              <a:buNone/>
              <a:defRPr sz="2000" b="0" i="0" u="none" strike="noStrike" cap="none">
                <a:solidFill>
                  <a:schemeClr val="accent2"/>
                </a:solidFil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sym typeface="Arial"/>
              </a:defRPr>
            </a:lvl9pPr>
          </a:lstStyle>
          <a:p>
            <a:endParaRPr/>
          </a:p>
        </p:txBody>
      </p:sp>
      <p:sp>
        <p:nvSpPr>
          <p:cNvPr id="605" name="Google Shape;605;p87"/>
          <p:cNvSpPr txBox="1">
            <a:spLocks noGrp="1"/>
          </p:cNvSpPr>
          <p:nvPr>
            <p:ph type="ftr" idx="11" hasCustomPrompt="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sym typeface="Arial"/>
              </a:defRPr>
            </a:lvl1pPr>
            <a:lvl2pPr marL="457200" marR="0" lvl="1" indent="0" algn="l" rtl="0">
              <a:spcBef>
                <a:spcPts val="0"/>
              </a:spcBef>
              <a:spcAft>
                <a:spcPts val="0"/>
              </a:spcAft>
              <a:buSzPts val="1400"/>
              <a:buNone/>
              <a:defRPr sz="1900" b="0" i="0" u="none" strike="noStrike" cap="none">
                <a:solidFill>
                  <a:schemeClr val="dk1"/>
                </a:solidFill>
                <a:sym typeface="Arial"/>
              </a:defRPr>
            </a:lvl2pPr>
            <a:lvl3pPr marL="914400" marR="0" lvl="2" indent="0" algn="l" rtl="0">
              <a:spcBef>
                <a:spcPts val="0"/>
              </a:spcBef>
              <a:spcAft>
                <a:spcPts val="0"/>
              </a:spcAft>
              <a:buSzPts val="1400"/>
              <a:buNone/>
              <a:defRPr sz="1900" b="0" i="0" u="none" strike="noStrike" cap="none">
                <a:solidFill>
                  <a:schemeClr val="dk1"/>
                </a:solidFill>
                <a:sym typeface="Arial"/>
              </a:defRPr>
            </a:lvl3pPr>
            <a:lvl4pPr marL="1371600" marR="0" lvl="3" indent="0" algn="l" rtl="0">
              <a:spcBef>
                <a:spcPts val="0"/>
              </a:spcBef>
              <a:spcAft>
                <a:spcPts val="0"/>
              </a:spcAft>
              <a:buSzPts val="1400"/>
              <a:buNone/>
              <a:defRPr sz="1900" b="0" i="0" u="none" strike="noStrike" cap="none">
                <a:solidFill>
                  <a:schemeClr val="dk1"/>
                </a:solidFill>
                <a:sym typeface="Arial"/>
              </a:defRPr>
            </a:lvl4pPr>
            <a:lvl5pPr marL="1828800" marR="0" lvl="4" indent="0" algn="l" rtl="0">
              <a:spcBef>
                <a:spcPts val="0"/>
              </a:spcBef>
              <a:spcAft>
                <a:spcPts val="0"/>
              </a:spcAft>
              <a:buSzPts val="1400"/>
              <a:buNone/>
              <a:defRPr sz="1900" b="0" i="0" u="none" strike="noStrike" cap="none">
                <a:solidFill>
                  <a:schemeClr val="dk1"/>
                </a:solidFill>
                <a:sym typeface="Arial"/>
              </a:defRPr>
            </a:lvl5pPr>
            <a:lvl6pPr marL="2286000" marR="0" lvl="5" indent="0" algn="l" rtl="0">
              <a:spcBef>
                <a:spcPts val="0"/>
              </a:spcBef>
              <a:spcAft>
                <a:spcPts val="0"/>
              </a:spcAft>
              <a:buSzPts val="1400"/>
              <a:buNone/>
              <a:defRPr sz="1900" b="0" i="0" u="none" strike="noStrike" cap="none">
                <a:solidFill>
                  <a:schemeClr val="dk1"/>
                </a:solidFill>
                <a:sym typeface="Arial"/>
              </a:defRPr>
            </a:lvl6pPr>
            <a:lvl7pPr marL="2743200" marR="0" lvl="6" indent="0" algn="l" rtl="0">
              <a:spcBef>
                <a:spcPts val="0"/>
              </a:spcBef>
              <a:spcAft>
                <a:spcPts val="0"/>
              </a:spcAft>
              <a:buSzPts val="1400"/>
              <a:buNone/>
              <a:defRPr sz="1900" b="0" i="0" u="none" strike="noStrike" cap="none">
                <a:solidFill>
                  <a:schemeClr val="dk1"/>
                </a:solidFill>
                <a:sym typeface="Arial"/>
              </a:defRPr>
            </a:lvl7pPr>
            <a:lvl8pPr marL="3200400" marR="0" lvl="7" indent="0" algn="l" rtl="0">
              <a:spcBef>
                <a:spcPts val="0"/>
              </a:spcBef>
              <a:spcAft>
                <a:spcPts val="0"/>
              </a:spcAft>
              <a:buSzPts val="1400"/>
              <a:buNone/>
              <a:defRPr sz="1900" b="0" i="0" u="none" strike="noStrike" cap="none">
                <a:solidFill>
                  <a:schemeClr val="dk1"/>
                </a:solidFill>
                <a:sym typeface="Arial"/>
              </a:defRPr>
            </a:lvl8pPr>
            <a:lvl9pPr marL="3657600" marR="0" lvl="8" indent="0" algn="l" rtl="0">
              <a:spcBef>
                <a:spcPts val="0"/>
              </a:spcBef>
              <a:spcAft>
                <a:spcPts val="0"/>
              </a:spcAft>
              <a:buSzPts val="1400"/>
              <a:buNone/>
              <a:defRPr sz="1900" b="0" i="0" u="none" strike="noStrike" cap="none">
                <a:solidFill>
                  <a:schemeClr val="dk1"/>
                </a:solidFill>
                <a:sym typeface="Arial"/>
              </a:defRPr>
            </a:lvl9pPr>
          </a:lstStyle>
          <a:p>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hasCustomPrompt="1"/>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sym typeface="Arial"/>
              </a:defRPr>
            </a:lvl9pPr>
          </a:lstStyle>
          <a:p>
            <a:endParaRPr/>
          </a:p>
        </p:txBody>
      </p:sp>
      <p:sp>
        <p:nvSpPr>
          <p:cNvPr id="614" name="Google Shape;614;p89"/>
          <p:cNvSpPr txBox="1">
            <a:spLocks noGrp="1"/>
          </p:cNvSpPr>
          <p:nvPr>
            <p:ph type="body" idx="1" hasCustomPrompt="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hasCustomPrompt="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hasCustomPrompt="1"/>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hasCustomPrompt="1"/>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hasCustomPrompt="1"/>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hasCustomPrompt="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hasCustomPrompt="1"/>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253177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hasCustomPrompt="1"/>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sym typeface="Avant Garde Demi SFDC"/>
              </a:defRPr>
            </a:lvl9pPr>
          </a:lstStyle>
          <a:p>
            <a:endParaRPr/>
          </a:p>
        </p:txBody>
      </p:sp>
      <p:sp>
        <p:nvSpPr>
          <p:cNvPr id="518" name="Google Shape;518;p47"/>
          <p:cNvSpPr txBox="1">
            <a:spLocks noGrp="1"/>
          </p:cNvSpPr>
          <p:nvPr>
            <p:ph type="subTitle" idx="1" hasCustomPrompt="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hasCustomPrompt="1"/>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hasCustomPrompt="1"/>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0630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23" r:id="rId1"/>
    <p:sldLayoutId id="2147483725" r:id="rId2"/>
    <p:sldLayoutId id="2147483726" r:id="rId3"/>
    <p:sldLayoutId id="2147483731" r:id="rId4"/>
    <p:sldLayoutId id="2147483732" r:id="rId5"/>
    <p:sldLayoutId id="2147483734"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41" r:id="rId1"/>
    <p:sldLayoutId id="2147483779" r:id="rId2"/>
    <p:sldLayoutId id="2147483780" r:id="rId3"/>
    <p:sldLayoutId id="2147483782" r:id="rId4"/>
    <p:sldLayoutId id="2147483786" r:id="rId5"/>
    <p:sldLayoutId id="2147483788" r:id="rId6"/>
    <p:sldLayoutId id="2147483789" r:id="rId7"/>
    <p:sldLayoutId id="2147483794"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ecurity.salesforce.com/mfa-rollout-pac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18/10/relationships/comments" Target="../comments/modernComment_2E8_B408C22D.xml"/><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47.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18/10/relationships/comments" Target="../comments/modernComment_135_9C3ED823.xm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18/10/relationships/comments" Target="../comments/modernComment_2EB_4385029C.xml"/><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9.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59.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4.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3C_E11D58B4.xml"/><Relationship Id="rId7"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2EE_29057FBA.xml"/><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67.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6.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61.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7.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microsoft.com/office/2018/10/relationships/comments" Target="../comments/modernComment_142_5B6A77D8.xml"/><Relationship Id="rId7"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microsoft.com/office/2018/10/relationships/comments" Target="../comments/modernComment_2F0_7CF90801.xml"/><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8.xml"/><Relationship Id="rId5" Type="http://schemas.openxmlformats.org/officeDocument/2006/relationships/image" Target="../media/image73.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hyperlink" Target="http://sfdc.co/IntrotoAuthenticator" TargetMode="External"/><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446050"/>
            <a:ext cx="11641024" cy="5861986"/>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fr-FR" sz="2800" dirty="0">
                <a:solidFill>
                  <a:srgbClr val="434343"/>
                </a:solidFill>
                <a:latin typeface="+mn-lt"/>
              </a:rPr>
              <a:t>Bienvenue !</a:t>
            </a:r>
          </a:p>
          <a:p>
            <a:pPr marL="0" lvl="0" indent="0" rtl="0">
              <a:lnSpc>
                <a:spcPct val="100000"/>
              </a:lnSpc>
              <a:spcBef>
                <a:spcPts val="0"/>
              </a:spcBef>
              <a:spcAft>
                <a:spcPts val="0"/>
              </a:spcAft>
              <a:buNone/>
            </a:pPr>
            <a:endParaRPr sz="2200" dirty="0">
              <a:solidFill>
                <a:srgbClr val="434343"/>
              </a:solidFill>
              <a:latin typeface="+mn-lt"/>
            </a:endParaRPr>
          </a:p>
          <a:p>
            <a:pPr marL="0" indent="0">
              <a:lnSpc>
                <a:spcPct val="100000"/>
              </a:lnSpc>
              <a:spcBef>
                <a:spcPts val="0"/>
              </a:spcBef>
              <a:spcAft>
                <a:spcPts val="0"/>
              </a:spcAft>
              <a:buClr>
                <a:schemeClr val="dk1"/>
              </a:buClr>
              <a:buSzPct val="25000"/>
              <a:buNone/>
            </a:pPr>
            <a:r>
              <a:rPr lang="fr-FR" sz="2100" dirty="0">
                <a:solidFill>
                  <a:srgbClr val="434343"/>
                </a:solidFill>
                <a:latin typeface="+mn-lt"/>
              </a:rPr>
              <a:t>Ceci est une présentation personnalisable que vous pouvez utiliser pour former les utilisateurs à l’authentification multifacteur (MFA). Le modèle suppose que vous activez le service MFA fourni par Salesforce pour les connexions directes. Si votre client utilise plutôt les services de MFA de votre fournisseur d’identité SSO, adaptez ces diapositives selon les caractéristiques de cette implémentation (notamment les méthodes de vérification prises en charge par le fournisseur d’identité).</a:t>
            </a:r>
          </a:p>
          <a:p>
            <a:pPr marL="0" indent="0">
              <a:lnSpc>
                <a:spcPct val="100000"/>
              </a:lnSpc>
              <a:spcBef>
                <a:spcPts val="0"/>
              </a:spcBef>
              <a:spcAft>
                <a:spcPts val="0"/>
              </a:spcAft>
              <a:buClr>
                <a:schemeClr val="dk1"/>
              </a:buClr>
              <a:buSzPct val="25000"/>
              <a:buNone/>
            </a:pPr>
            <a:endParaRPr lang="en-US" sz="2100" dirty="0">
              <a:solidFill>
                <a:srgbClr val="434343"/>
              </a:solidFill>
              <a:latin typeface="+mn-lt"/>
            </a:endParaRPr>
          </a:p>
          <a:p>
            <a:pPr marL="0" indent="0">
              <a:lnSpc>
                <a:spcPct val="100000"/>
              </a:lnSpc>
              <a:spcBef>
                <a:spcPts val="0"/>
              </a:spcBef>
              <a:spcAft>
                <a:spcPts val="0"/>
              </a:spcAft>
              <a:buClr>
                <a:schemeClr val="dk1"/>
              </a:buClr>
              <a:buSzPct val="25000"/>
              <a:buNone/>
            </a:pPr>
            <a:r>
              <a:rPr lang="fr-FR" sz="2100" dirty="0">
                <a:solidFill>
                  <a:srgbClr val="434343"/>
                </a:solidFill>
                <a:latin typeface="+mn-lt"/>
              </a:rPr>
              <a:t>Si vos clients eux-mêmes sont responsables de la formation de leurs propres utilisateurs, ils peuvent accéder à une version client de cette présentation (ainsi qu’à des modèles de gestion du changement et d’intégration) dans le </a:t>
            </a:r>
            <a:r>
              <a:rPr lang="fr-FR" sz="2100" dirty="0">
                <a:solidFill>
                  <a:srgbClr val="434343"/>
                </a:solidFill>
                <a:latin typeface="+mn-lt"/>
                <a:hlinkClick r:id="rId3"/>
              </a:rPr>
              <a:t>Pack de déploiement de la MFA pour les administrateurs</a:t>
            </a:r>
            <a:r>
              <a:rPr lang="fr-FR" sz="2100" dirty="0">
                <a:solidFill>
                  <a:srgbClr val="434343"/>
                </a:solidFill>
                <a:latin typeface="+mn-lt"/>
              </a:rPr>
              <a:t>.</a:t>
            </a:r>
          </a:p>
          <a:p>
            <a:pPr marL="0" lvl="0" indent="0" rtl="0">
              <a:lnSpc>
                <a:spcPct val="100000"/>
              </a:lnSpc>
              <a:spcBef>
                <a:spcPts val="0"/>
              </a:spcBef>
              <a:spcAft>
                <a:spcPts val="0"/>
              </a:spcAft>
              <a:buClr>
                <a:schemeClr val="dk1"/>
              </a:buClr>
              <a:buSzPct val="25000"/>
              <a:buFont typeface="Arial"/>
              <a:buNone/>
            </a:pPr>
            <a:endParaRPr lang="en-US" sz="21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fr-FR" sz="2100" dirty="0">
                <a:solidFill>
                  <a:srgbClr val="434343"/>
                </a:solidFill>
                <a:latin typeface="+mn-lt"/>
              </a:rPr>
              <a:t>Modifiez-la au besoin pour soutenir votre image de marque, votre activité et vos cas d’utilisation.</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fr-FR" sz="1800" dirty="0">
                <a:solidFill>
                  <a:srgbClr val="434343"/>
                </a:solidFill>
                <a:latin typeface="+mn-lt"/>
              </a:rPr>
              <a:t>Remarque : activez le volet Commentaires pour voir des conseils sur la personnalisation de la présentation.</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lié avec succès Salesforce Authenticator à votre compte.</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10. Vous finissez de vous connecter.</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fr-FR" sz="2800">
                <a:latin typeface="+mj-lt"/>
              </a:rPr>
              <a:t>Salesforce Authenticator : enregistrement de l’application </a:t>
            </a:r>
            <a:r>
              <a:rPr lang="fr-FR" sz="1600" i="1">
                <a:latin typeface="+mj-lt"/>
              </a:rPr>
              <a:t>suite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fr-FR" sz="2800">
                <a:solidFill>
                  <a:schemeClr val="accent1"/>
                </a:solidFill>
                <a:latin typeface="+mj-lt"/>
              </a:rPr>
              <a:t>Salesforce Authenticator : enregistrement de l’application</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Salesforce Authenticator sur votre appareil mobile. Cette application est disponible </a:t>
            </a:r>
            <a:br>
              <a:rPr lang="fr-FR" sz="1350" dirty="0"/>
            </a:br>
            <a:r>
              <a:rPr lang="fr-FR" sz="1350" dirty="0"/>
              <a:t>sur l’App Store d’Apple ou Google Play.</a:t>
            </a:r>
          </a:p>
          <a:p>
            <a:pPr algn="ctr"/>
            <a:r>
              <a:rPr lang="fr-FR" sz="1350"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Sur votre ordinateur, connectez-vous à votre compte. Vous pouvez être invité(e) à confirmer votre identité avec un mot de passe à usage unique</a:t>
            </a:r>
            <a:br>
              <a:rPr lang="fr-FR" sz="1350" dirty="0"/>
            </a:br>
            <a:r>
              <a:rPr lang="fr-FR" sz="1350" dirty="0"/>
              <a:t>par e-mail ou SMS.</a:t>
            </a:r>
          </a:p>
          <a:p>
            <a:pPr algn="ctr"/>
            <a:r>
              <a:rPr lang="fr-FR" sz="1350"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L’écran d’enregistrement de Salesforce Authenticator s’affiche automatiquement.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6"/>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Sur votre appareil </a:t>
            </a:r>
            <a:br>
              <a:rPr lang="fr-FR" sz="1350" dirty="0"/>
            </a:br>
            <a:r>
              <a:rPr lang="fr-FR" sz="1350" dirty="0"/>
              <a:t>mobile, ouvrez Salesforce Authenticator et appuyez sur </a:t>
            </a:r>
            <a:r>
              <a:rPr lang="fr-FR" sz="1350" b="1" dirty="0"/>
              <a:t>Ajouter un compte</a:t>
            </a:r>
            <a:r>
              <a:rPr lang="fr-FR" sz="1350"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7"/>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02047287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L'application affiche une expression en deux mots.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Sur votre ordinateur, saisissez l’expression dans le champ Expression en deux mots. Ensuite, cliquez sur </a:t>
            </a:r>
            <a:r>
              <a:rPr lang="fr-FR" b="1"/>
              <a:t>Connecter</a:t>
            </a:r>
            <a:r>
              <a:rPr lang="fr-FR"/>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7. Salesforce Authenticator est lié à votre compte. Vous êtes invité(e) à confirmer les détails de connexion dans l’application.</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8. Dans Salesforce Authenticator, vérifiez </a:t>
            </a:r>
            <a:br>
              <a:rPr lang="fr-FR" dirty="0"/>
            </a:br>
            <a:r>
              <a:rPr lang="fr-FR" dirty="0"/>
              <a:t>que les informations de connexion sont correctes, puis appuyez sur </a:t>
            </a:r>
            <a:r>
              <a:rPr lang="fr-FR" b="1" dirty="0"/>
              <a:t>Connecter</a:t>
            </a:r>
            <a:r>
              <a:rPr lang="fr-FR"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Salesforce Authenticator : enregistrement de l’application </a:t>
            </a:r>
            <a:r>
              <a:rPr lang="fr-FR" sz="1600" i="1">
                <a:solidFill>
                  <a:schemeClr val="accent1"/>
                </a:solidFill>
                <a:latin typeface="+mj-lt"/>
              </a:rPr>
              <a:t>suite</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6013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lié avec succès Salesforce Authenticator à votre compte.</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10. Vous finissez de vous connecter.</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fr-FR" sz="2800">
                <a:latin typeface="+mj-lt"/>
              </a:rPr>
              <a:t>Salesforce Authenticator : enregistrement de l’application </a:t>
            </a:r>
            <a:r>
              <a:rPr lang="fr-FR" sz="1600" i="1">
                <a:latin typeface="+mj-lt"/>
              </a:rPr>
              <a:t>suite</a:t>
            </a:r>
          </a:p>
        </p:txBody>
      </p:sp>
    </p:spTree>
    <p:extLst>
      <p:ext uri="{BB962C8B-B14F-4D97-AF65-F5344CB8AC3E}">
        <p14:creationId xmlns:p14="http://schemas.microsoft.com/office/powerpoint/2010/main" val="356397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46029"/>
            <a:ext cx="2574656" cy="1813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fr-FR"/>
              <a:t>1. Sur l’écran de connexion,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46029"/>
            <a:ext cx="2574656" cy="1813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dirty="0"/>
              <a:t>2. Salesforce vous invite </a:t>
            </a:r>
            <a:br>
              <a:rPr lang="fr-FR" dirty="0"/>
            </a:br>
            <a:r>
              <a:rPr lang="fr-FR" dirty="0"/>
              <a:t>à utiliser Salesforce Authenticator pour vérifier votre identité.</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46029"/>
            <a:ext cx="2574656" cy="1813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dirty="0"/>
              <a:t>3. Sur votre appareil mobile, répondez à la notification push pour ouvrir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46029"/>
            <a:ext cx="2574656" cy="1813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dirty="0"/>
              <a:t>4. Dans Salesforce Authenticator, vérifiez que vous êtes à l’origine de la demande de connexion, puis appuyez sur </a:t>
            </a:r>
            <a:r>
              <a:rPr lang="fr-FR" b="1" dirty="0"/>
              <a:t>Approuver</a:t>
            </a:r>
            <a:r>
              <a:rPr lang="fr-FR" dirty="0"/>
              <a:t>.</a:t>
            </a:r>
          </a:p>
          <a:p>
            <a:endParaRPr lang="en-US" dirty="0"/>
          </a:p>
          <a:p>
            <a:r>
              <a:rPr lang="fr-FR" dirty="0"/>
              <a:t>Vous êtes connecté(e) avec succès à votre compte.</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Salesforce Authenticator : connexion</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Applications tierces d’authentification</a:t>
            </a: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sym typeface="Salesforce Sans"/>
              </a:rPr>
              <a:t>Vous pouvez utiliser </a:t>
            </a:r>
            <a:r>
              <a:rPr lang="fr-FR" sz="1900" dirty="0">
                <a:latin typeface="+mn-lt"/>
                <a:ea typeface="Salesforce Sans"/>
                <a:cs typeface="Salesforce Sans"/>
                <a:sym typeface="Salesforce Sans"/>
              </a:rPr>
              <a:t>n’importe quelle application d’authentification capable de générer des codes temporaires fondés sur les algorithmes </a:t>
            </a:r>
            <a:br>
              <a:rPr lang="fr-FR" sz="1900" dirty="0">
                <a:latin typeface="+mn-lt"/>
                <a:ea typeface="Salesforce Sans"/>
                <a:cs typeface="Salesforce Sans"/>
                <a:sym typeface="Salesforce Sans"/>
              </a:rPr>
            </a:br>
            <a:r>
              <a:rPr lang="fr-FR" sz="1900" dirty="0">
                <a:latin typeface="+mn-lt"/>
                <a:ea typeface="Salesforce Sans"/>
                <a:cs typeface="Salesforce Sans"/>
                <a:sym typeface="Salesforce Sans"/>
              </a:rPr>
              <a:t>de mot de passe à usage unique basé sur le temps (time-based one-time password ou TOTP) définis par OATH </a:t>
            </a:r>
            <a:r>
              <a:rPr lang="fr-FR" sz="1600" dirty="0">
                <a:latin typeface="+mn-lt"/>
                <a:ea typeface="Salesforce Sans"/>
                <a:cs typeface="Salesforce Sans"/>
                <a:sym typeface="Salesforce Sans"/>
              </a:rPr>
              <a:t>(spécifications dans </a:t>
            </a:r>
            <a:r>
              <a:rPr lang="fr-FR"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fr-FR" sz="1600" dirty="0">
                <a:latin typeface="+mn-lt"/>
                <a:ea typeface="Salesforce Sans"/>
                <a:cs typeface="Salesforce Sans"/>
                <a:sym typeface="Salesforce Sans"/>
              </a:rPr>
              <a:t>). </a:t>
            </a: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Google Authenticator</a:t>
            </a: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Microsoft Authenticator</a:t>
            </a: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Authy</a:t>
            </a: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fr-FR" sz="2000" b="1">
                <a:solidFill>
                  <a:schemeClr val="dk1"/>
                </a:solidFill>
                <a:latin typeface="+mn-lt"/>
                <a:ea typeface="Salesforce Sans"/>
                <a:cs typeface="Salesforce Sans"/>
                <a:sym typeface="Salesforce Sans"/>
              </a:rPr>
              <a:t>  Applications répandues</a:t>
            </a: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612412"/>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ea typeface="Salesforce Sans"/>
                <a:cs typeface="Salesforce Sans"/>
                <a:sym typeface="Salesforce Sans"/>
              </a:rPr>
              <a:t>Pour vous connecter avec ce type de méthode de vérification, obtenez un code dans l’application, puis saisissez ce code au cours du processus de connexion.</a:t>
            </a: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67112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ea typeface="Salesforce Sans"/>
                <a:cs typeface="Salesforce Sans"/>
                <a:sym typeface="Salesforce Sans"/>
              </a:rPr>
              <a:t>Les TOTP ne nécessitent pas de connexion de données ou à Internet.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53116"/>
            <a:ext cx="2574656" cy="1646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Installez une application d’authentification tierce sur votre appareil mobile. Des applications sont disponibles sur l’App Store d’Apple ou sur Google Play.</a:t>
            </a:r>
          </a:p>
          <a:p>
            <a:pPr algn="ctr"/>
            <a:r>
              <a:rPr lang="fr-F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53116"/>
            <a:ext cx="2574656" cy="1646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2. Sur votre ordinateur, connectez-vous à votre compte. Vous pouvez être invité(e) à confirmer votre identité avec un mot de passe à usage unique </a:t>
            </a:r>
            <a:br>
              <a:rPr lang="fr-FR" dirty="0"/>
            </a:br>
            <a:r>
              <a:rPr lang="fr-FR" dirty="0"/>
              <a:t>par e-mail ou SMS.</a:t>
            </a:r>
          </a:p>
          <a:p>
            <a:pPr algn="ctr"/>
            <a:r>
              <a:rPr lang="fr-FR"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53116"/>
            <a:ext cx="2574656" cy="1646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Sélectionnez </a:t>
            </a:r>
            <a:r>
              <a:rPr lang="fr-FR" b="1"/>
              <a:t>Utiliser les codes de vérification d’une application d’authentification</a:t>
            </a:r>
            <a:r>
              <a:rPr lang="fr-FR"/>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a:extLst>
              <a:ext uri="{FF2B5EF4-FFF2-40B4-BE49-F238E27FC236}">
                <a16:creationId xmlns:a16="http://schemas.microsoft.com/office/drawing/2014/main" id="{9C96C6DF-8621-DD40-9132-BD63A3C0E858}"/>
              </a:ext>
            </a:extLst>
          </p:cNvPr>
          <p:cNvPicPr>
            <a:picLocks noChangeAspect="1"/>
          </p:cNvPicPr>
          <p:nvPr/>
        </p:nvPicPr>
        <p:blipFill>
          <a:blip r:embed="rId5"/>
          <a:srcRect/>
          <a:stretch/>
        </p:blipFill>
        <p:spPr>
          <a:xfrm>
            <a:off x="6910565" y="3282943"/>
            <a:ext cx="1664854"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53116"/>
            <a:ext cx="2574656" cy="1646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4. L’écran Connecter une application Authenticator s’affiche.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fr-FR" sz="2800">
                <a:solidFill>
                  <a:schemeClr val="accent1"/>
                </a:solidFill>
                <a:latin typeface="+mj-lt"/>
              </a:rPr>
              <a:t>Applications d’authentification tierces : enregistrement d’une application</a:t>
            </a:r>
          </a:p>
        </p:txBody>
      </p:sp>
      <p:sp>
        <p:nvSpPr>
          <p:cNvPr id="14" name="Rounded Rectangle 13">
            <a:extLst>
              <a:ext uri="{FF2B5EF4-FFF2-40B4-BE49-F238E27FC236}">
                <a16:creationId xmlns:a16="http://schemas.microsoft.com/office/drawing/2014/main" id="{EBA289CA-3E37-4A4F-86C0-163E3BB384AB}"/>
              </a:ext>
            </a:extLst>
          </p:cNvPr>
          <p:cNvSpPr/>
          <p:nvPr/>
        </p:nvSpPr>
        <p:spPr>
          <a:xfrm>
            <a:off x="7018987" y="5138670"/>
            <a:ext cx="1461752" cy="18226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2" name="Picture 11" descr="Qr code&#10;&#10;Description automatically generated">
            <a:extLst>
              <a:ext uri="{FF2B5EF4-FFF2-40B4-BE49-F238E27FC236}">
                <a16:creationId xmlns:a16="http://schemas.microsoft.com/office/drawing/2014/main" id="{A502B429-C5A9-11E6-A073-5CF61ECBC1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0763" y="3282943"/>
            <a:ext cx="1853009" cy="3200400"/>
          </a:xfrm>
          <a:prstGeom prst="rect">
            <a:avLst/>
          </a:prstGeom>
        </p:spPr>
      </p:pic>
    </p:spTree>
    <p:extLst>
      <p:ext uri="{BB962C8B-B14F-4D97-AF65-F5344CB8AC3E}">
        <p14:creationId xmlns:p14="http://schemas.microsoft.com/office/powerpoint/2010/main" val="2621364259"/>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03498"/>
            <a:ext cx="2574656" cy="1696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Ouvrez votre application d’authentification sur votre appareil mobile et ajoutez un nouveau compte.</a:t>
            </a:r>
          </a:p>
          <a:p>
            <a:pPr algn="ctr"/>
            <a:r>
              <a:rPr lang="fr-F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03498"/>
            <a:ext cx="2574656" cy="1696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Utilisez l’application d’authentification pour scanner le code QR affiché sur votre ordinateur.</a:t>
            </a:r>
          </a:p>
          <a:p>
            <a:pPr algn="ctr"/>
            <a:endParaRPr lang="en-US" dirty="0"/>
          </a:p>
          <a:p>
            <a:pPr algn="ctr"/>
            <a:r>
              <a:rPr lang="fr-F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03498"/>
            <a:ext cx="2574656" cy="1696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7. L’application d’authentification est liée à votre compte. L’application commence automatique-ment à générer des codes d’accès à usage unique basés sur le temps. </a:t>
            </a:r>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03498"/>
            <a:ext cx="2574656" cy="1696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fr-FR"/>
              <a:t>8. Sur votre ordinateur, saisissez un code généré par l’application d’authentification dans le champ Code de vérification, puis cliquez sur </a:t>
            </a:r>
            <a:r>
              <a:rPr lang="fr-FR" b="1"/>
              <a:t>Connecter</a:t>
            </a:r>
            <a:r>
              <a:rPr lang="fr-FR"/>
              <a:t>.</a:t>
            </a:r>
          </a:p>
        </p:txBody>
      </p:sp>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Applications d’authentification tierces : enregistrement d’une application </a:t>
            </a:r>
            <a:r>
              <a:rPr lang="fr-FR" sz="1600" i="1">
                <a:solidFill>
                  <a:schemeClr val="accent1"/>
                </a:solidFill>
                <a:latin typeface="+mj-lt"/>
              </a:rPr>
              <a:t>suite</a:t>
            </a:r>
          </a:p>
        </p:txBody>
      </p:sp>
      <p:pic>
        <p:nvPicPr>
          <p:cNvPr id="14" name="Picture 13" descr="Graphical user interface, application&#10;&#10;Description automatically generated">
            <a:extLst>
              <a:ext uri="{FF2B5EF4-FFF2-40B4-BE49-F238E27FC236}">
                <a16:creationId xmlns:a16="http://schemas.microsoft.com/office/drawing/2014/main" id="{9E328E1E-3772-1909-1BFC-5811F608E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021" y="3299968"/>
            <a:ext cx="1613165" cy="3200400"/>
          </a:xfrm>
          <a:prstGeom prst="rect">
            <a:avLst/>
          </a:prstGeom>
        </p:spPr>
      </p:pic>
      <p:sp>
        <p:nvSpPr>
          <p:cNvPr id="15" name="Rounded Rectangle 14">
            <a:extLst>
              <a:ext uri="{FF2B5EF4-FFF2-40B4-BE49-F238E27FC236}">
                <a16:creationId xmlns:a16="http://schemas.microsoft.com/office/drawing/2014/main" id="{D4413256-9F20-29B6-7D06-B9BA8649F2FA}"/>
              </a:ext>
            </a:extLst>
          </p:cNvPr>
          <p:cNvSpPr/>
          <p:nvPr/>
        </p:nvSpPr>
        <p:spPr>
          <a:xfrm>
            <a:off x="1193634"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6" name="Rounded Rectangle 15">
            <a:extLst>
              <a:ext uri="{FF2B5EF4-FFF2-40B4-BE49-F238E27FC236}">
                <a16:creationId xmlns:a16="http://schemas.microsoft.com/office/drawing/2014/main" id="{A1DDF18A-4494-BB2C-8B24-A57B7A8525C9}"/>
              </a:ext>
            </a:extLst>
          </p:cNvPr>
          <p:cNvSpPr/>
          <p:nvPr/>
        </p:nvSpPr>
        <p:spPr>
          <a:xfrm>
            <a:off x="2097736"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Qr code&#10;&#10;Description automatically generated">
            <a:extLst>
              <a:ext uri="{FF2B5EF4-FFF2-40B4-BE49-F238E27FC236}">
                <a16:creationId xmlns:a16="http://schemas.microsoft.com/office/drawing/2014/main" id="{AEF34F8C-EB0E-15B0-404B-3EE21FE3D2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EC57F68C-4D37-D8A1-8279-BEFED0B4A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205" y="3299968"/>
            <a:ext cx="1613165" cy="3200400"/>
          </a:xfrm>
          <a:prstGeom prst="rect">
            <a:avLst/>
          </a:prstGeom>
        </p:spPr>
      </p:pic>
      <p:sp>
        <p:nvSpPr>
          <p:cNvPr id="19" name="Rounded Rectangle 18">
            <a:extLst>
              <a:ext uri="{FF2B5EF4-FFF2-40B4-BE49-F238E27FC236}">
                <a16:creationId xmlns:a16="http://schemas.microsoft.com/office/drawing/2014/main" id="{64908004-516F-E6AB-5ACB-E5B1C4ADD751}"/>
              </a:ext>
            </a:extLst>
          </p:cNvPr>
          <p:cNvSpPr/>
          <p:nvPr/>
        </p:nvSpPr>
        <p:spPr>
          <a:xfrm>
            <a:off x="7072818"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20" name="Picture 19" descr="Qr code&#10;&#10;Description automatically generated">
            <a:extLst>
              <a:ext uri="{FF2B5EF4-FFF2-40B4-BE49-F238E27FC236}">
                <a16:creationId xmlns:a16="http://schemas.microsoft.com/office/drawing/2014/main" id="{5B6848E1-21E0-26D4-894F-D2314D8C6B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403" y="3299968"/>
            <a:ext cx="1853009" cy="3200400"/>
          </a:xfrm>
          <a:prstGeom prst="rect">
            <a:avLst/>
          </a:prstGeom>
        </p:spPr>
      </p:pic>
      <p:sp>
        <p:nvSpPr>
          <p:cNvPr id="21" name="Rounded Rectangle 20">
            <a:extLst>
              <a:ext uri="{FF2B5EF4-FFF2-40B4-BE49-F238E27FC236}">
                <a16:creationId xmlns:a16="http://schemas.microsoft.com/office/drawing/2014/main" id="{39C27CFC-22C6-B264-0D31-80E7C269E7FD}"/>
              </a:ext>
            </a:extLst>
          </p:cNvPr>
          <p:cNvSpPr/>
          <p:nvPr/>
        </p:nvSpPr>
        <p:spPr>
          <a:xfrm>
            <a:off x="9935211" y="5574284"/>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a:t>
            </a:r>
            <a:br>
              <a:rPr lang="fr-FR" dirty="0"/>
            </a:br>
            <a:r>
              <a:rPr lang="fr-FR" dirty="0"/>
              <a:t>lié avec succès votre application d’authentification tierce à votre compte. Il ne vous reste plus qu’à finir de vous connecter. </a:t>
            </a:r>
          </a:p>
          <a:p>
            <a:r>
              <a:rPr lang="fr-FR" dirty="0"/>
              <a:t> </a:t>
            </a:r>
          </a:p>
        </p:txBody>
      </p:sp>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655" y="3791002"/>
            <a:ext cx="2743200" cy="1580284"/>
          </a:xfrm>
          <a:prstGeom prst="rect">
            <a:avLst/>
          </a:prstGeom>
        </p:spPr>
      </p:pic>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fr-FR" sz="2800">
                <a:latin typeface="+mj-lt"/>
              </a:rPr>
              <a:t>Applications d’authentification tierces : enregistrement d’une application </a:t>
            </a:r>
            <a:r>
              <a:rPr lang="fr-FR" sz="1600" i="1">
                <a:latin typeface="+mj-lt"/>
              </a:rPr>
              <a:t>suite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38940"/>
            <a:ext cx="2574656" cy="1660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Installez une application d’authentification tierce sur votre appareil mobile. Des applications sont disponibles sur l’App Store d’Apple ou sur Google Play.</a:t>
            </a:r>
          </a:p>
          <a:p>
            <a:pPr algn="ctr"/>
            <a:r>
              <a:rPr lang="fr-F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38940"/>
            <a:ext cx="2574656" cy="1660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2. Sur votre ordinateur, connectez-vous à votre compte. Vous pouvez être invité(e) à confirmer votre identité avec un mot de passe à usage unique </a:t>
            </a:r>
            <a:br>
              <a:rPr lang="fr-FR" dirty="0"/>
            </a:br>
            <a:r>
              <a:rPr lang="fr-FR" dirty="0"/>
              <a:t>par e-mail ou SMS.</a:t>
            </a:r>
          </a:p>
          <a:p>
            <a:pPr algn="ctr"/>
            <a:r>
              <a:rPr lang="fr-FR"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38940"/>
            <a:ext cx="2574656" cy="1660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L’écran Connecter Salesforce Authenticator s’affiche par défaut. Cliquez sur </a:t>
            </a:r>
            <a:r>
              <a:rPr lang="fr-FR" b="1"/>
              <a:t>Choisir une autre méthode de vérification</a:t>
            </a:r>
            <a:r>
              <a:rPr lang="fr-FR"/>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5"/>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38940"/>
            <a:ext cx="2574656" cy="1660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4. Sélectionnez </a:t>
            </a:r>
            <a:r>
              <a:rPr lang="fr-FR" b="1"/>
              <a:t>Utiliser les codes de vérification d’une application d’authentification</a:t>
            </a:r>
            <a:r>
              <a:rPr lang="fr-FR"/>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a:extLst>
              <a:ext uri="{FF2B5EF4-FFF2-40B4-BE49-F238E27FC236}">
                <a16:creationId xmlns:a16="http://schemas.microsoft.com/office/drawing/2014/main" id="{B311E67C-A03E-E24F-9CB9-CD99BA4E6418}"/>
              </a:ext>
            </a:extLst>
          </p:cNvPr>
          <p:cNvPicPr>
            <a:picLocks noChangeAspect="1"/>
          </p:cNvPicPr>
          <p:nvPr/>
        </p:nvPicPr>
        <p:blipFill>
          <a:blip r:embed="rId8"/>
          <a:srcRect/>
          <a:stretch/>
        </p:blipFill>
        <p:spPr>
          <a:xfrm>
            <a:off x="9848535" y="3282943"/>
            <a:ext cx="1664854"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fr-FR" sz="2800">
                <a:solidFill>
                  <a:schemeClr val="accent1"/>
                </a:solidFill>
                <a:latin typeface="+mj-lt"/>
              </a:rPr>
              <a:t>Applications d’authentification tierces : enregistrement d’une application</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934303" y="5146766"/>
            <a:ext cx="1508760" cy="16328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13279042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7677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Formation sur l’authentification multifacteur (MFA)</a:t>
            </a: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fr-FR">
                <a:latin typeface="+mj-lt"/>
              </a:rPr>
              <a:t>Sécurisation de l’accès aux comptes utilisateur</a:t>
            </a: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fr-FR" b="1">
                <a:latin typeface="+mj-lt"/>
              </a:rPr>
              <a:t>Nom, Fonction</a:t>
            </a:r>
            <a:br>
              <a:rPr lang="fr-FR">
                <a:latin typeface="+mj-lt"/>
              </a:rPr>
            </a:br>
            <a:r>
              <a:rPr lang="fr-FR">
                <a:latin typeface="+mj-lt"/>
              </a:rPr>
              <a:t>Twitter | E-mail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60205"/>
            <a:ext cx="2574656" cy="16396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L’écran Connecter une application Authenticator s’affiche.</a:t>
            </a:r>
          </a:p>
          <a:p>
            <a:pPr algn="ctr"/>
            <a:r>
              <a:rPr lang="fr-F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60205"/>
            <a:ext cx="2574656" cy="16396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Ouvrez votre application d’authentification sur votre appareil mobile et ajoutez un nouveau compte.</a:t>
            </a:r>
          </a:p>
          <a:p>
            <a:pPr algn="ctr"/>
            <a:endParaRPr lang="en-US" dirty="0"/>
          </a:p>
          <a:p>
            <a:pPr algn="ctr"/>
            <a:r>
              <a:rPr lang="fr-F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60205"/>
            <a:ext cx="2574656" cy="16396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7. Utilisez l’application d’authentification pour scanner le code QR affiché sur votre ordinateur. </a:t>
            </a:r>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60205"/>
            <a:ext cx="2574656" cy="16396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fr-FR" dirty="0"/>
              <a:t>8. L’application d’authentification est liée à votre compte. L’application commence automatiquement à générer des codes d’accès à usage unique basés sur le temps.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Applications d’authentification tierces : enregistrement d’une application </a:t>
            </a:r>
            <a:r>
              <a:rPr lang="fr-FR" sz="1600" i="1">
                <a:solidFill>
                  <a:schemeClr val="accent1"/>
                </a:solidFill>
                <a:latin typeface="+mj-lt"/>
              </a:rPr>
              <a:t>suite</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86122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9. Sur votre ordinateur, saisissez un code généré par l’application d’authentification dans le champ Code de vérification, puis cliquez sur </a:t>
            </a:r>
            <a:r>
              <a:rPr lang="fr-FR" b="1"/>
              <a:t>Connecter</a:t>
            </a:r>
            <a:r>
              <a:rPr lang="fr-FR"/>
              <a:t>. </a:t>
            </a:r>
          </a:p>
          <a:p>
            <a:r>
              <a:rPr lang="fr-FR"/>
              <a:t> </a:t>
            </a:r>
          </a:p>
        </p:txBody>
      </p:sp>
      <p:sp>
        <p:nvSpPr>
          <p:cNvPr id="11" name="Rectangle 10">
            <a:extLst>
              <a:ext uri="{FF2B5EF4-FFF2-40B4-BE49-F238E27FC236}">
                <a16:creationId xmlns:a16="http://schemas.microsoft.com/office/drawing/2014/main" id="{A10CBBFD-7062-4F77-2F1A-6A8322B67B9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10. C’est tout ! Vous avez</a:t>
            </a:r>
            <a:br>
              <a:rPr lang="fr-FR" dirty="0"/>
            </a:br>
            <a:r>
              <a:rPr lang="fr-FR" dirty="0"/>
              <a:t>lié avec succès votre application d’authentification tierce à votre compte. Il ne vous reste plus qu’à finir de vous connecter.</a:t>
            </a:r>
          </a:p>
          <a:p>
            <a:endParaRPr lang="en-US" dirty="0"/>
          </a:p>
          <a:p>
            <a:pPr algn="ctr"/>
            <a:endParaRPr lang="en-US" dirty="0"/>
          </a:p>
          <a:p>
            <a:pPr algn="ctr"/>
            <a:r>
              <a:rPr lang="fr-FR" dirty="0"/>
              <a:t> </a:t>
            </a:r>
          </a:p>
        </p:txBody>
      </p:sp>
      <p:pic>
        <p:nvPicPr>
          <p:cNvPr id="12" name="Picture 11" descr="Qr code&#10;&#10;Description automatically generated">
            <a:extLst>
              <a:ext uri="{FF2B5EF4-FFF2-40B4-BE49-F238E27FC236}">
                <a16:creationId xmlns:a16="http://schemas.microsoft.com/office/drawing/2014/main" id="{40FB4617-0721-9022-6A4B-F44FD86E2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Rounded Rectangle 13">
            <a:extLst>
              <a:ext uri="{FF2B5EF4-FFF2-40B4-BE49-F238E27FC236}">
                <a16:creationId xmlns:a16="http://schemas.microsoft.com/office/drawing/2014/main" id="{177B47B0-05F7-7638-5B99-FF6706BFFFBE}"/>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fr-FR" sz="2800">
                <a:latin typeface="+mj-lt"/>
              </a:rPr>
              <a:t>Applications d’authentification tierces : enregistrement d’une application </a:t>
            </a:r>
            <a:r>
              <a:rPr lang="fr-FR" sz="1600" i="1">
                <a:latin typeface="+mj-lt"/>
              </a:rPr>
              <a:t>suite</a:t>
            </a:r>
          </a:p>
        </p:txBody>
      </p:sp>
    </p:spTree>
    <p:extLst>
      <p:ext uri="{BB962C8B-B14F-4D97-AF65-F5344CB8AC3E}">
        <p14:creationId xmlns:p14="http://schemas.microsoft.com/office/powerpoint/2010/main" val="308817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10586"/>
            <a:ext cx="2574656" cy="1689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Sur l’écran de connexion,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10586"/>
            <a:ext cx="2574656" cy="1689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2. Vous êtes invité(e) à saisir un code à partir </a:t>
            </a:r>
            <a:br>
              <a:rPr lang="fr-FR" dirty="0"/>
            </a:br>
            <a:r>
              <a:rPr lang="fr-FR" dirty="0"/>
              <a:t>de votre application d’authentification pour vérifier votre identité.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10586"/>
            <a:ext cx="2574656" cy="1689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Sur votre appareil mobile, ouvrez votre application d’authentification pour obtenir un code à usage unique basé sur le temps.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10586"/>
            <a:ext cx="2574656" cy="16892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4. Sur votre ordinateur, saisissez le code généré </a:t>
            </a:r>
            <a:br>
              <a:rPr lang="fr-FR" dirty="0"/>
            </a:br>
            <a:r>
              <a:rPr lang="fr-FR" dirty="0"/>
              <a:t>par l’application d’authentification, puis cliquez sur </a:t>
            </a:r>
            <a:r>
              <a:rPr lang="fr-FR" b="1" dirty="0"/>
              <a:t>Vérifier</a:t>
            </a:r>
            <a:r>
              <a:rPr lang="fr-FR" dirty="0"/>
              <a:t>. Vous êtes connecté(e) avec succès à votre compte.</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Applications d’authentification tierces : connexion</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rgbClr val="032D60"/>
                </a:solidFill>
                <a:latin typeface="+mj-lt"/>
                <a:ea typeface="Avant Garde Demi SFDC"/>
                <a:cs typeface="Avant Garde Demi SFDC"/>
                <a:sym typeface="Avant Garde Demi SFDC"/>
              </a:rPr>
              <a:t>Clés de sécurité</a:t>
            </a: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839182"/>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2000" b="1" dirty="0">
                <a:solidFill>
                  <a:srgbClr val="FFFFFF"/>
                </a:solidFill>
                <a:latin typeface="+mn-lt"/>
                <a:ea typeface="Salesforce Sans"/>
                <a:cs typeface="Salesforce Sans"/>
                <a:sym typeface="Salesforce Sans"/>
              </a:rPr>
              <a:t>Formats pris en charge : </a:t>
            </a:r>
            <a:r>
              <a:rPr lang="fr-FR" sz="2000" dirty="0">
                <a:solidFill>
                  <a:srgbClr val="FFFFFF"/>
                </a:solidFill>
                <a:latin typeface="+mn-lt"/>
                <a:ea typeface="Salesforce Sans"/>
                <a:cs typeface="Salesforce Sans"/>
                <a:sym typeface="Salesforce Sans"/>
              </a:rPr>
              <a:t> </a:t>
            </a:r>
          </a:p>
          <a:p>
            <a:pPr marL="0" lvl="0" indent="0" algn="l" rtl="0">
              <a:lnSpc>
                <a:spcPct val="100000"/>
              </a:lnSpc>
              <a:spcBef>
                <a:spcPts val="500"/>
              </a:spcBef>
              <a:spcAft>
                <a:spcPts val="0"/>
              </a:spcAft>
              <a:buNone/>
            </a:pPr>
            <a:r>
              <a:rPr lang="fr-FR" sz="1600" dirty="0">
                <a:solidFill>
                  <a:srgbClr val="FFFFFF"/>
                </a:solidFill>
                <a:latin typeface="+mn-lt"/>
                <a:ea typeface="Salesforce Sans"/>
                <a:cs typeface="Salesforce Sans"/>
                <a:sym typeface="Salesforce Sans"/>
              </a:rPr>
              <a:t>USB-A, USB-C, Lightning</a:t>
            </a: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fr-FR" sz="2000" b="1" dirty="0">
                <a:solidFill>
                  <a:srgbClr val="FFFFFF"/>
                </a:solidFill>
                <a:latin typeface="+mn-lt"/>
                <a:ea typeface="Salesforce Sans"/>
                <a:cs typeface="Salesforce Sans"/>
                <a:sym typeface="Salesforce Sans"/>
              </a:rPr>
              <a:t>Navigateurs pris en charge pour les clés WebAuthn :</a:t>
            </a:r>
          </a:p>
          <a:p>
            <a:pPr marL="0" lvl="0" indent="0" algn="l" rtl="0">
              <a:lnSpc>
                <a:spcPct val="100000"/>
              </a:lnSpc>
              <a:spcBef>
                <a:spcPts val="500"/>
              </a:spcBef>
              <a:spcAft>
                <a:spcPts val="0"/>
              </a:spcAft>
              <a:buNone/>
            </a:pPr>
            <a:r>
              <a:rPr lang="fr-FR" sz="1600" dirty="0">
                <a:solidFill>
                  <a:srgbClr val="FFFFFF"/>
                </a:solidFill>
                <a:latin typeface="+mn-lt"/>
                <a:ea typeface="Salesforce Sans"/>
                <a:cs typeface="Salesforce Sans"/>
                <a:sym typeface="Salesforce Sans"/>
              </a:rPr>
              <a:t>Chrome, Edge Chromium, Firefox, Safari</a:t>
            </a: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fr-FR" sz="2000" b="1" dirty="0">
                <a:solidFill>
                  <a:srgbClr val="FFFFFF"/>
                </a:solidFill>
                <a:latin typeface="+mn-lt"/>
                <a:ea typeface="Salesforce Sans"/>
                <a:cs typeface="Salesforce Sans"/>
                <a:sym typeface="Salesforce Sans"/>
              </a:rPr>
              <a:t>Navigateurs pris en charge pour les clés U2F :</a:t>
            </a:r>
          </a:p>
          <a:p>
            <a:pPr marL="0" lvl="0" indent="0" algn="l" rtl="0">
              <a:lnSpc>
                <a:spcPct val="100000"/>
              </a:lnSpc>
              <a:spcBef>
                <a:spcPts val="500"/>
              </a:spcBef>
              <a:spcAft>
                <a:spcPts val="0"/>
              </a:spcAft>
              <a:buNone/>
            </a:pPr>
            <a:r>
              <a:rPr lang="fr-FR" sz="1600" dirty="0">
                <a:solidFill>
                  <a:srgbClr val="FFFFFF"/>
                </a:solidFill>
                <a:latin typeface="+mn-lt"/>
                <a:ea typeface="Salesforce Sans"/>
                <a:cs typeface="Salesforce Sans"/>
                <a:sym typeface="Salesforce Sans"/>
              </a:rPr>
              <a:t>Chrome, version 41 ou supérieure, Edge Chromium</a:t>
            </a: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2000" b="1" dirty="0">
                <a:solidFill>
                  <a:srgbClr val="8A033E"/>
                </a:solidFill>
                <a:latin typeface="+mn-lt"/>
                <a:ea typeface="Salesforce Sans"/>
                <a:cs typeface="Salesforce Sans"/>
                <a:sym typeface="Salesforce Sans"/>
              </a:rPr>
              <a:t>Se connecter avec une clé de sécurité, c’est facile</a:t>
            </a:r>
          </a:p>
          <a:p>
            <a:pPr marL="609600" lvl="0" indent="-419100" algn="l" rtl="0">
              <a:lnSpc>
                <a:spcPct val="100000"/>
              </a:lnSpc>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Branchez la clé de sécurité à l’ordinateur</a:t>
            </a:r>
          </a:p>
          <a:p>
            <a:pPr marL="609600" lvl="0" indent="-419100" algn="l" rtl="0">
              <a:lnSpc>
                <a:spcPct val="100000"/>
              </a:lnSpc>
              <a:spcBef>
                <a:spcPts val="700"/>
              </a:spcBef>
              <a:spcAft>
                <a:spcPts val="70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Appuyez sur le bouton de la clé pour vérifier </a:t>
            </a:r>
            <a:br>
              <a:rPr lang="fr-FR" sz="1700" dirty="0">
                <a:solidFill>
                  <a:srgbClr val="59575C"/>
                </a:solidFill>
                <a:latin typeface="+mn-lt"/>
                <a:ea typeface="Salesforce Sans"/>
                <a:cs typeface="Salesforce Sans"/>
                <a:sym typeface="Salesforce Sans"/>
              </a:rPr>
            </a:br>
            <a:r>
              <a:rPr lang="fr-FR" sz="1700" dirty="0">
                <a:solidFill>
                  <a:srgbClr val="59575C"/>
                </a:solidFill>
                <a:latin typeface="+mn-lt"/>
                <a:ea typeface="Salesforce Sans"/>
                <a:cs typeface="Salesforce Sans"/>
                <a:sym typeface="Salesforce Sans"/>
              </a:rPr>
              <a:t>votre identité</a:t>
            </a: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800">
                <a:solidFill>
                  <a:srgbClr val="59575C"/>
                </a:solidFill>
                <a:latin typeface="+mn-lt"/>
                <a:ea typeface="Salesforce Sans"/>
                <a:cs typeface="Salesforce Sans"/>
                <a:sym typeface="Salesforce Sans"/>
              </a:rPr>
              <a:t>Utilisez n’importe quelle clé de sécurité compatible avec les normes </a:t>
            </a:r>
            <a:r>
              <a:rPr lang="fr-FR" sz="180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fr-FR" sz="1800">
                <a:solidFill>
                  <a:srgbClr val="59575C"/>
                </a:solidFill>
                <a:latin typeface="+mn-lt"/>
                <a:ea typeface="Salesforce Sans"/>
                <a:cs typeface="Salesforce Sans"/>
                <a:sym typeface="Salesforce Sans"/>
              </a:rPr>
              <a:t> ou </a:t>
            </a:r>
            <a:r>
              <a:rPr lang="fr-FR" sz="180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fr-FR" sz="1800">
                <a:solidFill>
                  <a:srgbClr val="59575C"/>
                </a:solidFill>
                <a:latin typeface="+mn-lt"/>
                <a:ea typeface="Salesforce Sans"/>
                <a:cs typeface="Salesforce Sans"/>
                <a:sym typeface="Salesforce Sans"/>
              </a:rPr>
              <a:t>, par exemple YubiKey de Yubico ou la clé Titan de Google.</a:t>
            </a:r>
            <a:r>
              <a:rPr lang="fr-FR" sz="1800" b="1">
                <a:solidFill>
                  <a:srgbClr val="59575C"/>
                </a:solidFill>
                <a:latin typeface="+mn-lt"/>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2000" b="1" dirty="0">
                <a:solidFill>
                  <a:srgbClr val="8A033E"/>
                </a:solidFill>
                <a:latin typeface="+mn-lt"/>
                <a:ea typeface="Salesforce Sans"/>
                <a:cs typeface="Salesforce Sans"/>
                <a:sym typeface="Salesforce Sans"/>
              </a:rPr>
              <a:t>Ces solutions matérielles faciles à utiliser offrent une alternative aux méthodes de vérification par application mobile</a:t>
            </a:r>
          </a:p>
          <a:p>
            <a:pPr marL="609600" lvl="0" indent="-419100" algn="l" rtl="0">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Fonctionnent directement — pas de logiciel à installer</a:t>
            </a:r>
          </a:p>
          <a:p>
            <a:pPr marL="609600" lvl="0" indent="-419100" algn="l" rtl="0">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Cryptographie puissante à clé publique liée au compte d’un utilisateur et au domaine de votre organisation</a:t>
            </a:r>
          </a:p>
          <a:p>
            <a:pPr marL="609600" lvl="0" indent="-419100" algn="l" rtl="0">
              <a:spcBef>
                <a:spcPts val="700"/>
              </a:spcBef>
              <a:spcAft>
                <a:spcPts val="70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Résistant aux logiciels malveillants et aux attaques MITM (man-in-the-middle)</a:t>
            </a: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à votre compte. Vous pouvez être invité(e) à confirmer votre identité avec un mot </a:t>
            </a:r>
            <a:br>
              <a:rPr lang="fr-FR" sz="1350" dirty="0"/>
            </a:br>
            <a:r>
              <a:rPr lang="fr-FR" sz="1350" dirty="0"/>
              <a:t>de passe à usage unique </a:t>
            </a:r>
            <a:br>
              <a:rPr lang="fr-FR" sz="1350" dirty="0"/>
            </a:br>
            <a:r>
              <a:rPr lang="fr-FR" sz="1350" dirty="0"/>
              <a:t>par e-mail ou SMS.</a:t>
            </a:r>
          </a:p>
          <a:p>
            <a:r>
              <a:rPr lang="fr-FR" sz="135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2. Sélectionnez </a:t>
            </a:r>
            <a:r>
              <a:rPr lang="fr-FR" sz="1350" b="1"/>
              <a:t>Utiliser une clé Universal Second Factor (U2F) ou WebAuthn (FIDO2).</a:t>
            </a:r>
            <a:r>
              <a:rPr lang="fr-FR" sz="135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L’écran Enregistrer une </a:t>
            </a:r>
            <a:br>
              <a:rPr lang="fr-FR" sz="1350" dirty="0"/>
            </a:br>
            <a:r>
              <a:rPr lang="fr-FR" sz="1350" dirty="0"/>
              <a:t>clé de sécurité s’affiche. Branchez la clé de sécurité </a:t>
            </a:r>
            <a:br>
              <a:rPr lang="fr-FR" sz="1350" dirty="0"/>
            </a:br>
            <a:r>
              <a:rPr lang="fr-FR" sz="1350" dirty="0"/>
              <a:t>à votre ordinateur. Si vous </a:t>
            </a:r>
            <a:br>
              <a:rPr lang="fr-FR" sz="1350" dirty="0"/>
            </a:br>
            <a:r>
              <a:rPr lang="fr-FR" sz="1350" dirty="0"/>
              <a:t>y êtes invité(e) par votre navigateur, appuyez sur le bouton de la clé.</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4. Une fois la clé de sécurité enregistrée, cliquez sur </a:t>
            </a:r>
            <a:r>
              <a:rPr lang="fr-FR" sz="1350" b="1"/>
              <a:t>Continuer</a:t>
            </a:r>
            <a:r>
              <a:rPr lang="fr-FR" sz="1350"/>
              <a:t>. C’est tout ! Vous avez lié avec succès votre clé de sécurité à votre compte. Il ne vous reste plus qu’à finir de vous connecter.</a:t>
            </a:r>
          </a:p>
        </p:txBody>
      </p:sp>
      <p:pic>
        <p:nvPicPr>
          <p:cNvPr id="7" name="Picture 6">
            <a:extLst>
              <a:ext uri="{FF2B5EF4-FFF2-40B4-BE49-F238E27FC236}">
                <a16:creationId xmlns:a16="http://schemas.microsoft.com/office/drawing/2014/main" id="{56C8E52D-BEF8-D147-A5F4-F6421BFF62F0}"/>
              </a:ext>
            </a:extLst>
          </p:cNvPr>
          <p:cNvPicPr>
            <a:picLocks noChangeAspect="1"/>
          </p:cNvPicPr>
          <p:nvPr/>
        </p:nvPicPr>
        <p:blipFill>
          <a:blip r:embed="rId5"/>
          <a:srcRect/>
          <a:stretch/>
        </p:blipFill>
        <p:spPr>
          <a:xfrm>
            <a:off x="3975341" y="3300984"/>
            <a:ext cx="1664854"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Clés de sécurité : enregistrement d’une clé</a:t>
            </a:r>
          </a:p>
        </p:txBody>
      </p:sp>
      <p:sp>
        <p:nvSpPr>
          <p:cNvPr id="13" name="Rounded Rectangle 12">
            <a:extLst>
              <a:ext uri="{FF2B5EF4-FFF2-40B4-BE49-F238E27FC236}">
                <a16:creationId xmlns:a16="http://schemas.microsoft.com/office/drawing/2014/main" id="{6DCC93C6-6063-3840-BB1F-92C6CF73E728}"/>
              </a:ext>
            </a:extLst>
          </p:cNvPr>
          <p:cNvSpPr/>
          <p:nvPr/>
        </p:nvSpPr>
        <p:spPr>
          <a:xfrm>
            <a:off x="4079111" y="4992116"/>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1" name="Picture 10" descr="Graphical user interface, application, Teams&#10;&#10;Description automatically generated">
            <a:extLst>
              <a:ext uri="{FF2B5EF4-FFF2-40B4-BE49-F238E27FC236}">
                <a16:creationId xmlns:a16="http://schemas.microsoft.com/office/drawing/2014/main" id="{03EC0B33-8F0C-D6E7-FB64-675C60A60D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14" name="Picture 13" descr="Graphical user interface, application, Teams&#10;&#10;Description automatically generated">
            <a:extLst>
              <a:ext uri="{FF2B5EF4-FFF2-40B4-BE49-F238E27FC236}">
                <a16:creationId xmlns:a16="http://schemas.microsoft.com/office/drawing/2014/main" id="{12C13DE0-E064-809B-5F5C-9DDC074348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344" y="3300984"/>
            <a:ext cx="1866900" cy="3200400"/>
          </a:xfrm>
          <a:prstGeom prst="rect">
            <a:avLst/>
          </a:prstGeom>
        </p:spPr>
      </p:pic>
      <p:pic>
        <p:nvPicPr>
          <p:cNvPr id="15" name="Picture 14" descr="A picture containing text, monitor, electronics, computer&#10;&#10;Description automatically generated">
            <a:extLst>
              <a:ext uri="{FF2B5EF4-FFF2-40B4-BE49-F238E27FC236}">
                <a16:creationId xmlns:a16="http://schemas.microsoft.com/office/drawing/2014/main" id="{63B43B51-21CE-30B3-BA8A-B677711061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68127" y="5771144"/>
            <a:ext cx="1616822" cy="931408"/>
          </a:xfrm>
          <a:prstGeom prst="rect">
            <a:avLst/>
          </a:prstGeom>
        </p:spPr>
      </p:pic>
    </p:spTree>
    <p:extLst>
      <p:ext uri="{BB962C8B-B14F-4D97-AF65-F5344CB8AC3E}">
        <p14:creationId xmlns:p14="http://schemas.microsoft.com/office/powerpoint/2010/main" val="3776796852"/>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à votre compte. Vous pouvez être invité(e) à confirmer votre identité avec un mot </a:t>
            </a:r>
            <a:br>
              <a:rPr lang="fr-FR" sz="1350" dirty="0"/>
            </a:br>
            <a:r>
              <a:rPr lang="fr-FR" sz="1350" dirty="0"/>
              <a:t>de passe à usage unique </a:t>
            </a:r>
            <a:br>
              <a:rPr lang="fr-FR" sz="1350" dirty="0"/>
            </a:br>
            <a:r>
              <a:rPr lang="fr-FR" sz="1350" dirty="0"/>
              <a:t>par e-mail ou SMS.</a:t>
            </a:r>
          </a:p>
          <a:p>
            <a:r>
              <a:rPr lang="fr-FR" sz="135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2. L’écran Connecter Salesforce Authenticator s’affiche par défaut. Cliquez sur </a:t>
            </a:r>
            <a:r>
              <a:rPr lang="fr-FR" sz="1350" b="1"/>
              <a:t>Choisir une autre méthode de vérification</a:t>
            </a:r>
            <a:r>
              <a:rPr lang="fr-FR" sz="135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3. Sélectionnez </a:t>
            </a:r>
            <a:r>
              <a:rPr lang="fr-FR" sz="1350" b="1"/>
              <a:t>Utiliser une clé Universal Second Factor (U2F) ou WebAuthn (FIDO2).</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L’écran Enregistrer une </a:t>
            </a:r>
            <a:br>
              <a:rPr lang="fr-FR" sz="1350" dirty="0"/>
            </a:br>
            <a:r>
              <a:rPr lang="fr-FR" sz="1350" dirty="0"/>
              <a:t>clé de sécurité s’affiche. Branchez la clé de sécurité </a:t>
            </a:r>
            <a:br>
              <a:rPr lang="fr-FR" sz="1350" dirty="0"/>
            </a:br>
            <a:r>
              <a:rPr lang="fr-FR" sz="1350" dirty="0"/>
              <a:t>à votre ordinateur. Si vous </a:t>
            </a:r>
            <a:br>
              <a:rPr lang="fr-FR" sz="1350" dirty="0"/>
            </a:br>
            <a:r>
              <a:rPr lang="fr-FR" sz="1350" dirty="0"/>
              <a:t>y êtes invité(e) par votre navigateur, appuyez sur le bouton de la clé.</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a:extLst>
              <a:ext uri="{FF2B5EF4-FFF2-40B4-BE49-F238E27FC236}">
                <a16:creationId xmlns:a16="http://schemas.microsoft.com/office/drawing/2014/main" id="{32B64569-1A4E-7F49-95F8-F7587AB2A0A7}"/>
              </a:ext>
            </a:extLst>
          </p:cNvPr>
          <p:cNvPicPr>
            <a:picLocks noChangeAspect="1"/>
          </p:cNvPicPr>
          <p:nvPr/>
        </p:nvPicPr>
        <p:blipFill>
          <a:blip r:embed="rId6"/>
          <a:srcRect/>
          <a:stretch/>
        </p:blipFill>
        <p:spPr>
          <a:xfrm>
            <a:off x="6910565" y="3300984"/>
            <a:ext cx="1664854"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Clés de sécurité : enregistrement d’une clé</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7023479" y="4982853"/>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688226234"/>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Une fois la clé de sécurité enregistrée, cliquez sur </a:t>
            </a:r>
            <a:r>
              <a:rPr lang="fr-FR" b="1"/>
              <a:t>Continuer</a:t>
            </a:r>
            <a:r>
              <a:rPr lang="fr-FR"/>
              <a:t>. </a:t>
            </a:r>
          </a:p>
          <a:p>
            <a:r>
              <a:rPr lang="fr-FR"/>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C’est tout ! Vous avez lié avec succès votre clé de sécurité à votre compte. Il ne vous reste plus qu’à finir de vous connecter.</a:t>
            </a:r>
          </a:p>
          <a:p>
            <a:pPr algn="ctr"/>
            <a:endParaRPr lang="en-US" dirty="0"/>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Clés de sécurité : enregistrement d’une clé </a:t>
            </a:r>
            <a:r>
              <a:rPr lang="fr-FR" sz="1600" i="1">
                <a:solidFill>
                  <a:schemeClr val="accent1"/>
                </a:solidFill>
                <a:latin typeface="+mj-lt"/>
              </a:rPr>
              <a:t>suite</a:t>
            </a:r>
          </a:p>
        </p:txBody>
      </p:sp>
    </p:spTree>
    <p:extLst>
      <p:ext uri="{BB962C8B-B14F-4D97-AF65-F5344CB8AC3E}">
        <p14:creationId xmlns:p14="http://schemas.microsoft.com/office/powerpoint/2010/main" val="806822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Dans un navigateur pris en charge, accédez à l’écran de connexion, puis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2. Vous êtes invité à insérer votre clé de sécurité.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Branchez la clé de sécurité à votre ordinateur. Si vous y êtes invité(e) par votre navigateur, appuyez sur le bouton de la clé de sécurité.</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4. Vous êtes connecté(e) avec succès à votre compte.</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Clés de sécurité : connexion</a:t>
            </a:r>
          </a:p>
        </p:txBody>
      </p:sp>
    </p:spTree>
    <p:extLst>
      <p:ext uri="{BB962C8B-B14F-4D97-AF65-F5344CB8AC3E}">
        <p14:creationId xmlns:p14="http://schemas.microsoft.com/office/powerpoint/2010/main" val="1054252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rgbClr val="032D60"/>
                </a:solidFill>
                <a:latin typeface="+mj-lt"/>
                <a:ea typeface="Avant Garde Demi SFDC"/>
                <a:cs typeface="Avant Garde Demi SFDC"/>
                <a:sym typeface="Avant Garde Demi SFDC"/>
              </a:rPr>
              <a:t>Applications d’authentification intégrées</a:t>
            </a:r>
          </a:p>
        </p:txBody>
      </p:sp>
      <p:sp>
        <p:nvSpPr>
          <p:cNvPr id="1594" name="Google Shape;1594;p125"/>
          <p:cNvSpPr txBox="1"/>
          <p:nvPr/>
        </p:nvSpPr>
        <p:spPr>
          <a:xfrm>
            <a:off x="691978" y="1234790"/>
            <a:ext cx="6282981"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1700" b="1" dirty="0">
                <a:solidFill>
                  <a:srgbClr val="8A033E"/>
                </a:solidFill>
                <a:latin typeface="+mn-lt"/>
                <a:ea typeface="Salesforce Sans"/>
                <a:cs typeface="Salesforce Sans"/>
                <a:sym typeface="Salesforce Sans"/>
              </a:rPr>
              <a:t>Vérification MFA facile à l’aide du service d’authentification intégré d’un ordinateur de bureau ou d’un appareil mobile, tel que Windows Hello, Touch ID ou Face ID</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Vérifiez l’identité avec un scan d’empreintes digitales, d’iris ou de visage</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Aucune application nécessaire</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Cryptographie puissante à clé publique unique au compte de l’utilisateur</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Résistant aux logiciels malveillants, à l’hameçonnage et aux attaques MITM (man-in-the-middle)</a:t>
            </a: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fr-FR" sz="1700" b="1" dirty="0">
                <a:solidFill>
                  <a:srgbClr val="8A033E"/>
                </a:solidFill>
                <a:latin typeface="+mn-lt"/>
                <a:ea typeface="Salesforce Sans"/>
                <a:cs typeface="Salesforce Sans"/>
                <a:sym typeface="Salesforce Sans"/>
              </a:rPr>
              <a:t>Il est facile de se connecter avec ce type de méthode de vérification !</a:t>
            </a:r>
          </a:p>
          <a:p>
            <a:pPr marL="609600" lvl="0" indent="-406400" algn="l" rtl="0">
              <a:spcBef>
                <a:spcPts val="800"/>
              </a:spcBef>
              <a:spcAft>
                <a:spcPts val="0"/>
              </a:spcAft>
              <a:buClr>
                <a:srgbClr val="59575C"/>
              </a:buClr>
              <a:buSzPts val="1600"/>
              <a:buAutoNum type="arabicPeriod"/>
            </a:pPr>
            <a:r>
              <a:rPr lang="fr-FR" sz="1500" dirty="0">
                <a:solidFill>
                  <a:srgbClr val="59575C"/>
                </a:solidFill>
                <a:latin typeface="+mn-lt"/>
                <a:ea typeface="Salesforce Sans"/>
                <a:cs typeface="Salesforce Sans"/>
                <a:sym typeface="Salesforce Sans"/>
              </a:rPr>
              <a:t>Saisissez un nom d’utilisateur et un mot de passe</a:t>
            </a:r>
          </a:p>
          <a:p>
            <a:pPr marL="609600" lvl="0" indent="-406400" algn="l" rtl="0">
              <a:spcBef>
                <a:spcPts val="800"/>
              </a:spcBef>
              <a:spcAft>
                <a:spcPts val="800"/>
              </a:spcAft>
              <a:buClr>
                <a:srgbClr val="59575C"/>
              </a:buClr>
              <a:buSzPts val="1600"/>
              <a:buAutoNum type="arabicPeriod"/>
            </a:pPr>
            <a:r>
              <a:rPr lang="fr-FR" sz="1500" dirty="0">
                <a:solidFill>
                  <a:srgbClr val="59575C"/>
                </a:solidFill>
                <a:latin typeface="+mn-lt"/>
                <a:ea typeface="Salesforce Sans"/>
                <a:cs typeface="Salesforce Sans"/>
                <a:sym typeface="Salesforce Sans"/>
              </a:rPr>
              <a:t>Utilisez votre application d’authentification intégrée pour fournir votre identificateur biométrique, votre code PIN ou votre mot de passe</a:t>
            </a: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4" y="2485690"/>
            <a:ext cx="4201823"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L’appareil, le système d’exploitation et le navigateur de l’utilisateur doivent prendre en charge la </a:t>
            </a:r>
            <a:r>
              <a:rPr lang="fr-FR" sz="15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norme FIDO2 WebAuthn</a:t>
            </a:r>
            <a:r>
              <a:rPr lang="fr-FR" sz="1500" i="0" u="none" strike="noStrike" cap="none" dirty="0">
                <a:solidFill>
                  <a:srgbClr val="FFFFFF"/>
                </a:solidFill>
                <a:latin typeface="+mn-lt"/>
                <a:ea typeface="Salesforce Sans"/>
                <a:cs typeface="Salesforce Sans"/>
                <a:sym typeface="Salesforce Sans"/>
              </a:rPr>
              <a:t>.</a:t>
            </a:r>
          </a:p>
          <a:p>
            <a:pPr marL="457200" marR="0" lvl="0" indent="-330200" algn="l" rtl="0">
              <a:lnSpc>
                <a:spcPct val="100000"/>
              </a:lnSpc>
              <a:spcBef>
                <a:spcPts val="80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Le service d’authentification intégré doit être activé et configuré pour vérifier l’identité d’un utilisateur de manière biométrique </a:t>
            </a:r>
            <a:br>
              <a:rPr lang="fr-FR" sz="1500" i="0" u="none" strike="noStrike" cap="none" dirty="0">
                <a:solidFill>
                  <a:srgbClr val="FFFFFF"/>
                </a:solidFill>
                <a:latin typeface="+mn-lt"/>
                <a:ea typeface="Salesforce Sans"/>
                <a:cs typeface="Salesforce Sans"/>
                <a:sym typeface="Salesforce Sans"/>
              </a:rPr>
            </a:br>
            <a:r>
              <a:rPr lang="fr-FR" sz="1500" i="0" u="none" strike="noStrike" cap="none" dirty="0">
                <a:solidFill>
                  <a:srgbClr val="FFFFFF"/>
                </a:solidFill>
                <a:latin typeface="+mn-lt"/>
                <a:ea typeface="Salesforce Sans"/>
                <a:cs typeface="Salesforce Sans"/>
                <a:sym typeface="Salesforce Sans"/>
              </a:rPr>
              <a:t>ou via un code PIN ou un mot de passe.</a:t>
            </a:r>
          </a:p>
          <a:p>
            <a:pPr marL="457200" marR="0" lvl="0" indent="-330200" algn="l" rtl="0">
              <a:lnSpc>
                <a:spcPct val="100000"/>
              </a:lnSpc>
              <a:spcBef>
                <a:spcPts val="80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Pour l’authentification biométrique, l’appareil de l’utilisateur doit être capable d’effectuer un scan d’empreintes digitales, d’iris ou de visage.</a:t>
            </a:r>
          </a:p>
          <a:p>
            <a:pPr marL="457200" marR="0" lvl="0" indent="-330200" algn="l" rtl="0">
              <a:lnSpc>
                <a:spcPct val="100000"/>
              </a:lnSpc>
              <a:spcBef>
                <a:spcPts val="800"/>
              </a:spcBef>
              <a:spcAft>
                <a:spcPts val="800"/>
              </a:spcAft>
              <a:buClr>
                <a:srgbClr val="FFFFFF"/>
              </a:buClr>
              <a:buSzPts val="1600"/>
              <a:buFont typeface="Salesforce Sans"/>
              <a:buChar char="●"/>
            </a:pPr>
            <a:r>
              <a:rPr lang="fr-FR" sz="1500" dirty="0">
                <a:solidFill>
                  <a:srgbClr val="FFFFFF"/>
                </a:solidFill>
                <a:latin typeface="+mn-lt"/>
                <a:ea typeface="Salesforce Sans"/>
                <a:cs typeface="Salesforce Sans"/>
                <a:sym typeface="Salesforce Sans"/>
              </a:rPr>
              <a:t>Fonctionne uniquement pour les connexions à l’appareil où l’application d’authentification intégrée existe.</a:t>
            </a: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375143"/>
            <a:ext cx="2574656" cy="17720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1. Dans un navigateur compatible, connectez-vous </a:t>
            </a:r>
            <a:br>
              <a:rPr lang="fr-FR" sz="1300" dirty="0"/>
            </a:br>
            <a:r>
              <a:rPr lang="fr-FR" sz="1300" dirty="0"/>
              <a:t>à votre compte. Vous pouvez être invité(e) à confirmer votre identité avec un mot de passe à usage unique par e-mail ou SMS.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375143"/>
            <a:ext cx="2574656" cy="17720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2. Sélectionnez </a:t>
            </a:r>
            <a:r>
              <a:rPr lang="fr-FR" sz="1300" b="1" dirty="0"/>
              <a:t>Utiliser </a:t>
            </a:r>
            <a:br>
              <a:rPr lang="fr-FR" sz="1300" b="1" dirty="0"/>
            </a:br>
            <a:r>
              <a:rPr lang="fr-FR" sz="1300" b="1" dirty="0"/>
              <a:t>une application d’authentification intégrée sur votre appareil</a:t>
            </a:r>
            <a:r>
              <a:rPr lang="fr-FR" sz="1300" dirty="0"/>
              <a:t> dans la liste des méthodes de vérification.</a:t>
            </a:r>
          </a:p>
          <a:p>
            <a:pPr algn="ctr"/>
            <a:endParaRPr lang="en-US" sz="1300"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375143"/>
            <a:ext cx="2574656" cy="17720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a:t>3. Cliquez sur </a:t>
            </a:r>
            <a:r>
              <a:rPr lang="fr-FR" sz="1300" b="1"/>
              <a:t>Inscription</a:t>
            </a:r>
            <a:r>
              <a:rPr lang="fr-FR" sz="1300"/>
              <a:t>.</a:t>
            </a:r>
          </a:p>
          <a:p>
            <a:pPr algn="ctr"/>
            <a:endParaRPr lang="en-US" sz="1300"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375143"/>
            <a:ext cx="2574656" cy="17720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4. Lorsque vous y êtes invité(e), saisissez l’identificateur que vous </a:t>
            </a:r>
            <a:br>
              <a:rPr lang="fr-FR" sz="1300" dirty="0"/>
            </a:br>
            <a:r>
              <a:rPr lang="fr-FR" sz="1300" dirty="0"/>
              <a:t>avez configuré pour votre application d’authentification intégrée, tel qu’un scan d’empreinte digitale ou de visage, ou un code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976400" y="3303020"/>
            <a:ext cx="1662736"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Applications d’authentification intégrées : enregistrement d’une application d’authentification</a:t>
            </a:r>
          </a:p>
        </p:txBody>
      </p:sp>
      <p:sp>
        <p:nvSpPr>
          <p:cNvPr id="12" name="Rounded Rectangle 11">
            <a:extLst>
              <a:ext uri="{FF2B5EF4-FFF2-40B4-BE49-F238E27FC236}">
                <a16:creationId xmlns:a16="http://schemas.microsoft.com/office/drawing/2014/main" id="{3A28368A-5E9C-F745-9D2B-0A804E433237}"/>
              </a:ext>
            </a:extLst>
          </p:cNvPr>
          <p:cNvSpPr/>
          <p:nvPr/>
        </p:nvSpPr>
        <p:spPr>
          <a:xfrm>
            <a:off x="4095299" y="4883848"/>
            <a:ext cx="1438771" cy="130183"/>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Améliorez la sécurité de votre entreprise</a:t>
            </a: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5" y="1026100"/>
            <a:ext cx="9877737" cy="248523"/>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fr-FR" dirty="0">
                <a:solidFill>
                  <a:schemeClr val="accent1"/>
                </a:solidFill>
              </a:rPr>
              <a:t>Sécurisez les comptes utilisateur grâce à l’authentification multifacteur (MFA).</a:t>
            </a: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dirty="0">
                <a:solidFill>
                  <a:srgbClr val="205CA0"/>
                </a:solidFill>
                <a:latin typeface="Salesforce Sans"/>
                <a:ea typeface="Salesforce Sans"/>
                <a:cs typeface="Salesforce Sans"/>
                <a:sym typeface="Salesforce Sans"/>
              </a:rPr>
              <a:t>Ce que vous savez</a:t>
            </a:r>
          </a:p>
          <a:p>
            <a:pPr marL="0" lvl="0" indent="0" algn="ctr" rtl="0">
              <a:spcBef>
                <a:spcPts val="300"/>
              </a:spcBef>
              <a:spcAft>
                <a:spcPts val="300"/>
              </a:spcAft>
              <a:buNone/>
            </a:pPr>
            <a:r>
              <a:rPr lang="fr-FR" sz="1900" dirty="0">
                <a:solidFill>
                  <a:srgbClr val="59575C"/>
                </a:solidFill>
                <a:latin typeface="Salesforce Sans"/>
                <a:ea typeface="Salesforce Sans"/>
                <a:cs typeface="Salesforce Sans"/>
                <a:sym typeface="Salesforce Sans"/>
              </a:rPr>
              <a:t>Identifiant et mot de passe</a:t>
            </a: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avez</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Application Authenticator</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 Clé de sécurité</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Authentificateur intégré</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1576074">
              <a:off x="8739225" y="4616004"/>
              <a:ext cx="2771791"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dirty="0">
                  <a:solidFill>
                    <a:srgbClr val="FFFFFF"/>
                  </a:solidFill>
                  <a:latin typeface="Salesforce Sans"/>
                  <a:ea typeface="Salesforce Sans"/>
                  <a:cs typeface="Salesforce Sans"/>
                  <a:sym typeface="Salesforce Sans"/>
                </a:rPr>
                <a:t>L’activation de la MFA est une des mesures les plus simples et les plus efficaces que vous puissiez prendre pour sécuriser vos organisations  </a:t>
              </a:r>
            </a:p>
          </p:txBody>
        </p:sp>
      </p:grpSp>
    </p:spTree>
    <p:extLst>
      <p:ext uri="{BB962C8B-B14F-4D97-AF65-F5344CB8AC3E}">
        <p14:creationId xmlns:p14="http://schemas.microsoft.com/office/powerpoint/2010/main" val="172105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35"/>
        <p:cNvGrpSpPr/>
        <p:nvPr/>
      </p:nvGrpSpPr>
      <p:grpSpPr>
        <a:xfrm>
          <a:off x="0" y="0"/>
          <a:ext cx="0" cy="0"/>
          <a:chOff x="0" y="0"/>
          <a:chExt cx="0" cy="0"/>
        </a:xfrm>
      </p:grpSpPr>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Attribuez un nom à votre application d’authentification intégrée pour qu’elle soit facile à reconnaître, puis cliquez sur </a:t>
            </a:r>
            <a:r>
              <a:rPr lang="fr-FR" b="1"/>
              <a:t>Terminé</a:t>
            </a:r>
            <a:r>
              <a:rPr lang="fr-FR"/>
              <a:t>.</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6. C’est tout ! Vous avez </a:t>
            </a:r>
            <a:br>
              <a:rPr lang="fr-FR" dirty="0"/>
            </a:br>
            <a:r>
              <a:rPr lang="fr-FR" dirty="0"/>
              <a:t>lié avec succès votre application d’authentification intégrée à votre compte. Il ne vous reste plus qu’à finir de vous connecter.</a:t>
            </a:r>
          </a:p>
          <a:p>
            <a:pPr algn="ctr"/>
            <a:endParaRPr lang="en-US" dirty="0"/>
          </a:p>
        </p:txBody>
      </p:sp>
      <p:pic>
        <p:nvPicPr>
          <p:cNvPr id="13" name="Picture 12" descr="Graphical user interface, application, Teams&#10;&#10;Description automatically generated">
            <a:extLst>
              <a:ext uri="{FF2B5EF4-FFF2-40B4-BE49-F238E27FC236}">
                <a16:creationId xmlns:a16="http://schemas.microsoft.com/office/drawing/2014/main" id="{A1CD6E16-DDA0-1C80-F78B-5B9911DC8D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Applications d’authentification intégrées : enregistrement d’une application d’authentification </a:t>
            </a:r>
            <a:r>
              <a:rPr lang="fr-FR" sz="1600" i="1">
                <a:solidFill>
                  <a:schemeClr val="accent1"/>
                </a:solidFill>
                <a:latin typeface="+mj-lt"/>
              </a:rPr>
              <a:t>suite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à votre compte. Vous pouvez être invité(e) à confirmer votre identité avec un mot </a:t>
            </a:r>
            <a:br>
              <a:rPr lang="fr-FR" sz="1350" dirty="0"/>
            </a:br>
            <a:r>
              <a:rPr lang="fr-FR" sz="1350" dirty="0"/>
              <a:t>de passe à usage unique </a:t>
            </a:r>
            <a:br>
              <a:rPr lang="fr-FR" sz="1350" dirty="0"/>
            </a:br>
            <a:r>
              <a:rPr lang="fr-FR" sz="1350" dirty="0"/>
              <a:t>par e-mail ou SMS.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2. L’écran Connecter Salesforce Authenticator s’affiche par défaut. Cliquez sur </a:t>
            </a:r>
            <a:r>
              <a:rPr lang="fr-FR" sz="1350" b="1"/>
              <a:t>Choisir une autre méthode de vérification</a:t>
            </a:r>
            <a:r>
              <a:rPr lang="fr-FR" sz="1350"/>
              <a:t>.</a:t>
            </a:r>
          </a:p>
          <a:p>
            <a:pPr algn="ctr"/>
            <a:endParaRPr lang="en-US" sz="1350"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Sélectionnez </a:t>
            </a:r>
            <a:r>
              <a:rPr lang="fr-FR" sz="1350" b="1" dirty="0"/>
              <a:t>Utiliser </a:t>
            </a:r>
            <a:br>
              <a:rPr lang="fr-FR" sz="1350" b="1" dirty="0"/>
            </a:br>
            <a:r>
              <a:rPr lang="fr-FR" sz="1350" b="1" dirty="0"/>
              <a:t>une application d’authentification intégrée sur votre appareil</a:t>
            </a:r>
            <a:r>
              <a:rPr lang="fr-FR" sz="1350" dirty="0"/>
              <a:t> dans la liste des méthodes de vérification.</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a:t>4. Cliquez sur </a:t>
            </a:r>
            <a:r>
              <a:rPr lang="fr-FR" sz="1350" b="1"/>
              <a:t>Inscription</a:t>
            </a:r>
            <a:r>
              <a:rPr lang="fr-FR" sz="1350"/>
              <a:t>.</a:t>
            </a:r>
          </a:p>
        </p:txBody>
      </p:sp>
      <p:pic>
        <p:nvPicPr>
          <p:cNvPr id="8" name="Picture 7">
            <a:extLst>
              <a:ext uri="{FF2B5EF4-FFF2-40B4-BE49-F238E27FC236}">
                <a16:creationId xmlns:a16="http://schemas.microsoft.com/office/drawing/2014/main" id="{6F66A232-20FC-8148-8E99-DE105495D5E7}"/>
              </a:ext>
            </a:extLst>
          </p:cNvPr>
          <p:cNvPicPr>
            <a:picLocks noChangeAspect="1"/>
          </p:cNvPicPr>
          <p:nvPr/>
        </p:nvPicPr>
        <p:blipFill>
          <a:blip r:embed="rId5"/>
          <a:srcRect/>
          <a:stretch/>
        </p:blipFill>
        <p:spPr>
          <a:xfrm>
            <a:off x="6910565" y="3300984"/>
            <a:ext cx="1664854"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Applications d’authentification intégrées : enregistrement d’une application d’authentification</a:t>
            </a:r>
          </a:p>
        </p:txBody>
      </p:sp>
      <p:pic>
        <p:nvPicPr>
          <p:cNvPr id="11" name="Picture 10" descr="Graphical user interface, text, application, chat or text message, website&#10;&#10;Description automatically generated">
            <a:extLst>
              <a:ext uri="{FF2B5EF4-FFF2-40B4-BE49-F238E27FC236}">
                <a16:creationId xmlns:a16="http://schemas.microsoft.com/office/drawing/2014/main" id="{5AB56370-ABFA-925E-B358-5918780627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121" y="3298948"/>
            <a:ext cx="1864122" cy="3200400"/>
          </a:xfrm>
          <a:prstGeom prst="rect">
            <a:avLst/>
          </a:prstGeom>
        </p:spPr>
      </p:pic>
      <p:sp>
        <p:nvSpPr>
          <p:cNvPr id="13" name="Rounded Rectangle 12">
            <a:extLst>
              <a:ext uri="{FF2B5EF4-FFF2-40B4-BE49-F238E27FC236}">
                <a16:creationId xmlns:a16="http://schemas.microsoft.com/office/drawing/2014/main" id="{54796E28-C777-46E2-30F5-4BAC76F697D8}"/>
              </a:ext>
            </a:extLst>
          </p:cNvPr>
          <p:cNvSpPr/>
          <p:nvPr/>
        </p:nvSpPr>
        <p:spPr>
          <a:xfrm>
            <a:off x="7002237" y="4883182"/>
            <a:ext cx="1490672" cy="13404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4" name="Picture 13" descr="Graphical user interface, text&#10;&#10;Description automatically generated">
            <a:extLst>
              <a:ext uri="{FF2B5EF4-FFF2-40B4-BE49-F238E27FC236}">
                <a16:creationId xmlns:a16="http://schemas.microsoft.com/office/drawing/2014/main" id="{6A6686FA-6010-5C92-2E81-A8E0C3A45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02783" y="3300984"/>
            <a:ext cx="1826154" cy="3200400"/>
          </a:xfrm>
          <a:prstGeom prst="rect">
            <a:avLst/>
          </a:prstGeom>
        </p:spPr>
      </p:pic>
      <p:sp>
        <p:nvSpPr>
          <p:cNvPr id="15" name="Rounded Rectangle 14">
            <a:extLst>
              <a:ext uri="{FF2B5EF4-FFF2-40B4-BE49-F238E27FC236}">
                <a16:creationId xmlns:a16="http://schemas.microsoft.com/office/drawing/2014/main" id="{8EE1C609-D8BE-2617-70CB-34AB6C5287A8}"/>
              </a:ext>
            </a:extLst>
          </p:cNvPr>
          <p:cNvSpPr/>
          <p:nvPr/>
        </p:nvSpPr>
        <p:spPr>
          <a:xfrm>
            <a:off x="3953583"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96695297"/>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pic>
        <p:nvPicPr>
          <p:cNvPr id="2" name="Picture 1" descr="Graphical user interface, application, Teams&#10;&#10;Description automatically generated">
            <a:extLst>
              <a:ext uri="{FF2B5EF4-FFF2-40B4-BE49-F238E27FC236}">
                <a16:creationId xmlns:a16="http://schemas.microsoft.com/office/drawing/2014/main" id="{EB073244-CB18-1212-4E8D-F4E7804B57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2747" y="3300984"/>
            <a:ext cx="1864122" cy="3200400"/>
          </a:xfrm>
          <a:prstGeom prst="rect">
            <a:avLst/>
          </a:prstGeom>
        </p:spPr>
      </p:pic>
      <p:sp>
        <p:nvSpPr>
          <p:cNvPr id="11" name="Rectangle 10">
            <a:extLst>
              <a:ext uri="{FF2B5EF4-FFF2-40B4-BE49-F238E27FC236}">
                <a16:creationId xmlns:a16="http://schemas.microsoft.com/office/drawing/2014/main" id="{2FD0BA70-8634-8283-AF81-5E1686091038}"/>
              </a:ext>
            </a:extLst>
          </p:cNvPr>
          <p:cNvSpPr/>
          <p:nvPr/>
        </p:nvSpPr>
        <p:spPr>
          <a:xfrm>
            <a:off x="566928" y="1438940"/>
            <a:ext cx="2574656" cy="17933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5. Lorsque vous y êtes invité(e), saisissez l’identificateur que vous avez configuré pour votre application d’authentification intégrée, tel qu’un scan d’empreinte digitale ou de visage, ou un code PIN.</a:t>
            </a:r>
          </a:p>
          <a:p>
            <a:endParaRPr lang="en-US" sz="1300"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38940"/>
            <a:ext cx="2574656" cy="17933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a:t>6. Attribuez un nom à votre application d’authentification intégrée, puis cliquez sur </a:t>
            </a:r>
            <a:r>
              <a:rPr lang="fr-FR" sz="1300" b="1"/>
              <a:t>Terminé</a:t>
            </a:r>
            <a:r>
              <a:rPr lang="fr-FR" sz="1300"/>
              <a:t>.</a:t>
            </a:r>
            <a:r>
              <a:rPr lang="fr-FR" sz="1300" b="1"/>
              <a:t> </a:t>
            </a:r>
            <a:r>
              <a:rPr lang="fr-FR" sz="1300"/>
              <a:t>C’est tout ! Vous avez connecté votre application d’authentification intégrée. Il ne vous reste plus qu’à finir de vous connecter.</a:t>
            </a:r>
          </a:p>
          <a:p>
            <a:pPr algn="ctr"/>
            <a:endParaRPr lang="en-US" sz="1300" dirty="0"/>
          </a:p>
        </p:txBody>
      </p:sp>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49" y="5764284"/>
            <a:ext cx="1711690" cy="986059"/>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Applications d’authentification intégrées : enregistrement d’une application d’authentification </a:t>
            </a:r>
            <a:r>
              <a:rPr lang="fr-FR" sz="1600" i="1">
                <a:solidFill>
                  <a:schemeClr val="accent1"/>
                </a:solidFill>
                <a:latin typeface="+mj-lt"/>
              </a:rPr>
              <a:t>suite</a:t>
            </a:r>
          </a:p>
        </p:txBody>
      </p:sp>
      <p:pic>
        <p:nvPicPr>
          <p:cNvPr id="3" name="Picture 2" descr="Graphical user interface, application, Teams&#10;&#10;Description automatically generated">
            <a:extLst>
              <a:ext uri="{FF2B5EF4-FFF2-40B4-BE49-F238E27FC236}">
                <a16:creationId xmlns:a16="http://schemas.microsoft.com/office/drawing/2014/main" id="{AE16F795-F60A-33C8-A1F8-B3C9D5060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spTree>
    <p:extLst>
      <p:ext uri="{BB962C8B-B14F-4D97-AF65-F5344CB8AC3E}">
        <p14:creationId xmlns:p14="http://schemas.microsoft.com/office/powerpoint/2010/main" val="3852220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1. Dans un navigateur pris en charge, accédez à l’écran de connexion, puis saisissez votre nom d’utilisateur et votre mot de passe, comme d’habitude.</a:t>
            </a:r>
          </a:p>
          <a:p>
            <a:pPr algn="ctr"/>
            <a:r>
              <a:rPr lang="fr-FR" sz="1300"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a:t>2. Lorsque vous voyez l’écran Vérifier votre identité, cliquez sur </a:t>
            </a:r>
            <a:r>
              <a:rPr lang="fr-FR" sz="1300" b="1"/>
              <a:t>Vérifier</a:t>
            </a:r>
            <a:r>
              <a:rPr lang="fr-FR" sz="130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3" y="1499616"/>
            <a:ext cx="2631629"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3. Lorsque vous y êtes invité(e), saisissez l’identificateur que vous avez configuré pour votre application d’authentification intégrée, tel qu’un scan d’empreinte digitale ou de visage, ou un code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a:t>4. Vous êtes connecté(e) avec succès.</a:t>
            </a:r>
          </a:p>
          <a:p>
            <a:endParaRPr lang="en-US" sz="1300"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12822"/>
            <a:ext cx="11046000" cy="553530"/>
          </a:xfrm>
        </p:spPr>
        <p:txBody>
          <a:bodyPr/>
          <a:lstStyle/>
          <a:p>
            <a:r>
              <a:rPr lang="fr-FR" sz="2800">
                <a:solidFill>
                  <a:schemeClr val="accent1"/>
                </a:solidFill>
                <a:latin typeface="+mj-lt"/>
              </a:rPr>
              <a:t>Applications d’authentification intégrées : connexion</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Assistance et ressources</a:t>
            </a:r>
          </a:p>
        </p:txBody>
      </p:sp>
      <p:sp>
        <p:nvSpPr>
          <p:cNvPr id="1461" name="Google Shape;1461;p14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p>
            <a:pPr marL="0" lvl="0" indent="0" algn="l" rtl="0">
              <a:spcBef>
                <a:spcPts val="0"/>
              </a:spcBef>
              <a:spcAft>
                <a:spcPts val="300"/>
              </a:spcAft>
              <a:buNone/>
            </a:pPr>
            <a:r>
              <a:rPr lang="fr-FR"/>
              <a:t>Pied de page</a:t>
            </a:r>
          </a:p>
        </p:txBody>
      </p:sp>
      <p:sp>
        <p:nvSpPr>
          <p:cNvPr id="6" name="Text Placeholder 3">
            <a:extLst>
              <a:ext uri="{FF2B5EF4-FFF2-40B4-BE49-F238E27FC236}">
                <a16:creationId xmlns:a16="http://schemas.microsoft.com/office/drawing/2014/main" id="{26D8D6B6-78F7-714B-4DD0-11FAFD58BD61}"/>
              </a:ext>
            </a:extLst>
          </p:cNvPr>
          <p:cNvSpPr txBox="1">
            <a:spLocks/>
          </p:cNvSpPr>
          <p:nvPr/>
        </p:nvSpPr>
        <p:spPr>
          <a:xfrm>
            <a:off x="989555" y="1856982"/>
            <a:ext cx="9104287"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sz="2000" dirty="0">
                <a:solidFill>
                  <a:srgbClr val="C00000"/>
                </a:solidFill>
                <a:latin typeface="Times New Roman" panose="02020603050405020304" pitchFamily="18" charset="0"/>
                <a:cs typeface="Times New Roman" panose="02020603050405020304" pitchFamily="18" charset="0"/>
              </a:rPr>
              <a:t>[Personnalisez cette diapositive pour inclure :</a:t>
            </a:r>
          </a:p>
          <a:p>
            <a:pPr marL="571500" indent="-342900">
              <a:buFont typeface="Arial" panose="020B0604020202020204" pitchFamily="34" charset="0"/>
              <a:buChar char="•"/>
            </a:pPr>
            <a:r>
              <a:rPr lang="fr-FR" sz="2000" dirty="0">
                <a:solidFill>
                  <a:srgbClr val="C00000"/>
                </a:solidFill>
                <a:latin typeface="Times New Roman" panose="02020603050405020304" pitchFamily="18" charset="0"/>
                <a:cs typeface="Times New Roman" panose="02020603050405020304" pitchFamily="18" charset="0"/>
              </a:rPr>
              <a:t>le processus à suivre pour obtenir de l’aide ou poser des questions ;</a:t>
            </a:r>
          </a:p>
          <a:p>
            <a:pPr marL="571500" indent="-342900">
              <a:buFont typeface="Arial" panose="020B0604020202020204" pitchFamily="34" charset="0"/>
              <a:buChar char="•"/>
            </a:pPr>
            <a:r>
              <a:rPr lang="fr-FR" sz="2000" dirty="0">
                <a:solidFill>
                  <a:srgbClr val="C00000"/>
                </a:solidFill>
                <a:latin typeface="Times New Roman" panose="02020603050405020304" pitchFamily="18" charset="0"/>
                <a:cs typeface="Times New Roman" panose="02020603050405020304" pitchFamily="18" charset="0"/>
              </a:rPr>
              <a:t>des liens vers vos supports de formation et d’enregistrement pour la MFA.]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
        <p:nvSpPr>
          <p:cNvPr id="2" name="Google Shape;1053;p101">
            <a:extLst>
              <a:ext uri="{FF2B5EF4-FFF2-40B4-BE49-F238E27FC236}">
                <a16:creationId xmlns:a16="http://schemas.microsoft.com/office/drawing/2014/main" id="{3EFC44D4-149B-912B-5778-FA219FDAFCF1}"/>
              </a:ext>
            </a:extLst>
          </p:cNvPr>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fr-FR" sz="7500">
                <a:solidFill>
                  <a:schemeClr val="accent1"/>
                </a:solidFill>
                <a:latin typeface="Avant Garde Demi SFDC"/>
                <a:ea typeface="Avant Garde Demi SFDC"/>
                <a:cs typeface="Avant Garde Demi SFDC"/>
                <a:sym typeface="Avant Garde Demi SFDC"/>
              </a:rPr>
              <a:t>Merci</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a:solidFill>
                  <a:schemeClr val="accent1"/>
                </a:solidFill>
                <a:latin typeface="+mn-lt"/>
                <a:ea typeface="Salesforce Sans"/>
                <a:cs typeface="Salesforce Sans"/>
                <a:sym typeface="Salesforce Sans"/>
              </a:rPr>
              <a:t>La MFA peut empêcher certains types d’attaques répandus.</a:t>
            </a: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Comment la MFA contribue à empêcher des attaques courantes</a:t>
            </a: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799" y="1752600"/>
            <a:ext cx="4081943"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dirty="0">
                <a:solidFill>
                  <a:srgbClr val="59575C"/>
                </a:solidFill>
                <a:latin typeface="+mn-lt"/>
                <a:ea typeface="Salesforce Sans"/>
                <a:cs typeface="Salesforce Sans"/>
                <a:sym typeface="Salesforce Sans"/>
              </a:rPr>
              <a:t>Hameçonnage par e-mail (phishing), par message vocal (vishing), par SMS (smishing)</a:t>
            </a:r>
          </a:p>
          <a:p>
            <a:pPr marL="0" lvl="0" indent="0" algn="l" rtl="0">
              <a:spcBef>
                <a:spcPts val="1100"/>
              </a:spcBef>
              <a:spcAft>
                <a:spcPts val="0"/>
              </a:spcAft>
              <a:buNone/>
            </a:pPr>
            <a:r>
              <a:rPr lang="fr-FR" sz="1900" dirty="0">
                <a:solidFill>
                  <a:srgbClr val="59575C"/>
                </a:solidFill>
                <a:latin typeface="+mn-lt"/>
                <a:ea typeface="Salesforce Sans"/>
                <a:cs typeface="Salesforce Sans"/>
                <a:sym typeface="Salesforce Sans"/>
              </a:rPr>
              <a:t>Hameçonnage ciblé (spear phishing)</a:t>
            </a:r>
          </a:p>
          <a:p>
            <a:pPr marL="0" lvl="0" indent="0" algn="l" rtl="0">
              <a:spcBef>
                <a:spcPts val="1100"/>
              </a:spcBef>
              <a:spcAft>
                <a:spcPts val="0"/>
              </a:spcAft>
              <a:buNone/>
            </a:pPr>
            <a:r>
              <a:rPr lang="fr-FR" sz="1900" dirty="0">
                <a:solidFill>
                  <a:srgbClr val="59575C"/>
                </a:solidFill>
                <a:latin typeface="+mn-lt"/>
                <a:ea typeface="Salesforce Sans"/>
                <a:cs typeface="Salesforce Sans"/>
                <a:sym typeface="Salesforce Sans"/>
              </a:rPr>
              <a:t>Enregistreurs de frappe (keyloggers)</a:t>
            </a:r>
          </a:p>
          <a:p>
            <a:pPr marL="0" lvl="0" indent="0" algn="l" rtl="0">
              <a:spcBef>
                <a:spcPts val="1100"/>
              </a:spcBef>
              <a:spcAft>
                <a:spcPts val="0"/>
              </a:spcAft>
              <a:buNone/>
            </a:pPr>
            <a:r>
              <a:rPr lang="fr-FR" sz="1900" dirty="0">
                <a:solidFill>
                  <a:srgbClr val="59575C"/>
                </a:solidFill>
                <a:latin typeface="+mn-lt"/>
                <a:ea typeface="Salesforce Sans"/>
                <a:cs typeface="Salesforce Sans"/>
                <a:sym typeface="Salesforce Sans"/>
              </a:rPr>
              <a:t>Credential stuffing</a:t>
            </a:r>
          </a:p>
          <a:p>
            <a:pPr marL="0" lvl="0" indent="0" algn="l" rtl="0">
              <a:spcBef>
                <a:spcPts val="1100"/>
              </a:spcBef>
              <a:spcAft>
                <a:spcPts val="0"/>
              </a:spcAft>
              <a:buNone/>
            </a:pPr>
            <a:r>
              <a:rPr lang="fr-FR" sz="1900" dirty="0">
                <a:solidFill>
                  <a:srgbClr val="59575C"/>
                </a:solidFill>
                <a:latin typeface="+mn-lt"/>
                <a:ea typeface="Salesforce Sans"/>
                <a:cs typeface="Salesforce Sans"/>
                <a:sym typeface="Salesforce Sans"/>
              </a:rPr>
              <a:t>Attaques par force brute</a:t>
            </a:r>
          </a:p>
          <a:p>
            <a:pPr marL="0" lvl="0" indent="0" algn="l" rtl="0">
              <a:spcBef>
                <a:spcPts val="1100"/>
              </a:spcBef>
              <a:spcAft>
                <a:spcPts val="300"/>
              </a:spcAft>
              <a:buNone/>
            </a:pPr>
            <a:r>
              <a:rPr lang="fr-FR" sz="1900" dirty="0">
                <a:solidFill>
                  <a:srgbClr val="59575C"/>
                </a:solidFill>
                <a:latin typeface="+mn-lt"/>
                <a:ea typeface="Salesforce Sans"/>
                <a:cs typeface="Salesforce Sans"/>
                <a:sym typeface="Salesforce Sans"/>
              </a:rPr>
              <a:t>Attaques MITM (« man-in-the-middle »)</a:t>
            </a: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a:solidFill>
                  <a:srgbClr val="205CA0"/>
                </a:solidFill>
                <a:latin typeface="+mn-lt"/>
                <a:ea typeface="Salesforce Sans"/>
                <a:cs typeface="Salesforce Sans"/>
                <a:sym typeface="Salesforce Sans"/>
              </a:rPr>
              <a:t>La personne malveillante envoie un e-mail à la cible</a:t>
            </a: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036928"/>
            <a:ext cx="2001900" cy="1031204"/>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personne malveillante récupère le nom d’utilisateur et le mot de passe de la cible</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6" y="3303317"/>
            <a:ext cx="1866963"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cible clique sur l’e-mail et est redirigée vers un site d’hameçonnage</a:t>
            </a: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57082" y="5168333"/>
            <a:ext cx="2059468"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personne malveillante ne parvient pas à accéder au compte de la cible grâce à la MFA</a:t>
            </a: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fr-FR" sz="1500" b="1">
                <a:latin typeface="+mn-lt"/>
                <a:ea typeface="Salesforce Sans"/>
                <a:cs typeface="Salesforce Sans"/>
                <a:sym typeface="Salesforce Sans"/>
              </a:rPr>
              <a:t>Site d’hameçonnage</a:t>
            </a: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Méthodes de vérification forte pour MFA</a:t>
            </a: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a:solidFill>
                  <a:schemeClr val="accent1"/>
                </a:solidFill>
                <a:latin typeface="+mj-lt"/>
                <a:ea typeface="Salesforce Sans"/>
                <a:cs typeface="Salesforce Sans"/>
                <a:sym typeface="Salesforce Sans"/>
              </a:rPr>
              <a:t>Types de méthodes de vérification disponibles</a:t>
            </a: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SMS</a:t>
              </a:r>
            </a:p>
            <a:p>
              <a:pPr marL="0" marR="0" lvl="0" indent="0" algn="ctr" rtl="0">
                <a:spcBef>
                  <a:spcPts val="80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appel téléphonique </a:t>
              </a:r>
            </a:p>
            <a:p>
              <a:pPr marL="0" marR="0" lvl="0" indent="0" algn="ctr" rtl="0">
                <a:spcBef>
                  <a:spcPts val="80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e-mail</a:t>
              </a: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fr-FR" sz="1600" b="1">
                  <a:solidFill>
                    <a:srgbClr val="FFFFFF"/>
                  </a:solidFill>
                  <a:latin typeface="+mn-lt"/>
                  <a:ea typeface="Salesforce Sans"/>
                  <a:cs typeface="Salesforce Sans"/>
                  <a:sym typeface="Salesforce Sans"/>
                </a:rPr>
                <a:t>Non pris en charge</a:t>
              </a: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fr-FR" sz="2400" b="1">
                  <a:solidFill>
                    <a:srgbClr val="FF0000"/>
                  </a:solidFill>
                  <a:latin typeface="Salesforce Sans"/>
                  <a:ea typeface="Salesforce Sans"/>
                  <a:cs typeface="Salesforce Sans"/>
                  <a:sym typeface="Salesforce Sans"/>
                </a:rPr>
                <a:t>x</a:t>
              </a: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fr-FR" sz="2400" b="1">
                  <a:solidFill>
                    <a:srgbClr val="FF0000"/>
                  </a:solidFill>
                  <a:latin typeface="Salesforce Sans"/>
                  <a:ea typeface="Salesforce Sans"/>
                  <a:cs typeface="Salesforce Sans"/>
                  <a:sym typeface="Salesforce Sans"/>
                </a:rPr>
                <a:t>x</a:t>
              </a: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fr-FR" sz="2000">
                <a:solidFill>
                  <a:srgbClr val="FFFFFF"/>
                </a:solidFill>
                <a:latin typeface="+mn-lt"/>
                <a:ea typeface="Salesforce Sans"/>
                <a:cs typeface="Salesforce Sans"/>
                <a:sym typeface="Salesforce Sans"/>
              </a:rPr>
              <a:t>Application mobile Salesforce Authenticator</a:t>
            </a: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Rapide</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Authentification gratuite</a:t>
            </a:r>
          </a:p>
          <a:p>
            <a:pPr marL="0" marR="0" lvl="0" indent="-82550" algn="ctr" rtl="0">
              <a:lnSpc>
                <a:spcPct val="105000"/>
              </a:lnSpc>
              <a:spcBef>
                <a:spcPts val="0"/>
              </a:spcBef>
              <a:spcAft>
                <a:spcPts val="0"/>
              </a:spcAft>
              <a:buClr>
                <a:srgbClr val="FFFFFF"/>
              </a:buClr>
              <a:buSzPts val="1300"/>
              <a:buFont typeface="Salesforce Sans"/>
              <a:buChar char="​"/>
            </a:pPr>
            <a:r>
              <a:rPr lang="fr-FR" sz="1100" u="sng">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fr-FR" sz="2000">
                <a:solidFill>
                  <a:srgbClr val="FFFFFF"/>
                </a:solidFill>
                <a:latin typeface="+mn-lt"/>
                <a:ea typeface="Salesforce Sans"/>
                <a:cs typeface="Salesforce Sans"/>
                <a:sym typeface="Salesforce Sans"/>
              </a:rPr>
              <a:t>Applications tierces d’authentification</a:t>
            </a: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Exemples :</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Authy</a:t>
            </a: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fr-FR" sz="2000">
                <a:solidFill>
                  <a:srgbClr val="FFFFFF"/>
                </a:solidFill>
                <a:latin typeface="+mn-lt"/>
                <a:ea typeface="Salesforce Sans"/>
                <a:cs typeface="Salesforce Sans"/>
                <a:sym typeface="Salesforce Sans"/>
              </a:rPr>
              <a:t>Clés de sécurité</a:t>
            </a: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Exemples :</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YubiKey Yubico</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Clé de sécurité Titan de Google</a:t>
            </a: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004391" y="4929150"/>
            <a:ext cx="3564973" cy="353244"/>
          </a:xfrm>
          <a:prstGeom prst="rect">
            <a:avLst/>
          </a:prstGeom>
          <a:noFill/>
          <a:ln>
            <a:noFill/>
          </a:ln>
        </p:spPr>
        <p:txBody>
          <a:bodyPr spcFirstLastPara="1" wrap="square" lIns="0" tIns="0" rIns="0" bIns="0" anchor="t" anchorCtr="0">
            <a:noAutofit/>
          </a:bodyPr>
          <a:lstStyle/>
          <a:p>
            <a:pPr marL="457200" marR="0" lvl="0" indent="0" algn="ctr" rtl="0">
              <a:lnSpc>
                <a:spcPct val="90000"/>
              </a:lnSpc>
              <a:spcBef>
                <a:spcPts val="0"/>
              </a:spcBef>
              <a:spcAft>
                <a:spcPts val="0"/>
              </a:spcAft>
              <a:buNone/>
            </a:pPr>
            <a:r>
              <a:rPr lang="fr-FR" sz="2000" dirty="0">
                <a:solidFill>
                  <a:srgbClr val="FFFFFF"/>
                </a:solidFill>
                <a:latin typeface="+mn-lt"/>
                <a:ea typeface="Salesforce Sans"/>
                <a:cs typeface="Salesforce Sans"/>
                <a:sym typeface="Salesforce Sans"/>
              </a:rPr>
              <a:t>Applications d’authentification intégrées</a:t>
            </a: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635050"/>
            <a:ext cx="4042812" cy="577500"/>
          </a:xfrm>
          <a:prstGeom prst="rect">
            <a:avLst/>
          </a:prstGeom>
          <a:noFill/>
          <a:ln>
            <a:noFill/>
          </a:ln>
        </p:spPr>
        <p:txBody>
          <a:bodyPr spcFirstLastPara="1" wrap="square" lIns="0" tIns="0" rIns="0" bIns="0" anchor="t" anchorCtr="0">
            <a:noAutofit/>
          </a:bodyPr>
          <a:lstStyle/>
          <a:p>
            <a:pPr algn="ctr" fontAlgn="base"/>
            <a:r>
              <a:rPr lang="fr-FR" sz="1100" dirty="0">
                <a:solidFill>
                  <a:schemeClr val="bg1"/>
                </a:solidFill>
                <a:latin typeface="+mn-lt"/>
              </a:rPr>
              <a:t>Systèmes biométriques pour ordinateurs </a:t>
            </a:r>
            <a:br>
              <a:rPr lang="fr-FR" sz="1100" dirty="0">
                <a:solidFill>
                  <a:schemeClr val="bg1"/>
                </a:solidFill>
                <a:latin typeface="+mn-lt"/>
              </a:rPr>
            </a:br>
            <a:r>
              <a:rPr lang="fr-FR" sz="1100" dirty="0">
                <a:solidFill>
                  <a:schemeClr val="bg1"/>
                </a:solidFill>
                <a:latin typeface="+mn-lt"/>
              </a:rPr>
              <a:t>de bureau et appareils mobiles, tels que : </a:t>
            </a:r>
          </a:p>
          <a:p>
            <a:pPr algn="ctr" fontAlgn="base"/>
            <a:r>
              <a:rPr lang="fr-FR" sz="1100" dirty="0">
                <a:solidFill>
                  <a:schemeClr val="bg1"/>
                </a:solidFill>
                <a:latin typeface="+mn-lt"/>
              </a:rPr>
              <a:t>Windows Hello</a:t>
            </a:r>
          </a:p>
          <a:p>
            <a:pPr algn="ctr" fontAlgn="base"/>
            <a:r>
              <a:rPr lang="fr-FR" sz="1100" dirty="0">
                <a:solidFill>
                  <a:schemeClr val="bg1"/>
                </a:solidFill>
                <a:latin typeface="+mn-lt"/>
              </a:rPr>
              <a:t>Touch ID</a:t>
            </a:r>
          </a:p>
          <a:p>
            <a:pPr algn="ctr" fontAlgn="base"/>
            <a:r>
              <a:rPr lang="fr-FR"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À quoi s’attendre lorsque la MFA est activée</a:t>
            </a: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200">
                <a:solidFill>
                  <a:srgbClr val="032D60"/>
                </a:solidFill>
                <a:latin typeface="+mn-lt"/>
                <a:ea typeface="Salesforce Sans"/>
                <a:cs typeface="Salesforce Sans"/>
                <a:sym typeface="Salesforce Sans"/>
              </a:rPr>
              <a:t>Chaque utilisateur doit :</a:t>
            </a:r>
          </a:p>
        </p:txBody>
      </p:sp>
      <p:pic>
        <p:nvPicPr>
          <p:cNvPr id="2481" name="Google Shape;2481;p170" descr="21.png"/>
          <p:cNvPicPr preferRelativeResize="0"/>
          <p:nvPr/>
        </p:nvPicPr>
        <p:blipFill rotWithShape="1">
          <a:blip r:embed="rId3">
            <a:alphaModFix/>
          </a:blip>
          <a:srcRect/>
          <a:stretch/>
        </p:blipFill>
        <p:spPr>
          <a:xfrm>
            <a:off x="7802332" y="4401369"/>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Obtenir une méthode de vérification</a:t>
            </a: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1</a:t>
            </a: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Enregistrer cette méthode pour la lier à son compte Salesforce</a:t>
            </a: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2</a:t>
            </a: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Utiliser cette méthode de vérification à chaque connexion pour vérifier son identité</a:t>
            </a: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3</a:t>
            </a:r>
          </a:p>
        </p:txBody>
      </p:sp>
      <p:sp>
        <p:nvSpPr>
          <p:cNvPr id="2" name="Rounded Rectangle 1">
            <a:extLst>
              <a:ext uri="{FF2B5EF4-FFF2-40B4-BE49-F238E27FC236}">
                <a16:creationId xmlns:a16="http://schemas.microsoft.com/office/drawing/2014/main" id="{6FC08469-02DA-BC21-C17F-3E89B3265256}"/>
              </a:ext>
            </a:extLst>
          </p:cNvPr>
          <p:cNvSpPr/>
          <p:nvPr/>
        </p:nvSpPr>
        <p:spPr>
          <a:xfrm>
            <a:off x="2319311" y="5432554"/>
            <a:ext cx="7573593" cy="983067"/>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a:t>Conseil : enregistrez au moins deux méthodes pour </a:t>
            </a:r>
            <a:br>
              <a:rPr lang="fr-FR" sz="1800" dirty="0"/>
            </a:br>
            <a:r>
              <a:rPr lang="fr-FR" sz="1800" dirty="0"/>
              <a:t>avoir une solution de secours.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Salesforce Authenticator</a:t>
            </a: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364729"/>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b="1" dirty="0">
                <a:solidFill>
                  <a:srgbClr val="59575C"/>
                </a:solidFill>
                <a:latin typeface="+mn-lt"/>
                <a:ea typeface="Salesforce Sans"/>
                <a:cs typeface="Salesforce Sans"/>
                <a:sym typeface="Salesforce Sans"/>
              </a:rPr>
              <a:t>Salesforce Authenticator </a:t>
            </a:r>
            <a:r>
              <a:rPr lang="fr-FR" sz="1900" dirty="0">
                <a:solidFill>
                  <a:srgbClr val="59575C"/>
                </a:solidFill>
                <a:latin typeface="+mn-lt"/>
                <a:ea typeface="Salesforce Sans"/>
                <a:cs typeface="Salesforce Sans"/>
                <a:sym typeface="Salesforce Sans"/>
              </a:rPr>
              <a:t>est une application mobile qui peut être utilisée pour la MFA dans votre organisation ou votre entité Salesforce, afin d’offrir une expérience transparente à vos utilisateurs finaux.</a:t>
            </a:r>
          </a:p>
          <a:p>
            <a:pPr marL="0" lvl="0" indent="0" algn="l" rtl="0">
              <a:spcBef>
                <a:spcPts val="1900"/>
              </a:spcBef>
              <a:spcAft>
                <a:spcPts val="0"/>
              </a:spcAft>
              <a:buNone/>
            </a:pPr>
            <a:r>
              <a:rPr lang="fr-FR" sz="2000" b="1" dirty="0">
                <a:solidFill>
                  <a:srgbClr val="1C4587"/>
                </a:solidFill>
                <a:latin typeface="+mn-lt"/>
                <a:ea typeface="Salesforce Sans"/>
                <a:cs typeface="Salesforce Sans"/>
                <a:sym typeface="Salesforce Sans"/>
              </a:rPr>
              <a:t>Salesforce Authenticator indique à l’utilisateur :</a:t>
            </a:r>
          </a:p>
          <a:p>
            <a:pPr marL="749300" lvl="0" indent="-342900" algn="l" rtl="0">
              <a:spcBef>
                <a:spcPts val="3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Quelles </a:t>
            </a:r>
            <a:r>
              <a:rPr lang="fr-FR" sz="1600" b="1" dirty="0">
                <a:solidFill>
                  <a:srgbClr val="59575C"/>
                </a:solidFill>
                <a:latin typeface="+mn-lt"/>
                <a:ea typeface="Salesforce Sans"/>
                <a:cs typeface="Salesforce Sans"/>
                <a:sym typeface="Salesforce Sans"/>
              </a:rPr>
              <a:t>actions</a:t>
            </a:r>
            <a:r>
              <a:rPr lang="fr-FR" sz="1600" dirty="0">
                <a:solidFill>
                  <a:srgbClr val="59575C"/>
                </a:solidFill>
                <a:latin typeface="+mn-lt"/>
                <a:ea typeface="Salesforce Sans"/>
                <a:cs typeface="Salesforce Sans"/>
                <a:sym typeface="Salesforce Sans"/>
              </a:rPr>
              <a:t> doivent être approuvées</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 </a:t>
            </a:r>
            <a:r>
              <a:rPr lang="fr-FR" sz="1600" b="1" dirty="0">
                <a:solidFill>
                  <a:srgbClr val="59575C"/>
                </a:solidFill>
                <a:latin typeface="+mn-lt"/>
                <a:ea typeface="Salesforce Sans"/>
                <a:cs typeface="Salesforce Sans"/>
                <a:sym typeface="Salesforce Sans"/>
              </a:rPr>
              <a:t>utilisateur</a:t>
            </a:r>
            <a:r>
              <a:rPr lang="fr-FR" sz="1600" dirty="0">
                <a:solidFill>
                  <a:srgbClr val="59575C"/>
                </a:solidFill>
                <a:latin typeface="+mn-lt"/>
                <a:ea typeface="Salesforce Sans"/>
                <a:cs typeface="Salesforce Sans"/>
                <a:sym typeface="Salesforce Sans"/>
              </a:rPr>
              <a:t> a demandé l’action</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De quel </a:t>
            </a:r>
            <a:r>
              <a:rPr lang="fr-FR" sz="1600" b="1" dirty="0">
                <a:solidFill>
                  <a:srgbClr val="59575C"/>
                </a:solidFill>
                <a:latin typeface="+mn-lt"/>
                <a:ea typeface="Salesforce Sans"/>
                <a:cs typeface="Salesforce Sans"/>
                <a:sym typeface="Salesforce Sans"/>
              </a:rPr>
              <a:t>service</a:t>
            </a:r>
            <a:r>
              <a:rPr lang="fr-FR" sz="1600" dirty="0">
                <a:solidFill>
                  <a:srgbClr val="59575C"/>
                </a:solidFill>
                <a:latin typeface="+mn-lt"/>
                <a:ea typeface="Salesforce Sans"/>
                <a:cs typeface="Salesforce Sans"/>
                <a:sym typeface="Salesforce Sans"/>
              </a:rPr>
              <a:t> provient l’action demandée</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 </a:t>
            </a:r>
            <a:r>
              <a:rPr lang="fr-FR" sz="1600" b="1" dirty="0">
                <a:solidFill>
                  <a:srgbClr val="59575C"/>
                </a:solidFill>
                <a:latin typeface="+mn-lt"/>
                <a:ea typeface="Salesforce Sans"/>
                <a:cs typeface="Salesforce Sans"/>
                <a:sym typeface="Salesforce Sans"/>
              </a:rPr>
              <a:t>appareil</a:t>
            </a:r>
            <a:r>
              <a:rPr lang="fr-FR" sz="1600" dirty="0">
                <a:solidFill>
                  <a:srgbClr val="59575C"/>
                </a:solidFill>
                <a:latin typeface="+mn-lt"/>
                <a:ea typeface="Salesforce Sans"/>
                <a:cs typeface="Salesforce Sans"/>
                <a:sym typeface="Salesforce Sans"/>
              </a:rPr>
              <a:t> emploie l’utilisateur</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Depuis quel </a:t>
            </a:r>
            <a:r>
              <a:rPr lang="fr-FR" sz="1600" b="1" dirty="0">
                <a:solidFill>
                  <a:srgbClr val="59575C"/>
                </a:solidFill>
                <a:latin typeface="+mn-lt"/>
                <a:ea typeface="Salesforce Sans"/>
                <a:cs typeface="Salesforce Sans"/>
                <a:sym typeface="Salesforce Sans"/>
              </a:rPr>
              <a:t>emplacement</a:t>
            </a:r>
            <a:r>
              <a:rPr lang="fr-FR" sz="1600" dirty="0">
                <a:solidFill>
                  <a:srgbClr val="59575C"/>
                </a:solidFill>
                <a:latin typeface="+mn-lt"/>
                <a:ea typeface="Salesforce Sans"/>
                <a:cs typeface="Salesforce Sans"/>
                <a:sym typeface="Salesforce Sans"/>
              </a:rPr>
              <a:t> l’utilisateur approuve </a:t>
            </a:r>
            <a:br>
              <a:rPr lang="fr-FR" sz="1600" dirty="0">
                <a:solidFill>
                  <a:srgbClr val="59575C"/>
                </a:solidFill>
                <a:latin typeface="+mn-lt"/>
                <a:ea typeface="Salesforce Sans"/>
                <a:cs typeface="Salesforce Sans"/>
                <a:sym typeface="Salesforce Sans"/>
              </a:rPr>
            </a:br>
            <a:r>
              <a:rPr lang="fr-FR" sz="1600" dirty="0">
                <a:solidFill>
                  <a:srgbClr val="59575C"/>
                </a:solidFill>
                <a:latin typeface="+mn-lt"/>
                <a:ea typeface="Salesforce Sans"/>
                <a:cs typeface="Salesforce Sans"/>
                <a:sym typeface="Salesforce Sans"/>
              </a:rPr>
              <a:t>ou rejette cette demande</a:t>
            </a:r>
          </a:p>
          <a:p>
            <a:pPr marL="0" lvl="0" indent="0" algn="l" rtl="0">
              <a:spcBef>
                <a:spcPts val="1900"/>
              </a:spcBef>
              <a:spcAft>
                <a:spcPts val="0"/>
              </a:spcAft>
              <a:buNone/>
            </a:pPr>
            <a:r>
              <a:rPr lang="fr-FR" sz="1900" dirty="0">
                <a:solidFill>
                  <a:srgbClr val="59575C"/>
                </a:solidFill>
                <a:latin typeface="+mn-lt"/>
                <a:ea typeface="Salesforce Sans"/>
                <a:cs typeface="Salesforce Sans"/>
                <a:sym typeface="Salesforce Sans"/>
              </a:rPr>
              <a:t>Muni de ces informations, l’utilisateur peut simplement utiliser le bouton Approuver ou Refuser pour appliquer sa décision, l’authentification ayant lieu rapidement dans le cadre de son processus de connexion.</a:t>
            </a: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a:solidFill>
                  <a:schemeClr val="accent1"/>
                </a:solidFill>
                <a:latin typeface="+mj-lt"/>
                <a:ea typeface="Salesforce Sans"/>
                <a:cs typeface="Salesforce Sans"/>
                <a:sym typeface="Salesforce Sans"/>
              </a:rPr>
              <a:t>Authentification rapide, gratuite et sans accrocs</a:t>
            </a: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fr-FR" sz="2800">
                <a:solidFill>
                  <a:schemeClr val="accent1"/>
                </a:solidFill>
                <a:latin typeface="+mj-lt"/>
              </a:rPr>
              <a:t>Salesforce Authenticator : enregistrement de l’application</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Salesforce Authenticator sur votre appareil mobile. Cette application est disponible </a:t>
            </a:r>
            <a:br>
              <a:rPr lang="fr-FR" sz="1350" dirty="0"/>
            </a:br>
            <a:r>
              <a:rPr lang="fr-FR" sz="1350" dirty="0"/>
              <a:t>sur l’App Store d’Apple ou Google Play.</a:t>
            </a:r>
          </a:p>
          <a:p>
            <a:pPr algn="ctr"/>
            <a:r>
              <a:rPr lang="fr-FR" sz="1350"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Sur votre ordinateur, connectez-vous à votre compte. Vous pouvez être invité(e) à confirmer votre identité avec un mot de passe à usage unique par </a:t>
            </a:r>
            <a:br>
              <a:rPr lang="fr-FR" sz="1350" dirty="0"/>
            </a:br>
            <a:r>
              <a:rPr lang="fr-FR" sz="1350" dirty="0"/>
              <a:t>e-mail ou SMS.</a:t>
            </a:r>
          </a:p>
          <a:p>
            <a:pPr algn="ctr"/>
            <a:r>
              <a:rPr lang="fr-FR" sz="1350"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Sélectionnez </a:t>
            </a:r>
            <a:r>
              <a:rPr lang="fr-FR" sz="1350" b="1" dirty="0"/>
              <a:t>Utiliser l'application mobile Salesforce Authenticator.</a:t>
            </a:r>
            <a:r>
              <a:rPr lang="fr-FR" sz="1350" dirty="0"/>
              <a: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a:extLst>
              <a:ext uri="{FF2B5EF4-FFF2-40B4-BE49-F238E27FC236}">
                <a16:creationId xmlns:a16="http://schemas.microsoft.com/office/drawing/2014/main" id="{F8037B17-5A04-7442-ADE3-9932EDDE848F}"/>
              </a:ext>
            </a:extLst>
          </p:cNvPr>
          <p:cNvPicPr>
            <a:picLocks noChangeAspect="1"/>
          </p:cNvPicPr>
          <p:nvPr/>
        </p:nvPicPr>
        <p:blipFill>
          <a:blip r:embed="rId5"/>
          <a:srcRect/>
          <a:stretch/>
        </p:blipFill>
        <p:spPr>
          <a:xfrm>
            <a:off x="6911596" y="3304573"/>
            <a:ext cx="1664854"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L’écran Connecter Salesforce Authenticator s’affiche. </a:t>
            </a:r>
          </a:p>
        </p:txBody>
      </p:sp>
      <p:pic>
        <p:nvPicPr>
          <p:cNvPr id="4" name="Picture 3" descr="Graphical user interface, text, application&#10;&#10;Description automatically generated">
            <a:extLst>
              <a:ext uri="{FF2B5EF4-FFF2-40B4-BE49-F238E27FC236}">
                <a16:creationId xmlns:a16="http://schemas.microsoft.com/office/drawing/2014/main" id="{8FEEDA07-4B1C-35E7-7B7F-C21C2D626E11}"/>
              </a:ext>
            </a:extLst>
          </p:cNvPr>
          <p:cNvPicPr>
            <a:picLocks noChangeAspect="1"/>
          </p:cNvPicPr>
          <p:nvPr/>
        </p:nvPicPr>
        <p:blipFill>
          <a:blip r:embed="rId6"/>
          <a:stretch>
            <a:fillRect/>
          </a:stretch>
        </p:blipFill>
        <p:spPr>
          <a:xfrm>
            <a:off x="9760620" y="3304573"/>
            <a:ext cx="1856792" cy="3200400"/>
          </a:xfrm>
          <a:prstGeom prst="rect">
            <a:avLst/>
          </a:prstGeom>
        </p:spPr>
      </p:pic>
      <p:sp>
        <p:nvSpPr>
          <p:cNvPr id="5" name="Rounded Rectangle 4">
            <a:extLst>
              <a:ext uri="{FF2B5EF4-FFF2-40B4-BE49-F238E27FC236}">
                <a16:creationId xmlns:a16="http://schemas.microsoft.com/office/drawing/2014/main" id="{1A63CF9C-D992-9445-B5BB-5625E0E9A67C}"/>
              </a:ext>
            </a:extLst>
          </p:cNvPr>
          <p:cNvSpPr/>
          <p:nvPr/>
        </p:nvSpPr>
        <p:spPr>
          <a:xfrm>
            <a:off x="7074054" y="4756484"/>
            <a:ext cx="1339937" cy="1524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5. Sur votre appareil mobile, ouvrez Salesforce Authenticator et appuyez sur </a:t>
            </a:r>
            <a:r>
              <a:rPr lang="fr-FR" b="1" dirty="0"/>
              <a:t>Ajouter un compte</a:t>
            </a:r>
            <a:r>
              <a:rPr lang="fr-FR" dirty="0"/>
              <a:t>.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L'application affiche une expression en deux mots.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7. Sur votre ordinateur, saisissez l’expression dans le champ Expression en deux mots. Ensuite, cliquez sur </a:t>
            </a:r>
            <a:r>
              <a:rPr lang="fr-FR" b="1"/>
              <a:t>Connecter</a:t>
            </a:r>
            <a:r>
              <a:rPr lang="fr-FR"/>
              <a:t>.</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8. Dans Salesforce Authenticator, vérifiez </a:t>
            </a:r>
            <a:br>
              <a:rPr lang="fr-FR" dirty="0"/>
            </a:br>
            <a:r>
              <a:rPr lang="fr-FR" dirty="0"/>
              <a:t>que les informations de connexion sont correctes, puis appuyez sur </a:t>
            </a:r>
            <a:r>
              <a:rPr lang="fr-FR" b="1" dirty="0"/>
              <a:t>Connecter</a:t>
            </a:r>
            <a:r>
              <a:rPr lang="fr-FR" dirty="0"/>
              <a:t>.</a:t>
            </a:r>
          </a:p>
        </p:txBody>
      </p:sp>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3"/>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fr-FR" sz="2800">
                <a:solidFill>
                  <a:schemeClr val="accent1"/>
                </a:solidFill>
                <a:latin typeface="+mj-lt"/>
              </a:rPr>
              <a:t>Salesforce Authenticator : enregistrement de l’application </a:t>
            </a:r>
            <a:r>
              <a:rPr lang="fr-FR" sz="1600" i="1">
                <a:solidFill>
                  <a:schemeClr val="accent1"/>
                </a:solidFill>
                <a:latin typeface="+mj-lt"/>
              </a:rPr>
              <a:t>suite</a:t>
            </a: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5" name="Picture 14" descr="Graphical user interface, text, application&#10;&#10;Description automatically generated">
            <a:extLst>
              <a:ext uri="{FF2B5EF4-FFF2-40B4-BE49-F238E27FC236}">
                <a16:creationId xmlns:a16="http://schemas.microsoft.com/office/drawing/2014/main" id="{43287D12-AD99-4616-4295-4063E00DFA62}"/>
              </a:ext>
            </a:extLst>
          </p:cNvPr>
          <p:cNvPicPr>
            <a:picLocks noChangeAspect="1"/>
          </p:cNvPicPr>
          <p:nvPr/>
        </p:nvPicPr>
        <p:blipFill>
          <a:blip r:embed="rId4"/>
          <a:stretch>
            <a:fillRect/>
          </a:stretch>
        </p:blipFill>
        <p:spPr>
          <a:xfrm>
            <a:off x="6847161" y="3300984"/>
            <a:ext cx="1856792" cy="3200400"/>
          </a:xfrm>
          <a:prstGeom prst="rect">
            <a:avLst/>
          </a:prstGeom>
        </p:spPr>
      </p:pic>
      <p:sp>
        <p:nvSpPr>
          <p:cNvPr id="16" name="Rounded Rectangle 15">
            <a:extLst>
              <a:ext uri="{FF2B5EF4-FFF2-40B4-BE49-F238E27FC236}">
                <a16:creationId xmlns:a16="http://schemas.microsoft.com/office/drawing/2014/main" id="{014B0D12-2821-B996-B210-CFDF24E34765}"/>
              </a:ext>
            </a:extLst>
          </p:cNvPr>
          <p:cNvSpPr/>
          <p:nvPr/>
        </p:nvSpPr>
        <p:spPr>
          <a:xfrm>
            <a:off x="6943062"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A close-up of a cell phone&#10;&#10;Description automatically generated with medium confidence">
            <a:extLst>
              <a:ext uri="{FF2B5EF4-FFF2-40B4-BE49-F238E27FC236}">
                <a16:creationId xmlns:a16="http://schemas.microsoft.com/office/drawing/2014/main" id="{F8E3A819-9881-6C35-CE1B-5378DDEF0C63}"/>
              </a:ext>
            </a:extLst>
          </p:cNvPr>
          <p:cNvPicPr>
            <a:picLocks noChangeAspect="1"/>
          </p:cNvPicPr>
          <p:nvPr/>
        </p:nvPicPr>
        <p:blipFill>
          <a:blip r:embed="rId5"/>
          <a:stretch>
            <a:fillRect/>
          </a:stretch>
        </p:blipFill>
        <p:spPr>
          <a:xfrm>
            <a:off x="3996171" y="3300984"/>
            <a:ext cx="1620663" cy="3200400"/>
          </a:xfrm>
          <a:prstGeom prst="rect">
            <a:avLst/>
          </a:prstGeom>
        </p:spPr>
      </p:pic>
      <p:sp>
        <p:nvSpPr>
          <p:cNvPr id="18" name="Rounded Rectangle 17">
            <a:extLst>
              <a:ext uri="{FF2B5EF4-FFF2-40B4-BE49-F238E27FC236}">
                <a16:creationId xmlns:a16="http://schemas.microsoft.com/office/drawing/2014/main" id="{020D7A92-3F58-5BC4-7F0B-71653E0CE6A3}"/>
              </a:ext>
            </a:extLst>
          </p:cNvPr>
          <p:cNvSpPr/>
          <p:nvPr/>
        </p:nvSpPr>
        <p:spPr>
          <a:xfrm>
            <a:off x="4136533"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9" name="Picture 18" descr="Graphical user interface, text, application&#10;&#10;Description automatically generated">
            <a:extLst>
              <a:ext uri="{FF2B5EF4-FFF2-40B4-BE49-F238E27FC236}">
                <a16:creationId xmlns:a16="http://schemas.microsoft.com/office/drawing/2014/main" id="{7C3B88F8-D869-89E4-1037-2C6A46D9D1FA}"/>
              </a:ext>
            </a:extLst>
          </p:cNvPr>
          <p:cNvPicPr>
            <a:picLocks noChangeAspect="1"/>
          </p:cNvPicPr>
          <p:nvPr/>
        </p:nvPicPr>
        <p:blipFill>
          <a:blip r:embed="rId6"/>
          <a:stretch>
            <a:fillRect/>
          </a:stretch>
        </p:blipFill>
        <p:spPr>
          <a:xfrm>
            <a:off x="982423" y="3300984"/>
            <a:ext cx="1616612" cy="3200400"/>
          </a:xfrm>
          <a:prstGeom prst="rect">
            <a:avLst/>
          </a:prstGeom>
        </p:spPr>
      </p:pic>
      <p:pic>
        <p:nvPicPr>
          <p:cNvPr id="20" name="Picture 19" descr="Icon&#10;&#10;Description automatically generated">
            <a:extLst>
              <a:ext uri="{FF2B5EF4-FFF2-40B4-BE49-F238E27FC236}">
                <a16:creationId xmlns:a16="http://schemas.microsoft.com/office/drawing/2014/main" id="{1CD0569C-DCEC-3839-522C-5E1B805692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223" y="3534084"/>
            <a:ext cx="914400" cy="914400"/>
          </a:xfrm>
          <a:prstGeom prst="rect">
            <a:avLst/>
          </a:prstGeom>
        </p:spPr>
      </p:pic>
      <p:sp>
        <p:nvSpPr>
          <p:cNvPr id="21" name="Rounded Rectangle 20">
            <a:extLst>
              <a:ext uri="{FF2B5EF4-FFF2-40B4-BE49-F238E27FC236}">
                <a16:creationId xmlns:a16="http://schemas.microsoft.com/office/drawing/2014/main" id="{F510F1EE-A17F-FD6A-0076-BB8FB87D207C}"/>
              </a:ext>
            </a:extLst>
          </p:cNvPr>
          <p:cNvSpPr/>
          <p:nvPr/>
        </p:nvSpPr>
        <p:spPr>
          <a:xfrm>
            <a:off x="1130067" y="50580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654</TotalTime>
  <Words>7137</Words>
  <Application>Microsoft Office PowerPoint</Application>
  <PresentationFormat>Custom</PresentationFormat>
  <Paragraphs>516</Paragraphs>
  <Slides>35</Slides>
  <Notes>35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Salesforce Sans</vt:lpstr>
      <vt:lpstr>Times New Roman</vt:lpstr>
      <vt:lpstr>Arial</vt:lpstr>
      <vt:lpstr>Avant Garde Demi SFDC</vt:lpstr>
      <vt:lpstr>Calibri</vt:lpstr>
      <vt:lpstr>Salesforce Google Slides Corporate Template - 2019</vt:lpstr>
      <vt:lpstr>Salesforce Google Slides Corporate Template - 2019</vt:lpstr>
      <vt:lpstr>PowerPoint Presentation</vt:lpstr>
      <vt:lpstr>Formation sur l’authentification multifacteur (MFA)</vt:lpstr>
      <vt:lpstr>Améliorez la sécurité de votre entreprise</vt:lpstr>
      <vt:lpstr>PowerPoint Presentation</vt:lpstr>
      <vt:lpstr>PowerPoint Presentation</vt:lpstr>
      <vt:lpstr>PowerPoint Presentation</vt:lpstr>
      <vt:lpstr>PowerPoint Presentation</vt:lpstr>
      <vt:lpstr>Salesforce Authenticator : enregistrement de l’application</vt:lpstr>
      <vt:lpstr>Salesforce Authenticator : enregistrement de l’application suite</vt:lpstr>
      <vt:lpstr>Salesforce Authenticator : enregistrement de l’application suite</vt:lpstr>
      <vt:lpstr>Salesforce Authenticator : enregistrement de l’application</vt:lpstr>
      <vt:lpstr>Salesforce Authenticator : enregistrement de l’application suite</vt:lpstr>
      <vt:lpstr>Salesforce Authenticator : enregistrement de l’application suite</vt:lpstr>
      <vt:lpstr>Salesforce Authenticator : connexion</vt:lpstr>
      <vt:lpstr>PowerPoint Presentation</vt:lpstr>
      <vt:lpstr>Applications d’authentification tierces : enregistrement d’une application</vt:lpstr>
      <vt:lpstr>Applications d’authentification tierces : enregistrement d’une application suite</vt:lpstr>
      <vt:lpstr>Applications d’authentification tierces : enregistrement d’une application suite</vt:lpstr>
      <vt:lpstr>Applications d’authentification tierces : enregistrement d’une application</vt:lpstr>
      <vt:lpstr>Applications d’authentification tierces : enregistrement d’une application suite</vt:lpstr>
      <vt:lpstr>Applications d’authentification tierces : enregistrement d’une application suite</vt:lpstr>
      <vt:lpstr>Applications d’authentification tierces : connexion</vt:lpstr>
      <vt:lpstr>PowerPoint Presentation</vt:lpstr>
      <vt:lpstr>Clés de sécurité : enregistrement d’une clé</vt:lpstr>
      <vt:lpstr>Clés de sécurité : enregistrement d’une clé</vt:lpstr>
      <vt:lpstr>Clés de sécurité : enregistrement d’une clé suite</vt:lpstr>
      <vt:lpstr>Clés de sécurité : connexion</vt:lpstr>
      <vt:lpstr>PowerPoint Presentation</vt:lpstr>
      <vt:lpstr>Applications d’authentification intégrées : enregistrement d’une application d’authentification</vt:lpstr>
      <vt:lpstr>Applications d’authentification intégrées : enregistrement d’une application d’authentification suite</vt:lpstr>
      <vt:lpstr>Applications d’authentification intégrées : enregistrement d’une application d’authentification</vt:lpstr>
      <vt:lpstr>Applications d’authentification intégrées : enregistrement d’une application d’authentification suite</vt:lpstr>
      <vt:lpstr>Applications d’authentification intégrées : connexion</vt:lpstr>
      <vt:lpstr>Assistance et ressources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Claire Dorman</cp:lastModifiedBy>
  <cp:revision>234</cp:revision>
  <dcterms:modified xsi:type="dcterms:W3CDTF">2023-06-26T10:19:09Z</dcterms:modified>
</cp:coreProperties>
</file>