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2E7_9A2FCEAA.xml" ContentType="application/vnd.ms-powerpoint.comments+xml"/>
  <Override PartName="/ppt/notesSlides/notesSlide12.xml" ContentType="application/vnd.openxmlformats-officedocument.presentationml.notesSlide+xml"/>
  <Override PartName="/ppt/comments/modernComment_2F0_94ACA48B.xml" ContentType="application/vnd.ms-powerpoint.comments+xml"/>
  <Override PartName="/ppt/notesSlides/notesSlide13.xml" ContentType="application/vnd.openxmlformats-officedocument.presentationml.notesSlide+xml"/>
  <Override PartName="/ppt/comments/modernComment_10E_0.xml" ContentType="application/vnd.ms-powerpoint.comments+xml"/>
  <Override PartName="/ppt/notesSlides/notesSlide14.xml" ContentType="application/vnd.openxmlformats-officedocument.presentationml.notesSlide+xml"/>
  <Override PartName="/ppt/comments/modernComment_2E8_0.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2E9_9B87503E.xml" ContentType="application/vnd.ms-powerpoint.comments+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799" r:id="rId1"/>
    <p:sldMasterId id="2147483800" r:id="rId2"/>
  </p:sldMasterIdLst>
  <p:notesMasterIdLst>
    <p:notesMasterId r:id="rId34"/>
  </p:notesMasterIdLst>
  <p:sldIdLst>
    <p:sldId id="272" r:id="rId3"/>
    <p:sldId id="740" r:id="rId4"/>
    <p:sldId id="258" r:id="rId5"/>
    <p:sldId id="301" r:id="rId6"/>
    <p:sldId id="286" r:id="rId7"/>
    <p:sldId id="285" r:id="rId8"/>
    <p:sldId id="282" r:id="rId9"/>
    <p:sldId id="741" r:id="rId10"/>
    <p:sldId id="742" r:id="rId11"/>
    <p:sldId id="746" r:id="rId12"/>
    <p:sldId id="743" r:id="rId13"/>
    <p:sldId id="752" r:id="rId14"/>
    <p:sldId id="270" r:id="rId15"/>
    <p:sldId id="744" r:id="rId16"/>
    <p:sldId id="750" r:id="rId17"/>
    <p:sldId id="747" r:id="rId18"/>
    <p:sldId id="269" r:id="rId19"/>
    <p:sldId id="308" r:id="rId20"/>
    <p:sldId id="279" r:id="rId21"/>
    <p:sldId id="298" r:id="rId22"/>
    <p:sldId id="299" r:id="rId23"/>
    <p:sldId id="344" r:id="rId24"/>
    <p:sldId id="340" r:id="rId25"/>
    <p:sldId id="748" r:id="rId26"/>
    <p:sldId id="753" r:id="rId27"/>
    <p:sldId id="274" r:id="rId28"/>
    <p:sldId id="276" r:id="rId29"/>
    <p:sldId id="275" r:id="rId30"/>
    <p:sldId id="751" r:id="rId31"/>
    <p:sldId id="745" r:id="rId32"/>
    <p:sldId id="326" r:id="rId33"/>
  </p:sldIdLst>
  <p:sldSz cx="12188825"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B3DCA0-70A1-9910-9030-C5968E9534B8}" name="Admins" initials="TR" userId="Admins" providerId="None"/>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5C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27"/>
    <p:restoredTop sz="94600" autoAdjust="0"/>
  </p:normalViewPr>
  <p:slideViewPr>
    <p:cSldViewPr snapToGrid="0">
      <p:cViewPr varScale="1">
        <p:scale>
          <a:sx n="77" d="100"/>
          <a:sy n="77" d="100"/>
        </p:scale>
        <p:origin x="237" y="31"/>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comments/modernComment_10E_0.xml><?xml version="1.0" encoding="utf-8"?>
<p188:cmLst xmlns:a="http://schemas.openxmlformats.org/drawingml/2006/main" xmlns:r="http://schemas.openxmlformats.org/officeDocument/2006/relationships" xmlns:p188="http://schemas.microsoft.com/office/powerpoint/2018/8/main">
  <p188:cm id="{A334369B-F3E4-A64E-B91C-CEAB37477980}" authorId="{E47797D6-77C4-2BB1-C528-2C599203AE56}" created="2023-05-16T21:21:01.869">
    <pc:sldMkLst xmlns:pc="http://schemas.microsoft.com/office/powerpoint/2013/main/command">
      <pc:docMk/>
      <pc:sldMk cId="0" sldId="270"/>
    </pc:sldMkLst>
    <p188:txBody>
      <a:bodyPr/>
      <a:lstStyle/>
      <a:p>
        <a:r>
          <a:rPr lang="en-US"/>
          <a:t>Partner Guidance: If sharing this slide with customers, modify as needed to match how you’re communicating Salesforce’s contractual MFA requirement and the way you talk about Salesforce’s major releases.</a:t>
        </a:r>
      </a:p>
    </p188:txBody>
  </p188:cm>
</p188:cmLst>
</file>

<file path=ppt/comments/modernComment_2E7_9A2FCEAA.xml><?xml version="1.0" encoding="utf-8"?>
<p188:cmLst xmlns:a="http://schemas.openxmlformats.org/drawingml/2006/main" xmlns:r="http://schemas.openxmlformats.org/officeDocument/2006/relationships" xmlns:p188="http://schemas.microsoft.com/office/powerpoint/2018/8/main">
  <p188:cm id="{446AFC86-54F6-5946-9538-1C8B2B254F99}" authorId="{E47797D6-77C4-2BB1-C528-2C599203AE56}" created="2023-05-16T21:20:14.748">
    <pc:sldMkLst xmlns:pc="http://schemas.microsoft.com/office/powerpoint/2013/main/command">
      <pc:docMk/>
      <pc:sldMk cId="2586824362" sldId="743"/>
    </pc:sldMkLst>
    <p188:txBody>
      <a:bodyPr/>
      <a:lstStyle/>
      <a:p>
        <a:r>
          <a:rPr lang="en-US"/>
          <a:t>Partner Guidance: If sharing this slide with customers, modify as needed to match how you are communicating Salesforce’s contractual MFA requirement.</a:t>
        </a:r>
      </a:p>
    </p188:txBody>
  </p188:cm>
</p188:cmLst>
</file>

<file path=ppt/comments/modernComment_2E8_0.xml><?xml version="1.0" encoding="utf-8"?>
<p188:cmLst xmlns:a="http://schemas.openxmlformats.org/drawingml/2006/main" xmlns:r="http://schemas.openxmlformats.org/officeDocument/2006/relationships" xmlns:p188="http://schemas.microsoft.com/office/powerpoint/2018/8/main">
  <p188:cm id="{57424789-C8BC-2A45-B08C-AA7B36470CAD}" authorId="{E47797D6-77C4-2BB1-C528-2C599203AE56}" created="2023-05-16T21:21:30.736">
    <pc:sldMkLst xmlns:pc="http://schemas.microsoft.com/office/powerpoint/2013/main/command">
      <pc:docMk/>
      <pc:sldMk cId="0" sldId="744"/>
    </pc:sldMkLst>
    <p188:txBody>
      <a:bodyPr/>
      <a:lstStyle/>
      <a:p>
        <a:r>
          <a:rPr lang="en-US"/>
          <a:t>Partner Guidance: If sharing this slide with customers, modify as needed to match how you are communicating Salesforce’s contractual MFA requirement.</a:t>
        </a:r>
      </a:p>
    </p188:txBody>
  </p188:cm>
</p188:cmLst>
</file>

<file path=ppt/comments/modernComment_2E9_9B87503E.xml><?xml version="1.0" encoding="utf-8"?>
<p188:cmLst xmlns:a="http://schemas.openxmlformats.org/drawingml/2006/main" xmlns:r="http://schemas.openxmlformats.org/officeDocument/2006/relationships" xmlns:p188="http://schemas.microsoft.com/office/powerpoint/2018/8/main">
  <p188:cm id="{2EB353F9-D8F0-924A-9991-3030B80C1C1D}" authorId="{E47797D6-77C4-2BB1-C528-2C599203AE56}" created="2023-05-16T21:22:05.059">
    <pc:sldMkLst xmlns:pc="http://schemas.microsoft.com/office/powerpoint/2013/main/command">
      <pc:docMk/>
      <pc:sldMk cId="2609336382" sldId="745"/>
    </pc:sldMkLst>
    <p188:txBody>
      <a:bodyPr/>
      <a:lstStyle/>
      <a:p>
        <a:r>
          <a:rPr lang="en-US"/>
          <a:t>Partner Guidance: Augment or replace these Salesforce resources with your own MFA awareness, enablement, and/or onboarding resources.</a:t>
        </a:r>
      </a:p>
    </p188:txBody>
  </p188:cm>
</p188:cmLst>
</file>

<file path=ppt/comments/modernComment_2F0_94ACA48B.xml><?xml version="1.0" encoding="utf-8"?>
<p188:cmLst xmlns:a="http://schemas.openxmlformats.org/drawingml/2006/main" xmlns:r="http://schemas.openxmlformats.org/officeDocument/2006/relationships" xmlns:p188="http://schemas.microsoft.com/office/powerpoint/2018/8/main">
  <p188:cm id="{8BF5C819-46AA-4F48-B121-7342E97018B1}" authorId="{E47797D6-77C4-2BB1-C528-2C599203AE56}" created="2023-05-16T21:20:36.448">
    <pc:sldMkLst xmlns:pc="http://schemas.microsoft.com/office/powerpoint/2013/main/command">
      <pc:docMk/>
      <pc:sldMk cId="2494342283" sldId="752"/>
    </pc:sldMkLst>
    <p188:txBody>
      <a:bodyPr/>
      <a:lstStyle/>
      <a:p>
        <a:r>
          <a:rPr lang="en-US"/>
          <a:t>Partner Guidance: In October 2022, Salesforce communicated with Salesforce Partners about the partner admin shared login use case and the associated solution. Unless a Partner’s customer reached out directly, however, Salesforce has not communicated with your customers about this topic. 
If using this slide to explain the situation to your customers, modify the copy to personalize, use your terminology, etc.</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help.salesforce.com/s/articleView?id=sf.release_updates.htm&amp;type=5&amp;language=en_U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sfdc.co/mfa-roadmap" TargetMode="External"/><Relationship Id="rId5" Type="http://schemas.openxmlformats.org/officeDocument/2006/relationships/hyperlink" Target="https://help.salesforce.com/s/articleView?id=sf.security_mfa_exclude_exempt_users.htm&amp;type=5&amp;language=en_US" TargetMode="External"/><Relationship Id="rId4" Type="http://schemas.openxmlformats.org/officeDocument/2006/relationships/hyperlink" Target="https://status.salesforce.co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amp;type=5&amp;language=en_U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terprise.verizon.com/resources/reports/dbir/"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ic3.gov/Media/PDF/AnnualReport/2021_IC3Report.pdf" TargetMode="External"/><Relationship Id="rId4" Type="http://schemas.openxmlformats.org/officeDocument/2006/relationships/hyperlink" Target="https://www.ibm.com/downloads/cas/OJDVQGR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artner.com/en/documents/3956209/magic-quadrant-for-access-manage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1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Remember to delete or skip this introductory slide before you present -- it’s for your </a:t>
            </a:r>
            <a:r>
              <a:rPr lang="en-US" sz="1100" b="0" i="0" u="none" strike="noStrike" cap="none">
                <a:solidFill>
                  <a:schemeClr val="dk1"/>
                </a:solidFill>
                <a:latin typeface="Arial"/>
                <a:ea typeface="Arial"/>
                <a:cs typeface="Arial"/>
                <a:sym typeface="Arial"/>
              </a:rPr>
              <a:t>reference only.</a:t>
            </a:r>
            <a:endParaRPr lang="en-US"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98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Clr>
                <a:schemeClr val="dk1"/>
              </a:buClr>
              <a:buSzPts val="1100"/>
              <a:buFont typeface="Arial"/>
              <a:buNone/>
            </a:pPr>
            <a:r>
              <a:rPr lang="en-US" sz="1100" dirty="0">
                <a:solidFill>
                  <a:schemeClr val="dk1"/>
                </a:solidFill>
              </a:rPr>
              <a:t>The confidentiality, integrity, and availability of Salesforce data is vital to our customers, and Salesforce takes the protection of that customer data very seriously. As security threats grow increasingly common, protecting account access is more and more important. As a result, Salesforce is doubling down to help customers adapt to a new reality and to do it while maintaining secure control over their systems and data.</a:t>
            </a:r>
          </a:p>
          <a:p>
            <a:pPr marL="0" lvl="0" indent="0" algn="l" rtl="0">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 ensure that MFA is enabled for all internal Salesforce users, customers can:</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Turn on MFA directly in their Salesforce org, or</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Use their SSO provider’s MFA service</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If customers have a mix of SSO and non-SSO users, they can use both approaches</a:t>
            </a:r>
            <a:r>
              <a:rPr lang="en-US" sz="1100" dirty="0">
                <a:solidFill>
                  <a:srgbClr val="3C4043"/>
                </a:solidFill>
              </a:rPr>
              <a:t>. </a:t>
            </a:r>
            <a:r>
              <a:rPr lang="en-US" sz="1100" dirty="0">
                <a:solidFill>
                  <a:schemeClr val="dk1"/>
                </a:solidFill>
              </a:rPr>
              <a:t>Salesforce products include MFA functionality at no extra cost.</a:t>
            </a:r>
            <a:endParaRPr lang="en-US" sz="1200" dirty="0">
              <a:solidFill>
                <a:schemeClr val="dk1"/>
              </a:solidFill>
            </a:endParaRPr>
          </a:p>
          <a:p>
            <a:pPr marL="0" lvl="0" indent="0" algn="l" rtl="0">
              <a:spcBef>
                <a:spcPts val="0"/>
              </a:spcBef>
              <a:spcAft>
                <a:spcPts val="0"/>
              </a:spcAft>
              <a:buClr>
                <a:schemeClr val="dk1"/>
              </a:buClr>
              <a:buSzPts val="1100"/>
              <a:buFont typeface="Arial"/>
              <a:buNone/>
            </a:pPr>
            <a:endParaRPr lang="en-US" sz="1200" dirty="0">
              <a:solidFill>
                <a:srgbClr val="205CA0"/>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Note: It’s possible to use the MFA functionality provided in Salesforce instead of using an SSO provider’s MFA service. See this help topic (https://</a:t>
            </a:r>
            <a:r>
              <a:rPr lang="en-US" sz="1100" dirty="0" err="1">
                <a:solidFill>
                  <a:schemeClr val="dk1"/>
                </a:solidFill>
              </a:rPr>
              <a:t>help.salesforce.com</a:t>
            </a:r>
            <a:r>
              <a:rPr lang="en-US" sz="1100" dirty="0">
                <a:solidFill>
                  <a:schemeClr val="dk1"/>
                </a:solidFill>
              </a:rPr>
              <a:t>/s/</a:t>
            </a:r>
            <a:r>
              <a:rPr lang="en-US" sz="1100" dirty="0" err="1">
                <a:solidFill>
                  <a:schemeClr val="dk1"/>
                </a:solidFill>
              </a:rPr>
              <a:t>articleView?id</a:t>
            </a:r>
            <a:r>
              <a:rPr lang="en-US" sz="1100" dirty="0">
                <a:solidFill>
                  <a:schemeClr val="dk1"/>
                </a:solidFill>
              </a:rPr>
              <a:t>=</a:t>
            </a:r>
            <a:r>
              <a:rPr lang="en-US" sz="1100" dirty="0" err="1">
                <a:solidFill>
                  <a:schemeClr val="dk1"/>
                </a:solidFill>
              </a:rPr>
              <a:t>sf.mfa_sso_logins.htm</a:t>
            </a:r>
            <a:r>
              <a:rPr lang="en-US" sz="1100" dirty="0">
                <a:solidFill>
                  <a:schemeClr val="dk1"/>
                </a:solidFill>
              </a:rPr>
              <a:t>) for details.</a:t>
            </a: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r>
              <a:rPr lang="en-US" sz="1800" b="0" i="0" u="none" strike="noStrike" dirty="0">
                <a:solidFill>
                  <a:srgbClr val="000000"/>
                </a:solidFill>
                <a:effectLst/>
                <a:latin typeface="Arial" panose="020B0604020202020204" pitchFamily="34" charset="0"/>
              </a:rPr>
              <a:t>To learn more about the MFA requirement, see the Salesforce MFA FAQ (https://</a:t>
            </a:r>
            <a:r>
              <a:rPr lang="en-US" sz="1800" b="0" i="0" u="none" strike="noStrike" dirty="0" err="1">
                <a:solidFill>
                  <a:srgbClr val="000000"/>
                </a:solidFill>
                <a:effectLst/>
                <a:latin typeface="Arial" panose="020B0604020202020204" pitchFamily="34" charset="0"/>
              </a:rPr>
              <a:t>help.salesforce.com</a:t>
            </a:r>
            <a:r>
              <a:rPr lang="en-US" sz="1800" b="0" i="0" u="none" strike="noStrike" dirty="0">
                <a:solidFill>
                  <a:srgbClr val="000000"/>
                </a:solidFill>
                <a:effectLst/>
                <a:latin typeface="Arial" panose="020B0604020202020204" pitchFamily="34" charset="0"/>
              </a:rPr>
              <a:t>/s/</a:t>
            </a:r>
            <a:r>
              <a:rPr lang="en-US" sz="1800" b="0" i="0" u="none" strike="noStrike" dirty="0" err="1">
                <a:solidFill>
                  <a:srgbClr val="000000"/>
                </a:solidFill>
                <a:effectLst/>
                <a:latin typeface="Arial" panose="020B0604020202020204" pitchFamily="34" charset="0"/>
              </a:rPr>
              <a:t>articleView?id</a:t>
            </a:r>
            <a:r>
              <a:rPr lang="en-US" sz="1800" b="0" i="0" u="none" strike="noStrike" dirty="0">
                <a:solidFill>
                  <a:srgbClr val="000000"/>
                </a:solidFill>
                <a:effectLst/>
                <a:latin typeface="Arial" panose="020B0604020202020204" pitchFamily="34" charset="0"/>
              </a:rPr>
              <a:t>=000388806&amp;type=1) and the Salesforce Partner MFA FAQ (https://</a:t>
            </a:r>
            <a:r>
              <a:rPr lang="en-US" sz="1800" b="0" i="0" u="none" strike="noStrike" dirty="0" err="1">
                <a:solidFill>
                  <a:srgbClr val="000000"/>
                </a:solidFill>
                <a:effectLst/>
                <a:latin typeface="Arial" panose="020B0604020202020204" pitchFamily="34" charset="0"/>
              </a:rPr>
              <a:t>salesforce.quip.com</a:t>
            </a:r>
            <a:r>
              <a:rPr lang="en-US" sz="1800" b="0" i="0" u="none" strike="noStrike" dirty="0">
                <a:solidFill>
                  <a:srgbClr val="000000"/>
                </a:solidFill>
                <a:effectLst/>
                <a:latin typeface="Arial" panose="020B0604020202020204" pitchFamily="34" charset="0"/>
              </a:rPr>
              <a:t>/6iJTAyb07itL).</a:t>
            </a:r>
            <a:endParaRPr lang="en-US" b="0" dirty="0">
              <a:effectLst/>
            </a:endParaRPr>
          </a:p>
          <a:p>
            <a:br>
              <a:rPr lang="en-US" dirty="0"/>
            </a:br>
            <a:endParaRPr lang="en-US" sz="1100" dirty="0"/>
          </a:p>
        </p:txBody>
      </p:sp>
    </p:spTree>
    <p:extLst>
      <p:ext uri="{BB962C8B-B14F-4D97-AF65-F5344CB8AC3E}">
        <p14:creationId xmlns:p14="http://schemas.microsoft.com/office/powerpoint/2010/main" val="611821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g18d29405784_357_91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4" name="Google Shape;1464;g18d29405784_357_91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MFA requirement has created challenges for Salesforce service providers who share customer-provided licenses within their organization for the purpose of performing administrative services in customer orgs. This scenario is referred to as the 'partner admin shared login use case' (or 'partner admin use case' for short).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partner admin use case has blocked some service providers and their customers from adopting MFA because MFA requires each user to supply a unique verification method before they can log in. If multiple people are sharing a license, only one of those people can log in after MFA is enabled.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As a result, Salesforce granted MFA requirement extensions to all customers of Salesforce OEMs, and to service providers or customers of service providers who asked Salesforce for help with a solution to the partner admin use case.</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Salesforce announced the partner admin use case solution on October 13, 2022, and all partner admin use case extensions – including any granted after the solution announcement date – </a:t>
            </a:r>
            <a:r>
              <a:rPr lang="en-US" b="0" i="0" u="none" dirty="0">
                <a:solidFill>
                  <a:srgbClr val="080707"/>
                </a:solidFill>
                <a:effectLst/>
                <a:latin typeface="Salesforce Sans" panose="020B0505020202020203" pitchFamily="34" charset="77"/>
              </a:rPr>
              <a:t>expire on November 15, 2023</a:t>
            </a:r>
            <a:r>
              <a:rPr lang="en-US" b="0" i="0" dirty="0">
                <a:solidFill>
                  <a:srgbClr val="080707"/>
                </a:solidFill>
                <a:effectLst/>
                <a:latin typeface="Salesforce Sans" panose="020B0505020202020203" pitchFamily="34" charset="77"/>
              </a:rPr>
              <a:t>. (</a:t>
            </a:r>
            <a:r>
              <a:rPr lang="en-US" b="0" i="0" dirty="0">
                <a:solidFill>
                  <a:srgbClr val="080707"/>
                </a:solidFill>
                <a:effectLst/>
                <a:highlight>
                  <a:srgbClr val="FFFF00"/>
                </a:highlight>
                <a:latin typeface="Salesforce Sans" panose="020B0505020202020203" pitchFamily="34" charset="77"/>
              </a:rPr>
              <a:t>To understand how customers with Partner Admin Use Case extensions will be affected by Salesforce MFA auto-enablement, </a:t>
            </a:r>
            <a:r>
              <a:rPr lang="en-US" b="1" i="0" dirty="0">
                <a:solidFill>
                  <a:srgbClr val="080707"/>
                </a:solidFill>
                <a:effectLst/>
                <a:highlight>
                  <a:srgbClr val="FFFF00"/>
                </a:highlight>
                <a:latin typeface="Salesforce Sans" panose="020B0505020202020203" pitchFamily="34" charset="77"/>
              </a:rPr>
              <a:t>see Slide 13</a:t>
            </a:r>
            <a:r>
              <a:rPr lang="en-US" b="0" i="0" dirty="0">
                <a:solidFill>
                  <a:srgbClr val="080707"/>
                </a:solidFill>
                <a:effectLst/>
                <a:highlight>
                  <a:srgbClr val="FFFF00"/>
                </a:highlight>
                <a:latin typeface="Salesforce Sans" panose="020B0505020202020203" pitchFamily="34" charset="77"/>
              </a:rPr>
              <a:t>.)</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highlight>
                <a:srgbClr val="FFFF00"/>
              </a:highligh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dirty="0">
                <a:solidFill>
                  <a:srgbClr val="080707"/>
                </a:solidFill>
                <a:effectLst/>
                <a:latin typeface="Salesforce Sans" panose="020B0505020202020203" pitchFamily="34" charset="77"/>
              </a:rPr>
              <a:t>For complete details and FAQs, see “</a:t>
            </a:r>
            <a:r>
              <a:rPr lang="en-US" b="0" i="0" dirty="0">
                <a:solidFill>
                  <a:srgbClr val="080707"/>
                </a:solidFill>
                <a:effectLst/>
                <a:latin typeface="Salesforce Sans" panose="020B0505020202020203" pitchFamily="34" charset="77"/>
              </a:rPr>
              <a:t>How to Satisfy the MFA Requirement for the Partner Admin Shared Login Use Case” at https://</a:t>
            </a:r>
            <a:r>
              <a:rPr lang="en-US" b="0" i="0" dirty="0" err="1">
                <a:solidFill>
                  <a:srgbClr val="080707"/>
                </a:solidFill>
                <a:effectLst/>
                <a:latin typeface="Salesforce Sans" panose="020B0505020202020203" pitchFamily="34" charset="77"/>
              </a:rPr>
              <a:t>help.salesforce.com</a:t>
            </a:r>
            <a:r>
              <a:rPr lang="en-US" b="0" i="0" dirty="0">
                <a:solidFill>
                  <a:srgbClr val="080707"/>
                </a:solidFill>
                <a:effectLst/>
                <a:latin typeface="Salesforce Sans" panose="020B0505020202020203" pitchFamily="34" charset="77"/>
              </a:rPr>
              <a:t>/s/</a:t>
            </a:r>
            <a:r>
              <a:rPr lang="en-US" b="0" i="0" dirty="0" err="1">
                <a:solidFill>
                  <a:srgbClr val="080707"/>
                </a:solidFill>
                <a:effectLst/>
                <a:latin typeface="Salesforce Sans" panose="020B0505020202020203" pitchFamily="34" charset="77"/>
              </a:rPr>
              <a:t>articleView?id</a:t>
            </a:r>
            <a:r>
              <a:rPr lang="en-US" b="0" i="0" dirty="0">
                <a:solidFill>
                  <a:srgbClr val="080707"/>
                </a:solidFill>
                <a:effectLst/>
                <a:latin typeface="Salesforce Sans" panose="020B0505020202020203" pitchFamily="34" charset="77"/>
              </a:rPr>
              <a:t>=000388982&amp;type=1.</a:t>
            </a: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1" i="0" u="sng" dirty="0">
                <a:solidFill>
                  <a:srgbClr val="080707"/>
                </a:solidFill>
                <a:effectLst/>
                <a:latin typeface="Salesforce Sans" panose="020B0505020202020203" pitchFamily="34" charset="77"/>
              </a:rPr>
              <a:t>How to Satisfy the MFA Requirement for the Partner Admin Use Case</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Most secure approach</a:t>
            </a:r>
            <a:r>
              <a:rPr lang="en-US" sz="1100" b="0" i="0" dirty="0">
                <a:solidFill>
                  <a:srgbClr val="080707"/>
                </a:solidFill>
                <a:effectLst/>
                <a:latin typeface="Salesforce Sans" panose="020B0505020202020203" pitchFamily="34" charset="77"/>
              </a:rPr>
              <a:t>:  C</a:t>
            </a:r>
            <a:r>
              <a:rPr lang="en-US" b="0" i="0" dirty="0">
                <a:solidFill>
                  <a:srgbClr val="080707"/>
                </a:solidFill>
                <a:effectLst/>
                <a:latin typeface="Salesforce Sans" panose="020B0505020202020203" pitchFamily="34" charset="77"/>
              </a:rPr>
              <a:t>ustomers supply their service provider with enough unique licenses for each individual service provider user, and then enable MFA for the customer org.</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Alternative</a:t>
            </a:r>
            <a:r>
              <a:rPr lang="en-US" sz="1100" b="0" i="0" dirty="0">
                <a:solidFill>
                  <a:srgbClr val="080707"/>
                </a:solidFill>
                <a:effectLst/>
                <a:latin typeface="Salesforce Sans" panose="020B0505020202020203" pitchFamily="34" charset="77"/>
              </a:rPr>
              <a:t>:  </a:t>
            </a:r>
            <a:r>
              <a:rPr lang="en-US" b="0" i="0" dirty="0">
                <a:solidFill>
                  <a:srgbClr val="080707"/>
                </a:solidFill>
                <a:effectLst/>
                <a:latin typeface="Salesforce Sans" panose="020B0505020202020203" pitchFamily="34" charset="77"/>
              </a:rPr>
              <a:t>A customer’s service provider deploys either a privileged account management tool or an enterprise password management tool, to function as an MFA verification method for shared credentials. To satisfy the MFA requirement this way, the solution must meet the following criteria:</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privileged account management or enterprise password management tool must support the use of MFA, and MFA must be enabled for the tool.</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tool must provide the ability to restrict access permissions to authorized users only, via techniques such as role-based access control and least-privilege.</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All users of the tool must be personnel of the service provider. These users must be using a single license solely for the purpose of providing support or other services to their customer.</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customer is responsible for their service provider’s use of customer-provided Salesforce licenses.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36159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g1574284061c_0_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5" name="Google Shape;935;g1574284061c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Notes: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The contractual MFA requirement went into effect on February 1, 2022. If they haven’t already, customers should do everything in their power to enable and roll out MFA ASAP to all their users who log in via their products’ UIs, whether by logging in directly or via SSO.</a:t>
            </a:r>
          </a:p>
          <a:p>
            <a:pPr marL="0" lvl="0" indent="0" algn="l" rtl="0">
              <a:spcBef>
                <a:spcPts val="0"/>
              </a:spcBef>
              <a:spcAft>
                <a:spcPts val="0"/>
              </a:spcAft>
              <a:buClr>
                <a:schemeClr val="dk1"/>
              </a:buClr>
              <a:buSzPts val="1100"/>
              <a:buFont typeface="Arial"/>
              <a:buNone/>
            </a:pPr>
            <a:endParaRPr lang="en" sz="1200" dirty="0">
              <a:solidFill>
                <a:schemeClr val="dk1"/>
              </a:solidFill>
            </a:endParaRPr>
          </a:p>
          <a:p>
            <a:pPr marL="0" lvl="0" indent="0" algn="l" rtl="0">
              <a:spcBef>
                <a:spcPts val="0"/>
              </a:spcBef>
              <a:spcAft>
                <a:spcPts val="0"/>
              </a:spcAft>
              <a:buClr>
                <a:schemeClr val="dk1"/>
              </a:buClr>
              <a:buSzPts val="1100"/>
              <a:buFont typeface="Arial"/>
              <a:buNone/>
            </a:pPr>
            <a:r>
              <a:rPr lang="en" sz="1300" b="1" dirty="0">
                <a:solidFill>
                  <a:schemeClr val="dk1"/>
                </a:solidFill>
                <a:highlight>
                  <a:srgbClr val="FFFF00"/>
                </a:highlight>
              </a:rPr>
              <a:t>Important</a:t>
            </a:r>
            <a:r>
              <a:rPr lang="en" sz="1300" dirty="0">
                <a:solidFill>
                  <a:schemeClr val="dk1"/>
                </a:solidFill>
                <a:highlight>
                  <a:srgbClr val="FFFF00"/>
                </a:highlight>
              </a:rPr>
              <a:t>: If a customer received a partner admin shared login use case extension, the MFA requirement goes into effect when that extension expires on November 15, 2023. Salesforce granted this extension to all customers of Salesforce OEMs, and to service providers or customers of service providers who asked for more time because they share customer-provided licenses for the purpose of performing administrative services in customer orgs. </a:t>
            </a:r>
            <a:r>
              <a:rPr lang="en-US" b="0" i="0" dirty="0">
                <a:solidFill>
                  <a:srgbClr val="080707"/>
                </a:solidFill>
                <a:effectLst/>
                <a:highlight>
                  <a:srgbClr val="FFFF00"/>
                </a:highlight>
                <a:latin typeface="Salesforce Sans" panose="020B0505020202020203" pitchFamily="34" charset="77"/>
              </a:rPr>
              <a:t>This scenario is referred to as the 'partner admin shared login use case' (or 'partner admin use case' for short). The partner admin use case had blocked some service providers and their customers from adopting MFA because MFA requires each user to supply a unique verification method before they can log in. If multiple people are sharing a license, only one of those people can log in after MFA is enabled. </a:t>
            </a:r>
            <a:r>
              <a:rPr lang="en-US" b="1" i="0" dirty="0">
                <a:solidFill>
                  <a:srgbClr val="080707"/>
                </a:solidFill>
                <a:effectLst/>
                <a:highlight>
                  <a:srgbClr val="FFFF00"/>
                </a:highlight>
                <a:latin typeface="Salesforce Sans" panose="020B0505020202020203" pitchFamily="34" charset="77"/>
              </a:rPr>
              <a:t>See Slide 12 </a:t>
            </a:r>
            <a:r>
              <a:rPr lang="en-US" b="0" i="0" dirty="0">
                <a:solidFill>
                  <a:srgbClr val="080707"/>
                </a:solidFill>
                <a:effectLst/>
                <a:highlight>
                  <a:srgbClr val="FFFF00"/>
                </a:highlight>
                <a:latin typeface="Salesforce Sans" panose="020B0505020202020203" pitchFamily="34" charset="77"/>
              </a:rPr>
              <a:t>for details about the solution to this issue that Salesforce announced in October 2022. Customers who received a partner admin use case extension are currently scheduled to be auto-enabled with the Spring ’24 release.</a:t>
            </a:r>
            <a:endParaRPr sz="1200" dirty="0">
              <a:solidFill>
                <a:schemeClr val="dk1"/>
              </a:solidFill>
              <a:highlight>
                <a:srgbClr val="FFFF00"/>
              </a:highlight>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b="1" u="sng" dirty="0">
                <a:solidFill>
                  <a:schemeClr val="dk1"/>
                </a:solidFill>
              </a:rPr>
              <a:t>What happens for customers who haven’t enabled MFA yet?</a:t>
            </a:r>
            <a:endParaRPr lang="en" sz="1300" dirty="0">
              <a:solidFill>
                <a:schemeClr val="dk1"/>
              </a:solidFill>
            </a:endParaRPr>
          </a:p>
          <a:p>
            <a:pPr marL="444500" marR="0" lvl="0" indent="-292100" algn="l" defTabSz="914400" rtl="0" eaLnBrk="1" fontAlgn="auto" latinLnBrk="0" hangingPunct="1">
              <a:lnSpc>
                <a:spcPct val="100000"/>
              </a:lnSpc>
              <a:spcBef>
                <a:spcPts val="1000"/>
              </a:spcBef>
              <a:spcAft>
                <a:spcPts val="0"/>
              </a:spcAft>
              <a:buClr>
                <a:schemeClr val="dk1"/>
              </a:buClr>
              <a:buSzPts val="1200"/>
              <a:buFont typeface="Arial"/>
              <a:buChar char="●"/>
              <a:tabLst/>
              <a:defRPr/>
            </a:pPr>
            <a:r>
              <a:rPr lang="en" sz="1300" dirty="0">
                <a:solidFill>
                  <a:schemeClr val="dk1"/>
                </a:solidFill>
              </a:rPr>
              <a:t>Customers should keep in mind that they are out of compliance with their contractual obligations.</a:t>
            </a:r>
            <a:endParaRPr sz="1300" dirty="0">
              <a:solidFill>
                <a:schemeClr val="dk1"/>
              </a:solidFill>
            </a:endParaRPr>
          </a:p>
          <a:p>
            <a:pPr marL="444500" lvl="0" indent="-292100" algn="l" rtl="0">
              <a:spcBef>
                <a:spcPts val="1000"/>
              </a:spcBef>
              <a:spcAft>
                <a:spcPts val="0"/>
              </a:spcAft>
              <a:buClr>
                <a:schemeClr val="dk1"/>
              </a:buClr>
              <a:buSzPts val="1200"/>
              <a:buChar char="●"/>
            </a:pPr>
            <a:r>
              <a:rPr lang="en" sz="1200" dirty="0">
                <a:solidFill>
                  <a:schemeClr val="dk1"/>
                </a:solidFill>
              </a:rPr>
              <a:t>In the short-term, users won’t be blocked from logging into their Salesforce orgs. But to ensure customers satisfy the requirement, Salesforce is going to enable and enforce MFA for all direct logins to Salesforce orgs.</a:t>
            </a:r>
          </a:p>
          <a:p>
            <a:pPr marL="152400" lvl="0" indent="0" algn="l" rtl="0">
              <a:spcBef>
                <a:spcPts val="1000"/>
              </a:spcBef>
              <a:spcAft>
                <a:spcPts val="0"/>
              </a:spcAft>
              <a:buClr>
                <a:schemeClr val="dk1"/>
              </a:buClr>
              <a:buSzPts val="1200"/>
              <a:buNone/>
            </a:pPr>
            <a:endParaRPr lang="en" sz="1200" dirty="0">
              <a:solidFill>
                <a:schemeClr val="dk1"/>
              </a:solidFill>
            </a:endParaRPr>
          </a:p>
          <a:p>
            <a:pPr marL="0" lvl="0" indent="0" algn="l" rtl="0">
              <a:spcBef>
                <a:spcPts val="1000"/>
              </a:spcBef>
              <a:spcAft>
                <a:spcPts val="0"/>
              </a:spcAft>
              <a:buNone/>
            </a:pPr>
            <a:r>
              <a:rPr lang="en" sz="1200" b="1" u="sng" dirty="0">
                <a:solidFill>
                  <a:schemeClr val="dk1"/>
                </a:solidFill>
              </a:rPr>
              <a:t>How and when is Salesforce auto-enabling and enforcing MFA for Salesforce orgs?</a:t>
            </a:r>
            <a:endParaRPr sz="1200" b="1" u="sng" dirty="0">
              <a:solidFill>
                <a:schemeClr val="dk1"/>
              </a:solidFill>
            </a:endParaRPr>
          </a:p>
          <a:p>
            <a:pPr marL="457200" lvl="0" indent="-304800" algn="l" rtl="0">
              <a:spcBef>
                <a:spcPts val="1000"/>
              </a:spcBef>
              <a:spcAft>
                <a:spcPts val="0"/>
              </a:spcAft>
              <a:buSzPts val="1200"/>
              <a:buChar char="●"/>
            </a:pPr>
            <a:r>
              <a:rPr lang="en" sz="1200" dirty="0"/>
              <a:t>Salesforce is using the </a:t>
            </a:r>
            <a:r>
              <a:rPr lang="en" sz="1200" u="sng" dirty="0">
                <a:solidFill>
                  <a:schemeClr val="accent2"/>
                </a:solidFill>
                <a:hlinkClick r:id="rId3">
                  <a:extLst>
                    <a:ext uri="{A12FA001-AC4F-418D-AE19-62706E023703}">
                      <ahyp:hlinkClr xmlns:ahyp="http://schemas.microsoft.com/office/drawing/2018/hyperlinkcolor" val="tx"/>
                    </a:ext>
                  </a:extLst>
                </a:hlinkClick>
              </a:rPr>
              <a:t>Release Update mechanism</a:t>
            </a:r>
            <a:r>
              <a:rPr lang="en" sz="1200" dirty="0">
                <a:solidFill>
                  <a:schemeClr val="accent2"/>
                </a:solidFill>
              </a:rPr>
              <a:t> (</a:t>
            </a:r>
            <a:r>
              <a:rPr lang="en-US" sz="1200" dirty="0">
                <a:solidFill>
                  <a:schemeClr val="accent2"/>
                </a:solidFill>
              </a:rPr>
              <a:t>https://</a:t>
            </a:r>
            <a:r>
              <a:rPr lang="en-US" sz="1200" dirty="0" err="1">
                <a:solidFill>
                  <a:schemeClr val="accent2"/>
                </a:solidFill>
              </a:rPr>
              <a:t>help.salesforce.com</a:t>
            </a:r>
            <a:r>
              <a:rPr lang="en-US" sz="1200" dirty="0">
                <a:solidFill>
                  <a:schemeClr val="accent2"/>
                </a:solidFill>
              </a:rPr>
              <a:t>/s/</a:t>
            </a:r>
            <a:r>
              <a:rPr lang="en-US" sz="1200" dirty="0" err="1">
                <a:solidFill>
                  <a:schemeClr val="accent2"/>
                </a:solidFill>
              </a:rPr>
              <a:t>articleView?id</a:t>
            </a:r>
            <a:r>
              <a:rPr lang="en-US" sz="1200" dirty="0">
                <a:solidFill>
                  <a:schemeClr val="accent2"/>
                </a:solidFill>
              </a:rPr>
              <a:t>=</a:t>
            </a:r>
            <a:r>
              <a:rPr lang="en-US" sz="1200" dirty="0" err="1">
                <a:solidFill>
                  <a:schemeClr val="accent2"/>
                </a:solidFill>
              </a:rPr>
              <a:t>sf.release_updates.htm</a:t>
            </a:r>
            <a:r>
              <a:rPr lang="en-US" sz="1200" dirty="0">
                <a:solidFill>
                  <a:schemeClr val="accent2"/>
                </a:solidFill>
              </a:rPr>
              <a:t>) </a:t>
            </a:r>
            <a:r>
              <a:rPr lang="en" sz="1200" dirty="0"/>
              <a:t>to automatically enable and enforce MFA for direct logins to Salesforce orgs. The Release Update will be applied to all Salesforce orgs – including those that already satisfy the MFA requirement via use of the “Multi-Factor Authentication for User Interface Logins” user permission and orgs that have single sign-on (SSO) set up. </a:t>
            </a:r>
            <a:endParaRPr sz="1200" dirty="0"/>
          </a:p>
          <a:p>
            <a:pPr marL="457200" lvl="0" indent="-304800" algn="l" rtl="0">
              <a:spcBef>
                <a:spcPts val="0"/>
              </a:spcBef>
              <a:spcAft>
                <a:spcPts val="0"/>
              </a:spcAft>
              <a:buSzPts val="1200"/>
              <a:buChar char="●"/>
            </a:pPr>
            <a:r>
              <a:rPr lang="en" sz="1200" dirty="0">
                <a:solidFill>
                  <a:schemeClr val="dk1"/>
                </a:solidFill>
              </a:rPr>
              <a:t>Salesforce is applying the MFA Auto-Enablement Release Update in phases over the next several major releases. </a:t>
            </a:r>
            <a:endParaRPr sz="1200" dirty="0"/>
          </a:p>
          <a:p>
            <a:pPr marL="914400" lvl="1" indent="-304800" algn="l" rtl="0">
              <a:spcBef>
                <a:spcPts val="0"/>
              </a:spcBef>
              <a:spcAft>
                <a:spcPts val="0"/>
              </a:spcAft>
              <a:buSzPts val="1200"/>
              <a:buChar char="○"/>
            </a:pPr>
            <a:r>
              <a:rPr lang="en" sz="1200" dirty="0"/>
              <a:t>Auto-Enable Phase 1 was completed for the Spring ‘23 release in the January-February 2023 timeframe.</a:t>
            </a:r>
            <a:endParaRPr sz="1200" dirty="0"/>
          </a:p>
          <a:p>
            <a:pPr marL="914400" lvl="1" indent="-304800" algn="l" rtl="0">
              <a:spcBef>
                <a:spcPts val="0"/>
              </a:spcBef>
              <a:spcAft>
                <a:spcPts val="0"/>
              </a:spcAft>
              <a:buSzPts val="1200"/>
              <a:buChar char="○"/>
            </a:pPr>
            <a:r>
              <a:rPr lang="en" sz="1200" b="1" dirty="0"/>
              <a:t>Auto-Enable Phase 2</a:t>
            </a:r>
            <a:r>
              <a:rPr lang="en" sz="1200" dirty="0"/>
              <a:t>: For a subset of Salesforce orgs, the MFA Auto-Enablement Release Update was made available in Spring '23 and it goes into effect for these orgs when the Summer '23 release rolls out in the May-June 2023 timeframe. </a:t>
            </a:r>
            <a:endParaRPr sz="1200" dirty="0"/>
          </a:p>
          <a:p>
            <a:pPr marL="1371600" lvl="2" indent="-304800" algn="l" rtl="0">
              <a:spcBef>
                <a:spcPts val="0"/>
              </a:spcBef>
              <a:spcAft>
                <a:spcPts val="0"/>
              </a:spcAft>
              <a:buSzPts val="1200"/>
              <a:buChar char="■"/>
            </a:pPr>
            <a:r>
              <a:rPr lang="en" sz="1200" dirty="0"/>
              <a:t>Customers can get the major release upgrade date for their instance by going to </a:t>
            </a:r>
            <a:r>
              <a:rPr lang="en" sz="1200" b="0" u="none" dirty="0">
                <a:solidFill>
                  <a:schemeClr val="accent2"/>
                </a:solidFill>
                <a:hlinkClick r:id="rId4">
                  <a:extLst>
                    <a:ext uri="{A12FA001-AC4F-418D-AE19-62706E023703}">
                      <ahyp:hlinkClr xmlns:ahyp="http://schemas.microsoft.com/office/drawing/2018/hyperlinkcolor" val="tx"/>
                    </a:ext>
                  </a:extLst>
                </a:hlinkClick>
              </a:rPr>
              <a:t>Trust Status</a:t>
            </a:r>
            <a:r>
              <a:rPr lang="en" sz="1200" b="0" u="none" dirty="0">
                <a:solidFill>
                  <a:schemeClr val="accent2"/>
                </a:solidFill>
              </a:rPr>
              <a:t> (</a:t>
            </a:r>
            <a:r>
              <a:rPr lang="en-US" sz="1200" b="0" u="none" dirty="0">
                <a:solidFill>
                  <a:schemeClr val="accent2"/>
                </a:solidFill>
              </a:rPr>
              <a:t>https://</a:t>
            </a:r>
            <a:r>
              <a:rPr lang="en-US" sz="1200" b="0" u="none" dirty="0" err="1">
                <a:solidFill>
                  <a:schemeClr val="accent2"/>
                </a:solidFill>
              </a:rPr>
              <a:t>status.salesforce.com</a:t>
            </a:r>
            <a:r>
              <a:rPr lang="en-US" sz="1200" b="0" u="none" dirty="0">
                <a:solidFill>
                  <a:schemeClr val="accent2"/>
                </a:solidFill>
              </a:rPr>
              <a:t>/</a:t>
            </a:r>
            <a:r>
              <a:rPr lang="en" sz="1200" b="0" u="none" dirty="0">
                <a:solidFill>
                  <a:schemeClr val="accent2"/>
                </a:solidFill>
              </a:rPr>
              <a:t>),</a:t>
            </a:r>
            <a:r>
              <a:rPr lang="en" sz="1200" u="sng" dirty="0">
                <a:solidFill>
                  <a:schemeClr val="accent2"/>
                </a:solidFill>
              </a:rPr>
              <a:t> </a:t>
            </a:r>
            <a:r>
              <a:rPr lang="en" sz="1200" dirty="0"/>
              <a:t>searching for their instance, and clicking the maintenance tab.</a:t>
            </a:r>
            <a:endParaRPr sz="1200" dirty="0"/>
          </a:p>
          <a:p>
            <a:pPr marL="1371600" lvl="2" indent="-304800" algn="l" rtl="0">
              <a:spcBef>
                <a:spcPts val="0"/>
              </a:spcBef>
              <a:spcAft>
                <a:spcPts val="0"/>
              </a:spcAft>
              <a:buSzPts val="1200"/>
              <a:buChar char="■"/>
            </a:pPr>
            <a:r>
              <a:rPr lang="en" sz="1200" dirty="0"/>
              <a:t>Note that the MFA release update usually takes effect at the time an org is updated to Summer '23, but in some cases there could be a delay of several hours to a few days before MFA is auto-enabled.</a:t>
            </a:r>
            <a:endParaRPr sz="1200" dirty="0"/>
          </a:p>
          <a:p>
            <a:pPr marL="914400" lvl="1" indent="-304800" algn="l" rtl="0">
              <a:spcBef>
                <a:spcPts val="0"/>
              </a:spcBef>
              <a:spcAft>
                <a:spcPts val="0"/>
              </a:spcAft>
              <a:buSzPts val="1200"/>
              <a:buChar char="○"/>
            </a:pPr>
            <a:r>
              <a:rPr lang="en" sz="1200" b="1" dirty="0"/>
              <a:t>Auto-Enable Phase 3</a:t>
            </a:r>
            <a:r>
              <a:rPr lang="en" sz="1200" dirty="0"/>
              <a:t>: The release update will be applied to another batch of Salesforce orgs in the Winter ‘24 release. When the Summer ‘23 release completes, orgs that will be affected in Winter ‘24 will see the </a:t>
            </a:r>
            <a:r>
              <a:rPr lang="en" sz="1200" dirty="0">
                <a:solidFill>
                  <a:schemeClr val="dk1"/>
                </a:solidFill>
              </a:rPr>
              <a:t>MFA Auto-Enablement Release Update</a:t>
            </a:r>
            <a:r>
              <a:rPr lang="en" sz="1200" dirty="0"/>
              <a:t> in their org’s </a:t>
            </a:r>
            <a:r>
              <a:rPr lang="en" sz="1200" dirty="0">
                <a:solidFill>
                  <a:schemeClr val="dk1"/>
                </a:solidFill>
              </a:rPr>
              <a:t>Release Updates node in Setup.</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b="1" dirty="0">
                <a:solidFill>
                  <a:schemeClr val="dk1"/>
                </a:solidFill>
              </a:rPr>
              <a:t>Auto-Enable Phase 4</a:t>
            </a:r>
            <a:r>
              <a:rPr lang="en" sz="1200" dirty="0">
                <a:solidFill>
                  <a:schemeClr val="dk1"/>
                </a:solidFill>
              </a:rPr>
              <a:t>: The release update will be applied to the final batch of Salesforce orgs in the Spring ‘24 releases – including all Salesforce OEM customer orgs. When the Winter ‘24 release completes, orgs that will be affected in the Spring ‘24 release will see the MFA Auto-Enablement Release Update in their org’s Release Updates node in Setup. </a:t>
            </a:r>
            <a:endParaRPr sz="1200" dirty="0">
              <a:solidFill>
                <a:schemeClr val="dk1"/>
              </a:solidFill>
            </a:endParaRPr>
          </a:p>
          <a:p>
            <a:pPr marL="914400" lvl="1" indent="-304800" algn="l" rtl="0">
              <a:spcBef>
                <a:spcPts val="0"/>
              </a:spcBef>
              <a:spcAft>
                <a:spcPts val="0"/>
              </a:spcAft>
              <a:buSzPts val="1200"/>
              <a:buChar char="○"/>
            </a:pPr>
            <a:r>
              <a:rPr lang="en" sz="1200" b="1" dirty="0"/>
              <a:t>Enforcement</a:t>
            </a:r>
            <a:r>
              <a:rPr lang="en" sz="1200" dirty="0"/>
              <a:t>:  Salesforce is currently targeting enforcement to begin with the Summer ‘24 release, in the May-June 2024 timeframe.</a:t>
            </a:r>
            <a:endParaRPr sz="1200" dirty="0"/>
          </a:p>
          <a:p>
            <a:pPr marL="0" lvl="0" indent="0" algn="l" rtl="0">
              <a:spcBef>
                <a:spcPts val="0"/>
              </a:spcBef>
              <a:spcAft>
                <a:spcPts val="0"/>
              </a:spcAft>
              <a:buNone/>
            </a:pPr>
            <a:endParaRPr sz="1200" dirty="0"/>
          </a:p>
          <a:p>
            <a:pPr marL="457200" lvl="0" indent="0" algn="l" rtl="0">
              <a:spcBef>
                <a:spcPts val="0"/>
              </a:spcBef>
              <a:spcAft>
                <a:spcPts val="0"/>
              </a:spcAft>
              <a:buNone/>
            </a:pPr>
            <a:r>
              <a:rPr lang="en" sz="1200" b="1" dirty="0"/>
              <a:t>NOTE</a:t>
            </a:r>
            <a:r>
              <a:rPr lang="en" sz="1200" dirty="0"/>
              <a:t>: This roadmap is subject to change.</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Clr>
                <a:schemeClr val="dk1"/>
              </a:buClr>
              <a:buSzPts val="1200"/>
              <a:buChar char="●"/>
            </a:pPr>
            <a:r>
              <a:rPr lang="en" sz="1200" b="1" dirty="0">
                <a:solidFill>
                  <a:schemeClr val="dk1"/>
                </a:solidFill>
              </a:rPr>
              <a:t>How can a customer know if their org will be auto-enabled in the next phase?</a:t>
            </a:r>
            <a:r>
              <a:rPr lang="en" sz="1200" dirty="0">
                <a:solidFill>
                  <a:schemeClr val="dk1"/>
                </a:solidFill>
              </a:rPr>
              <a:t> When Spring ‘23 is live, customers should monitor the </a:t>
            </a:r>
            <a:r>
              <a:rPr lang="en" sz="1200" u="sng" dirty="0">
                <a:solidFill>
                  <a:srgbClr val="000000"/>
                </a:solidFill>
                <a:hlinkClick r:id="rId3">
                  <a:extLst>
                    <a:ext uri="{A12FA001-AC4F-418D-AE19-62706E023703}">
                      <ahyp:hlinkClr xmlns:ahyp="http://schemas.microsoft.com/office/drawing/2018/hyperlinkcolor" val="tx"/>
                    </a:ext>
                  </a:extLst>
                </a:hlinkClick>
              </a:rPr>
              <a:t>Release Updates node in Setup</a:t>
            </a:r>
            <a:r>
              <a:rPr lang="en" sz="1200" u="sng" dirty="0">
                <a:solidFill>
                  <a:srgbClr val="000000"/>
                </a:solidFill>
              </a:rPr>
              <a:t> </a:t>
            </a:r>
            <a:r>
              <a:rPr lang="en" sz="1200" u="sng" dirty="0">
                <a:solidFill>
                  <a:schemeClr val="dk1"/>
                </a:solidFill>
              </a:rPr>
              <a:t>(</a:t>
            </a:r>
            <a:r>
              <a:rPr lang="en-US" sz="1200" u="sng" dirty="0">
                <a:solidFill>
                  <a:schemeClr val="dk1"/>
                </a:solidFill>
              </a:rPr>
              <a:t>https://</a:t>
            </a:r>
            <a:r>
              <a:rPr lang="en-US" sz="1200" u="sng" dirty="0" err="1">
                <a:solidFill>
                  <a:schemeClr val="dk1"/>
                </a:solidFill>
              </a:rPr>
              <a:t>help.salesforce.com</a:t>
            </a:r>
            <a:r>
              <a:rPr lang="en-US" sz="1200" u="sng" dirty="0">
                <a:solidFill>
                  <a:schemeClr val="dk1"/>
                </a:solidFill>
              </a:rPr>
              <a:t>/s/</a:t>
            </a:r>
            <a:r>
              <a:rPr lang="en-US" sz="1200" u="sng" dirty="0" err="1">
                <a:solidFill>
                  <a:schemeClr val="dk1"/>
                </a:solidFill>
              </a:rPr>
              <a:t>articleView?id</a:t>
            </a:r>
            <a:r>
              <a:rPr lang="en-US" sz="1200" u="sng" dirty="0">
                <a:solidFill>
                  <a:schemeClr val="dk1"/>
                </a:solidFill>
              </a:rPr>
              <a:t>=</a:t>
            </a:r>
            <a:r>
              <a:rPr lang="en-US" sz="1200" u="sng" dirty="0" err="1">
                <a:solidFill>
                  <a:schemeClr val="dk1"/>
                </a:solidFill>
              </a:rPr>
              <a:t>sf.release_updates.htm</a:t>
            </a:r>
            <a:r>
              <a:rPr lang="en-US" sz="1200" u="sng" dirty="0">
                <a:solidFill>
                  <a:schemeClr val="dk1"/>
                </a:solidFill>
              </a:rPr>
              <a:t>).</a:t>
            </a:r>
            <a:r>
              <a:rPr lang="en" sz="1200" dirty="0">
                <a:solidFill>
                  <a:schemeClr val="dk1"/>
                </a:solidFill>
              </a:rPr>
              <a:t> If they see the MFA Auto-Enablement Release Update, their org will be auto-enabled with Summer ‘23. If they don’t see the update, their org will be auto-enabled in a later release. </a:t>
            </a:r>
            <a:r>
              <a:rPr lang="en" sz="1200" u="none" dirty="0">
                <a:solidFill>
                  <a:schemeClr val="dk1"/>
                </a:solidFill>
              </a:rPr>
              <a:t>Note that in rare cases, it can take several weeks for the update to appear in the Release Updates node after the Spring '23 release completes.</a:t>
            </a:r>
            <a:endParaRPr sz="1200" u="none" dirty="0">
              <a:solidFill>
                <a:schemeClr val="dk1"/>
              </a:solidFill>
            </a:endParaRPr>
          </a:p>
          <a:p>
            <a:pPr marL="0" lvl="0" indent="0" algn="l" rtl="0">
              <a:spcBef>
                <a:spcPts val="0"/>
              </a:spcBef>
              <a:spcAft>
                <a:spcPts val="0"/>
              </a:spcAft>
              <a:buNone/>
            </a:pPr>
            <a:endParaRPr sz="1200" dirty="0">
              <a:solidFill>
                <a:schemeClr val="dk1"/>
              </a:solidFill>
            </a:endParaRPr>
          </a:p>
          <a:p>
            <a:pPr marL="457200" lvl="0" indent="-304800" algn="l" rtl="0">
              <a:spcBef>
                <a:spcPts val="0"/>
              </a:spcBef>
              <a:spcAft>
                <a:spcPts val="0"/>
              </a:spcAft>
              <a:buSzPts val="1200"/>
              <a:buChar char="●"/>
            </a:pPr>
            <a:r>
              <a:rPr lang="en" sz="1200" dirty="0"/>
              <a:t>When the MFA Auto-Enablement Release Update goes into effect, it turns on the “Require multi-factor authentication (MFA) for all direct UI logins to your Salesforce” setting for the customer’s org.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b="1" dirty="0"/>
              <a:t>Important</a:t>
            </a:r>
            <a:r>
              <a:rPr lang="en" sz="1200" dirty="0"/>
              <a:t>:  Some user types are exempt from needing to use MFA. Most of these cases are automatically excluded when auto-enablement and enforcement occur. However, several exempt user types must be manually excluded by an org admin. To prevent MFA from being assigned to these user types, this manual step should be completed </a:t>
            </a:r>
            <a:r>
              <a:rPr lang="en" sz="1200" b="1" dirty="0"/>
              <a:t>before</a:t>
            </a:r>
            <a:r>
              <a:rPr lang="en" sz="1200" dirty="0"/>
              <a:t> Salesforce auto-enables and/or enforces MFA. </a:t>
            </a:r>
            <a:endParaRPr sz="1200" dirty="0"/>
          </a:p>
          <a:p>
            <a:pPr marL="914400" lvl="1" indent="-304800" algn="l" rtl="0">
              <a:spcBef>
                <a:spcPts val="0"/>
              </a:spcBef>
              <a:spcAft>
                <a:spcPts val="0"/>
              </a:spcAft>
              <a:buSzPts val="1200"/>
              <a:buChar char="○"/>
            </a:pPr>
            <a:r>
              <a:rPr lang="en" sz="1200" dirty="0"/>
              <a:t>For the list of user types that must be manually excluded, and the steps to do so, see </a:t>
            </a:r>
            <a:r>
              <a:rPr lang="en" sz="1200" u="sng" dirty="0">
                <a:solidFill>
                  <a:srgbClr val="000000"/>
                </a:solidFill>
                <a:hlinkClick r:id="rId5">
                  <a:extLst>
                    <a:ext uri="{A12FA001-AC4F-418D-AE19-62706E023703}">
                      <ahyp:hlinkClr xmlns:ahyp="http://schemas.microsoft.com/office/drawing/2018/hyperlinkcolor" val="tx"/>
                    </a:ext>
                  </a:extLst>
                </a:hlinkClick>
              </a:rPr>
              <a:t>Exclude Exempt Users from MF</a:t>
            </a:r>
            <a:r>
              <a:rPr lang="en" sz="1200" u="sng" dirty="0">
                <a:solidFill>
                  <a:srgbClr val="2200CC"/>
                </a:solidFill>
                <a:hlinkClick r:id="rId5">
                  <a:extLst>
                    <a:ext uri="{A12FA001-AC4F-418D-AE19-62706E023703}">
                      <ahyp:hlinkClr xmlns:ahyp="http://schemas.microsoft.com/office/drawing/2018/hyperlinkcolor" val="tx"/>
                    </a:ext>
                  </a:extLst>
                </a:hlinkClick>
              </a:rPr>
              <a:t>A</a:t>
            </a:r>
            <a:r>
              <a:rPr lang="en" sz="1200" dirty="0"/>
              <a:t> in Salesforce Help (at </a:t>
            </a:r>
            <a:r>
              <a:rPr lang="en-US" sz="1200" dirty="0"/>
              <a:t>https://</a:t>
            </a:r>
            <a:r>
              <a:rPr lang="en-US" sz="1200" dirty="0" err="1"/>
              <a:t>help.salesforce.com</a:t>
            </a:r>
            <a:r>
              <a:rPr lang="en-US" sz="1200" dirty="0"/>
              <a:t>/s/</a:t>
            </a:r>
            <a:r>
              <a:rPr lang="en-US" sz="1200" dirty="0" err="1"/>
              <a:t>articleView?id</a:t>
            </a:r>
            <a:r>
              <a:rPr lang="en-US" sz="1200" dirty="0"/>
              <a:t>=</a:t>
            </a:r>
            <a:r>
              <a:rPr lang="en-US" sz="1200" dirty="0" err="1"/>
              <a:t>sf.security_mfa_exclude_exempt_users.htm</a:t>
            </a:r>
            <a:r>
              <a:rPr lang="en-US" sz="1200" dirty="0"/>
              <a:t>)</a:t>
            </a:r>
            <a:r>
              <a:rPr lang="en" sz="1200" dirty="0"/>
              <a:t>.</a:t>
            </a:r>
            <a:endParaRPr sz="1200" dirty="0"/>
          </a:p>
          <a:p>
            <a:pPr marL="914400" lvl="1" indent="-304800" algn="l" rtl="0">
              <a:spcBef>
                <a:spcPts val="0"/>
              </a:spcBef>
              <a:spcAft>
                <a:spcPts val="0"/>
              </a:spcAft>
              <a:buSzPts val="1200"/>
              <a:buChar char="○"/>
            </a:pPr>
            <a:r>
              <a:rPr lang="en" sz="1200" dirty="0"/>
              <a:t>NOTE: Waiving MFA is appropriate only for the use cases listed in the above help topic. Waiving MFA for any other type of user (including admins and business users) isn’t allowed and will put the customer out of compliance for the MFA requirement.</a:t>
            </a:r>
            <a:endParaRPr sz="1200" dirty="0"/>
          </a:p>
          <a:p>
            <a:pPr marL="0" lvl="0" indent="0" algn="l" rtl="0">
              <a:spcBef>
                <a:spcPts val="0"/>
              </a:spcBef>
              <a:spcAft>
                <a:spcPts val="0"/>
              </a:spcAft>
              <a:buNone/>
            </a:pPr>
            <a:endParaRPr sz="1200" u="sng" dirty="0">
              <a:solidFill>
                <a:schemeClr val="dk1"/>
              </a:solidFill>
            </a:endParaRPr>
          </a:p>
          <a:p>
            <a:pPr marL="0" lvl="0" indent="0" algn="l" rtl="0">
              <a:spcBef>
                <a:spcPts val="1000"/>
              </a:spcBef>
              <a:spcAft>
                <a:spcPts val="0"/>
              </a:spcAft>
              <a:buNone/>
            </a:pPr>
            <a:r>
              <a:rPr lang="en" sz="1200" dirty="0">
                <a:solidFill>
                  <a:schemeClr val="dk1"/>
                </a:solidFill>
              </a:rPr>
              <a:t>Customers should use the </a:t>
            </a:r>
            <a:r>
              <a:rPr lang="en" sz="1200" b="1" dirty="0">
                <a:solidFill>
                  <a:schemeClr val="dk1"/>
                </a:solidFill>
              </a:rPr>
              <a:t>MFA Enforcement Roadmap</a:t>
            </a:r>
            <a:r>
              <a:rPr lang="en" sz="1200" dirty="0">
                <a:solidFill>
                  <a:schemeClr val="dk1"/>
                </a:solidFill>
              </a:rPr>
              <a:t> (</a:t>
            </a:r>
            <a:r>
              <a:rPr lang="en" sz="1200" u="sng" dirty="0">
                <a:solidFill>
                  <a:schemeClr val="dk1"/>
                </a:solidFill>
                <a:hlinkClick r:id="rId6">
                  <a:extLst>
                    <a:ext uri="{A12FA001-AC4F-418D-AE19-62706E023703}">
                      <ahyp:hlinkClr xmlns:ahyp="http://schemas.microsoft.com/office/drawing/2018/hyperlinkcolor" val="tx"/>
                    </a:ext>
                  </a:extLst>
                </a:hlinkClick>
              </a:rPr>
              <a:t>https://sfdc.co/mfa-roadmap</a:t>
            </a:r>
            <a:r>
              <a:rPr lang="en" sz="1200" dirty="0">
                <a:solidFill>
                  <a:schemeClr val="dk1"/>
                </a:solidFill>
              </a:rPr>
              <a:t>) to keep track of the latest schedule for auto-enablement and enforcement. </a:t>
            </a:r>
            <a:endParaRPr sz="1200"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g146a911fd41_0_0: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9" name="Google Shape;969;g146a911fd41_0_0:notes"/>
          <p:cNvSpPr txBox="1">
            <a:spLocks noGrp="1"/>
          </p:cNvSpPr>
          <p:nvPr>
            <p:ph type="body" idx="1"/>
          </p:nvPr>
        </p:nvSpPr>
        <p:spPr>
          <a:xfrm>
            <a:off x="670891" y="4272197"/>
            <a:ext cx="5367000" cy="404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Notes:</a:t>
            </a: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rPr>
              <a:t>Here’s what to expect when Salesforce auto-enables and then enforces MFA for Salesforce orgs.</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b="1" dirty="0">
                <a:solidFill>
                  <a:schemeClr val="dk1"/>
                </a:solidFill>
              </a:rPr>
              <a:t>IMPORTANT NOTE for customers who use SSO to access Salesforce products:</a:t>
            </a:r>
            <a:r>
              <a:rPr lang="en" sz="1200" dirty="0">
                <a:solidFill>
                  <a:schemeClr val="dk1"/>
                </a:solidFill>
              </a:rPr>
              <a:t>  The contractual requirement to use MFA applies to users who access Salesforce products through SSO. However, Salesforce won’t take action to enable MFA for SSO identity providers. Nor do we have plans to block access to Salesforce products or trigger MFA challenges for SSO logins if a customer’s SSO service doesn’t require MFA. This policy could change in the future. Customers who use SSO should be aware that Salesforce will auto-enable/enforce MFA for all direct logins to Salesforce orgs. So any users who bypass SSO and log in directly will have to successfully respond to MFA challenges for Salesforce. </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highlight>
                <a:schemeClr val="lt1"/>
              </a:highlight>
              <a:latin typeface="Salesforce Sans"/>
              <a:ea typeface="Salesforce Sans"/>
              <a:cs typeface="Salesforce Sans"/>
              <a:sym typeface="Salesforce Sans"/>
            </a:endParaRPr>
          </a:p>
          <a:p>
            <a:pPr marL="444500" lvl="0" indent="-292100" algn="l" rtl="0">
              <a:spcBef>
                <a:spcPts val="0"/>
              </a:spcBef>
              <a:spcAft>
                <a:spcPts val="0"/>
              </a:spcAft>
              <a:buClr>
                <a:schemeClr val="dk1"/>
              </a:buClr>
              <a:buSzPts val="1200"/>
              <a:buChar char="●"/>
            </a:pPr>
            <a:r>
              <a:rPr lang="en" sz="1200" b="1" dirty="0">
                <a:solidFill>
                  <a:schemeClr val="dk1"/>
                </a:solidFill>
              </a:rPr>
              <a:t>What happens when MFA is auto-enabled</a:t>
            </a:r>
            <a:endParaRPr sz="1200" b="1"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On a customer's behalf, Salesforce turns on MFA for all users who log in directly to a Salesforce org’s UI.</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b="1" dirty="0">
                <a:solidFill>
                  <a:schemeClr val="dk1"/>
                </a:solidFill>
              </a:rPr>
              <a:t>For users who weren't previously using MFA</a:t>
            </a:r>
            <a:r>
              <a:rPr lang="en" sz="1200" dirty="0">
                <a:solidFill>
                  <a:schemeClr val="dk1"/>
                </a:solidFill>
              </a:rPr>
              <a:t>: The next time they log in directly with their username and password, they’re guided through the process to register for MFA. Once registered, they receive MFA challenges each time they log in.</a:t>
            </a:r>
            <a:endParaRPr sz="1200" dirty="0">
              <a:solidFill>
                <a:schemeClr val="dk1"/>
              </a:solidFill>
            </a:endParaRPr>
          </a:p>
          <a:p>
            <a:pPr marL="1371600" lvl="2" indent="-304800" algn="l" rtl="0">
              <a:spcBef>
                <a:spcPts val="0"/>
              </a:spcBef>
              <a:spcAft>
                <a:spcPts val="0"/>
              </a:spcAft>
              <a:buClr>
                <a:schemeClr val="dk1"/>
              </a:buClr>
              <a:buSzPts val="1200"/>
              <a:buChar char="■"/>
            </a:pPr>
            <a:r>
              <a:rPr lang="en" sz="1200" dirty="0">
                <a:solidFill>
                  <a:schemeClr val="dk1"/>
                </a:solidFill>
              </a:rPr>
              <a:t>After Salesforce turns on MFA, there’s a 30-day grace period for the org where users can skip registration and log in without MFA. This grace period begins on the day the org is auto-enabled for MFA and it applies uniformly to all users in the org. For example, if a user logs in 20 days after Salesforce turned on MFA for their org, they can continue skipping MFA for 10 more days. </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b="1" dirty="0">
                <a:solidFill>
                  <a:schemeClr val="dk1"/>
                </a:solidFill>
              </a:rPr>
              <a:t>For users who were already logging in with MFA</a:t>
            </a:r>
            <a:r>
              <a:rPr lang="en" sz="1200" dirty="0">
                <a:solidFill>
                  <a:schemeClr val="dk1"/>
                </a:solidFill>
              </a:rPr>
              <a:t>: Users who were previously assigned the “Multi-Factor Authentication for User Interface Logins” user permission aren't affected when MFA is auto-enabled.</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If a customer isn’t ready for MFA when auto-enablement goes into effect, a Salesforce admin can temporarily disable it (until the MFA enforcement milestone occurs).</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457200" lvl="0" indent="-304800" algn="l" rtl="0">
              <a:spcBef>
                <a:spcPts val="0"/>
              </a:spcBef>
              <a:spcAft>
                <a:spcPts val="0"/>
              </a:spcAft>
              <a:buClr>
                <a:schemeClr val="dk1"/>
              </a:buClr>
              <a:buSzPts val="1200"/>
              <a:buChar char="●"/>
            </a:pPr>
            <a:r>
              <a:rPr lang="en" sz="1200" b="1" dirty="0">
                <a:solidFill>
                  <a:schemeClr val="dk1"/>
                </a:solidFill>
              </a:rPr>
              <a:t>What happens when MFA is enforced</a:t>
            </a:r>
            <a:endParaRPr sz="1200" b="1"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When MFA is enforced for a Salesforce org, MFA becomes a permanent part of that org’s login process. All users receive an MFA challenge each time they log in directly with their username and password.</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During enforcement, Salesforce auto-enables MFA for all users who aren't already using it for direct logins. These users will be prompted to register for MFA when they log in next and won’t be able to access their account until they do so.</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Users who were already logging in with MFA (for example, they were previously assigned the “Multi-Factor Authentication for User Interface Logins” user permission) aren't affected when MFA is auto-enabled.</a:t>
            </a:r>
            <a:endParaRPr sz="1200" dirty="0">
              <a:solidFill>
                <a:schemeClr val="dk1"/>
              </a:solidFill>
            </a:endParaRPr>
          </a:p>
          <a:p>
            <a:pPr marL="901700" lvl="1" indent="-304800" algn="l" rtl="0">
              <a:spcBef>
                <a:spcPts val="0"/>
              </a:spcBef>
              <a:spcAft>
                <a:spcPts val="0"/>
              </a:spcAft>
              <a:buClr>
                <a:schemeClr val="dk1"/>
              </a:buClr>
              <a:buSzPts val="1200"/>
              <a:buChar char="○"/>
            </a:pPr>
            <a:r>
              <a:rPr lang="en" sz="1200" dirty="0">
                <a:solidFill>
                  <a:schemeClr val="dk1"/>
                </a:solidFill>
              </a:rPr>
              <a:t>Salesforce removes the option for Salesforce admins to turn off the “</a:t>
            </a:r>
            <a:r>
              <a:rPr lang="en" sz="1200" dirty="0"/>
              <a:t>Require multi-factor authentication (MFA) for all direct UI logins to your Salesforce” org setting.</a:t>
            </a: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9"/>
        <p:cNvGrpSpPr/>
        <p:nvPr/>
      </p:nvGrpSpPr>
      <p:grpSpPr>
        <a:xfrm>
          <a:off x="0" y="0"/>
          <a:ext cx="0" cy="0"/>
          <a:chOff x="0" y="0"/>
          <a:chExt cx="0" cy="0"/>
        </a:xfrm>
      </p:grpSpPr>
      <p:sp>
        <p:nvSpPr>
          <p:cNvPr id="2270" name="Google Shape;2270;g232e1463fd5_0_209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1" name="Google Shape;2271;g232e1463fd5_0_209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Notes:</a:t>
            </a: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When an org is auto-enabled, users are prompted to register for MFA, which involves setting up a verification method. We’ll go into details about verification methods in the next section.</a:t>
            </a:r>
            <a:endParaRPr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endParaRPr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If a user isn’t ready for MFA at this time, they have the option to skip MFA registration for up to 30 days.</a:t>
            </a:r>
          </a:p>
          <a:p>
            <a:pPr marL="0" lvl="0" indent="0" algn="l" rtl="0">
              <a:spcBef>
                <a:spcPts val="0"/>
              </a:spcBef>
              <a:spcAft>
                <a:spcPts val="0"/>
              </a:spcAft>
              <a:buClr>
                <a:schemeClr val="dk1"/>
              </a:buClr>
              <a:buFont typeface="Arial"/>
              <a:buNone/>
            </a:pPr>
            <a:endParaRPr lang="en-US" sz="1400" dirty="0">
              <a:latin typeface="+mn-lt"/>
              <a:ea typeface="Salesforce Sans"/>
              <a:cs typeface="Salesforce Sans"/>
              <a:sym typeface="Salesforce Sans"/>
            </a:endParaRPr>
          </a:p>
          <a:p>
            <a:pPr marL="0" lvl="0" indent="0" algn="l" rtl="0">
              <a:spcBef>
                <a:spcPts val="0"/>
              </a:spcBef>
              <a:spcAft>
                <a:spcPts val="0"/>
              </a:spcAft>
              <a:buClr>
                <a:schemeClr val="dk1"/>
              </a:buClr>
              <a:buFont typeface="Arial"/>
              <a:buNone/>
            </a:pPr>
            <a:r>
              <a:rPr lang="en-US" sz="1400" dirty="0">
                <a:latin typeface="+mn-lt"/>
                <a:ea typeface="Salesforce Sans"/>
                <a:cs typeface="Salesforce Sans"/>
                <a:sym typeface="Salesforce Sans"/>
              </a:rPr>
              <a:t>This 30-day grace period begins on the day that the org is auto-enabled and the same 30-day window applies to all users in the org. For example, if a user logs in five days after their org was auto-enabled, the user has 25 days remaining before they’ll have to register for MFA.</a:t>
            </a:r>
            <a:endParaRPr sz="1400" dirty="0">
              <a:latin typeface="+mn-lt"/>
              <a:ea typeface="Salesforce Sans"/>
              <a:cs typeface="Salesforce Sans"/>
              <a:sym typeface="Salesforce Sans"/>
            </a:endParaRPr>
          </a:p>
          <a:p>
            <a:pPr marL="0" lvl="0" indent="0" algn="l" rtl="0">
              <a:spcBef>
                <a:spcPts val="0"/>
              </a:spcBef>
              <a:spcAft>
                <a:spcPts val="0"/>
              </a:spcAft>
              <a:buNone/>
            </a:pPr>
            <a:endParaRPr sz="1400" dirty="0"/>
          </a:p>
        </p:txBody>
      </p:sp>
    </p:spTree>
    <p:extLst>
      <p:ext uri="{BB962C8B-B14F-4D97-AF65-F5344CB8AC3E}">
        <p14:creationId xmlns:p14="http://schemas.microsoft.com/office/powerpoint/2010/main" val="2502097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0973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t>
            </a:r>
            <a:r>
              <a:rPr lang="en-US" sz="1100" b="0" i="0" u="none" strike="noStrike" dirty="0" err="1">
                <a:solidFill>
                  <a:srgbClr val="000000"/>
                </a:solidFill>
                <a:effectLst/>
                <a:latin typeface="Arial" panose="020B0604020202020204" pitchFamily="34" charset="0"/>
              </a:rPr>
              <a:t>Authy</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 sz="1100" b="1" dirty="0"/>
              <a:t>Behind the Scenes</a:t>
            </a:r>
            <a:endParaRPr sz="1100" b="1" dirty="0"/>
          </a:p>
          <a:p>
            <a:pPr marL="457200" lvl="0" indent="-298450" algn="l" rtl="0">
              <a:lnSpc>
                <a:spcPct val="115000"/>
              </a:lnSpc>
              <a:spcBef>
                <a:spcPts val="0"/>
              </a:spcBef>
              <a:spcAft>
                <a:spcPts val="0"/>
              </a:spcAft>
              <a:buSzPts val="1100"/>
              <a:buChar char="●"/>
            </a:pPr>
            <a:r>
              <a:rPr lang="en" sz="1100" dirty="0"/>
              <a:t>Registering a security key creates a pair of private and public keys that are bound to the user’s account and your org’s domain name. This means the key is only able to authenticate with your real site. </a:t>
            </a:r>
            <a:endParaRPr sz="1100" dirty="0"/>
          </a:p>
          <a:p>
            <a:pPr marL="457200" lvl="0" indent="-298450" algn="l" rtl="0">
              <a:lnSpc>
                <a:spcPct val="115000"/>
              </a:lnSpc>
              <a:spcBef>
                <a:spcPts val="0"/>
              </a:spcBef>
              <a:spcAft>
                <a:spcPts val="0"/>
              </a:spcAft>
              <a:buSzPts val="1100"/>
              <a:buChar char="●"/>
            </a:pPr>
            <a:r>
              <a:rPr lang="en"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 sz="1100" dirty="0"/>
              <a:t>Security keys are resistant to malware because the private key resides on the key and is never shared with your org.</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 sz="1200" dirty="0"/>
              <a:t>After MFA is enabled, affected users must register at least one verification method to connect it to their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2: The registration process is automatically initiated the first time a user tries to log in after they’ve been enabled for MFA. The process walks the user through connecting their verification method to their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1"/>
        <p:cNvGrpSpPr/>
        <p:nvPr/>
      </p:nvGrpSpPr>
      <p:grpSpPr>
        <a:xfrm>
          <a:off x="0" y="0"/>
          <a:ext cx="0" cy="0"/>
          <a:chOff x="0" y="0"/>
          <a:chExt cx="0" cy="0"/>
        </a:xfrm>
      </p:grpSpPr>
      <p:sp>
        <p:nvSpPr>
          <p:cNvPr id="2302" name="Google Shape;2302;g9a32e05039_6_6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3" name="Google Shape;2303;g9a32e05039_6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r>
              <a:rPr lang="en-US" sz="1200" b="0" dirty="0">
                <a:solidFill>
                  <a:schemeClr val="dk1"/>
                </a:solidFill>
              </a:rPr>
              <a:t>Notes:</a:t>
            </a:r>
            <a:endParaRPr sz="1200" b="0" dirty="0">
              <a:solidFill>
                <a:schemeClr val="dk1"/>
              </a:solidFill>
            </a:endParaRPr>
          </a:p>
          <a:p>
            <a:pPr marL="0" lvl="0" indent="0" algn="l" rtl="0">
              <a:spcBef>
                <a:spcPts val="500"/>
              </a:spcBef>
              <a:spcAft>
                <a:spcPts val="0"/>
              </a:spcAft>
              <a:buClr>
                <a:schemeClr val="dk1"/>
              </a:buClr>
              <a:buSzPts val="1100"/>
              <a:buFont typeface="Arial"/>
              <a:buNone/>
            </a:pPr>
            <a:r>
              <a:rPr lang="en" sz="1200" dirty="0">
                <a:solidFill>
                  <a:schemeClr val="dk1"/>
                </a:solidFill>
              </a:rPr>
              <a:t>When users are actively logging in with MFA, your focus shifts to maintenance and ongoing support operations. Depending on what you decided in your Support plan, you may be sharing some or all of these responsibilities with a support team, such as your help desk or an outside service.</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Work with your support team to handle day-to-day activities. These include:</a:t>
            </a:r>
            <a:endParaRPr sz="1200" dirty="0">
              <a:solidFill>
                <a:schemeClr val="dk1"/>
              </a:solidFill>
            </a:endParaRPr>
          </a:p>
          <a:p>
            <a:pPr marL="457200" lvl="0" indent="-304800" algn="l" rtl="0">
              <a:spcBef>
                <a:spcPts val="1000"/>
              </a:spcBef>
              <a:spcAft>
                <a:spcPts val="0"/>
              </a:spcAft>
              <a:buClr>
                <a:schemeClr val="dk1"/>
              </a:buClr>
              <a:buSzPts val="1200"/>
              <a:buChar char="●"/>
            </a:pPr>
            <a:r>
              <a:rPr lang="en" sz="1200" dirty="0">
                <a:solidFill>
                  <a:schemeClr val="dk1"/>
                </a:solidFill>
              </a:rPr>
              <a:t>Troubleshooting and resolving login and authentication problems, including account lockouts.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Helping users recover access if they’ve lost or forgotten their verification methods -- see more below.</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Enabling MFA for new employees as part of your new hire onboarding process.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Stocking and distributing security keys, if you’re supporting this type of verification method; collecting security keys from exiting employees.</a:t>
            </a:r>
          </a:p>
          <a:p>
            <a:pPr marL="457200" lvl="0" indent="-304800" algn="l" rtl="0">
              <a:spcBef>
                <a:spcPts val="0"/>
              </a:spcBef>
              <a:spcAft>
                <a:spcPts val="0"/>
              </a:spcAft>
              <a:buClr>
                <a:schemeClr val="dk1"/>
              </a:buClr>
              <a:buSzPts val="1200"/>
              <a:buChar char="●"/>
            </a:pPr>
            <a:endParaRPr lang="en" sz="1200" dirty="0">
              <a:solidFill>
                <a:schemeClr val="dk1"/>
              </a:solidFill>
            </a:endParaRPr>
          </a:p>
          <a:p>
            <a:pPr marL="152400" lvl="0" indent="0" algn="l" rtl="0">
              <a:spcBef>
                <a:spcPts val="0"/>
              </a:spcBef>
              <a:spcAft>
                <a:spcPts val="0"/>
              </a:spcAft>
              <a:buClr>
                <a:schemeClr val="dk1"/>
              </a:buClr>
              <a:buSzPts val="1200"/>
              <a:buNone/>
            </a:pP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u="sng" dirty="0">
                <a:solidFill>
                  <a:srgbClr val="0000FF"/>
                </a:solidFill>
              </a:rPr>
              <a:t>Access Recovery Process</a:t>
            </a:r>
            <a:endParaRPr sz="1200" u="sng" dirty="0">
              <a:solidFill>
                <a:srgbClr val="0000FF"/>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If a user forgets or loses their verification method, restore their access by generating a temporary verification code. In the event a verification method is lost or forgotten, we recommend having a recovery process that includes checking for unauthorized access and revoking the method’s connection to the user’s account. See this help topic (</a:t>
            </a:r>
            <a:r>
              <a:rPr lang="en-US" sz="1200" dirty="0">
                <a:solidFill>
                  <a:schemeClr val="dk1"/>
                </a:solidFill>
              </a:rPr>
              <a:t>https://</a:t>
            </a:r>
            <a:r>
              <a:rPr lang="en-US" sz="1200" dirty="0" err="1">
                <a:solidFill>
                  <a:schemeClr val="dk1"/>
                </a:solidFill>
              </a:rPr>
              <a:t>help.salesforce.com</a:t>
            </a:r>
            <a:r>
              <a:rPr lang="en-US" sz="1200" dirty="0">
                <a:solidFill>
                  <a:schemeClr val="dk1"/>
                </a:solidFill>
              </a:rPr>
              <a:t>/s/</a:t>
            </a:r>
            <a:r>
              <a:rPr lang="en-US" sz="1200" dirty="0" err="1">
                <a:solidFill>
                  <a:schemeClr val="dk1"/>
                </a:solidFill>
              </a:rPr>
              <a:t>articleView?id</a:t>
            </a:r>
            <a:r>
              <a:rPr lang="en-US" sz="1200" dirty="0">
                <a:solidFill>
                  <a:schemeClr val="dk1"/>
                </a:solidFill>
              </a:rPr>
              <a:t>=</a:t>
            </a:r>
            <a:r>
              <a:rPr lang="en-US" sz="1200" dirty="0" err="1">
                <a:solidFill>
                  <a:schemeClr val="dk1"/>
                </a:solidFill>
              </a:rPr>
              <a:t>sf.mfa_recovery_core.htm</a:t>
            </a:r>
            <a:r>
              <a:rPr lang="en-US" sz="1200" dirty="0">
                <a:solidFill>
                  <a:schemeClr val="dk1"/>
                </a:solidFill>
              </a:rPr>
              <a:t>) for the steps.</a:t>
            </a:r>
            <a:endParaRPr sz="1200" dirty="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03437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sz="1100" b="0" dirty="0">
                <a:latin typeface="+mn-lt"/>
                <a:ea typeface="Salesforce Sans"/>
                <a:cs typeface="Salesforce Sans"/>
                <a:sym typeface="Salesforce Sans"/>
              </a:rPr>
              <a:t>Notes:</a:t>
            </a:r>
            <a:endParaRPr lang="en-US" b="0" dirty="0">
              <a:latin typeface="+mn-lt"/>
            </a:endParaRPr>
          </a:p>
          <a:p>
            <a:pPr marL="0" lvl="0" indent="0" algn="l" rtl="0">
              <a:spcBef>
                <a:spcPts val="0"/>
              </a:spcBef>
              <a:spcAft>
                <a:spcPts val="0"/>
              </a:spcAft>
              <a:buClr>
                <a:schemeClr val="dk1"/>
              </a:buClr>
              <a:buSzPts val="1100"/>
              <a:buFont typeface="Arial"/>
              <a:buNone/>
            </a:pPr>
            <a:r>
              <a:rPr lang="en-US" sz="1100" dirty="0">
                <a:latin typeface="+mn-lt"/>
              </a:rPr>
              <a:t>Instead of waiting for Salesforce to auto-enable MFA for your customers’ orgs, we recommend implementing MFA for your customers as soon as possible – or directing them to do so for themselves.</a:t>
            </a:r>
          </a:p>
          <a:p>
            <a:pPr marL="0" lvl="0" indent="0" algn="l" rtl="0">
              <a:spcBef>
                <a:spcPts val="0"/>
              </a:spcBef>
              <a:spcAft>
                <a:spcPts val="0"/>
              </a:spcAft>
              <a:buClr>
                <a:schemeClr val="dk1"/>
              </a:buClr>
              <a:buSzPts val="1100"/>
              <a:buFont typeface="Arial"/>
              <a:buNone/>
            </a:pPr>
            <a:endParaRPr lang="en-US" sz="1100" dirty="0">
              <a:latin typeface="+mn-lt"/>
            </a:endParaRPr>
          </a:p>
          <a:p>
            <a:pPr marL="285750" lvl="0" indent="-285750" algn="l" rtl="0">
              <a:lnSpc>
                <a:spcPct val="100000"/>
              </a:lnSpc>
              <a:spcBef>
                <a:spcPts val="0"/>
              </a:spcBef>
              <a:spcAft>
                <a:spcPts val="0"/>
              </a:spcAft>
              <a:buClr>
                <a:schemeClr val="dk1"/>
              </a:buClr>
              <a:buSzPts val="1400"/>
              <a:buFont typeface="Arial" panose="020B0604020202020204" pitchFamily="34" charset="0"/>
              <a:buChar char="•"/>
            </a:pPr>
            <a:r>
              <a:rPr lang="en-US" sz="1100" dirty="0">
                <a:highlight>
                  <a:srgbClr val="FFFFFF"/>
                </a:highlight>
                <a:latin typeface="+mn-lt"/>
              </a:rPr>
              <a:t>The longer your customers wait, the longer they’re missing out on the valuable extra protection against cyberattacks they get with MFA.</a:t>
            </a:r>
          </a:p>
          <a:p>
            <a:pPr marL="285750" lvl="0" indent="-285750" algn="l" rtl="0">
              <a:lnSpc>
                <a:spcPct val="100000"/>
              </a:lnSpc>
              <a:spcBef>
                <a:spcPts val="0"/>
              </a:spcBef>
              <a:spcAft>
                <a:spcPts val="0"/>
              </a:spcAft>
              <a:buClr>
                <a:schemeClr val="dk1"/>
              </a:buClr>
              <a:buSzPts val="1400"/>
              <a:buFont typeface="Arial" panose="020B0604020202020204" pitchFamily="34" charset="0"/>
              <a:buChar char="•"/>
            </a:pPr>
            <a:r>
              <a:rPr lang="en-US" sz="1100" dirty="0">
                <a:highlight>
                  <a:srgbClr val="FFFFFF"/>
                </a:highlight>
                <a:latin typeface="+mn-lt"/>
              </a:rPr>
              <a:t>Controlling the rollout plan and schedule for your customers helps avoid untimely disruptions to users and their business that may occur when Salesforce auto-enables MFA. You can turn on MFA at a time that doesn’t conflict with other important initiatives at a customer’s company. And you can make sure users get all the preparation they need in advance of going live.</a:t>
            </a:r>
            <a:endParaRPr lang="en-US" sz="1100" dirty="0">
              <a:latin typeface="+mn-lt"/>
            </a:endParaRPr>
          </a:p>
          <a:p>
            <a:pPr marL="0" lvl="0" indent="0" algn="l" rtl="0">
              <a:spcBef>
                <a:spcPts val="1600"/>
              </a:spcBef>
              <a:spcAft>
                <a:spcPts val="0"/>
              </a:spcAft>
              <a:buClr>
                <a:schemeClr val="dk1"/>
              </a:buClr>
              <a:buSzPts val="1100"/>
              <a:buFont typeface="Arial"/>
              <a:buNone/>
            </a:pPr>
            <a:endParaRPr lang="en-US" sz="1100" dirty="0">
              <a:latin typeface="+mn-lt"/>
            </a:endParaRPr>
          </a:p>
          <a:p>
            <a:pPr marL="0" lvl="0" indent="0" algn="l" rtl="0">
              <a:spcBef>
                <a:spcPts val="0"/>
              </a:spcBef>
              <a:spcAft>
                <a:spcPts val="0"/>
              </a:spcAft>
              <a:buClr>
                <a:schemeClr val="dk1"/>
              </a:buClr>
              <a:buSzPts val="1100"/>
              <a:buFont typeface="Arial"/>
              <a:buNone/>
            </a:pPr>
            <a:r>
              <a:rPr lang="en-US" sz="1100" dirty="0">
                <a:latin typeface="+mn-lt"/>
              </a:rPr>
              <a:t>There are two options for enabling MFA:</a:t>
            </a:r>
          </a:p>
          <a:p>
            <a:pPr marL="285750" lvl="0" indent="-285750" algn="l" rtl="0">
              <a:spcBef>
                <a:spcPts val="0"/>
              </a:spcBef>
              <a:spcAft>
                <a:spcPts val="0"/>
              </a:spcAft>
              <a:buSzPts val="1400"/>
              <a:buFont typeface="Arial" panose="020B0604020202020204" pitchFamily="34" charset="0"/>
              <a:buChar char="•"/>
            </a:pPr>
            <a:r>
              <a:rPr lang="en-US" sz="1100" dirty="0">
                <a:latin typeface="+mn-lt"/>
              </a:rPr>
              <a:t>The quickest option is to turn on MFA at the org-level, so all users are required to use MFA when logging in. </a:t>
            </a:r>
          </a:p>
          <a:p>
            <a:pPr marL="285750" lvl="0" indent="-285750" algn="l" rtl="0">
              <a:spcBef>
                <a:spcPts val="0"/>
              </a:spcBef>
              <a:spcAft>
                <a:spcPts val="0"/>
              </a:spcAft>
              <a:buSzPts val="1400"/>
              <a:buFont typeface="Arial" panose="020B0604020202020204" pitchFamily="34" charset="0"/>
              <a:buChar char="•"/>
            </a:pPr>
            <a:r>
              <a:rPr lang="en-US" sz="1100" dirty="0">
                <a:latin typeface="+mn-lt"/>
              </a:rPr>
              <a:t>If an org has a lot of users and enabling everyone at the same time isn’t practical, you can take a phased approach by enabling MFA on a user-by-user basis (starting with admins and privileged users because unauthorized access to these types of accounts poses the greatest risk for your customers). You can take this approach by assigning the MFA user permission to specific custom profiles or through perm sets.</a:t>
            </a:r>
          </a:p>
          <a:p>
            <a:pPr marL="152400" lvl="0" indent="0" algn="l" rtl="0">
              <a:spcBef>
                <a:spcPts val="0"/>
              </a:spcBef>
              <a:spcAft>
                <a:spcPts val="0"/>
              </a:spcAft>
              <a:buSzPts val="1200"/>
              <a:buNone/>
            </a:pPr>
            <a:endParaRPr lang="en-US" sz="1100" dirty="0">
              <a:latin typeface="+mn-lt"/>
            </a:endParaRPr>
          </a:p>
          <a:p>
            <a:pPr marL="0" lvl="0" indent="0" algn="l" rtl="0">
              <a:spcBef>
                <a:spcPts val="0"/>
              </a:spcBef>
              <a:spcAft>
                <a:spcPts val="0"/>
              </a:spcAft>
              <a:buSzPts val="1200"/>
              <a:buNone/>
            </a:pPr>
            <a:r>
              <a:rPr lang="en-US" sz="105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050" b="1" dirty="0"/>
              <a:t>before</a:t>
            </a:r>
            <a:r>
              <a:rPr lang="en-US" sz="1050" dirty="0"/>
              <a:t> you or Salesforce enables it. </a:t>
            </a:r>
          </a:p>
          <a:p>
            <a:pPr marL="171450" lvl="0" indent="-171450" algn="l" rtl="0">
              <a:spcBef>
                <a:spcPts val="0"/>
              </a:spcBef>
              <a:spcAft>
                <a:spcPts val="0"/>
              </a:spcAft>
              <a:buSzPts val="1200"/>
              <a:buFont typeface="Arial" panose="020B0604020202020204" pitchFamily="34" charset="0"/>
              <a:buChar char="•"/>
            </a:pPr>
            <a:r>
              <a:rPr lang="en-US" sz="1000" dirty="0"/>
              <a:t>For the list of user types that must be manually excluded, and the steps to do so, see ”Exclude Exempt Users from MFA” in Salesforce Help (at https://</a:t>
            </a:r>
            <a:r>
              <a:rPr lang="en-US" sz="1000" dirty="0" err="1"/>
              <a:t>help.salesforce.com</a:t>
            </a:r>
            <a:r>
              <a:rPr lang="en-US" sz="1000" dirty="0"/>
              <a:t>/s/</a:t>
            </a:r>
            <a:r>
              <a:rPr lang="en-US" sz="1000" dirty="0" err="1"/>
              <a:t>articleView?id</a:t>
            </a:r>
            <a:r>
              <a:rPr lang="en-US" sz="1000" dirty="0"/>
              <a:t>=</a:t>
            </a:r>
            <a:r>
              <a:rPr lang="en-US" sz="1000" dirty="0" err="1"/>
              <a:t>sf.security_mfa_exclude_exempt_users.htm</a:t>
            </a:r>
            <a:r>
              <a:rPr lang="en-US" sz="1000" dirty="0"/>
              <a:t>).</a:t>
            </a:r>
          </a:p>
          <a:p>
            <a:pPr marL="171450" lvl="0" indent="-171450" algn="l" rtl="0">
              <a:spcBef>
                <a:spcPts val="0"/>
              </a:spcBef>
              <a:spcAft>
                <a:spcPts val="0"/>
              </a:spcAft>
              <a:buSzPts val="1200"/>
              <a:buFont typeface="Arial" panose="020B0604020202020204" pitchFamily="34" charset="0"/>
              <a:buChar char="•"/>
            </a:pPr>
            <a:r>
              <a:rPr lang="en-US" sz="1000" dirty="0"/>
              <a:t>NOTE: Waiving MFA is appropriate only for the use cases listed in the above help topic. Waiving MFA for any other type of user (including admins and business users) isn’t allowed and will put the customer out of compliance for the MFA requirement.</a:t>
            </a:r>
          </a:p>
          <a:p>
            <a:pPr marL="0" lvl="0" indent="0" algn="l" rtl="0">
              <a:spcBef>
                <a:spcPts val="0"/>
              </a:spcBef>
              <a:spcAft>
                <a:spcPts val="0"/>
              </a:spcAft>
              <a:buClr>
                <a:schemeClr val="dk1"/>
              </a:buClr>
              <a:buSzPts val="1100"/>
              <a:buFont typeface="Arial"/>
              <a:buNone/>
            </a:pPr>
            <a:endParaRPr lang="en-US" sz="1100" dirty="0">
              <a:latin typeface="+mn-lt"/>
            </a:endParaRPr>
          </a:p>
          <a:p>
            <a:endParaRPr lang="en-US" dirty="0"/>
          </a:p>
        </p:txBody>
      </p:sp>
    </p:spTree>
    <p:extLst>
      <p:ext uri="{BB962C8B-B14F-4D97-AF65-F5344CB8AC3E}">
        <p14:creationId xmlns:p14="http://schemas.microsoft.com/office/powerpoint/2010/main" val="995738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6"/>
        <p:cNvGrpSpPr/>
        <p:nvPr/>
      </p:nvGrpSpPr>
      <p:grpSpPr>
        <a:xfrm>
          <a:off x="0" y="0"/>
          <a:ext cx="0" cy="0"/>
          <a:chOff x="0" y="0"/>
          <a:chExt cx="0" cy="0"/>
        </a:xfrm>
      </p:grpSpPr>
      <p:sp>
        <p:nvSpPr>
          <p:cNvPr id="2317" name="Google Shape;2317;g232e1463fd5_0_415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8" name="Google Shape;2318;g232e1463fd5_0_4157: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Clr>
                <a:schemeClr val="dk1"/>
              </a:buClr>
              <a:buSzPts val="1100"/>
              <a:buFont typeface="Arial"/>
              <a:buNone/>
            </a:pPr>
            <a:r>
              <a:rPr lang="en-US" b="0" dirty="0">
                <a:solidFill>
                  <a:schemeClr val="dk1"/>
                </a:solidFill>
                <a:latin typeface="+mn-lt"/>
                <a:ea typeface="Salesforce Sans"/>
                <a:cs typeface="Salesforce Sans"/>
                <a:sym typeface="Salesforce Sans"/>
              </a:rPr>
              <a:t>Notes:</a:t>
            </a:r>
            <a:endParaRPr sz="1200" b="0" dirty="0">
              <a:solidFill>
                <a:schemeClr val="dk1"/>
              </a:solidFill>
              <a:latin typeface="+mn-lt"/>
            </a:endParaRPr>
          </a:p>
          <a:p>
            <a:pPr marL="0" lvl="0" indent="0" algn="l" rtl="0">
              <a:spcBef>
                <a:spcPts val="0"/>
              </a:spcBef>
              <a:spcAft>
                <a:spcPts val="0"/>
              </a:spcAft>
              <a:buClr>
                <a:schemeClr val="dk1"/>
              </a:buClr>
              <a:buSzPts val="1100"/>
              <a:buFont typeface="Arial"/>
              <a:buNone/>
            </a:pPr>
            <a:r>
              <a:rPr lang="en-US" dirty="0">
                <a:solidFill>
                  <a:schemeClr val="dk1"/>
                </a:solidFill>
                <a:latin typeface="+mn-lt"/>
              </a:rPr>
              <a:t>To enable MFA for all internal users in your org:</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From Setup, in the Quick Find box, enter </a:t>
            </a:r>
            <a:r>
              <a:rPr lang="en-US" dirty="0">
                <a:solidFill>
                  <a:schemeClr val="dk1"/>
                </a:solidFill>
                <a:latin typeface="Courier New" panose="02070309020205020404" pitchFamily="49" charset="0"/>
                <a:cs typeface="Courier New" panose="02070309020205020404" pitchFamily="49" charset="0"/>
              </a:rPr>
              <a:t>Identity</a:t>
            </a:r>
            <a:r>
              <a:rPr lang="en-US" dirty="0">
                <a:solidFill>
                  <a:schemeClr val="dk1"/>
                </a:solidFill>
                <a:latin typeface="+mn-lt"/>
              </a:rPr>
              <a:t>, and then select </a:t>
            </a:r>
            <a:r>
              <a:rPr lang="en-US" b="1" dirty="0">
                <a:solidFill>
                  <a:schemeClr val="dk1"/>
                </a:solidFill>
                <a:latin typeface="+mn-lt"/>
              </a:rPr>
              <a:t>Identity Verification</a:t>
            </a:r>
            <a:r>
              <a:rPr lang="en-US" dirty="0">
                <a:solidFill>
                  <a:schemeClr val="dk1"/>
                </a:solidFill>
                <a:latin typeface="+mn-lt"/>
              </a:rPr>
              <a:t>.</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Select </a:t>
            </a:r>
            <a:r>
              <a:rPr lang="en-US" b="1" dirty="0">
                <a:solidFill>
                  <a:schemeClr val="dk1"/>
                </a:solidFill>
                <a:latin typeface="+mn-lt"/>
              </a:rPr>
              <a:t>Require multi-factor authentication (MFA) for all direct UI logins to your Salesforce org</a:t>
            </a:r>
            <a:r>
              <a:rPr lang="en-US" dirty="0">
                <a:solidFill>
                  <a:schemeClr val="dk1"/>
                </a:solidFill>
                <a:latin typeface="+mn-lt"/>
              </a:rPr>
              <a:t>.</a:t>
            </a:r>
          </a:p>
          <a:p>
            <a:pPr marL="228600" lvl="0" indent="-228600" algn="l" rtl="0">
              <a:spcBef>
                <a:spcPts val="0"/>
              </a:spcBef>
              <a:spcAft>
                <a:spcPts val="0"/>
              </a:spcAft>
              <a:buClr>
                <a:schemeClr val="dk1"/>
              </a:buClr>
              <a:buSzPts val="1100"/>
              <a:buFont typeface="Arial"/>
              <a:buAutoNum type="arabicPeriod"/>
            </a:pPr>
            <a:r>
              <a:rPr lang="en-US" dirty="0">
                <a:solidFill>
                  <a:schemeClr val="dk1"/>
                </a:solidFill>
                <a:latin typeface="+mn-lt"/>
              </a:rPr>
              <a:t>Save the change.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1862320d88a_0_909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1862320d88a_0_9093: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Clr>
                <a:schemeClr val="dk1"/>
              </a:buClr>
              <a:buSzPts val="1100"/>
              <a:buFont typeface="Arial"/>
              <a:buNone/>
            </a:pPr>
            <a:r>
              <a:rPr lang="en-US" b="0" dirty="0">
                <a:solidFill>
                  <a:schemeClr val="dk1"/>
                </a:solidFill>
                <a:latin typeface="+mn-lt"/>
                <a:sym typeface="Salesforce Sans"/>
              </a:rPr>
              <a:t>Notes:</a:t>
            </a:r>
            <a:endParaRPr b="0" dirty="0">
              <a:solidFill>
                <a:schemeClr val="dk1"/>
              </a:solidFill>
              <a:latin typeface="+mn-lt"/>
            </a:endParaRPr>
          </a:p>
          <a:p>
            <a:pPr marL="0" lvl="0" indent="0" algn="l" rtl="0">
              <a:spcBef>
                <a:spcPts val="0"/>
              </a:spcBef>
              <a:spcAft>
                <a:spcPts val="0"/>
              </a:spcAft>
              <a:buNone/>
            </a:pPr>
            <a:r>
              <a:rPr lang="en-US" dirty="0">
                <a:latin typeface="+mn-lt"/>
              </a:rPr>
              <a:t>Enable MFA for specific users by assigning them the “Multi-Factor Authentication for User Interface Logins” user permission. You can do this by creating a permission set that you assign to individual users or by assigning the permission to custom profiles</a:t>
            </a:r>
            <a:r>
              <a:rPr lang="en-US" dirty="0"/>
              <a:t>.</a:t>
            </a:r>
            <a:endParaRPr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Google Shape;2325;g1862320d88a_0_908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6" name="Google Shape;2326;g1862320d88a_0_9086: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None/>
            </a:pPr>
            <a:r>
              <a:rPr lang="en-US" dirty="0">
                <a:solidFill>
                  <a:schemeClr val="dk1"/>
                </a:solidFill>
                <a:latin typeface="+mn-lt"/>
              </a:rPr>
              <a:t>Notes:</a:t>
            </a:r>
          </a:p>
          <a:p>
            <a:pPr marL="0" lvl="0" indent="0" algn="l" rtl="0">
              <a:spcBef>
                <a:spcPts val="0"/>
              </a:spcBef>
              <a:spcAft>
                <a:spcPts val="0"/>
              </a:spcAft>
              <a:buSzPts val="1200"/>
              <a:buNone/>
            </a:pPr>
            <a:r>
              <a:rPr lang="en-US" sz="120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200" b="1" dirty="0"/>
              <a:t>before</a:t>
            </a:r>
            <a:r>
              <a:rPr lang="en-US" sz="1200" dirty="0"/>
              <a:t> you or Salesforce enables it. </a:t>
            </a:r>
          </a:p>
          <a:p>
            <a:pPr marL="457200" lvl="0" indent="-304800" algn="l" rtl="0">
              <a:spcBef>
                <a:spcPts val="0"/>
              </a:spcBef>
              <a:spcAft>
                <a:spcPts val="0"/>
              </a:spcAft>
              <a:buSzPts val="1200"/>
              <a:buFont typeface="Arial" panose="020B0604020202020204" pitchFamily="34" charset="0"/>
              <a:buChar char="•"/>
            </a:pPr>
            <a:r>
              <a:rPr lang="en-US" sz="1100" dirty="0"/>
              <a:t>For the list of user types that must be manually excluded, see </a:t>
            </a:r>
            <a:r>
              <a:rPr lang="en-US" sz="1100" u="sng" dirty="0">
                <a:solidFill>
                  <a:srgbClr val="000000"/>
                </a:solidFill>
                <a:hlinkClick r:id="rId3">
                  <a:extLst>
                    <a:ext uri="{A12FA001-AC4F-418D-AE19-62706E023703}">
                      <ahyp:hlinkClr xmlns:ahyp="http://schemas.microsoft.com/office/drawing/2018/hyperlinkcolor" val="tx"/>
                    </a:ext>
                  </a:extLst>
                </a:hlinkClick>
              </a:rPr>
              <a:t>Exclude Exempt Users from MFA</a:t>
            </a:r>
            <a:r>
              <a:rPr lang="en-US" sz="1100" dirty="0">
                <a:solidFill>
                  <a:srgbClr val="000000"/>
                </a:solidFill>
              </a:rPr>
              <a:t> </a:t>
            </a:r>
            <a:r>
              <a:rPr lang="en-US" sz="1100" dirty="0"/>
              <a:t>in Salesforce Help (at https://</a:t>
            </a:r>
            <a:r>
              <a:rPr lang="en-US" sz="1100" dirty="0" err="1"/>
              <a:t>help.salesforce.com</a:t>
            </a:r>
            <a:r>
              <a:rPr lang="en-US" sz="1100" dirty="0"/>
              <a:t>/s/</a:t>
            </a:r>
            <a:r>
              <a:rPr lang="en-US" sz="1100" dirty="0" err="1"/>
              <a:t>articleView?id</a:t>
            </a:r>
            <a:r>
              <a:rPr lang="en-US" sz="1100" dirty="0"/>
              <a:t>=</a:t>
            </a:r>
            <a:r>
              <a:rPr lang="en-US" sz="1100" dirty="0" err="1"/>
              <a:t>sf.security_mfa_exclude_exempt_users.htm</a:t>
            </a:r>
            <a:r>
              <a:rPr lang="en-US" sz="1100" dirty="0"/>
              <a:t>).</a:t>
            </a:r>
          </a:p>
          <a:p>
            <a:pPr marL="457200" lvl="0" indent="-304800" algn="l" rtl="0">
              <a:spcBef>
                <a:spcPts val="0"/>
              </a:spcBef>
              <a:spcAft>
                <a:spcPts val="0"/>
              </a:spcAft>
              <a:buSzPts val="1200"/>
              <a:buFont typeface="Arial" panose="020B0604020202020204" pitchFamily="34" charset="0"/>
              <a:buChar char="•"/>
            </a:pPr>
            <a:r>
              <a:rPr lang="en-US" sz="1100" dirty="0"/>
              <a:t>NOTE: Waiving MFA is appropriate only for the use cases listed in the above help topic. Waiving MFA for any other type of user (including admins and business users) isn’t allowed and will put the customer out of compliance with the contractual MFA requirement.</a:t>
            </a:r>
          </a:p>
          <a:p>
            <a:pPr marL="0" lvl="0" indent="0" algn="l" rtl="0">
              <a:spcBef>
                <a:spcPts val="0"/>
              </a:spcBef>
              <a:spcAft>
                <a:spcPts val="0"/>
              </a:spcAft>
              <a:buNone/>
            </a:pPr>
            <a:endParaRPr lang="en-US" dirty="0">
              <a:solidFill>
                <a:schemeClr val="dk1"/>
              </a:solidFill>
              <a:latin typeface="+mn-lt"/>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dirty="0">
                <a:solidFill>
                  <a:schemeClr val="dk1"/>
                </a:solidFill>
                <a:latin typeface="+mn-lt"/>
              </a:rPr>
              <a:t>To prevent MFA from being assigned to these user types, </a:t>
            </a:r>
            <a:r>
              <a:rPr lang="en-US" dirty="0">
                <a:solidFill>
                  <a:srgbClr val="080707"/>
                </a:solidFill>
                <a:highlight>
                  <a:srgbClr val="FFFFFF"/>
                </a:highlight>
                <a:latin typeface="+mn-lt"/>
              </a:rPr>
              <a:t>assign the “Waive Multi-Factor Authentication for Exempt Users” user permission via a permission set that you apply to exempt accounts. If you have custom profiles that are limited to exempt accounts, you can assign the user permission on the profile.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7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g1862320d88a_0_885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g1862320d88a_0_885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7"/>
        <p:cNvGrpSpPr/>
        <p:nvPr/>
      </p:nvGrpSpPr>
      <p:grpSpPr>
        <a:xfrm>
          <a:off x="0" y="0"/>
          <a:ext cx="0" cy="0"/>
          <a:chOff x="0" y="0"/>
          <a:chExt cx="0" cy="0"/>
        </a:xfrm>
      </p:grpSpPr>
      <p:sp>
        <p:nvSpPr>
          <p:cNvPr id="2558" name="Google Shape;2558;g89e8979d32_0_90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9" name="Google Shape;2559;g89e8979d32_0_90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then discuss any questions or concerns they may have.</a:t>
            </a:r>
            <a:endParaRPr lang="en-US" sz="1800" dirty="0"/>
          </a:p>
        </p:txBody>
      </p:sp>
    </p:spTree>
    <p:extLst>
      <p:ext uri="{BB962C8B-B14F-4D97-AF65-F5344CB8AC3E}">
        <p14:creationId xmlns:p14="http://schemas.microsoft.com/office/powerpoint/2010/main" val="13859903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In today’s security landscape, threats are growing increasingly common and more sophisticated. The types of attacks that can cripple businesses and exploit consumers are on the rise</a:t>
            </a:r>
            <a:r>
              <a:rPr lang="en-US" sz="1100" dirty="0">
                <a:solidFill>
                  <a:schemeClr val="accent2"/>
                </a:solidFill>
              </a:rPr>
              <a:t>. </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With more people needing to work from home, it’s even more important to implement stronger measures of account access. </a:t>
            </a:r>
            <a:r>
              <a:rPr lang="en-US" sz="105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g18d29405784_357_898: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1" name="Google Shape;1451;g18d29405784_357_898: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sz="1800" b="0" i="0" u="none" strike="noStrike" dirty="0">
                <a:solidFill>
                  <a:srgbClr val="000000"/>
                </a:solidFill>
                <a:effectLst/>
                <a:latin typeface="Arial" panose="020B0604020202020204" pitchFamily="34" charset="0"/>
              </a:rPr>
            </a:br>
            <a:endParaRPr lang="en-US" sz="1100" dirty="0"/>
          </a:p>
          <a:p>
            <a:pPr marL="0" lvl="0" indent="0" algn="l" rtl="0">
              <a:spcBef>
                <a:spcPts val="0"/>
              </a:spcBef>
              <a:spcAft>
                <a:spcPts val="0"/>
              </a:spcAft>
              <a:buNone/>
            </a:pPr>
            <a:r>
              <a:rPr lang="en-US" sz="1100" dirty="0"/>
              <a:t>Sources –</a:t>
            </a: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3">
                  <a:extLst>
                    <a:ext uri="{A12FA001-AC4F-418D-AE19-62706E023703}">
                      <ahyp:hlinkClr xmlns:ahyp="http://schemas.microsoft.com/office/drawing/2018/hyperlinkcolor" val="tx"/>
                    </a:ext>
                  </a:extLst>
                </a:hlinkClick>
              </a:rPr>
              <a:t>https://enterprise.verizon.com/resources/reports/dbir/</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4">
                  <a:extLst>
                    <a:ext uri="{A12FA001-AC4F-418D-AE19-62706E023703}">
                      <ahyp:hlinkClr xmlns:ahyp="http://schemas.microsoft.com/office/drawing/2018/hyperlinkcolor" val="tx"/>
                    </a:ext>
                  </a:extLst>
                </a:hlinkClick>
              </a:rPr>
              <a:t>https://www.ibm.com/downloads/cas/OJDVQGRY</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5">
                  <a:extLst>
                    <a:ext uri="{A12FA001-AC4F-418D-AE19-62706E023703}">
                      <ahyp:hlinkClr xmlns:ahyp="http://schemas.microsoft.com/office/drawing/2018/hyperlinkcolor" val="tx"/>
                    </a:ext>
                  </a:extLst>
                </a:hlinkClick>
              </a:rPr>
              <a:t>https://www.ic3.gov/Media/PDF/AnnualReport/2021_IC3Report.pdf</a:t>
            </a:r>
            <a:endParaRPr lang="en-US" b="0" dirty="0">
              <a:solidFill>
                <a:srgbClr val="000000"/>
              </a:solidFill>
              <a:effectLst/>
            </a:endParaRPr>
          </a:p>
          <a:p>
            <a:pPr rtl="0">
              <a:spcBef>
                <a:spcPts val="0"/>
              </a:spcBef>
              <a:spcAft>
                <a:spcPts val="0"/>
              </a:spcAft>
            </a:pPr>
            <a:br>
              <a:rPr lang="en-US" b="0" dirty="0">
                <a:effectLst/>
              </a:rPr>
            </a:br>
            <a:br>
              <a:rPr lang="en-US" sz="1800" b="0" i="0" u="none" strike="noStrike" dirty="0">
                <a:solidFill>
                  <a:srgbClr val="000000"/>
                </a:solidFill>
                <a:effectLst/>
                <a:latin typeface="Arial" panose="020B0604020202020204" pitchFamily="34" charset="0"/>
              </a:rPr>
            </a:br>
            <a:br>
              <a:rPr lang="en-US" sz="1800" b="0" i="0" u="none" strike="noStrike" dirty="0">
                <a:solidFill>
                  <a:srgbClr val="000000"/>
                </a:solidFill>
                <a:effectLst/>
                <a:latin typeface="Arial" panose="020B0604020202020204" pitchFamily="34" charset="0"/>
              </a:rPr>
            </a:br>
            <a:endParaRPr lang="en-US" b="0" dirty="0">
              <a:effectLst/>
            </a:endParaRPr>
          </a:p>
          <a:p>
            <a:br>
              <a:rPr lang="en-US" dirty="0"/>
            </a:br>
            <a:endParaRPr lang="en-US"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228600" rtl="0">
              <a:spcBef>
                <a:spcPts val="0"/>
              </a:spcBef>
              <a:spcAft>
                <a:spcPts val="0"/>
              </a:spcAft>
            </a:pPr>
            <a:r>
              <a:rPr lang="en-US" sz="1800" b="0" i="0" u="none" strike="noStrike" dirty="0">
                <a:solidFill>
                  <a:srgbClr val="000000"/>
                </a:solidFill>
                <a:effectLst/>
                <a:latin typeface="Arial" panose="020B0604020202020204" pitchFamily="34" charset="0"/>
              </a:rPr>
              <a:t>Notes:</a:t>
            </a:r>
            <a:endParaRPr lang="en-US" b="0" dirty="0">
              <a:effectLst/>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There are a lot of reasons why bad actors may want to get access to Salesforce accounts. Depending on the level of access they gain, they can:</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Sell a user’s Salesforce credentials on the black market</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Assume the identity of a real user and gain access to critical data or systems (including customers’ data)</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Send spam email from legitimate user accounts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Get access to stored financial instruments or loyalty points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Make high-value purchases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Add card skimming code to a site</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This can all have a negative impact on your business in the form of:</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Lost revenue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Brand damage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GDPR violations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or other fines</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0" rtl="0">
              <a:spcBef>
                <a:spcPts val="0"/>
              </a:spcBef>
              <a:spcAft>
                <a:spcPts val="0"/>
              </a:spcAft>
            </a:pPr>
            <a:r>
              <a:rPr lang="en-US" sz="1800" b="0" i="0" u="none" strike="noStrike" dirty="0">
                <a:solidFill>
                  <a:srgbClr val="000000"/>
                </a:solidFill>
                <a:effectLst/>
                <a:latin typeface="Arial" panose="020B0604020202020204" pitchFamily="34" charset="0"/>
              </a:rPr>
              <a:t>This is where multi-factor authentication comes in. It's one of the simplest, most effective ways to prevent unauthorized account access and safeguard business and customer data. </a:t>
            </a:r>
            <a:endParaRPr lang="en-US" b="0" dirty="0">
              <a:effectLst/>
            </a:endParaRPr>
          </a:p>
          <a:p>
            <a:br>
              <a:rPr lang="en-US" dirty="0"/>
            </a:b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factor is something the user knows, such as their username and password combination. Other factors are </a:t>
            </a:r>
            <a:r>
              <a:rPr lang="en-US" sz="1800" b="0" i="1" u="none" strike="noStrike" dirty="0">
                <a:solidFill>
                  <a:srgbClr val="000000"/>
                </a:solidFill>
                <a:effectLst/>
                <a:latin typeface="Arial" panose="020B0604020202020204" pitchFamily="34" charset="0"/>
              </a:rPr>
              <a:t>verification methods</a:t>
            </a:r>
            <a:r>
              <a:rPr lang="en-US" sz="1800" b="0" i="0" u="none" strike="noStrike" dirty="0">
                <a:solidFill>
                  <a:srgbClr val="000000"/>
                </a:solidFill>
                <a:effectLst/>
                <a:latin typeface="Arial" panose="020B0604020202020204" pitchFamily="34" charset="0"/>
              </a:rPr>
              <a:t> that the user has, like the code from an authenticator app on a mobile device.</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A familiar example of MFA at work is the two factors needed to withdraw money from an ATM. Your ATM card is the “something you have” and your PIN is the “something you know”.</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2022, 60% of all single sign-on (SSO) transactions will leverage modern identity protocols like SAML, OAuth2 and OIDC over proprietary approaches, up from 30% today.</a:t>
            </a: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2024, the use of multi-factor authentication (MFA) for application access through AM solutions will be leveraged for over 70% of all application access, up from 10% today.</a:t>
            </a:r>
          </a:p>
          <a:p>
            <a:pPr marL="0" lvl="0" indent="0" algn="l" rtl="0">
              <a:spcBef>
                <a:spcPts val="0"/>
              </a:spcBef>
              <a:spcAft>
                <a:spcPts val="0"/>
              </a:spcAft>
              <a:buFont typeface="Arial" panose="020B0604020202020204" pitchFamily="34" charset="0"/>
              <a:buNone/>
            </a:pPr>
            <a:endParaRPr lang="en-US" sz="1800" b="0" i="0" u="none" strike="noStrike" dirty="0">
              <a:solidFill>
                <a:srgbClr val="000000"/>
              </a:solidFill>
              <a:effectLst/>
              <a:latin typeface="Arial" panose="020B0604020202020204" pitchFamily="34" charset="0"/>
            </a:endParaRPr>
          </a:p>
          <a:p>
            <a:pPr marL="0" lvl="0" indent="0" algn="l" rtl="0">
              <a:spcBef>
                <a:spcPts val="0"/>
              </a:spcBef>
              <a:spcAft>
                <a:spcPts val="0"/>
              </a:spcAft>
              <a:buFont typeface="Arial" panose="020B0604020202020204" pitchFamily="34" charset="0"/>
              <a:buNone/>
            </a:pPr>
            <a:r>
              <a:rPr lang="en-US" sz="1800" b="0" i="0" u="none" strike="noStrike" dirty="0">
                <a:solidFill>
                  <a:srgbClr val="000000"/>
                </a:solidFill>
                <a:effectLst/>
                <a:latin typeface="Arial" panose="020B0604020202020204" pitchFamily="34" charset="0"/>
              </a:rPr>
              <a:t>Source: </a:t>
            </a:r>
            <a:r>
              <a:rPr lang="en-US" sz="1800" b="0" i="0" u="sng" strike="noStrike" dirty="0">
                <a:solidFill>
                  <a:srgbClr val="2200CC"/>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https://www.gartner.com/en/documents/3956209/</a:t>
            </a:r>
            <a:r>
              <a:rPr lang="en-US" sz="1800" b="0" i="0" u="sng" strike="noStrike" dirty="0">
                <a:solidFill>
                  <a:srgbClr val="0000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magic-quadrant-for-access-management</a:t>
            </a:r>
            <a:endParaRPr lang="en-US" sz="3200" b="0" dirty="0">
              <a:solidFill>
                <a:srgbClr val="000000"/>
              </a:solidFill>
              <a:effectLst/>
            </a:endParaRPr>
          </a:p>
        </p:txBody>
      </p:sp>
    </p:spTree>
    <p:extLst>
      <p:ext uri="{BB962C8B-B14F-4D97-AF65-F5344CB8AC3E}">
        <p14:creationId xmlns:p14="http://schemas.microsoft.com/office/powerpoint/2010/main" val="229430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3127209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669527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2344309"/>
            <a:ext cx="11039700" cy="3879715"/>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2447736"/>
            <a:ext cx="10698900" cy="3651663"/>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dirty="0"/>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3505727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3551114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2 - Graphic Footer - A">
  <p:cSld name="C2 - Graphic Footer - A">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38" name="Google Shape;38;p7"/>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39" name="Google Shape;39;p7"/>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41" name="Google Shape;41;p7"/>
          <p:cNvPicPr preferRelativeResize="0"/>
          <p:nvPr/>
        </p:nvPicPr>
        <p:blipFill>
          <a:blip r:embed="rId2">
            <a:alphaModFix/>
          </a:blip>
          <a:stretch>
            <a:fillRect/>
          </a:stretch>
        </p:blipFill>
        <p:spPr>
          <a:xfrm>
            <a:off x="10397170" y="5712943"/>
            <a:ext cx="1803950" cy="1169425"/>
          </a:xfrm>
          <a:prstGeom prst="rect">
            <a:avLst/>
          </a:prstGeom>
          <a:noFill/>
          <a:ln>
            <a:noFill/>
          </a:ln>
        </p:spPr>
      </p:pic>
      <p:sp>
        <p:nvSpPr>
          <p:cNvPr id="42" name="Google Shape;42;p7"/>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008719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74224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88919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175305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11790403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G3 - Cards with Circles - 3-Up - A" preserve="1">
  <p:cSld name="G3 - Multi-Color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747099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G2 - Cards with Circles - 2-Up - A">
  <p:cSld name="G2 - Cards with Circles - 2-Up - A">
    <p:bg>
      <p:bgPr>
        <a:solidFill>
          <a:srgbClr val="EAF5FE"/>
        </a:solidFill>
        <a:effectLst/>
      </p:bgPr>
    </p:bg>
    <p:spTree>
      <p:nvGrpSpPr>
        <p:cNvPr id="1" name="Shape 755"/>
        <p:cNvGrpSpPr/>
        <p:nvPr/>
      </p:nvGrpSpPr>
      <p:grpSpPr>
        <a:xfrm>
          <a:off x="0" y="0"/>
          <a:ext cx="0" cy="0"/>
          <a:chOff x="0" y="0"/>
          <a:chExt cx="0" cy="0"/>
        </a:xfrm>
      </p:grpSpPr>
      <p:sp>
        <p:nvSpPr>
          <p:cNvPr id="756" name="Google Shape;756;p75"/>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57" name="Google Shape;757;p75"/>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58" name="Google Shape;758;p75"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9" name="Google Shape;759;p75" title="alt=&quot;&quot;"/>
          <p:cNvSpPr/>
          <p:nvPr/>
        </p:nvSpPr>
        <p:spPr>
          <a:xfrm>
            <a:off x="577850" y="2344309"/>
            <a:ext cx="5365800" cy="3879716"/>
          </a:xfrm>
          <a:prstGeom prst="roundRect">
            <a:avLst>
              <a:gd name="adj" fmla="val 2972"/>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0" name="Google Shape;760;p75" title="alt=&quot;&quot;"/>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61" name="Google Shape;761;p75" title="alt=&quot;&quot;"/>
          <p:cNvSpPr/>
          <p:nvPr/>
        </p:nvSpPr>
        <p:spPr>
          <a:xfrm>
            <a:off x="6251650" y="2344309"/>
            <a:ext cx="5365800" cy="3879716"/>
          </a:xfrm>
          <a:prstGeom prst="roundRect">
            <a:avLst>
              <a:gd name="adj" fmla="val 296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3" name="Google Shape;763;p75"/>
          <p:cNvSpPr txBox="1">
            <a:spLocks noGrp="1"/>
          </p:cNvSpPr>
          <p:nvPr>
            <p:ph type="body" idx="2"/>
          </p:nvPr>
        </p:nvSpPr>
        <p:spPr>
          <a:xfrm>
            <a:off x="748175"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64" name="Google Shape;764;p75"/>
          <p:cNvSpPr txBox="1">
            <a:spLocks noGrp="1"/>
          </p:cNvSpPr>
          <p:nvPr>
            <p:ph type="body" idx="3"/>
          </p:nvPr>
        </p:nvSpPr>
        <p:spPr>
          <a:xfrm>
            <a:off x="6399300"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65" name="Google Shape;765;p75"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
        <p:nvSpPr>
          <p:cNvPr id="766" name="Google Shape;766;p75"/>
          <p:cNvSpPr txBox="1">
            <a:spLocks noGrp="1"/>
          </p:cNvSpPr>
          <p:nvPr>
            <p:ph type="subTitle" idx="4"/>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94672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1 - Corner - A">
  <p:cSld name="M1 - Corner - A">
    <p:spTree>
      <p:nvGrpSpPr>
        <p:cNvPr id="1" name="Shape 194"/>
        <p:cNvGrpSpPr/>
        <p:nvPr/>
      </p:nvGrpSpPr>
      <p:grpSpPr>
        <a:xfrm>
          <a:off x="0" y="0"/>
          <a:ext cx="0" cy="0"/>
          <a:chOff x="0" y="0"/>
          <a:chExt cx="0" cy="0"/>
        </a:xfrm>
      </p:grpSpPr>
      <p:sp>
        <p:nvSpPr>
          <p:cNvPr id="195" name="Google Shape;195;p24"/>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196" name="Google Shape;196;p24"/>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grpSp>
        <p:nvGrpSpPr>
          <p:cNvPr id="197" name="Google Shape;197;p24"/>
          <p:cNvGrpSpPr/>
          <p:nvPr/>
        </p:nvGrpSpPr>
        <p:grpSpPr>
          <a:xfrm>
            <a:off x="5379775" y="1133037"/>
            <a:ext cx="6809186" cy="4715013"/>
            <a:chOff x="5379775" y="1133037"/>
            <a:chExt cx="6809186" cy="4715013"/>
          </a:xfrm>
        </p:grpSpPr>
        <p:sp>
          <p:nvSpPr>
            <p:cNvPr id="198" name="Google Shape;198;p24"/>
            <p:cNvSpPr/>
            <p:nvPr/>
          </p:nvSpPr>
          <p:spPr>
            <a:xfrm>
              <a:off x="5379775" y="3880950"/>
              <a:ext cx="1967100" cy="19671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sp>
          <p:nvSpPr>
            <p:cNvPr id="199" name="Google Shape;199;p24"/>
            <p:cNvSpPr/>
            <p:nvPr/>
          </p:nvSpPr>
          <p:spPr>
            <a:xfrm rot="5400000" flipH="1">
              <a:off x="10186053" y="1633569"/>
              <a:ext cx="2503440" cy="1502377"/>
            </a:xfrm>
            <a:custGeom>
              <a:avLst/>
              <a:gdLst/>
              <a:ahLst/>
              <a:cxnLst/>
              <a:rect l="l" t="t" r="r" b="b"/>
              <a:pathLst>
                <a:path w="31894" h="19141" extrusionOk="0">
                  <a:moveTo>
                    <a:pt x="309" y="1"/>
                  </a:moveTo>
                  <a:cubicBezTo>
                    <a:pt x="104" y="1028"/>
                    <a:pt x="1" y="2095"/>
                    <a:pt x="1" y="3184"/>
                  </a:cubicBezTo>
                  <a:cubicBezTo>
                    <a:pt x="1" y="11994"/>
                    <a:pt x="7127" y="19140"/>
                    <a:pt x="15957" y="19140"/>
                  </a:cubicBezTo>
                  <a:cubicBezTo>
                    <a:pt x="24767" y="19140"/>
                    <a:pt x="31893" y="11994"/>
                    <a:pt x="31893" y="3184"/>
                  </a:cubicBezTo>
                  <a:cubicBezTo>
                    <a:pt x="31893" y="2095"/>
                    <a:pt x="31791" y="1028"/>
                    <a:pt x="3158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grpSp>
      <p:pic>
        <p:nvPicPr>
          <p:cNvPr id="200" name="Google Shape;200;p24"/>
          <p:cNvPicPr preferRelativeResize="0"/>
          <p:nvPr/>
        </p:nvPicPr>
        <p:blipFill>
          <a:blip r:embed="rId2">
            <a:alphaModFix/>
          </a:blip>
          <a:stretch>
            <a:fillRect/>
          </a:stretch>
        </p:blipFill>
        <p:spPr>
          <a:xfrm>
            <a:off x="5341367" y="2418381"/>
            <a:ext cx="6848858" cy="3674319"/>
          </a:xfrm>
          <a:prstGeom prst="rect">
            <a:avLst/>
          </a:prstGeom>
          <a:noFill/>
          <a:ln>
            <a:noFill/>
          </a:ln>
        </p:spPr>
      </p:pic>
      <p:sp>
        <p:nvSpPr>
          <p:cNvPr id="202" name="Google Shape;202;p24"/>
          <p:cNvSpPr txBox="1">
            <a:spLocks noGrp="1"/>
          </p:cNvSpPr>
          <p:nvPr>
            <p:ph type="body" idx="2"/>
          </p:nvPr>
        </p:nvSpPr>
        <p:spPr>
          <a:xfrm>
            <a:off x="576081"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03" name="Google Shape;203;p24"/>
          <p:cNvSpPr txBox="1">
            <a:spLocks noGrp="1"/>
          </p:cNvSpPr>
          <p:nvPr>
            <p:ph type="subTitle" idx="3"/>
          </p:nvPr>
        </p:nvSpPr>
        <p:spPr>
          <a:xfrm>
            <a:off x="5294429"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785909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438691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994" y="501686"/>
            <a:ext cx="12190708" cy="6355677"/>
            <a:chOff x="773964" y="3721525"/>
            <a:chExt cx="3851846" cy="2008176"/>
          </a:xfrm>
        </p:grpSpPr>
        <p:pic>
          <p:nvPicPr>
            <p:cNvPr id="1056" name="Google Shape;1056;p101" title="alt=&quot;&quot;"/>
            <p:cNvPicPr preferRelativeResize="0"/>
            <p:nvPr/>
          </p:nvPicPr>
          <p:blipFill>
            <a:blip r:embed="rId2">
              <a:alphaModFix/>
            </a:blip>
            <a:stretch>
              <a:fillRect/>
            </a:stretch>
          </p:blipFill>
          <p:spPr>
            <a:xfrm>
              <a:off x="773964"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spTree>
    <p:extLst>
      <p:ext uri="{BB962C8B-B14F-4D97-AF65-F5344CB8AC3E}">
        <p14:creationId xmlns:p14="http://schemas.microsoft.com/office/powerpoint/2010/main" val="42407530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2357492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D2 - 70/30 Image Right - Appy">
  <p:cSld name="D2 - 70/30 Image Right - Appy">
    <p:spTree>
      <p:nvGrpSpPr>
        <p:cNvPr id="1" name="Shape 1375"/>
        <p:cNvGrpSpPr/>
        <p:nvPr/>
      </p:nvGrpSpPr>
      <p:grpSpPr>
        <a:xfrm>
          <a:off x="0" y="0"/>
          <a:ext cx="0" cy="0"/>
          <a:chOff x="0" y="0"/>
          <a:chExt cx="0" cy="0"/>
        </a:xfrm>
      </p:grpSpPr>
      <p:pic>
        <p:nvPicPr>
          <p:cNvPr id="1376" name="Google Shape;1376;p87"/>
          <p:cNvPicPr preferRelativeResize="0"/>
          <p:nvPr/>
        </p:nvPicPr>
        <p:blipFill rotWithShape="1">
          <a:blip r:embed="rId2">
            <a:alphaModFix/>
          </a:blip>
          <a:srcRect l="23009" t="7001" r="23003" b="833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77" name="Google Shape;1377;p87"/>
          <p:cNvPicPr preferRelativeResize="0"/>
          <p:nvPr/>
        </p:nvPicPr>
        <p:blipFill rotWithShape="1">
          <a:blip r:embed="rId3">
            <a:alphaModFix/>
          </a:blip>
          <a:srcRect l="14828" b="65434"/>
          <a:stretch/>
        </p:blipFill>
        <p:spPr>
          <a:xfrm>
            <a:off x="10552323" y="5770224"/>
            <a:ext cx="1225349" cy="405476"/>
          </a:xfrm>
          <a:prstGeom prst="rect">
            <a:avLst/>
          </a:prstGeom>
          <a:noFill/>
          <a:ln>
            <a:noFill/>
          </a:ln>
        </p:spPr>
      </p:pic>
      <p:sp>
        <p:nvSpPr>
          <p:cNvPr id="1378" name="Google Shape;1378;p87"/>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
        <p:nvSpPr>
          <p:cNvPr id="1380" name="Google Shape;1380;p87"/>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82" name="Google Shape;1382;p87"/>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83" name="Google Shape;1383;p87"/>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1384" name="Google Shape;1384;p87"/>
          <p:cNvPicPr preferRelativeResize="0"/>
          <p:nvPr/>
        </p:nvPicPr>
        <p:blipFill>
          <a:blip r:embed="rId4">
            <a:alphaModFix/>
          </a:blip>
          <a:stretch>
            <a:fillRect/>
          </a:stretch>
        </p:blipFill>
        <p:spPr>
          <a:xfrm>
            <a:off x="10915432" y="2934548"/>
            <a:ext cx="369968" cy="405475"/>
          </a:xfrm>
          <a:prstGeom prst="rect">
            <a:avLst/>
          </a:prstGeom>
          <a:noFill/>
          <a:ln>
            <a:noFill/>
          </a:ln>
        </p:spPr>
      </p:pic>
    </p:spTree>
    <p:extLst>
      <p:ext uri="{BB962C8B-B14F-4D97-AF65-F5344CB8AC3E}">
        <p14:creationId xmlns:p14="http://schemas.microsoft.com/office/powerpoint/2010/main" val="926274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L2 - Panelist Slide - 5 Up">
  <p:cSld name="L2 - Panelist Slide - 5 Up">
    <p:spTree>
      <p:nvGrpSpPr>
        <p:cNvPr id="1" name="Shape 1905"/>
        <p:cNvGrpSpPr/>
        <p:nvPr/>
      </p:nvGrpSpPr>
      <p:grpSpPr>
        <a:xfrm>
          <a:off x="0" y="0"/>
          <a:ext cx="0" cy="0"/>
          <a:chOff x="0" y="0"/>
          <a:chExt cx="0" cy="0"/>
        </a:xfrm>
      </p:grpSpPr>
      <p:sp>
        <p:nvSpPr>
          <p:cNvPr id="1906" name="Google Shape;1906;p137"/>
          <p:cNvSpPr/>
          <p:nvPr/>
        </p:nvSpPr>
        <p:spPr>
          <a:xfrm>
            <a:off x="-198" y="6207323"/>
            <a:ext cx="12189366" cy="650700"/>
          </a:xfrm>
          <a:custGeom>
            <a:avLst/>
            <a:gdLst/>
            <a:ahLst/>
            <a:cxnLst/>
            <a:rect l="l" t="t" r="r" b="b"/>
            <a:pathLst>
              <a:path w="21600" h="21600" extrusionOk="0">
                <a:moveTo>
                  <a:pt x="21599" y="0"/>
                </a:moveTo>
                <a:cubicBezTo>
                  <a:pt x="18017" y="9703"/>
                  <a:pt x="14404" y="14560"/>
                  <a:pt x="10793" y="14558"/>
                </a:cubicBezTo>
                <a:cubicBezTo>
                  <a:pt x="7184" y="14556"/>
                  <a:pt x="3577" y="9708"/>
                  <a:pt x="0" y="26"/>
                </a:cubicBezTo>
                <a:lnTo>
                  <a:pt x="0" y="21600"/>
                </a:lnTo>
                <a:lnTo>
                  <a:pt x="21600" y="21600"/>
                </a:lnTo>
                <a:lnTo>
                  <a:pt x="21599" y="0"/>
                </a:lnTo>
                <a:close/>
              </a:path>
            </a:pathLst>
          </a:custGeom>
          <a:solidFill>
            <a:schemeClr val="accent1">
              <a:lumMod val="10000"/>
              <a:lumOff val="90000"/>
            </a:schemeClr>
          </a:solid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FEFEFD"/>
              </a:buClr>
              <a:buSzPts val="1700"/>
              <a:buFont typeface="Helvetica Neue"/>
              <a:buNone/>
            </a:pPr>
            <a:endParaRPr sz="1700" b="1" i="0" u="none" strike="noStrike" cap="none">
              <a:solidFill>
                <a:srgbClr val="FEFEFD"/>
              </a:solidFill>
              <a:latin typeface="Helvetica Neue"/>
              <a:ea typeface="Helvetica Neue"/>
              <a:cs typeface="Helvetica Neue"/>
              <a:sym typeface="Helvetica Neue"/>
            </a:endParaRPr>
          </a:p>
        </p:txBody>
      </p:sp>
      <p:sp>
        <p:nvSpPr>
          <p:cNvPr id="1907" name="Google Shape;1907;p137"/>
          <p:cNvSpPr txBox="1">
            <a:spLocks noGrp="1"/>
          </p:cNvSpPr>
          <p:nvPr>
            <p:ph type="body" idx="1"/>
          </p:nvPr>
        </p:nvSpPr>
        <p:spPr>
          <a:xfrm>
            <a:off x="3426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8" name="Google Shape;1908;p13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9" name="Google Shape;1909;p13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0" name="Google Shape;1910;p137"/>
          <p:cNvSpPr txBox="1">
            <a:spLocks noGrp="1"/>
          </p:cNvSpPr>
          <p:nvPr>
            <p:ph type="body" idx="4"/>
          </p:nvPr>
        </p:nvSpPr>
        <p:spPr>
          <a:xfrm>
            <a:off x="2699324"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1" name="Google Shape;1911;p137"/>
          <p:cNvSpPr txBox="1">
            <a:spLocks noGrp="1"/>
          </p:cNvSpPr>
          <p:nvPr>
            <p:ph type="body" idx="5"/>
          </p:nvPr>
        </p:nvSpPr>
        <p:spPr>
          <a:xfrm>
            <a:off x="505595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2" name="Google Shape;1912;p137"/>
          <p:cNvSpPr txBox="1">
            <a:spLocks noGrp="1"/>
          </p:cNvSpPr>
          <p:nvPr>
            <p:ph type="body" idx="6"/>
          </p:nvPr>
        </p:nvSpPr>
        <p:spPr>
          <a:xfrm>
            <a:off x="381422" y="3805431"/>
            <a:ext cx="20712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3" name="Google Shape;1913;p137"/>
          <p:cNvSpPr txBox="1">
            <a:spLocks noGrp="1"/>
          </p:cNvSpPr>
          <p:nvPr>
            <p:ph type="body" idx="7"/>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4" name="Google Shape;1914;p137"/>
          <p:cNvSpPr txBox="1">
            <a:spLocks noGrp="1"/>
          </p:cNvSpPr>
          <p:nvPr>
            <p:ph type="body" idx="8"/>
          </p:nvPr>
        </p:nvSpPr>
        <p:spPr>
          <a:xfrm>
            <a:off x="9797897"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5" name="Google Shape;1915;p137"/>
          <p:cNvSpPr txBox="1">
            <a:spLocks noGrp="1"/>
          </p:cNvSpPr>
          <p:nvPr>
            <p:ph type="body" idx="9"/>
          </p:nvPr>
        </p:nvSpPr>
        <p:spPr>
          <a:xfrm>
            <a:off x="7412593"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6" name="Google Shape;1916;p137"/>
          <p:cNvSpPr txBox="1">
            <a:spLocks noGrp="1"/>
          </p:cNvSpPr>
          <p:nvPr>
            <p:ph type="body" idx="13"/>
          </p:nvPr>
        </p:nvSpPr>
        <p:spPr>
          <a:xfrm>
            <a:off x="9769227"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8" name="Google Shape;1918;p137"/>
          <p:cNvSpPr txBox="1">
            <a:spLocks noGrp="1"/>
          </p:cNvSpPr>
          <p:nvPr>
            <p:ph type="title"/>
          </p:nvPr>
        </p:nvSpPr>
        <p:spPr>
          <a:xfrm>
            <a:off x="571504" y="63500"/>
            <a:ext cx="10335982"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1919" name="Google Shape;1919;p137" descr="Footer 3.png"/>
          <p:cNvPicPr preferRelativeResize="0"/>
          <p:nvPr/>
        </p:nvPicPr>
        <p:blipFill rotWithShape="1">
          <a:blip r:embed="rId2">
            <a:alphaModFix/>
          </a:blip>
          <a:srcRect l="89" r="79"/>
          <a:stretch/>
        </p:blipFill>
        <p:spPr>
          <a:xfrm flipH="1">
            <a:off x="10345109" y="5768761"/>
            <a:ext cx="1853444" cy="1098100"/>
          </a:xfrm>
          <a:prstGeom prst="rect">
            <a:avLst/>
          </a:prstGeom>
          <a:noFill/>
          <a:ln>
            <a:noFill/>
          </a:ln>
        </p:spPr>
      </p:pic>
      <p:pic>
        <p:nvPicPr>
          <p:cNvPr id="1920" name="Google Shape;1920;p137" descr="Image"/>
          <p:cNvPicPr preferRelativeResize="0"/>
          <p:nvPr/>
        </p:nvPicPr>
        <p:blipFill rotWithShape="1">
          <a:blip r:embed="rId3">
            <a:alphaModFix/>
          </a:blip>
          <a:srcRect/>
          <a:stretch/>
        </p:blipFill>
        <p:spPr>
          <a:xfrm flipH="1">
            <a:off x="11463662" y="6029298"/>
            <a:ext cx="507060" cy="557516"/>
          </a:xfrm>
          <a:prstGeom prst="rect">
            <a:avLst/>
          </a:prstGeom>
          <a:noFill/>
          <a:ln>
            <a:noFill/>
          </a:ln>
        </p:spPr>
      </p:pic>
    </p:spTree>
    <p:extLst>
      <p:ext uri="{BB962C8B-B14F-4D97-AF65-F5344CB8AC3E}">
        <p14:creationId xmlns:p14="http://schemas.microsoft.com/office/powerpoint/2010/main" val="260739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63419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1 - Cards with Circles - 1-Up - A" userDrawn="1">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54" name="Google Shape;754;p74"/>
          <p:cNvPicPr preferRelativeResize="0"/>
          <p:nvPr/>
        </p:nvPicPr>
        <p:blipFill>
          <a:blip r:embed="rId2">
            <a:alphaModFix/>
          </a:blip>
          <a:stretch>
            <a:fillRect/>
          </a:stretch>
        </p:blipFill>
        <p:spPr>
          <a:xfrm>
            <a:off x="8974972" y="5684325"/>
            <a:ext cx="3639801" cy="1173975"/>
          </a:xfrm>
          <a:prstGeom prst="rect">
            <a:avLst/>
          </a:prstGeom>
          <a:noFill/>
          <a:ln>
            <a:noFill/>
          </a:ln>
        </p:spPr>
      </p:pic>
    </p:spTree>
    <p:extLst>
      <p:ext uri="{BB962C8B-B14F-4D97-AF65-F5344CB8AC3E}">
        <p14:creationId xmlns:p14="http://schemas.microsoft.com/office/powerpoint/2010/main" val="70814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8000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6 - Large Card on Sky">
  <p:cSld name="G6 - Large Card on Sky">
    <p:bg>
      <p:bgPr>
        <a:solidFill>
          <a:srgbClr val="CFE9FE"/>
        </a:solidFill>
        <a:effectLst/>
      </p:bgPr>
    </p:bg>
    <p:spTree>
      <p:nvGrpSpPr>
        <p:cNvPr id="1" name="Shape 1060"/>
        <p:cNvGrpSpPr/>
        <p:nvPr/>
      </p:nvGrpSpPr>
      <p:grpSpPr>
        <a:xfrm>
          <a:off x="0" y="0"/>
          <a:ext cx="0" cy="0"/>
          <a:chOff x="0" y="0"/>
          <a:chExt cx="0" cy="0"/>
        </a:xfrm>
      </p:grpSpPr>
      <p:pic>
        <p:nvPicPr>
          <p:cNvPr id="1061" name="Google Shape;1061;p102" title="alt=&quot;&quot;"/>
          <p:cNvPicPr preferRelativeResize="0"/>
          <p:nvPr/>
        </p:nvPicPr>
        <p:blipFill>
          <a:blip r:embed="rId2">
            <a:alphaModFix/>
          </a:blip>
          <a:stretch>
            <a:fillRect/>
          </a:stretch>
        </p:blipFill>
        <p:spPr>
          <a:xfrm>
            <a:off x="-12" y="1777302"/>
            <a:ext cx="12188827" cy="5080697"/>
          </a:xfrm>
          <a:prstGeom prst="rect">
            <a:avLst/>
          </a:prstGeom>
          <a:noFill/>
          <a:ln>
            <a:noFill/>
          </a:ln>
        </p:spPr>
      </p:pic>
      <p:sp>
        <p:nvSpPr>
          <p:cNvPr id="1063" name="Google Shape;1063;p102" title="alt=&quot;&quot;"/>
          <p:cNvSpPr/>
          <p:nvPr/>
        </p:nvSpPr>
        <p:spPr>
          <a:xfrm>
            <a:off x="578000" y="565450"/>
            <a:ext cx="8207400" cy="5528100"/>
          </a:xfrm>
          <a:prstGeom prst="roundRect">
            <a:avLst>
              <a:gd name="adj" fmla="val 3384"/>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strike="noStrike" cap="none">
              <a:solidFill>
                <a:srgbClr val="FFFFFF"/>
              </a:solidFill>
              <a:latin typeface="Salesforce Sans"/>
              <a:ea typeface="Salesforce Sans"/>
              <a:cs typeface="Salesforce Sans"/>
              <a:sym typeface="Salesforce Sans"/>
            </a:endParaRPr>
          </a:p>
        </p:txBody>
      </p:sp>
      <p:sp>
        <p:nvSpPr>
          <p:cNvPr id="1064" name="Google Shape;1064;p102"/>
          <p:cNvSpPr txBox="1">
            <a:spLocks noGrp="1"/>
          </p:cNvSpPr>
          <p:nvPr>
            <p:ph type="title"/>
          </p:nvPr>
        </p:nvSpPr>
        <p:spPr>
          <a:xfrm>
            <a:off x="1214081" y="868395"/>
            <a:ext cx="7332300" cy="4812600"/>
          </a:xfrm>
          <a:prstGeom prst="rect">
            <a:avLst/>
          </a:prstGeom>
        </p:spPr>
        <p:txBody>
          <a:bodyPr spcFirstLastPara="1" wrap="square" lIns="0" tIns="0" rIns="0" bIns="0" anchor="ctr"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24415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176566" y="2486"/>
            <a:ext cx="5016137" cy="6858000"/>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3308009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3 - 70/30 Image Right - Codey">
  <p:cSld name="D3 - 70/30 Image Right - Codey">
    <p:spTree>
      <p:nvGrpSpPr>
        <p:cNvPr id="1" name="Shape 1385"/>
        <p:cNvGrpSpPr/>
        <p:nvPr/>
      </p:nvGrpSpPr>
      <p:grpSpPr>
        <a:xfrm>
          <a:off x="0" y="0"/>
          <a:ext cx="0" cy="0"/>
          <a:chOff x="0" y="0"/>
          <a:chExt cx="0" cy="0"/>
        </a:xfrm>
      </p:grpSpPr>
      <p:pic>
        <p:nvPicPr>
          <p:cNvPr id="1386" name="Google Shape;1386;p88"/>
          <p:cNvPicPr preferRelativeResize="0"/>
          <p:nvPr/>
        </p:nvPicPr>
        <p:blipFill rotWithShape="1">
          <a:blip r:embed="rId2">
            <a:alphaModFix/>
          </a:blip>
          <a:srcRect l="44" r="3632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87" name="Google Shape;1387;p88" descr="Google Shape;896;p63"/>
          <p:cNvPicPr preferRelativeResize="0"/>
          <p:nvPr/>
        </p:nvPicPr>
        <p:blipFill rotWithShape="1">
          <a:blip r:embed="rId3">
            <a:alphaModFix/>
          </a:blip>
          <a:srcRect r="48065"/>
          <a:stretch/>
        </p:blipFill>
        <p:spPr>
          <a:xfrm>
            <a:off x="11226050" y="1307500"/>
            <a:ext cx="962775" cy="4509251"/>
          </a:xfrm>
          <a:prstGeom prst="rect">
            <a:avLst/>
          </a:prstGeom>
          <a:noFill/>
          <a:ln>
            <a:noFill/>
          </a:ln>
        </p:spPr>
      </p:pic>
      <p:sp>
        <p:nvSpPr>
          <p:cNvPr id="1388" name="Google Shape;1388;p88"/>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pic>
        <p:nvPicPr>
          <p:cNvPr id="1389" name="Google Shape;1389;p88"/>
          <p:cNvPicPr preferRelativeResize="0"/>
          <p:nvPr/>
        </p:nvPicPr>
        <p:blipFill rotWithShape="1">
          <a:blip r:embed="rId4">
            <a:alphaModFix/>
          </a:blip>
          <a:srcRect b="54319"/>
          <a:stretch/>
        </p:blipFill>
        <p:spPr>
          <a:xfrm>
            <a:off x="10305925" y="5198450"/>
            <a:ext cx="2007426" cy="901074"/>
          </a:xfrm>
          <a:prstGeom prst="rect">
            <a:avLst/>
          </a:prstGeom>
          <a:noFill/>
          <a:ln>
            <a:noFill/>
          </a:ln>
        </p:spPr>
      </p:pic>
      <p:pic>
        <p:nvPicPr>
          <p:cNvPr id="1390" name="Google Shape;1390;p88" descr="4.png"/>
          <p:cNvPicPr preferRelativeResize="0"/>
          <p:nvPr/>
        </p:nvPicPr>
        <p:blipFill rotWithShape="1">
          <a:blip r:embed="rId5">
            <a:alphaModFix/>
          </a:blip>
          <a:srcRect r="33958"/>
          <a:stretch/>
        </p:blipFill>
        <p:spPr>
          <a:xfrm>
            <a:off x="10886875" y="5524925"/>
            <a:ext cx="1301950" cy="574600"/>
          </a:xfrm>
          <a:prstGeom prst="rect">
            <a:avLst/>
          </a:prstGeom>
          <a:noFill/>
          <a:ln>
            <a:noFill/>
          </a:ln>
        </p:spPr>
      </p:pic>
      <p:sp>
        <p:nvSpPr>
          <p:cNvPr id="1392" name="Google Shape;1392;p88"/>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93" name="Google Shape;1393;p88"/>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94" name="Google Shape;1394;p88"/>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Tree>
    <p:extLst>
      <p:ext uri="{BB962C8B-B14F-4D97-AF65-F5344CB8AC3E}">
        <p14:creationId xmlns:p14="http://schemas.microsoft.com/office/powerpoint/2010/main" val="159312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theme" Target="../theme/theme2.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1" r:id="rId1"/>
    <p:sldLayoutId id="2147483732" r:id="rId2"/>
    <p:sldLayoutId id="2147483734" r:id="rId3"/>
    <p:sldLayoutId id="2147483808" r:id="rId4"/>
    <p:sldLayoutId id="2147483809" r:id="rId5"/>
    <p:sldLayoutId id="2147483810" r:id="rId6"/>
    <p:sldLayoutId id="2147483811" r:id="rId7"/>
    <p:sldLayoutId id="2147483812" r:id="rId8"/>
    <p:sldLayoutId id="2147483826" r:id="rId9"/>
    <p:sldLayoutId id="214748382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80" r:id="rId1"/>
    <p:sldLayoutId id="2147483788" r:id="rId2"/>
    <p:sldLayoutId id="2147483789" r:id="rId3"/>
    <p:sldLayoutId id="2147483794"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31" r:id="rId13"/>
    <p:sldLayoutId id="2147483821" r:id="rId14"/>
    <p:sldLayoutId id="2147483822" r:id="rId15"/>
    <p:sldLayoutId id="2147483823" r:id="rId16"/>
    <p:sldLayoutId id="2147483824" r:id="rId17"/>
    <p:sldLayoutId id="2147483828" r:id="rId18"/>
    <p:sldLayoutId id="2147483829" r:id="rId19"/>
    <p:sldLayoutId id="214748383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2E7_9A2FCEAA.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2F0_94ACA48B.xml"/><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18/10/relationships/comments" Target="../comments/modernComment_10E_0.xml"/><Relationship Id="rId7" Type="http://schemas.openxmlformats.org/officeDocument/2006/relationships/hyperlink" Target="https://sfdc.co/mfa-roadmap" TargetMode="External"/><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18/10/relationships/comments" Target="../comments/modernComment_2E8_0.xml"/><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image" Target="../media/image40.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2.png"/><Relationship Id="rId3" Type="http://schemas.openxmlformats.org/officeDocument/2006/relationships/image" Target="../media/image45.png"/><Relationship Id="rId7" Type="http://schemas.openxmlformats.org/officeDocument/2006/relationships/hyperlink" Target="http://sfdc.co/IntrotoAuthenticator" TargetMode="External"/><Relationship Id="rId12"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47.png"/><Relationship Id="rId11" Type="http://schemas.openxmlformats.org/officeDocument/2006/relationships/image" Target="../media/image50.png"/><Relationship Id="rId5" Type="http://schemas.openxmlformats.org/officeDocument/2006/relationships/image" Target="../media/image46.png"/><Relationship Id="rId10" Type="http://schemas.microsoft.com/office/2007/relationships/hdphoto" Target="../media/hdphoto1.wdp"/><Relationship Id="rId4" Type="http://schemas.openxmlformats.org/officeDocument/2006/relationships/image" Target="../media/image30.png"/><Relationship Id="rId9"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54.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58.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21.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5.png"/><Relationship Id="rId11" Type="http://schemas.openxmlformats.org/officeDocument/2006/relationships/image" Target="../media/image69.png"/><Relationship Id="rId5" Type="http://schemas.openxmlformats.org/officeDocument/2006/relationships/image" Target="../media/image64.png"/><Relationship Id="rId10" Type="http://schemas.openxmlformats.org/officeDocument/2006/relationships/image" Target="../media/image68.png"/><Relationship Id="rId4" Type="http://schemas.openxmlformats.org/officeDocument/2006/relationships/image" Target="../media/image63.png"/><Relationship Id="rId9"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 TargetMode="External"/><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30.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8" Type="http://schemas.openxmlformats.org/officeDocument/2006/relationships/hyperlink" Target="https://help.salesforce.com/articleView?siteLang=fr&amp;id=000352937&amp;type=1&amp;mode=1" TargetMode="External"/><Relationship Id="rId13" Type="http://schemas.openxmlformats.org/officeDocument/2006/relationships/hyperlink" Target="https://trailhead.salesforce.com/content/learn/projects/quick-start-turn-on-multi-factor-authentication" TargetMode="External"/><Relationship Id="rId18" Type="http://schemas.openxmlformats.org/officeDocument/2006/relationships/hyperlink" Target="https://sfdc.co/download-mfa-rollout-pack" TargetMode="External"/><Relationship Id="rId3" Type="http://schemas.microsoft.com/office/2018/10/relationships/comments" Target="../comments/modernComment_2E9_9B87503E.xml"/><Relationship Id="rId7" Type="http://schemas.openxmlformats.org/officeDocument/2006/relationships/hyperlink" Target="https://salesforce.vidyard.com/watch/JyZ_mibupf6sOzMwvhtA3g" TargetMode="External"/><Relationship Id="rId12" Type="http://schemas.openxmlformats.org/officeDocument/2006/relationships/image" Target="../media/image78.png"/><Relationship Id="rId17" Type="http://schemas.openxmlformats.org/officeDocument/2006/relationships/image" Target="../media/image81.png"/><Relationship Id="rId2" Type="http://schemas.openxmlformats.org/officeDocument/2006/relationships/notesSlide" Target="../notesSlides/notesSlide30.xml"/><Relationship Id="rId16" Type="http://schemas.openxmlformats.org/officeDocument/2006/relationships/image" Target="../media/image80.png"/><Relationship Id="rId1" Type="http://schemas.openxmlformats.org/officeDocument/2006/relationships/slideLayout" Target="../slideLayouts/slideLayout17.xml"/><Relationship Id="rId6" Type="http://schemas.openxmlformats.org/officeDocument/2006/relationships/hyperlink" Target="https://help.salesforce.com/s/articleView?id=000389361&amp;type=1" TargetMode="External"/><Relationship Id="rId11" Type="http://schemas.openxmlformats.org/officeDocument/2006/relationships/image" Target="../media/image77.jpg"/><Relationship Id="rId5" Type="http://schemas.openxmlformats.org/officeDocument/2006/relationships/image" Target="../media/image75.png"/><Relationship Id="rId15" Type="http://schemas.openxmlformats.org/officeDocument/2006/relationships/hyperlink" Target="https://sfdc.co/MfaAdminQuickGuide" TargetMode="External"/><Relationship Id="rId10" Type="http://schemas.openxmlformats.org/officeDocument/2006/relationships/image" Target="../media/image76.png"/><Relationship Id="rId19" Type="http://schemas.openxmlformats.org/officeDocument/2006/relationships/image" Target="../media/image82.png"/><Relationship Id="rId4" Type="http://schemas.openxmlformats.org/officeDocument/2006/relationships/hyperlink" Target="https://security.salesforce.com/mfa" TargetMode="External"/><Relationship Id="rId9" Type="http://schemas.openxmlformats.org/officeDocument/2006/relationships/image" Target="../media/image36.png"/><Relationship Id="rId14" Type="http://schemas.openxmlformats.org/officeDocument/2006/relationships/image" Target="../media/image7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10" name="Shape 146">
            <a:extLst>
              <a:ext uri="{FF2B5EF4-FFF2-40B4-BE49-F238E27FC236}">
                <a16:creationId xmlns:a16="http://schemas.microsoft.com/office/drawing/2014/main" id="{811C2D47-5797-98C0-BDDA-91A4DFF7C596}"/>
              </a:ext>
            </a:extLst>
          </p:cNvPr>
          <p:cNvSpPr txBox="1">
            <a:spLocks/>
          </p:cNvSpPr>
          <p:nvPr/>
        </p:nvSpPr>
        <p:spPr>
          <a:xfrm>
            <a:off x="338325" y="727788"/>
            <a:ext cx="11201545" cy="522303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nSpc>
                <a:spcPct val="150000"/>
              </a:lnSpc>
            </a:pPr>
            <a:r>
              <a:rPr lang="fr-FR" sz="3000" dirty="0">
                <a:solidFill>
                  <a:srgbClr val="434343"/>
                </a:solidFill>
                <a:latin typeface="+mj-lt"/>
              </a:rPr>
              <a:t>Bienvenue !</a:t>
            </a:r>
          </a:p>
          <a:p>
            <a:pPr marL="0" indent="0">
              <a:lnSpc>
                <a:spcPct val="100000"/>
              </a:lnSpc>
            </a:pPr>
            <a:endParaRPr lang="en-US" sz="2400" dirty="0">
              <a:solidFill>
                <a:srgbClr val="434343"/>
              </a:solidFill>
              <a:latin typeface="+mj-lt"/>
            </a:endParaRPr>
          </a:p>
          <a:p>
            <a:pPr marL="0" indent="0">
              <a:lnSpc>
                <a:spcPct val="100000"/>
              </a:lnSpc>
              <a:buClr>
                <a:schemeClr val="dk1"/>
              </a:buClr>
              <a:buSzPct val="25000"/>
            </a:pPr>
            <a:r>
              <a:rPr lang="fr-FR" sz="2400" dirty="0">
                <a:solidFill>
                  <a:srgbClr val="434343"/>
                </a:solidFill>
                <a:latin typeface="+mj-lt"/>
              </a:rPr>
              <a:t>Ceci est une présentation personnalisable que vous pouvez utiliser afin de présenter à votre entreprise et à vos clients l'importance de l’authentification multifacteur (MFA), l’exigence de son utilisation par Salesforce et les plans d’activation automatique de Salesforce. Si vos clients sont responsables de l’activation de la MFA et de la formation de leurs utilisateurs, utilisez ces diapositives pour accroître la sensibilisation et l’activation au moyen de webinaires ou de sessions de questions-réponses que vous organisez.</a:t>
            </a:r>
          </a:p>
          <a:p>
            <a:pPr marL="0" indent="0">
              <a:lnSpc>
                <a:spcPct val="100000"/>
              </a:lnSpc>
              <a:buClr>
                <a:schemeClr val="dk1"/>
              </a:buClr>
              <a:buSzPct val="25000"/>
            </a:pPr>
            <a:endParaRPr lang="en-US" sz="2400" dirty="0">
              <a:solidFill>
                <a:srgbClr val="434343"/>
              </a:solidFill>
              <a:latin typeface="+mj-lt"/>
            </a:endParaRPr>
          </a:p>
          <a:p>
            <a:pPr marL="0" indent="0">
              <a:lnSpc>
                <a:spcPct val="100000"/>
              </a:lnSpc>
              <a:buClr>
                <a:schemeClr val="dk1"/>
              </a:buClr>
              <a:buSzPct val="25000"/>
            </a:pPr>
            <a:r>
              <a:rPr lang="fr-FR" sz="2400" dirty="0">
                <a:solidFill>
                  <a:srgbClr val="434343"/>
                </a:solidFill>
                <a:latin typeface="+mj-lt"/>
              </a:rPr>
              <a:t>Modifiez-les au besoin pour votre image de marque, votre activité et vos cas d’utilisation.</a:t>
            </a:r>
          </a:p>
          <a:p>
            <a:pPr marL="0" indent="0">
              <a:lnSpc>
                <a:spcPct val="100000"/>
              </a:lnSpc>
              <a:buClr>
                <a:schemeClr val="dk1"/>
              </a:buClr>
              <a:buSzPct val="25000"/>
            </a:pPr>
            <a:endParaRPr lang="en-US" sz="3200" dirty="0">
              <a:solidFill>
                <a:srgbClr val="434343"/>
              </a:solidFill>
              <a:latin typeface="+mj-lt"/>
            </a:endParaRPr>
          </a:p>
          <a:p>
            <a:pPr marL="0" indent="0">
              <a:lnSpc>
                <a:spcPct val="100000"/>
              </a:lnSpc>
              <a:buClr>
                <a:schemeClr val="dk1"/>
              </a:buClr>
              <a:buSzPct val="25000"/>
            </a:pPr>
            <a:r>
              <a:rPr lang="fr-FR" sz="1800" dirty="0">
                <a:solidFill>
                  <a:srgbClr val="434343"/>
                </a:solidFill>
                <a:latin typeface="+mj-lt"/>
              </a:rPr>
              <a:t>Remarque : activez le volet Commentaires pour voir des conseils sur la personnalisation de la présentation.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solidFill>
                  <a:schemeClr val="accent1"/>
                </a:solidFill>
                <a:latin typeface="+mj-lt"/>
              </a:rPr>
              <a:t>L’exigence de la MFA et l’activation automatique/application</a:t>
            </a:r>
          </a:p>
        </p:txBody>
      </p:sp>
    </p:spTree>
    <p:extLst>
      <p:ext uri="{BB962C8B-B14F-4D97-AF65-F5344CB8AC3E}">
        <p14:creationId xmlns:p14="http://schemas.microsoft.com/office/powerpoint/2010/main" val="615189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Exigence d'authentification multifacteur (MFA)</a:t>
            </a:r>
          </a:p>
        </p:txBody>
      </p:sp>
      <p:sp>
        <p:nvSpPr>
          <p:cNvPr id="3" name="Google Shape;1097;p156">
            <a:extLst>
              <a:ext uri="{FF2B5EF4-FFF2-40B4-BE49-F238E27FC236}">
                <a16:creationId xmlns:a16="http://schemas.microsoft.com/office/drawing/2014/main" id="{9E43EF3E-80E4-CE55-2175-2D2EF2BC956E}"/>
              </a:ext>
            </a:extLst>
          </p:cNvPr>
          <p:cNvSpPr txBox="1">
            <a:spLocks/>
          </p:cNvSpPr>
          <p:nvPr/>
        </p:nvSpPr>
        <p:spPr>
          <a:xfrm>
            <a:off x="576075" y="1220631"/>
            <a:ext cx="10338962" cy="93666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spcBef>
                <a:spcPts val="300"/>
              </a:spcBef>
            </a:pPr>
            <a:r>
              <a:rPr lang="fr-FR" sz="2400" dirty="0">
                <a:solidFill>
                  <a:schemeClr val="accent2"/>
                </a:solidFill>
                <a:latin typeface="+mn-lt"/>
              </a:rPr>
              <a:t>Depuis le </a:t>
            </a:r>
            <a:r>
              <a:rPr lang="fr-FR" sz="2400" b="1" dirty="0">
                <a:solidFill>
                  <a:schemeClr val="accent2"/>
                </a:solidFill>
                <a:latin typeface="+mn-lt"/>
              </a:rPr>
              <a:t>1</a:t>
            </a:r>
            <a:r>
              <a:rPr lang="fr-FR" sz="2400" b="1" baseline="30000" dirty="0">
                <a:solidFill>
                  <a:schemeClr val="accent2"/>
                </a:solidFill>
                <a:latin typeface="+mn-lt"/>
              </a:rPr>
              <a:t>er</a:t>
            </a:r>
            <a:r>
              <a:rPr lang="fr-FR" sz="2400" b="1" dirty="0">
                <a:solidFill>
                  <a:schemeClr val="accent2"/>
                </a:solidFill>
                <a:latin typeface="+mn-lt"/>
              </a:rPr>
              <a:t> février 2022</a:t>
            </a:r>
            <a:r>
              <a:rPr lang="fr-FR" sz="2400" dirty="0">
                <a:solidFill>
                  <a:schemeClr val="accent2"/>
                </a:solidFill>
                <a:latin typeface="+mn-lt"/>
              </a:rPr>
              <a:t>, les clients doivent utiliser la MFA pour accéder aux produits élaborés sur les technologies Salesforce.</a:t>
            </a:r>
          </a:p>
        </p:txBody>
      </p:sp>
      <p:sp>
        <p:nvSpPr>
          <p:cNvPr id="19" name="Google Shape;881;p93">
            <a:extLst>
              <a:ext uri="{FF2B5EF4-FFF2-40B4-BE49-F238E27FC236}">
                <a16:creationId xmlns:a16="http://schemas.microsoft.com/office/drawing/2014/main" id="{BBA6D5BF-192B-3CE4-DE8A-2C2481A38A4F}"/>
              </a:ext>
            </a:extLst>
          </p:cNvPr>
          <p:cNvSpPr/>
          <p:nvPr/>
        </p:nvSpPr>
        <p:spPr>
          <a:xfrm>
            <a:off x="2793087" y="3776392"/>
            <a:ext cx="2743200" cy="21174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82;p93">
            <a:extLst>
              <a:ext uri="{FF2B5EF4-FFF2-40B4-BE49-F238E27FC236}">
                <a16:creationId xmlns:a16="http://schemas.microsoft.com/office/drawing/2014/main" id="{1D8E6904-2A20-4578-5DFF-C26CD14A66AC}"/>
              </a:ext>
            </a:extLst>
          </p:cNvPr>
          <p:cNvSpPr/>
          <p:nvPr/>
        </p:nvSpPr>
        <p:spPr>
          <a:xfrm>
            <a:off x="6652537" y="3776392"/>
            <a:ext cx="2743200" cy="21153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883;p93">
            <a:extLst>
              <a:ext uri="{FF2B5EF4-FFF2-40B4-BE49-F238E27FC236}">
                <a16:creationId xmlns:a16="http://schemas.microsoft.com/office/drawing/2014/main" id="{213A411E-55D7-45EC-4EDC-68D4B89DAA24}"/>
              </a:ext>
            </a:extLst>
          </p:cNvPr>
          <p:cNvSpPr/>
          <p:nvPr/>
        </p:nvSpPr>
        <p:spPr>
          <a:xfrm>
            <a:off x="3775888" y="3962927"/>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84;p93">
            <a:extLst>
              <a:ext uri="{FF2B5EF4-FFF2-40B4-BE49-F238E27FC236}">
                <a16:creationId xmlns:a16="http://schemas.microsoft.com/office/drawing/2014/main" id="{2F853234-868C-E46B-A215-71F11F4BFE7C}"/>
              </a:ext>
            </a:extLst>
          </p:cNvPr>
          <p:cNvSpPr/>
          <p:nvPr/>
        </p:nvSpPr>
        <p:spPr>
          <a:xfrm>
            <a:off x="7635329" y="3962938"/>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900"/>
          </a:p>
        </p:txBody>
      </p:sp>
      <p:grpSp>
        <p:nvGrpSpPr>
          <p:cNvPr id="23" name="Google Shape;885;p93">
            <a:extLst>
              <a:ext uri="{FF2B5EF4-FFF2-40B4-BE49-F238E27FC236}">
                <a16:creationId xmlns:a16="http://schemas.microsoft.com/office/drawing/2014/main" id="{ECA22F82-C30B-F39C-81B7-DE7E9DAC0017}"/>
              </a:ext>
            </a:extLst>
          </p:cNvPr>
          <p:cNvGrpSpPr/>
          <p:nvPr/>
        </p:nvGrpSpPr>
        <p:grpSpPr>
          <a:xfrm>
            <a:off x="7764775" y="4089370"/>
            <a:ext cx="518327" cy="505513"/>
            <a:chOff x="12005533" y="3560346"/>
            <a:chExt cx="462627" cy="462627"/>
          </a:xfrm>
        </p:grpSpPr>
        <p:sp>
          <p:nvSpPr>
            <p:cNvPr id="24" name="Google Shape;886;p93">
              <a:extLst>
                <a:ext uri="{FF2B5EF4-FFF2-40B4-BE49-F238E27FC236}">
                  <a16:creationId xmlns:a16="http://schemas.microsoft.com/office/drawing/2014/main" id="{04A547C8-3D7B-466B-7B5E-A898C3A7AC3A}"/>
                </a:ext>
              </a:extLst>
            </p:cNvPr>
            <p:cNvSpPr/>
            <p:nvPr/>
          </p:nvSpPr>
          <p:spPr>
            <a:xfrm>
              <a:off x="12005533"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5" name="Google Shape;887;p93">
              <a:extLst>
                <a:ext uri="{FF2B5EF4-FFF2-40B4-BE49-F238E27FC236}">
                  <a16:creationId xmlns:a16="http://schemas.microsoft.com/office/drawing/2014/main" id="{9530C531-9D1D-1EEC-1019-1E46E79D4B1B}"/>
                </a:ext>
              </a:extLst>
            </p:cNvPr>
            <p:cNvSpPr/>
            <p:nvPr/>
          </p:nvSpPr>
          <p:spPr>
            <a:xfrm>
              <a:off x="12117694"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grpSp>
        <p:nvGrpSpPr>
          <p:cNvPr id="26" name="Google Shape;888;p93">
            <a:extLst>
              <a:ext uri="{FF2B5EF4-FFF2-40B4-BE49-F238E27FC236}">
                <a16:creationId xmlns:a16="http://schemas.microsoft.com/office/drawing/2014/main" id="{918D28A7-F5A7-ADBD-35A5-2015D1F6EE6F}"/>
              </a:ext>
            </a:extLst>
          </p:cNvPr>
          <p:cNvGrpSpPr/>
          <p:nvPr/>
        </p:nvGrpSpPr>
        <p:grpSpPr>
          <a:xfrm>
            <a:off x="3929970" y="4069757"/>
            <a:ext cx="470673" cy="505485"/>
            <a:chOff x="8499634" y="3609064"/>
            <a:chExt cx="357600" cy="393864"/>
          </a:xfrm>
        </p:grpSpPr>
        <p:sp>
          <p:nvSpPr>
            <p:cNvPr id="27" name="Google Shape;889;p93">
              <a:extLst>
                <a:ext uri="{FF2B5EF4-FFF2-40B4-BE49-F238E27FC236}">
                  <a16:creationId xmlns:a16="http://schemas.microsoft.com/office/drawing/2014/main" id="{CDFB5D5F-9D47-2383-CF86-B286617ADF7B}"/>
                </a:ext>
              </a:extLst>
            </p:cNvPr>
            <p:cNvSpPr/>
            <p:nvPr/>
          </p:nvSpPr>
          <p:spPr>
            <a:xfrm>
              <a:off x="8499634" y="3661828"/>
              <a:ext cx="357600" cy="341100"/>
            </a:xfrm>
            <a:custGeom>
              <a:avLst/>
              <a:gdLst/>
              <a:ahLst/>
              <a:cxnLst/>
              <a:rect l="l" t="t" r="r" b="b"/>
              <a:pathLst>
                <a:path w="120000" h="120000" extrusionOk="0">
                  <a:moveTo>
                    <a:pt x="119972" y="57294"/>
                  </a:moveTo>
                  <a:cubicBezTo>
                    <a:pt x="119972" y="31722"/>
                    <a:pt x="105361" y="9822"/>
                    <a:pt x="84416" y="16"/>
                  </a:cubicBezTo>
                  <a:lnTo>
                    <a:pt x="84416" y="22988"/>
                  </a:lnTo>
                  <a:cubicBezTo>
                    <a:pt x="94455" y="30816"/>
                    <a:pt x="101016" y="43188"/>
                    <a:pt x="101050" y="57294"/>
                  </a:cubicBezTo>
                  <a:cubicBezTo>
                    <a:pt x="100972" y="80983"/>
                    <a:pt x="82666" y="100183"/>
                    <a:pt x="60000" y="100216"/>
                  </a:cubicBezTo>
                  <a:cubicBezTo>
                    <a:pt x="37333" y="100183"/>
                    <a:pt x="18983" y="80983"/>
                    <a:pt x="18950" y="57294"/>
                  </a:cubicBezTo>
                  <a:cubicBezTo>
                    <a:pt x="18950" y="43188"/>
                    <a:pt x="25544" y="30816"/>
                    <a:pt x="35572" y="22988"/>
                  </a:cubicBezTo>
                  <a:lnTo>
                    <a:pt x="35572" y="0"/>
                  </a:lnTo>
                  <a:cubicBezTo>
                    <a:pt x="14622" y="9794"/>
                    <a:pt x="0" y="31711"/>
                    <a:pt x="0" y="57294"/>
                  </a:cubicBezTo>
                  <a:cubicBezTo>
                    <a:pt x="0" y="91955"/>
                    <a:pt x="26844" y="120000"/>
                    <a:pt x="60000" y="120000"/>
                  </a:cubicBezTo>
                  <a:cubicBezTo>
                    <a:pt x="93116" y="120000"/>
                    <a:pt x="119972" y="91955"/>
                    <a:pt x="120000" y="57294"/>
                  </a:cubicBezTo>
                  <a:lnTo>
                    <a:pt x="119972" y="57294"/>
                  </a:lnTo>
                  <a:close/>
                  <a:moveTo>
                    <a:pt x="119972" y="57294"/>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8" name="Google Shape;890;p93">
              <a:extLst>
                <a:ext uri="{FF2B5EF4-FFF2-40B4-BE49-F238E27FC236}">
                  <a16:creationId xmlns:a16="http://schemas.microsoft.com/office/drawing/2014/main" id="{0CCEF94E-73B9-2DE3-5AEA-5E5AE8320C45}"/>
                </a:ext>
              </a:extLst>
            </p:cNvPr>
            <p:cNvSpPr/>
            <p:nvPr/>
          </p:nvSpPr>
          <p:spPr>
            <a:xfrm>
              <a:off x="8649414" y="3609064"/>
              <a:ext cx="63300" cy="191700"/>
            </a:xfrm>
            <a:custGeom>
              <a:avLst/>
              <a:gdLst/>
              <a:ahLst/>
              <a:cxnLst/>
              <a:rect l="l" t="t" r="r" b="b"/>
              <a:pathLst>
                <a:path w="120000" h="120000" extrusionOk="0">
                  <a:moveTo>
                    <a:pt x="0" y="100211"/>
                  </a:moveTo>
                  <a:lnTo>
                    <a:pt x="0" y="19788"/>
                  </a:lnTo>
                  <a:cubicBezTo>
                    <a:pt x="0" y="8861"/>
                    <a:pt x="26861" y="0"/>
                    <a:pt x="60000" y="0"/>
                  </a:cubicBezTo>
                  <a:cubicBezTo>
                    <a:pt x="93138" y="0"/>
                    <a:pt x="120000" y="8861"/>
                    <a:pt x="120000" y="19788"/>
                  </a:cubicBezTo>
                  <a:lnTo>
                    <a:pt x="120000" y="100211"/>
                  </a:lnTo>
                  <a:cubicBezTo>
                    <a:pt x="120000" y="111138"/>
                    <a:pt x="93138" y="120000"/>
                    <a:pt x="60000" y="120000"/>
                  </a:cubicBezTo>
                  <a:cubicBezTo>
                    <a:pt x="26861" y="120000"/>
                    <a:pt x="0" y="111138"/>
                    <a:pt x="0" y="100211"/>
                  </a:cubicBezTo>
                  <a:close/>
                  <a:moveTo>
                    <a:pt x="0" y="100211"/>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9" name="Google Shape;892;p93">
            <a:extLst>
              <a:ext uri="{FF2B5EF4-FFF2-40B4-BE49-F238E27FC236}">
                <a16:creationId xmlns:a16="http://schemas.microsoft.com/office/drawing/2014/main" id="{19C2BBC6-1AB5-2B30-1367-8D76916F2A8E}"/>
              </a:ext>
            </a:extLst>
          </p:cNvPr>
          <p:cNvSpPr txBox="1"/>
          <p:nvPr/>
        </p:nvSpPr>
        <p:spPr>
          <a:xfrm>
            <a:off x="3213463" y="4696942"/>
            <a:ext cx="1907176" cy="14655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fr-FR" sz="1800" b="1">
                <a:solidFill>
                  <a:srgbClr val="032D60"/>
                </a:solidFill>
                <a:latin typeface="+mn-lt"/>
                <a:ea typeface="Salesforce Sans"/>
                <a:cs typeface="Salesforce Sans"/>
                <a:sym typeface="Salesforce Sans"/>
              </a:rPr>
              <a:t>Activation directe dans votre produit</a:t>
            </a:r>
          </a:p>
        </p:txBody>
      </p:sp>
      <p:sp>
        <p:nvSpPr>
          <p:cNvPr id="30" name="Google Shape;893;p93">
            <a:extLst>
              <a:ext uri="{FF2B5EF4-FFF2-40B4-BE49-F238E27FC236}">
                <a16:creationId xmlns:a16="http://schemas.microsoft.com/office/drawing/2014/main" id="{DBAA530A-F3DD-964F-3ABE-A9A3F816B30A}"/>
              </a:ext>
            </a:extLst>
          </p:cNvPr>
          <p:cNvSpPr txBox="1"/>
          <p:nvPr/>
        </p:nvSpPr>
        <p:spPr>
          <a:xfrm>
            <a:off x="6815288" y="4696942"/>
            <a:ext cx="2417700" cy="7584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fr-FR" sz="1800" b="1">
                <a:solidFill>
                  <a:srgbClr val="032D60"/>
                </a:solidFill>
                <a:latin typeface="+mn-lt"/>
                <a:ea typeface="Salesforce Sans"/>
                <a:cs typeface="Salesforce Sans"/>
                <a:sym typeface="Salesforce Sans"/>
              </a:rPr>
              <a:t>Utilisation du service MFA de votre fournisseur SSO</a:t>
            </a:r>
          </a:p>
        </p:txBody>
      </p:sp>
      <p:sp>
        <p:nvSpPr>
          <p:cNvPr id="31" name="Google Shape;896;p93">
            <a:extLst>
              <a:ext uri="{FF2B5EF4-FFF2-40B4-BE49-F238E27FC236}">
                <a16:creationId xmlns:a16="http://schemas.microsoft.com/office/drawing/2014/main" id="{D6CB0DB4-0DC5-4B95-90E2-74C0EF36DA44}"/>
              </a:ext>
            </a:extLst>
          </p:cNvPr>
          <p:cNvSpPr/>
          <p:nvPr/>
        </p:nvSpPr>
        <p:spPr>
          <a:xfrm>
            <a:off x="5728712" y="4468342"/>
            <a:ext cx="731400" cy="73140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fr-FR" sz="2000" b="1">
                <a:solidFill>
                  <a:srgbClr val="032D60"/>
                </a:solidFill>
                <a:latin typeface="+mn-lt"/>
                <a:ea typeface="Salesforce Sans"/>
                <a:cs typeface="Salesforce Sans"/>
                <a:sym typeface="Salesforce Sans"/>
              </a:rPr>
              <a:t>OU</a:t>
            </a:r>
          </a:p>
        </p:txBody>
      </p:sp>
      <p:sp>
        <p:nvSpPr>
          <p:cNvPr id="2" name="Google Shape;1097;p156">
            <a:extLst>
              <a:ext uri="{FF2B5EF4-FFF2-40B4-BE49-F238E27FC236}">
                <a16:creationId xmlns:a16="http://schemas.microsoft.com/office/drawing/2014/main" id="{FB735E87-5C8B-1821-E679-CD0E09CDC08C}"/>
              </a:ext>
            </a:extLst>
          </p:cNvPr>
          <p:cNvSpPr txBox="1">
            <a:spLocks/>
          </p:cNvSpPr>
          <p:nvPr/>
        </p:nvSpPr>
        <p:spPr>
          <a:xfrm>
            <a:off x="924931" y="2869944"/>
            <a:ext cx="10338962" cy="5761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spcBef>
                <a:spcPts val="300"/>
              </a:spcBef>
            </a:pPr>
            <a:r>
              <a:rPr lang="fr-FR" sz="2400" b="1">
                <a:solidFill>
                  <a:schemeClr val="bg2"/>
                </a:solidFill>
                <a:latin typeface="+mn-lt"/>
              </a:rPr>
              <a:t>Comment les clients peuvent-ils satisfaire à l’exigence de la MFA ?</a:t>
            </a:r>
          </a:p>
          <a:p>
            <a:pPr marL="0" indent="0">
              <a:spcBef>
                <a:spcPts val="300"/>
              </a:spcBef>
              <a:spcAft>
                <a:spcPts val="300"/>
              </a:spcAft>
            </a:pPr>
            <a:endParaRPr lang="en-US" dirty="0"/>
          </a:p>
        </p:txBody>
      </p:sp>
    </p:spTree>
    <p:extLst>
      <p:ext uri="{BB962C8B-B14F-4D97-AF65-F5344CB8AC3E}">
        <p14:creationId xmlns:p14="http://schemas.microsoft.com/office/powerpoint/2010/main" val="2586824362"/>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5"/>
        <p:cNvGrpSpPr/>
        <p:nvPr/>
      </p:nvGrpSpPr>
      <p:grpSpPr>
        <a:xfrm>
          <a:off x="0" y="0"/>
          <a:ext cx="0" cy="0"/>
          <a:chOff x="0" y="0"/>
          <a:chExt cx="0" cy="0"/>
        </a:xfrm>
      </p:grpSpPr>
      <p:sp>
        <p:nvSpPr>
          <p:cNvPr id="1466" name="Google Shape;1466;p145"/>
          <p:cNvSpPr txBox="1">
            <a:spLocks noGrp="1"/>
          </p:cNvSpPr>
          <p:nvPr>
            <p:ph type="title"/>
          </p:nvPr>
        </p:nvSpPr>
        <p:spPr>
          <a:xfrm>
            <a:off x="576074" y="436626"/>
            <a:ext cx="10396799"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latin typeface="+mj-lt"/>
              </a:rPr>
              <a:t>Comment satisfaire à l’exigence de la MFA lors du partage de licences fournies par le client </a:t>
            </a:r>
          </a:p>
        </p:txBody>
      </p:sp>
      <p:sp>
        <p:nvSpPr>
          <p:cNvPr id="1467" name="Google Shape;1467;p145"/>
          <p:cNvSpPr txBox="1">
            <a:spLocks noGrp="1"/>
          </p:cNvSpPr>
          <p:nvPr>
            <p:ph type="subTitle" idx="1"/>
          </p:nvPr>
        </p:nvSpPr>
        <p:spPr>
          <a:xfrm>
            <a:off x="576075" y="1565309"/>
            <a:ext cx="11034678" cy="5943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fr-FR" sz="2400" dirty="0">
                <a:latin typeface="+mj-lt"/>
                <a:ea typeface="Salesforce Sans"/>
                <a:cs typeface="Salesforce Sans"/>
                <a:sym typeface="Salesforce Sans"/>
              </a:rPr>
              <a:t>Pour les clients qui disposent de la prolongation de cas d'utilisation de connexion partagée d'administrateur partenaire</a:t>
            </a:r>
          </a:p>
        </p:txBody>
      </p:sp>
      <p:sp>
        <p:nvSpPr>
          <p:cNvPr id="1468" name="Google Shape;1468;p145"/>
          <p:cNvSpPr txBox="1">
            <a:spLocks noGrp="1"/>
          </p:cNvSpPr>
          <p:nvPr>
            <p:ph type="body" idx="2"/>
          </p:nvPr>
        </p:nvSpPr>
        <p:spPr>
          <a:xfrm>
            <a:off x="973427" y="2519264"/>
            <a:ext cx="4372869" cy="3580135"/>
          </a:xfrm>
          <a:prstGeom prst="rect">
            <a:avLst/>
          </a:prstGeom>
        </p:spPr>
        <p:txBody>
          <a:bodyPr spcFirstLastPara="1" wrap="square" lIns="0" tIns="0" rIns="0" bIns="0" anchor="t" anchorCtr="0">
            <a:noAutofit/>
          </a:bodyPr>
          <a:lstStyle/>
          <a:p>
            <a:pPr marL="101600" indent="0" algn="ctr">
              <a:buNone/>
            </a:pPr>
            <a:r>
              <a:rPr lang="fr-FR" sz="2100" b="1" dirty="0">
                <a:solidFill>
                  <a:schemeClr val="tx1"/>
                </a:solidFill>
                <a:latin typeface="+mn-lt"/>
              </a:rPr>
              <a:t>Option 1</a:t>
            </a:r>
          </a:p>
          <a:p>
            <a:r>
              <a:rPr lang="fr-FR" sz="2100" dirty="0">
                <a:latin typeface="+mn-lt"/>
              </a:rPr>
              <a:t>Le client donne à son fournisseur de services assez de licences uniques pour chaque utilisateur de fournisseur de services</a:t>
            </a:r>
          </a:p>
        </p:txBody>
      </p:sp>
      <p:sp>
        <p:nvSpPr>
          <p:cNvPr id="1469" name="Google Shape;1469;p145"/>
          <p:cNvSpPr txBox="1">
            <a:spLocks noGrp="1"/>
          </p:cNvSpPr>
          <p:nvPr>
            <p:ph type="body" idx="3"/>
          </p:nvPr>
        </p:nvSpPr>
        <p:spPr>
          <a:xfrm>
            <a:off x="6627781" y="2519264"/>
            <a:ext cx="4855382" cy="3580135"/>
          </a:xfrm>
          <a:prstGeom prst="rect">
            <a:avLst/>
          </a:prstGeom>
        </p:spPr>
        <p:txBody>
          <a:bodyPr spcFirstLastPara="1" wrap="square" lIns="0" tIns="0" rIns="0" bIns="0" anchor="t" anchorCtr="0">
            <a:noAutofit/>
          </a:bodyPr>
          <a:lstStyle/>
          <a:p>
            <a:pPr marL="101600" indent="0" algn="ctr">
              <a:buNone/>
            </a:pPr>
            <a:r>
              <a:rPr lang="fr-FR" sz="2100" b="1" dirty="0">
                <a:solidFill>
                  <a:schemeClr val="tx1"/>
                </a:solidFill>
                <a:latin typeface="+mn-lt"/>
              </a:rPr>
              <a:t>Option 2</a:t>
            </a:r>
          </a:p>
          <a:p>
            <a:r>
              <a:rPr lang="fr-FR" sz="2100" dirty="0">
                <a:latin typeface="+mn-lt"/>
              </a:rPr>
              <a:t>Le fournisseur de services déploie un </a:t>
            </a:r>
            <a:r>
              <a:rPr lang="fr-FR" sz="2100" b="1" dirty="0">
                <a:latin typeface="+mn-lt"/>
              </a:rPr>
              <a:t>outil de gestion de compte privilégié ou de gestion de mot de passe d’entreprise</a:t>
            </a:r>
            <a:r>
              <a:rPr lang="fr-FR" sz="2100" dirty="0">
                <a:latin typeface="+mn-lt"/>
              </a:rPr>
              <a:t> pour fonctionner comme une méthode de vérification MFA pour les informations d’identification partagées</a:t>
            </a:r>
          </a:p>
        </p:txBody>
      </p:sp>
      <p:sp>
        <p:nvSpPr>
          <p:cNvPr id="6" name="Google Shape;896;p93">
            <a:extLst>
              <a:ext uri="{FF2B5EF4-FFF2-40B4-BE49-F238E27FC236}">
                <a16:creationId xmlns:a16="http://schemas.microsoft.com/office/drawing/2014/main" id="{AA1D5000-7818-007E-B780-AC15D2AD8217}"/>
              </a:ext>
            </a:extLst>
          </p:cNvPr>
          <p:cNvSpPr>
            <a:spLocks noChangeAspect="1"/>
          </p:cNvSpPr>
          <p:nvPr/>
        </p:nvSpPr>
        <p:spPr>
          <a:xfrm>
            <a:off x="5623575" y="3178574"/>
            <a:ext cx="914400" cy="91440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fr-FR" sz="2000" b="1">
                <a:solidFill>
                  <a:srgbClr val="032D60"/>
                </a:solidFill>
                <a:latin typeface="+mn-lt"/>
                <a:ea typeface="Salesforce Sans"/>
                <a:cs typeface="Salesforce Sans"/>
                <a:sym typeface="Salesforce Sans"/>
              </a:rPr>
              <a:t>OU</a:t>
            </a:r>
          </a:p>
        </p:txBody>
      </p:sp>
      <p:sp>
        <p:nvSpPr>
          <p:cNvPr id="9" name="Google Shape;2552;p177">
            <a:extLst>
              <a:ext uri="{FF2B5EF4-FFF2-40B4-BE49-F238E27FC236}">
                <a16:creationId xmlns:a16="http://schemas.microsoft.com/office/drawing/2014/main" id="{19E62E83-CB05-0A7F-F91F-E5C08C45E403}"/>
              </a:ext>
            </a:extLst>
          </p:cNvPr>
          <p:cNvSpPr/>
          <p:nvPr/>
        </p:nvSpPr>
        <p:spPr>
          <a:xfrm rot="-5404374">
            <a:off x="5652169" y="940081"/>
            <a:ext cx="884485" cy="9983094"/>
          </a:xfrm>
          <a:prstGeom prst="roundRect">
            <a:avLst>
              <a:gd name="adj" fmla="val 50000"/>
            </a:avLst>
          </a:prstGeom>
          <a:solidFill>
            <a:schemeClr val="tx1"/>
          </a:solidFill>
          <a:ln w="9525" cap="flat" cmpd="sng">
            <a:solidFill>
              <a:schemeClr val="dk1"/>
            </a:solid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10" name="Google Shape;2553;p177">
            <a:extLst>
              <a:ext uri="{FF2B5EF4-FFF2-40B4-BE49-F238E27FC236}">
                <a16:creationId xmlns:a16="http://schemas.microsoft.com/office/drawing/2014/main" id="{DD2BB3FE-2984-6E48-E1E6-F1DBBB7B9301}"/>
              </a:ext>
            </a:extLst>
          </p:cNvPr>
          <p:cNvSpPr txBox="1"/>
          <p:nvPr/>
        </p:nvSpPr>
        <p:spPr>
          <a:xfrm>
            <a:off x="1438260" y="5614356"/>
            <a:ext cx="9370979" cy="468300"/>
          </a:xfrm>
          <a:prstGeom prst="rect">
            <a:avLst/>
          </a:prstGeom>
          <a:noFill/>
          <a:ln>
            <a:noFill/>
          </a:ln>
        </p:spPr>
        <p:txBody>
          <a:bodyPr spcFirstLastPara="1" wrap="square" lIns="119875" tIns="119875" rIns="119875" bIns="119875" anchor="t" anchorCtr="0">
            <a:noAutofit/>
          </a:bodyPr>
          <a:lstStyle/>
          <a:p>
            <a:pPr algn="ctr"/>
            <a:r>
              <a:rPr lang="fr-FR" sz="2000" b="1" dirty="0">
                <a:solidFill>
                  <a:schemeClr val="bg1"/>
                </a:solidFill>
                <a:latin typeface="+mn-lt"/>
                <a:ea typeface="Salesforce Sans"/>
                <a:cs typeface="Salesforce Sans"/>
                <a:sym typeface="Salesforce Sans"/>
              </a:rPr>
              <a:t>Échéance : </a:t>
            </a:r>
            <a:r>
              <a:rPr lang="fr-FR" sz="2000" dirty="0">
                <a:solidFill>
                  <a:schemeClr val="bg1"/>
                </a:solidFill>
                <a:latin typeface="+mn-lt"/>
                <a:ea typeface="Salesforce Sans"/>
                <a:cs typeface="Salesforce Sans"/>
                <a:sym typeface="Salesforce Sans"/>
              </a:rPr>
              <a:t>15 novembre 2023 </a:t>
            </a:r>
            <a:r>
              <a:rPr lang="fr-FR" dirty="0">
                <a:solidFill>
                  <a:schemeClr val="bg1"/>
                </a:solidFill>
                <a:latin typeface="+mn-lt"/>
                <a:ea typeface="Salesforce Sans"/>
                <a:cs typeface="Salesforce Sans"/>
                <a:sym typeface="Salesforce Sans"/>
              </a:rPr>
              <a:t>(lors de l’expiration de toutes les prolongations de cas d’utilisation d’administrateur partenaire)</a:t>
            </a:r>
          </a:p>
          <a:p>
            <a:pPr marL="0" lvl="0" indent="0" algn="l" rtl="0">
              <a:spcBef>
                <a:spcPts val="0"/>
              </a:spcBef>
              <a:spcAft>
                <a:spcPts val="0"/>
              </a:spcAft>
              <a:buNone/>
            </a:pPr>
            <a:r>
              <a:rPr lang="fr-FR" sz="2000" b="1" dirty="0">
                <a:solidFill>
                  <a:schemeClr val="lt1"/>
                </a:solidFill>
                <a:latin typeface="+mn-lt"/>
                <a:ea typeface="Salesforce Sans"/>
                <a:cs typeface="Salesforce Sans"/>
                <a:sym typeface="Salesforce Sans"/>
              </a:rPr>
              <a:t> </a:t>
            </a:r>
          </a:p>
          <a:p>
            <a:pPr marL="0" lvl="0" indent="0" algn="l" rtl="0">
              <a:spcBef>
                <a:spcPts val="0"/>
              </a:spcBef>
              <a:spcAft>
                <a:spcPts val="0"/>
              </a:spcAft>
              <a:buNone/>
            </a:pPr>
            <a:endParaRPr sz="1800" b="1" dirty="0">
              <a:solidFill>
                <a:schemeClr val="lt1"/>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2494342283"/>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36"/>
        <p:cNvGrpSpPr/>
        <p:nvPr/>
      </p:nvGrpSpPr>
      <p:grpSpPr>
        <a:xfrm>
          <a:off x="0" y="0"/>
          <a:ext cx="0" cy="0"/>
          <a:chOff x="0" y="0"/>
          <a:chExt cx="0" cy="0"/>
        </a:xfrm>
      </p:grpSpPr>
      <p:sp>
        <p:nvSpPr>
          <p:cNvPr id="937" name="Google Shape;937;p96"/>
          <p:cNvSpPr/>
          <p:nvPr/>
        </p:nvSpPr>
        <p:spPr>
          <a:xfrm>
            <a:off x="7720584" y="2330850"/>
            <a:ext cx="2560200" cy="731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800" b="1">
                <a:solidFill>
                  <a:srgbClr val="FFFFFF"/>
                </a:solidFill>
                <a:latin typeface="+mn-lt"/>
                <a:ea typeface="Salesforce Sans"/>
                <a:cs typeface="Salesforce Sans"/>
                <a:sym typeface="Salesforce Sans"/>
              </a:rPr>
              <a:t>Phase 4 : </a:t>
            </a:r>
          </a:p>
          <a:p>
            <a:pPr marL="0" lvl="0" indent="0" algn="ctr" rtl="0">
              <a:spcBef>
                <a:spcPts val="0"/>
              </a:spcBef>
              <a:spcAft>
                <a:spcPts val="0"/>
              </a:spcAft>
              <a:buNone/>
            </a:pPr>
            <a:r>
              <a:rPr lang="fr-FR" sz="1200" b="1">
                <a:solidFill>
                  <a:srgbClr val="FFFFFF"/>
                </a:solidFill>
                <a:latin typeface="+mn-lt"/>
                <a:ea typeface="Salesforce Sans"/>
                <a:cs typeface="Salesforce Sans"/>
                <a:sym typeface="Salesforce Sans"/>
              </a:rPr>
              <a:t>Spring ‘24</a:t>
            </a:r>
            <a:r>
              <a:rPr lang="fr-FR" sz="1000" b="1">
                <a:solidFill>
                  <a:srgbClr val="FFFFFF"/>
                </a:solidFill>
                <a:latin typeface="+mn-lt"/>
                <a:ea typeface="Salesforce Sans"/>
                <a:cs typeface="Salesforce Sans"/>
                <a:sym typeface="Salesforce Sans"/>
              </a:rPr>
              <a:t> </a:t>
            </a:r>
          </a:p>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(jan - fév 2024)</a:t>
            </a:r>
          </a:p>
        </p:txBody>
      </p:sp>
      <p:sp>
        <p:nvSpPr>
          <p:cNvPr id="939" name="Google Shape;939;p96"/>
          <p:cNvSpPr txBox="1"/>
          <p:nvPr/>
        </p:nvSpPr>
        <p:spPr>
          <a:xfrm>
            <a:off x="2468900" y="3108960"/>
            <a:ext cx="6457500" cy="983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fr-FR" sz="1200" b="1">
                <a:solidFill>
                  <a:schemeClr val="accent1"/>
                </a:solidFill>
                <a:latin typeface="+mn-lt"/>
                <a:ea typeface="Salesforce Sans"/>
                <a:cs typeface="Salesforce Sans"/>
                <a:sym typeface="Salesforce Sans"/>
              </a:rPr>
              <a:t>Terminé via la mise à jour de version de l’activation automatique de la MFA</a:t>
            </a:r>
          </a:p>
          <a:p>
            <a:pPr marL="0" lvl="0" indent="0" algn="ctr" rtl="0">
              <a:lnSpc>
                <a:spcPct val="100000"/>
              </a:lnSpc>
              <a:spcBef>
                <a:spcPts val="1400"/>
              </a:spcBef>
              <a:spcAft>
                <a:spcPts val="0"/>
              </a:spcAft>
              <a:buNone/>
            </a:pPr>
            <a:r>
              <a:rPr lang="fr-FR" sz="1200" b="1">
                <a:solidFill>
                  <a:schemeClr val="accent1"/>
                </a:solidFill>
                <a:latin typeface="+mn-lt"/>
                <a:ea typeface="Salesforce Sans"/>
                <a:cs typeface="Salesforce Sans"/>
                <a:sym typeface="Salesforce Sans"/>
              </a:rPr>
              <a:t>Active le paramètre « Demander l'authentification multifacteur (MFA) pour toutes les connexions directes de l'interface utilisateur à votre organisation » Salesforce</a:t>
            </a:r>
          </a:p>
        </p:txBody>
      </p:sp>
      <p:sp>
        <p:nvSpPr>
          <p:cNvPr id="940" name="Google Shape;940;p96"/>
          <p:cNvSpPr/>
          <p:nvPr/>
        </p:nvSpPr>
        <p:spPr>
          <a:xfrm>
            <a:off x="1959250" y="2330850"/>
            <a:ext cx="2557500" cy="731400"/>
          </a:xfrm>
          <a:prstGeom prst="parallelogram">
            <a:avLst>
              <a:gd name="adj" fmla="val 96952"/>
            </a:avLst>
          </a:prstGeom>
          <a:solidFill>
            <a:srgbClr val="0D9DDA"/>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800" b="1">
                <a:solidFill>
                  <a:srgbClr val="FFFFFF"/>
                </a:solidFill>
                <a:latin typeface="+mn-lt"/>
                <a:ea typeface="Salesforce Sans"/>
                <a:cs typeface="Salesforce Sans"/>
                <a:sym typeface="Salesforce Sans"/>
              </a:rPr>
              <a:t>Phase 1 : </a:t>
            </a:r>
          </a:p>
          <a:p>
            <a:pPr marL="0" lvl="0" indent="0" algn="ctr" rtl="0">
              <a:spcBef>
                <a:spcPts val="0"/>
              </a:spcBef>
              <a:spcAft>
                <a:spcPts val="0"/>
              </a:spcAft>
              <a:buNone/>
            </a:pPr>
            <a:r>
              <a:rPr lang="fr-FR" sz="1200" b="1">
                <a:solidFill>
                  <a:srgbClr val="FFFFFF"/>
                </a:solidFill>
                <a:latin typeface="+mn-lt"/>
                <a:ea typeface="Salesforce Sans"/>
                <a:cs typeface="Salesforce Sans"/>
                <a:sym typeface="Salesforce Sans"/>
              </a:rPr>
              <a:t>Spring ‘23</a:t>
            </a:r>
          </a:p>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(jan - fév 2023)</a:t>
            </a:r>
          </a:p>
        </p:txBody>
      </p:sp>
      <p:sp>
        <p:nvSpPr>
          <p:cNvPr id="941" name="Google Shape;941;p96"/>
          <p:cNvSpPr txBox="1"/>
          <p:nvPr/>
        </p:nvSpPr>
        <p:spPr>
          <a:xfrm>
            <a:off x="10021925" y="3108950"/>
            <a:ext cx="1562100" cy="703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fr-FR" sz="1200" b="1">
                <a:solidFill>
                  <a:schemeClr val="accent1"/>
                </a:solidFill>
                <a:latin typeface="+mn-lt"/>
                <a:ea typeface="Salesforce Sans"/>
                <a:cs typeface="Salesforce Sans"/>
                <a:sym typeface="Salesforce Sans"/>
              </a:rPr>
              <a:t>Terminé via une future mise à jour de version</a:t>
            </a:r>
          </a:p>
        </p:txBody>
      </p:sp>
      <p:sp>
        <p:nvSpPr>
          <p:cNvPr id="942" name="Google Shape;942;p96"/>
          <p:cNvSpPr/>
          <p:nvPr/>
        </p:nvSpPr>
        <p:spPr>
          <a:xfrm>
            <a:off x="9787128" y="2330850"/>
            <a:ext cx="2288100" cy="731400"/>
          </a:xfrm>
          <a:prstGeom prst="parallelogram">
            <a:avLst>
              <a:gd name="adj" fmla="val 96952"/>
            </a:avLst>
          </a:prstGeom>
          <a:solidFill>
            <a:srgbClr val="8A033E"/>
          </a:solidFill>
          <a:ln w="9525"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Commence</a:t>
            </a:r>
          </a:p>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Summer ‘24 </a:t>
            </a:r>
          </a:p>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(mai - juin 2024)</a:t>
            </a:r>
          </a:p>
        </p:txBody>
      </p:sp>
      <p:sp>
        <p:nvSpPr>
          <p:cNvPr id="943" name="Google Shape;943;p96"/>
          <p:cNvSpPr txBox="1"/>
          <p:nvPr/>
        </p:nvSpPr>
        <p:spPr>
          <a:xfrm>
            <a:off x="208875" y="3108960"/>
            <a:ext cx="1750500" cy="983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fr-FR" sz="1200" b="1">
                <a:solidFill>
                  <a:schemeClr val="accent1"/>
                </a:solidFill>
                <a:latin typeface="+mn-lt"/>
                <a:ea typeface="Salesforce Sans"/>
                <a:cs typeface="Salesforce Sans"/>
                <a:sym typeface="Salesforce Sans"/>
              </a:rPr>
              <a:t>Tous les clients Salesforce doivent utiliser la MFA pour accéder aux produits Salesforce</a:t>
            </a:r>
          </a:p>
        </p:txBody>
      </p:sp>
      <p:sp>
        <p:nvSpPr>
          <p:cNvPr id="944" name="Google Shape;944;p96"/>
          <p:cNvSpPr/>
          <p:nvPr/>
        </p:nvSpPr>
        <p:spPr>
          <a:xfrm>
            <a:off x="149352" y="2330850"/>
            <a:ext cx="2288100" cy="731400"/>
          </a:xfrm>
          <a:prstGeom prst="parallelogram">
            <a:avLst>
              <a:gd name="adj" fmla="val 96952"/>
            </a:avLst>
          </a:prstGeom>
          <a:solidFill>
            <a:srgbClr val="FCC003"/>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1000" b="1">
                <a:solidFill>
                  <a:srgbClr val="032D60"/>
                </a:solidFill>
                <a:latin typeface="+mn-lt"/>
                <a:ea typeface="Salesforce Sans"/>
                <a:cs typeface="Salesforce Sans"/>
                <a:sym typeface="Salesforce Sans"/>
              </a:rPr>
              <a:t>Depuis le 1</a:t>
            </a:r>
            <a:r>
              <a:rPr lang="fr-FR" sz="1000" b="1" baseline="30000">
                <a:solidFill>
                  <a:srgbClr val="032D60"/>
                </a:solidFill>
                <a:latin typeface="+mn-lt"/>
                <a:ea typeface="Salesforce Sans"/>
                <a:cs typeface="Salesforce Sans"/>
                <a:sym typeface="Salesforce Sans"/>
              </a:rPr>
              <a:t>er</a:t>
            </a:r>
            <a:r>
              <a:rPr lang="fr-FR" sz="1000" b="1">
                <a:solidFill>
                  <a:srgbClr val="032D60"/>
                </a:solidFill>
                <a:latin typeface="+mn-lt"/>
                <a:ea typeface="Salesforce Sans"/>
                <a:cs typeface="Salesforce Sans"/>
                <a:sym typeface="Salesforce Sans"/>
              </a:rPr>
              <a:t> février 2022</a:t>
            </a:r>
          </a:p>
        </p:txBody>
      </p:sp>
      <p:sp>
        <p:nvSpPr>
          <p:cNvPr id="946" name="Google Shape;946;p96"/>
          <p:cNvSpPr/>
          <p:nvPr/>
        </p:nvSpPr>
        <p:spPr>
          <a:xfrm flipH="1">
            <a:off x="2055375" y="1702050"/>
            <a:ext cx="82122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1200" b="1" dirty="0">
                <a:solidFill>
                  <a:srgbClr val="FFFFFF"/>
                </a:solidFill>
                <a:latin typeface="+mn-lt"/>
                <a:ea typeface="Salesforce Sans"/>
                <a:cs typeface="Salesforce Sans"/>
                <a:sym typeface="Salesforce Sans"/>
              </a:rPr>
              <a:t>Activation automatique de la MFA  </a:t>
            </a:r>
          </a:p>
        </p:txBody>
      </p:sp>
      <p:sp>
        <p:nvSpPr>
          <p:cNvPr id="947" name="Google Shape;947;p96"/>
          <p:cNvSpPr/>
          <p:nvPr/>
        </p:nvSpPr>
        <p:spPr>
          <a:xfrm flipH="1">
            <a:off x="208865" y="1701700"/>
            <a:ext cx="22404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1200" b="1">
                <a:solidFill>
                  <a:srgbClr val="FFFFFF"/>
                </a:solidFill>
                <a:latin typeface="+mn-lt"/>
                <a:ea typeface="Salesforce Sans"/>
                <a:cs typeface="Salesforce Sans"/>
                <a:sym typeface="Salesforce Sans"/>
              </a:rPr>
              <a:t>Exigence contractuelle  </a:t>
            </a:r>
          </a:p>
        </p:txBody>
      </p:sp>
      <p:sp>
        <p:nvSpPr>
          <p:cNvPr id="948" name="Google Shape;948;p96"/>
          <p:cNvSpPr/>
          <p:nvPr/>
        </p:nvSpPr>
        <p:spPr>
          <a:xfrm flipH="1">
            <a:off x="9844275" y="1702050"/>
            <a:ext cx="2236500" cy="639600"/>
          </a:xfrm>
          <a:prstGeom prst="parallelogram">
            <a:avLst>
              <a:gd name="adj" fmla="val 96952"/>
            </a:avLst>
          </a:prstGeom>
          <a:solidFill>
            <a:srgbClr val="9A8F87"/>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1200" b="1">
                <a:solidFill>
                  <a:srgbClr val="FFFFFF"/>
                </a:solidFill>
                <a:latin typeface="+mn-lt"/>
                <a:ea typeface="Salesforce Sans"/>
                <a:cs typeface="Salesforce Sans"/>
                <a:sym typeface="Salesforce Sans"/>
              </a:rPr>
              <a:t>Application de la MFA</a:t>
            </a:r>
          </a:p>
        </p:txBody>
      </p:sp>
      <p:sp>
        <p:nvSpPr>
          <p:cNvPr id="949" name="Google Shape;949;p96"/>
          <p:cNvSpPr/>
          <p:nvPr/>
        </p:nvSpPr>
        <p:spPr>
          <a:xfrm rot="5400000">
            <a:off x="4259019" y="1252261"/>
            <a:ext cx="540900" cy="935665"/>
          </a:xfrm>
          <a:prstGeom prst="homePlate">
            <a:avLst>
              <a:gd name="adj" fmla="val 28553"/>
            </a:avLst>
          </a:prstGeom>
          <a:solidFill>
            <a:srgbClr val="DD7A01"/>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100"/>
          </a:p>
        </p:txBody>
      </p:sp>
      <p:sp>
        <p:nvSpPr>
          <p:cNvPr id="950" name="Google Shape;950;p96"/>
          <p:cNvSpPr txBox="1"/>
          <p:nvPr/>
        </p:nvSpPr>
        <p:spPr>
          <a:xfrm>
            <a:off x="4004930" y="1468599"/>
            <a:ext cx="992372" cy="301379"/>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100" b="1" dirty="0">
                <a:solidFill>
                  <a:srgbClr val="FFFFFF"/>
                </a:solidFill>
                <a:latin typeface="+mn-lt"/>
                <a:ea typeface="Salesforce Sans"/>
                <a:cs typeface="Salesforce Sans"/>
                <a:sym typeface="Salesforce Sans"/>
              </a:rPr>
              <a:t>Aujourd'hui</a:t>
            </a:r>
          </a:p>
        </p:txBody>
      </p:sp>
      <p:pic>
        <p:nvPicPr>
          <p:cNvPr id="951" name="Google Shape;951;p96" descr="Google Shape;1025;p76"/>
          <p:cNvPicPr preferRelativeResize="0"/>
          <p:nvPr/>
        </p:nvPicPr>
        <p:blipFill rotWithShape="1">
          <a:blip r:embed="rId4">
            <a:alphaModFix/>
          </a:blip>
          <a:srcRect r="16380"/>
          <a:stretch/>
        </p:blipFill>
        <p:spPr>
          <a:xfrm rot="7123059">
            <a:off x="3621591" y="4539630"/>
            <a:ext cx="606030" cy="410650"/>
          </a:xfrm>
          <a:prstGeom prst="rect">
            <a:avLst/>
          </a:prstGeom>
          <a:noFill/>
          <a:ln>
            <a:noFill/>
          </a:ln>
        </p:spPr>
      </p:pic>
      <p:grpSp>
        <p:nvGrpSpPr>
          <p:cNvPr id="952" name="Google Shape;952;p96"/>
          <p:cNvGrpSpPr/>
          <p:nvPr/>
        </p:nvGrpSpPr>
        <p:grpSpPr>
          <a:xfrm rot="-640110" flipH="1">
            <a:off x="3715524" y="4357653"/>
            <a:ext cx="812104" cy="1313481"/>
            <a:chOff x="1387205" y="4498250"/>
            <a:chExt cx="799265" cy="1305136"/>
          </a:xfrm>
        </p:grpSpPr>
        <p:pic>
          <p:nvPicPr>
            <p:cNvPr id="953" name="Google Shape;953;p96" descr="Google Shape;1023;p76"/>
            <p:cNvPicPr preferRelativeResize="0"/>
            <p:nvPr/>
          </p:nvPicPr>
          <p:blipFill rotWithShape="1">
            <a:blip r:embed="rId5">
              <a:alphaModFix/>
            </a:blip>
            <a:srcRect/>
            <a:stretch/>
          </p:blipFill>
          <p:spPr>
            <a:xfrm>
              <a:off x="1674321" y="4498250"/>
              <a:ext cx="381167" cy="581650"/>
            </a:xfrm>
            <a:prstGeom prst="rect">
              <a:avLst/>
            </a:prstGeom>
            <a:noFill/>
            <a:ln>
              <a:noFill/>
            </a:ln>
          </p:spPr>
        </p:pic>
        <p:pic>
          <p:nvPicPr>
            <p:cNvPr id="954" name="Google Shape;954;p96" descr="1.png"/>
            <p:cNvPicPr preferRelativeResize="0"/>
            <p:nvPr/>
          </p:nvPicPr>
          <p:blipFill rotWithShape="1">
            <a:blip r:embed="rId6">
              <a:alphaModFix/>
            </a:blip>
            <a:srcRect/>
            <a:stretch/>
          </p:blipFill>
          <p:spPr>
            <a:xfrm rot="-6180000">
              <a:off x="1283280" y="5013707"/>
              <a:ext cx="944539" cy="538003"/>
            </a:xfrm>
            <a:prstGeom prst="rect">
              <a:avLst/>
            </a:prstGeom>
            <a:noFill/>
            <a:ln>
              <a:noFill/>
            </a:ln>
          </p:spPr>
        </p:pic>
        <p:pic>
          <p:nvPicPr>
            <p:cNvPr id="955" name="Google Shape;955;p96"/>
            <p:cNvPicPr preferRelativeResize="0"/>
            <p:nvPr/>
          </p:nvPicPr>
          <p:blipFill rotWithShape="1">
            <a:blip r:embed="rId4">
              <a:alphaModFix/>
            </a:blip>
            <a:srcRect r="16380"/>
            <a:stretch/>
          </p:blipFill>
          <p:spPr>
            <a:xfrm rot="-9803289" flipH="1">
              <a:off x="1610810" y="5268185"/>
              <a:ext cx="534522" cy="365821"/>
            </a:xfrm>
            <a:prstGeom prst="rect">
              <a:avLst/>
            </a:prstGeom>
            <a:noFill/>
            <a:ln>
              <a:noFill/>
            </a:ln>
          </p:spPr>
        </p:pic>
      </p:grpSp>
      <p:sp>
        <p:nvSpPr>
          <p:cNvPr id="956" name="Google Shape;956;p96"/>
          <p:cNvSpPr/>
          <p:nvPr/>
        </p:nvSpPr>
        <p:spPr>
          <a:xfrm rot="-640372" flipH="1">
            <a:off x="3680750" y="4574557"/>
            <a:ext cx="79373" cy="79373"/>
          </a:xfrm>
          <a:prstGeom prst="ellipse">
            <a:avLst/>
          </a:prstGeom>
          <a:solidFill>
            <a:srgbClr val="FE9339"/>
          </a:solidFill>
          <a:ln>
            <a:noFill/>
          </a:ln>
        </p:spPr>
        <p:txBody>
          <a:bodyPr spcFirstLastPara="1" wrap="square" lIns="45700" tIns="45700" rIns="45700" bIns="45700" anchor="ctr" anchorCtr="0">
            <a:noAutofit/>
          </a:bodyPr>
          <a:lstStyle/>
          <a:p>
            <a:pPr marL="0" marR="0" lvl="0" indent="0" algn="l"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957" name="Google Shape;957;p96"/>
          <p:cNvSpPr/>
          <p:nvPr/>
        </p:nvSpPr>
        <p:spPr>
          <a:xfrm>
            <a:off x="1572486" y="4825574"/>
            <a:ext cx="2611200" cy="1560600"/>
          </a:xfrm>
          <a:prstGeom prst="roundRect">
            <a:avLst>
              <a:gd name="adj" fmla="val 11597"/>
            </a:avLst>
          </a:prstGeom>
          <a:solidFill>
            <a:srgbClr val="FFFFFF"/>
          </a:solidFill>
          <a:ln w="9525" cap="flat" cmpd="sng">
            <a:solidFill>
              <a:srgbClr val="FFFFFF"/>
            </a:solidFill>
            <a:prstDash val="solid"/>
            <a:round/>
            <a:headEnd type="none" w="sm" len="sm"/>
            <a:tailEnd type="none" w="sm" len="sm"/>
          </a:ln>
          <a:effectLst>
            <a:outerShdw blurRad="285750" rotWithShape="0">
              <a:srgbClr val="000000">
                <a:alpha val="20000"/>
              </a:srgbClr>
            </a:outerShdw>
          </a:effectLst>
        </p:spPr>
        <p:txBody>
          <a:bodyPr spcFirstLastPara="1" wrap="square" lIns="137150" tIns="137150" rIns="137150" bIns="137150" anchor="ctr" anchorCtr="0">
            <a:noAutofit/>
          </a:bodyPr>
          <a:lstStyle/>
          <a:p>
            <a:pPr marL="0" lvl="0" indent="0" algn="ctr" rtl="0">
              <a:spcBef>
                <a:spcPts val="0"/>
              </a:spcBef>
              <a:spcAft>
                <a:spcPts val="0"/>
              </a:spcAft>
              <a:buNone/>
            </a:pPr>
            <a:r>
              <a:rPr lang="fr-FR" sz="1200">
                <a:solidFill>
                  <a:schemeClr val="accent2"/>
                </a:solidFill>
                <a:latin typeface="+mn-lt"/>
                <a:ea typeface="Salesforce Sans"/>
                <a:cs typeface="Salesforce Sans"/>
                <a:sym typeface="Salesforce Sans"/>
              </a:rPr>
              <a:t>Utilisez la feuille de route de l’application automatique de la MFA disponible à l’adresse </a:t>
            </a:r>
            <a:r>
              <a:rPr lang="fr-FR" sz="1200" u="sng">
                <a:solidFill>
                  <a:schemeClr val="accent2"/>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https://sfdc.co/mfa-roadmap</a:t>
            </a:r>
            <a:r>
              <a:rPr lang="fr-FR" sz="1200">
                <a:solidFill>
                  <a:schemeClr val="accent2"/>
                </a:solidFill>
                <a:latin typeface="+mn-lt"/>
                <a:ea typeface="Salesforce Sans"/>
                <a:cs typeface="Salesforce Sans"/>
                <a:sym typeface="Salesforce Sans"/>
              </a:rPr>
              <a:t> afin de suivre les dates d’activation automatique et d’application les plus récentes.</a:t>
            </a:r>
          </a:p>
        </p:txBody>
      </p:sp>
      <p:pic>
        <p:nvPicPr>
          <p:cNvPr id="958" name="Google Shape;958;p96" descr="Google Shape;914;p64"/>
          <p:cNvPicPr preferRelativeResize="0"/>
          <p:nvPr/>
        </p:nvPicPr>
        <p:blipFill rotWithShape="1">
          <a:blip r:embed="rId8">
            <a:alphaModFix/>
          </a:blip>
          <a:srcRect l="-2300" t="5591" r="78512" b="51761"/>
          <a:stretch/>
        </p:blipFill>
        <p:spPr>
          <a:xfrm>
            <a:off x="1460061" y="4254799"/>
            <a:ext cx="977391" cy="901151"/>
          </a:xfrm>
          <a:prstGeom prst="rect">
            <a:avLst/>
          </a:prstGeom>
          <a:noFill/>
          <a:ln>
            <a:noFill/>
          </a:ln>
          <a:effectLst>
            <a:outerShdw blurRad="57150" dist="19050" dir="5400000" algn="bl" rotWithShape="0">
              <a:srgbClr val="000000">
                <a:alpha val="50000"/>
              </a:srgbClr>
            </a:outerShdw>
          </a:effectLst>
        </p:spPr>
      </p:pic>
      <p:sp>
        <p:nvSpPr>
          <p:cNvPr id="959" name="Google Shape;959;p96"/>
          <p:cNvSpPr txBox="1"/>
          <p:nvPr/>
        </p:nvSpPr>
        <p:spPr>
          <a:xfrm>
            <a:off x="480725" y="255900"/>
            <a:ext cx="10095000" cy="64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fr-FR" sz="3200" b="1">
                <a:solidFill>
                  <a:srgbClr val="032D60"/>
                </a:solidFill>
                <a:latin typeface="+mj-lt"/>
                <a:ea typeface="Avant Garde Demi SFDC"/>
                <a:cs typeface="Avant Garde Demi SFDC"/>
                <a:sym typeface="Avant Garde Demi SFDC"/>
              </a:rPr>
              <a:t>Activation automatique et application de la MFA </a:t>
            </a:r>
          </a:p>
        </p:txBody>
      </p:sp>
      <p:sp>
        <p:nvSpPr>
          <p:cNvPr id="960" name="Google Shape;960;p96"/>
          <p:cNvSpPr txBox="1"/>
          <p:nvPr/>
        </p:nvSpPr>
        <p:spPr>
          <a:xfrm>
            <a:off x="480731" y="929637"/>
            <a:ext cx="10396800" cy="594300"/>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300"/>
              </a:spcAft>
              <a:buNone/>
            </a:pPr>
            <a:r>
              <a:rPr lang="fr-FR" sz="2200">
                <a:solidFill>
                  <a:srgbClr val="032D60"/>
                </a:solidFill>
                <a:latin typeface="+mj-lt"/>
                <a:ea typeface="Salesforce Sans"/>
                <a:cs typeface="Salesforce Sans"/>
                <a:sym typeface="Salesforce Sans"/>
              </a:rPr>
              <a:t>Aide aux clients en vue de satisfaire aux exigences de la MFA</a:t>
            </a:r>
          </a:p>
        </p:txBody>
      </p:sp>
      <p:sp>
        <p:nvSpPr>
          <p:cNvPr id="961" name="Google Shape;961;p96"/>
          <p:cNvSpPr/>
          <p:nvPr/>
        </p:nvSpPr>
        <p:spPr>
          <a:xfrm>
            <a:off x="3861816" y="2340864"/>
            <a:ext cx="2560200" cy="722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800" b="1">
                <a:solidFill>
                  <a:srgbClr val="FFFFFF"/>
                </a:solidFill>
                <a:latin typeface="+mn-lt"/>
                <a:ea typeface="Salesforce Sans"/>
                <a:cs typeface="Salesforce Sans"/>
                <a:sym typeface="Salesforce Sans"/>
              </a:rPr>
              <a:t>Phase 2 : </a:t>
            </a:r>
          </a:p>
          <a:p>
            <a:pPr marL="0" lvl="0" indent="0" algn="ctr" rtl="0">
              <a:spcBef>
                <a:spcPts val="0"/>
              </a:spcBef>
              <a:spcAft>
                <a:spcPts val="0"/>
              </a:spcAft>
              <a:buNone/>
            </a:pPr>
            <a:r>
              <a:rPr lang="fr-FR" sz="1200" b="1">
                <a:solidFill>
                  <a:srgbClr val="FFFFFF"/>
                </a:solidFill>
                <a:latin typeface="+mn-lt"/>
                <a:ea typeface="Salesforce Sans"/>
                <a:cs typeface="Salesforce Sans"/>
                <a:sym typeface="Salesforce Sans"/>
              </a:rPr>
              <a:t>Summer ‘23 </a:t>
            </a:r>
          </a:p>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(mai - juin 2023)</a:t>
            </a:r>
          </a:p>
        </p:txBody>
      </p:sp>
      <p:sp>
        <p:nvSpPr>
          <p:cNvPr id="962" name="Google Shape;962;p96"/>
          <p:cNvSpPr/>
          <p:nvPr/>
        </p:nvSpPr>
        <p:spPr>
          <a:xfrm>
            <a:off x="5791200" y="2340864"/>
            <a:ext cx="2560200" cy="722400"/>
          </a:xfrm>
          <a:prstGeom prst="parallelogram">
            <a:avLst>
              <a:gd name="adj" fmla="val 96952"/>
            </a:avLst>
          </a:prstGeom>
          <a:solidFill>
            <a:schemeClr val="dk2"/>
          </a:solidFill>
          <a:ln w="19050" cap="flat" cmpd="sng">
            <a:solidFill>
              <a:srgbClr val="FFFFFF"/>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r>
              <a:rPr lang="fr-FR" sz="800" b="1">
                <a:solidFill>
                  <a:srgbClr val="FFFFFF"/>
                </a:solidFill>
                <a:latin typeface="+mn-lt"/>
                <a:ea typeface="Salesforce Sans"/>
                <a:cs typeface="Salesforce Sans"/>
                <a:sym typeface="Salesforce Sans"/>
              </a:rPr>
              <a:t>Phase 3 : </a:t>
            </a:r>
          </a:p>
          <a:p>
            <a:pPr marL="0" lvl="0" indent="0" algn="ctr" rtl="0">
              <a:spcBef>
                <a:spcPts val="0"/>
              </a:spcBef>
              <a:spcAft>
                <a:spcPts val="0"/>
              </a:spcAft>
              <a:buNone/>
            </a:pPr>
            <a:r>
              <a:rPr lang="fr-FR" sz="1200" b="1">
                <a:solidFill>
                  <a:srgbClr val="FFFFFF"/>
                </a:solidFill>
                <a:latin typeface="+mn-lt"/>
                <a:ea typeface="Salesforce Sans"/>
                <a:cs typeface="Salesforce Sans"/>
                <a:sym typeface="Salesforce Sans"/>
              </a:rPr>
              <a:t>Winter ‘24 </a:t>
            </a:r>
          </a:p>
          <a:p>
            <a:pPr marL="0" lvl="0" indent="0" algn="ctr" rtl="0">
              <a:spcBef>
                <a:spcPts val="0"/>
              </a:spcBef>
              <a:spcAft>
                <a:spcPts val="0"/>
              </a:spcAft>
              <a:buNone/>
            </a:pPr>
            <a:r>
              <a:rPr lang="fr-FR" sz="1000" b="1">
                <a:solidFill>
                  <a:srgbClr val="FFFFFF"/>
                </a:solidFill>
                <a:latin typeface="+mn-lt"/>
                <a:ea typeface="Salesforce Sans"/>
                <a:cs typeface="Salesforce Sans"/>
                <a:sym typeface="Salesforce Sans"/>
              </a:rPr>
              <a:t>(sep - oct 2023)</a:t>
            </a:r>
          </a:p>
        </p:txBody>
      </p:sp>
      <p:sp>
        <p:nvSpPr>
          <p:cNvPr id="963" name="Google Shape;963;p96"/>
          <p:cNvSpPr/>
          <p:nvPr/>
        </p:nvSpPr>
        <p:spPr>
          <a:xfrm>
            <a:off x="7847792" y="4911932"/>
            <a:ext cx="2611200" cy="1560600"/>
          </a:xfrm>
          <a:prstGeom prst="roundRect">
            <a:avLst>
              <a:gd name="adj" fmla="val 11597"/>
            </a:avLst>
          </a:prstGeom>
          <a:solidFill>
            <a:srgbClr val="FFFFFF"/>
          </a:solidFill>
          <a:ln w="9525" cap="flat" cmpd="sng">
            <a:solidFill>
              <a:srgbClr val="FFFFFF"/>
            </a:solidFill>
            <a:prstDash val="solid"/>
            <a:round/>
            <a:headEnd type="none" w="sm" len="sm"/>
            <a:tailEnd type="none" w="sm" len="sm"/>
          </a:ln>
          <a:effectLst>
            <a:outerShdw blurRad="285750" rotWithShape="0">
              <a:srgbClr val="000000">
                <a:alpha val="20000"/>
              </a:srgbClr>
            </a:outerShdw>
          </a:effectLst>
        </p:spPr>
        <p:txBody>
          <a:bodyPr spcFirstLastPara="1" wrap="square" lIns="137150" tIns="137150" rIns="137150" bIns="137150" anchor="ctr" anchorCtr="0">
            <a:noAutofit/>
          </a:bodyPr>
          <a:lstStyle/>
          <a:p>
            <a:pPr marL="0" lvl="0" indent="0" algn="ctr" rtl="0">
              <a:spcBef>
                <a:spcPts val="0"/>
              </a:spcBef>
              <a:spcAft>
                <a:spcPts val="0"/>
              </a:spcAft>
              <a:buNone/>
            </a:pPr>
            <a:r>
              <a:rPr lang="fr-FR" sz="1200">
                <a:solidFill>
                  <a:schemeClr val="accent2"/>
                </a:solidFill>
                <a:latin typeface="+mn-lt"/>
                <a:ea typeface="Salesforce Sans"/>
                <a:cs typeface="Salesforce Sans"/>
                <a:sym typeface="Salesforce Sans"/>
              </a:rPr>
              <a:t>Certains types d’utilisateurs exemptés de l’exigence de MFA doivent être exclus manuellement de l’activation automatique et de l’application.</a:t>
            </a:r>
          </a:p>
        </p:txBody>
      </p:sp>
      <p:pic>
        <p:nvPicPr>
          <p:cNvPr id="964" name="Google Shape;964;p96" descr="Google Shape;884;p63"/>
          <p:cNvPicPr preferRelativeResize="0"/>
          <p:nvPr/>
        </p:nvPicPr>
        <p:blipFill rotWithShape="1">
          <a:blip r:embed="rId9">
            <a:alphaModFix/>
          </a:blip>
          <a:srcRect b="2752"/>
          <a:stretch/>
        </p:blipFill>
        <p:spPr>
          <a:xfrm rot="-5400000" flipH="1">
            <a:off x="7215579" y="5428498"/>
            <a:ext cx="897700" cy="383150"/>
          </a:xfrm>
          <a:prstGeom prst="rect">
            <a:avLst/>
          </a:prstGeom>
          <a:noFill/>
          <a:ln>
            <a:noFill/>
          </a:ln>
        </p:spPr>
      </p:pic>
      <p:pic>
        <p:nvPicPr>
          <p:cNvPr id="965" name="Google Shape;965;p96"/>
          <p:cNvPicPr preferRelativeResize="0"/>
          <p:nvPr/>
        </p:nvPicPr>
        <p:blipFill rotWithShape="1">
          <a:blip r:embed="rId10">
            <a:alphaModFix/>
          </a:blip>
          <a:srcRect t="3900" b="3900"/>
          <a:stretch/>
        </p:blipFill>
        <p:spPr>
          <a:xfrm flipH="1">
            <a:off x="7369381" y="6068932"/>
            <a:ext cx="383150" cy="353241"/>
          </a:xfrm>
          <a:prstGeom prst="rect">
            <a:avLst/>
          </a:prstGeom>
          <a:noFill/>
          <a:ln>
            <a:noFill/>
          </a:ln>
        </p:spPr>
      </p:pic>
      <p:pic>
        <p:nvPicPr>
          <p:cNvPr id="966" name="Google Shape;966;p96" descr="Image"/>
          <p:cNvPicPr preferRelativeResize="0"/>
          <p:nvPr/>
        </p:nvPicPr>
        <p:blipFill rotWithShape="1">
          <a:blip r:embed="rId11">
            <a:alphaModFix/>
          </a:blip>
          <a:srcRect/>
          <a:stretch/>
        </p:blipFill>
        <p:spPr>
          <a:xfrm flipH="1">
            <a:off x="10119525" y="4665315"/>
            <a:ext cx="456200" cy="501575"/>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70"/>
        <p:cNvGrpSpPr/>
        <p:nvPr/>
      </p:nvGrpSpPr>
      <p:grpSpPr>
        <a:xfrm>
          <a:off x="0" y="0"/>
          <a:ext cx="0" cy="0"/>
          <a:chOff x="0" y="0"/>
          <a:chExt cx="0" cy="0"/>
        </a:xfrm>
      </p:grpSpPr>
      <p:sp>
        <p:nvSpPr>
          <p:cNvPr id="971" name="Google Shape;971;p97"/>
          <p:cNvSpPr/>
          <p:nvPr/>
        </p:nvSpPr>
        <p:spPr>
          <a:xfrm>
            <a:off x="7156975" y="5617275"/>
            <a:ext cx="1359000" cy="1280100"/>
          </a:xfrm>
          <a:prstGeom prst="flowChartDelay">
            <a:avLst/>
          </a:prstGeom>
          <a:solidFill>
            <a:srgbClr val="FBBE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73" name="Google Shape;973;p97" descr="Google Shape;884;p63"/>
          <p:cNvPicPr preferRelativeResize="0"/>
          <p:nvPr/>
        </p:nvPicPr>
        <p:blipFill rotWithShape="1">
          <a:blip r:embed="rId4">
            <a:alphaModFix/>
          </a:blip>
          <a:srcRect b="2752"/>
          <a:stretch/>
        </p:blipFill>
        <p:spPr>
          <a:xfrm rot="578380" flipH="1">
            <a:off x="10847901" y="1545343"/>
            <a:ext cx="900775" cy="414522"/>
          </a:xfrm>
          <a:prstGeom prst="rect">
            <a:avLst/>
          </a:prstGeom>
          <a:noFill/>
          <a:ln>
            <a:noFill/>
          </a:ln>
        </p:spPr>
      </p:pic>
      <p:pic>
        <p:nvPicPr>
          <p:cNvPr id="974" name="Google Shape;974;p97" descr="Google Shape;897;p63"/>
          <p:cNvPicPr preferRelativeResize="0"/>
          <p:nvPr/>
        </p:nvPicPr>
        <p:blipFill rotWithShape="1">
          <a:blip r:embed="rId5">
            <a:alphaModFix/>
          </a:blip>
          <a:srcRect/>
          <a:stretch/>
        </p:blipFill>
        <p:spPr>
          <a:xfrm rot="-2205211">
            <a:off x="340976" y="1859272"/>
            <a:ext cx="410225" cy="1021262"/>
          </a:xfrm>
          <a:prstGeom prst="rect">
            <a:avLst/>
          </a:prstGeom>
          <a:noFill/>
          <a:ln>
            <a:noFill/>
          </a:ln>
        </p:spPr>
      </p:pic>
      <p:sp>
        <p:nvSpPr>
          <p:cNvPr id="975" name="Google Shape;975;p97"/>
          <p:cNvSpPr/>
          <p:nvPr/>
        </p:nvSpPr>
        <p:spPr>
          <a:xfrm>
            <a:off x="6314163" y="1810511"/>
            <a:ext cx="5303400" cy="3340259"/>
          </a:xfrm>
          <a:prstGeom prst="roundRect">
            <a:avLst>
              <a:gd name="adj" fmla="val 8507"/>
            </a:avLst>
          </a:prstGeom>
          <a:solidFill>
            <a:srgbClr val="CFE9FE"/>
          </a:solidFill>
          <a:ln>
            <a:noFill/>
          </a:ln>
          <a:effectLst>
            <a:outerShdw blurRad="200025" algn="bl" rotWithShape="0">
              <a:srgbClr val="000000">
                <a:alpha val="20000"/>
              </a:srgbClr>
            </a:outerShdw>
          </a:effectLst>
        </p:spPr>
        <p:txBody>
          <a:bodyPr spcFirstLastPara="1" wrap="square" lIns="137150" tIns="137150" rIns="137150" bIns="137150" anchor="t" anchorCtr="0">
            <a:noAutofit/>
          </a:bodyPr>
          <a:lstStyle/>
          <a:p>
            <a:pPr marL="0" lvl="0" indent="0" algn="ctr" rtl="0">
              <a:spcBef>
                <a:spcPts val="0"/>
              </a:spcBef>
              <a:spcAft>
                <a:spcPts val="0"/>
              </a:spcAft>
              <a:buNone/>
            </a:pPr>
            <a:r>
              <a:rPr lang="fr-FR" sz="2000" b="1" dirty="0">
                <a:solidFill>
                  <a:srgbClr val="032D60"/>
                </a:solidFill>
                <a:latin typeface="+mj-lt"/>
                <a:ea typeface="Avant Garde Demi SFDC"/>
                <a:cs typeface="Avant Garde Demi SFDC"/>
                <a:sym typeface="Avant Garde Demi SFDC"/>
              </a:rPr>
              <a:t>Application de la MFA</a:t>
            </a:r>
          </a:p>
          <a:p>
            <a:pPr marL="274320" lvl="0" indent="-238759" algn="l" rtl="0">
              <a:spcBef>
                <a:spcPts val="16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La MFA fait partie intégrante de l’expérience de connexion. Les utilisateurs doivent vérifier leur identité lors de chaque connexion</a:t>
            </a:r>
          </a:p>
          <a:p>
            <a:pPr marL="274320" lvl="0" indent="-238759"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Les utilisateurs sans MFA sont activés automatiquement pour les connexions directes</a:t>
            </a:r>
          </a:p>
          <a:p>
            <a:pPr marL="274320" lvl="0" indent="-238759"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Les utilisateurs qui utilisent déjà la MFA ne sont pas concernés    </a:t>
            </a:r>
          </a:p>
          <a:p>
            <a:pPr marL="274320" lvl="0" indent="-238759"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Les administrateurs et les utilisateurs du client ne peuvent pas désactiver la MFA</a:t>
            </a:r>
          </a:p>
          <a:p>
            <a:pPr marL="0" lvl="0" indent="0" algn="l" rtl="0">
              <a:spcBef>
                <a:spcPts val="800"/>
              </a:spcBef>
              <a:spcAft>
                <a:spcPts val="800"/>
              </a:spcAft>
              <a:buClr>
                <a:srgbClr val="000000"/>
              </a:buClr>
              <a:buFont typeface="Arial"/>
              <a:buNone/>
            </a:pPr>
            <a:endParaRPr sz="1600" dirty="0">
              <a:solidFill>
                <a:srgbClr val="59575C"/>
              </a:solidFill>
              <a:latin typeface="Salesforce Sans"/>
              <a:ea typeface="Salesforce Sans"/>
              <a:cs typeface="Salesforce Sans"/>
              <a:sym typeface="Salesforce Sans"/>
            </a:endParaRPr>
          </a:p>
        </p:txBody>
      </p:sp>
      <p:sp>
        <p:nvSpPr>
          <p:cNvPr id="976" name="Google Shape;976;p97"/>
          <p:cNvSpPr/>
          <p:nvPr/>
        </p:nvSpPr>
        <p:spPr>
          <a:xfrm>
            <a:off x="588581" y="1812987"/>
            <a:ext cx="5303400" cy="3340259"/>
          </a:xfrm>
          <a:prstGeom prst="roundRect">
            <a:avLst>
              <a:gd name="adj" fmla="val 8507"/>
            </a:avLst>
          </a:prstGeom>
          <a:solidFill>
            <a:srgbClr val="CFE9FE"/>
          </a:solidFill>
          <a:ln>
            <a:noFill/>
          </a:ln>
          <a:effectLst>
            <a:outerShdw blurRad="200025" algn="bl" rotWithShape="0">
              <a:srgbClr val="000000">
                <a:alpha val="20000"/>
              </a:srgbClr>
            </a:outerShdw>
          </a:effectLst>
        </p:spPr>
        <p:txBody>
          <a:bodyPr spcFirstLastPara="1" wrap="square" lIns="137150" tIns="137150" rIns="137150" bIns="137150" anchor="t" anchorCtr="0">
            <a:noAutofit/>
          </a:bodyPr>
          <a:lstStyle/>
          <a:p>
            <a:pPr marL="0" lvl="0" indent="0" algn="ctr" rtl="0">
              <a:spcBef>
                <a:spcPts val="0"/>
              </a:spcBef>
              <a:spcAft>
                <a:spcPts val="0"/>
              </a:spcAft>
              <a:buNone/>
            </a:pPr>
            <a:r>
              <a:rPr lang="fr-FR" sz="2000" b="1" dirty="0">
                <a:solidFill>
                  <a:srgbClr val="032D60"/>
                </a:solidFill>
                <a:latin typeface="+mj-lt"/>
                <a:ea typeface="Avant Garde Demi SFDC"/>
                <a:cs typeface="Avant Garde Demi SFDC"/>
                <a:sym typeface="Avant Garde Demi SFDC"/>
              </a:rPr>
              <a:t>Activation automatique de la MFA </a:t>
            </a:r>
          </a:p>
          <a:p>
            <a:pPr marL="274320" lvl="0" indent="-238759" algn="l" rtl="0">
              <a:spcBef>
                <a:spcPts val="16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Salesforce active la MFA au nom d'un client</a:t>
            </a:r>
          </a:p>
          <a:p>
            <a:pPr marL="274320" lvl="0" indent="-238759"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Les utilisateurs doivent utiliser la MFA pour se connecter (après une période de grâce de 30 jours)</a:t>
            </a:r>
          </a:p>
          <a:p>
            <a:pPr marL="274320" lvl="0" indent="-238759"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 processus de connexion invite les utilisateurs à s’inscrire à la MFA</a:t>
            </a:r>
          </a:p>
          <a:p>
            <a:pPr marL="274320" lvl="0" indent="-238759"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Les utilisateurs qui utilisent déjà la MFA ne sont pas concernés    </a:t>
            </a:r>
          </a:p>
          <a:p>
            <a:pPr marL="274320" lvl="0" indent="-238759" algn="l" rtl="0">
              <a:spcBef>
                <a:spcPts val="800"/>
              </a:spcBef>
              <a:spcAft>
                <a:spcPts val="80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Les administrateurs peuvent désactiver la MFA s’ils ne sont pas prêts</a:t>
            </a:r>
          </a:p>
        </p:txBody>
      </p:sp>
      <p:sp>
        <p:nvSpPr>
          <p:cNvPr id="977" name="Google Shape;977;p97"/>
          <p:cNvSpPr txBox="1"/>
          <p:nvPr/>
        </p:nvSpPr>
        <p:spPr>
          <a:xfrm>
            <a:off x="450957" y="522906"/>
            <a:ext cx="11438700" cy="8661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fr-FR" sz="3200" b="1" dirty="0">
                <a:solidFill>
                  <a:srgbClr val="032D60"/>
                </a:solidFill>
                <a:latin typeface="+mj-lt"/>
                <a:ea typeface="Avant Garde Demi SFDC"/>
                <a:cs typeface="Avant Garde Demi SFDC"/>
                <a:sym typeface="Avant Garde Demi SFDC"/>
              </a:rPr>
              <a:t>À quoi s’attendre : Activation automatique de la MFA </a:t>
            </a:r>
            <a:br>
              <a:rPr lang="fr-FR" sz="3200" b="1" dirty="0">
                <a:solidFill>
                  <a:srgbClr val="032D60"/>
                </a:solidFill>
                <a:latin typeface="+mj-lt"/>
                <a:ea typeface="Avant Garde Demi SFDC"/>
                <a:cs typeface="Avant Garde Demi SFDC"/>
                <a:sym typeface="Avant Garde Demi SFDC"/>
              </a:rPr>
            </a:br>
            <a:r>
              <a:rPr lang="fr-FR" sz="3200" b="1" dirty="0">
                <a:solidFill>
                  <a:srgbClr val="032D60"/>
                </a:solidFill>
                <a:latin typeface="+mj-lt"/>
                <a:ea typeface="Avant Garde Demi SFDC"/>
                <a:cs typeface="Avant Garde Demi SFDC"/>
                <a:sym typeface="Avant Garde Demi SFDC"/>
              </a:rPr>
              <a:t>et application</a:t>
            </a:r>
          </a:p>
        </p:txBody>
      </p:sp>
      <p:pic>
        <p:nvPicPr>
          <p:cNvPr id="978" name="Google Shape;978;p97" descr="Image"/>
          <p:cNvPicPr preferRelativeResize="0"/>
          <p:nvPr/>
        </p:nvPicPr>
        <p:blipFill rotWithShape="1">
          <a:blip r:embed="rId6">
            <a:alphaModFix/>
          </a:blip>
          <a:srcRect/>
          <a:stretch/>
        </p:blipFill>
        <p:spPr>
          <a:xfrm flipH="1">
            <a:off x="5988131" y="1389006"/>
            <a:ext cx="661375" cy="727199"/>
          </a:xfrm>
          <a:prstGeom prst="rect">
            <a:avLst/>
          </a:prstGeom>
          <a:noFill/>
          <a:ln>
            <a:noFill/>
          </a:ln>
          <a:effectLst>
            <a:outerShdw blurRad="57150" dist="19050" dir="5400000" algn="bl" rotWithShape="0">
              <a:srgbClr val="000000">
                <a:alpha val="50000"/>
              </a:srgbClr>
            </a:outerShdw>
          </a:effectLst>
        </p:spPr>
      </p:pic>
      <p:sp>
        <p:nvSpPr>
          <p:cNvPr id="979" name="Google Shape;979;p97"/>
          <p:cNvSpPr/>
          <p:nvPr/>
        </p:nvSpPr>
        <p:spPr>
          <a:xfrm>
            <a:off x="0" y="5608675"/>
            <a:ext cx="8431992" cy="1280178"/>
          </a:xfrm>
          <a:custGeom>
            <a:avLst/>
            <a:gdLst/>
            <a:ahLst/>
            <a:cxnLst/>
            <a:rect l="l" t="t" r="r" b="b"/>
            <a:pathLst>
              <a:path w="21600" h="21600" extrusionOk="0">
                <a:moveTo>
                  <a:pt x="0" y="0"/>
                </a:moveTo>
                <a:lnTo>
                  <a:pt x="0" y="21600"/>
                </a:lnTo>
                <a:lnTo>
                  <a:pt x="16513" y="21600"/>
                </a:lnTo>
                <a:cubicBezTo>
                  <a:pt x="17237" y="21600"/>
                  <a:pt x="17817" y="21600"/>
                  <a:pt x="18287" y="21518"/>
                </a:cubicBezTo>
                <a:cubicBezTo>
                  <a:pt x="18758" y="21436"/>
                  <a:pt x="19120" y="21273"/>
                  <a:pt x="19410" y="20948"/>
                </a:cubicBezTo>
                <a:cubicBezTo>
                  <a:pt x="20334" y="19856"/>
                  <a:pt x="21063" y="17495"/>
                  <a:pt x="21399" y="14495"/>
                </a:cubicBezTo>
                <a:cubicBezTo>
                  <a:pt x="21532" y="13312"/>
                  <a:pt x="21600" y="12061"/>
                  <a:pt x="21600" y="10800"/>
                </a:cubicBezTo>
                <a:cubicBezTo>
                  <a:pt x="21600" y="9539"/>
                  <a:pt x="21532" y="8288"/>
                  <a:pt x="21399" y="7105"/>
                </a:cubicBezTo>
                <a:cubicBezTo>
                  <a:pt x="21063" y="4105"/>
                  <a:pt x="20334" y="1744"/>
                  <a:pt x="19410" y="652"/>
                </a:cubicBezTo>
                <a:cubicBezTo>
                  <a:pt x="19120" y="327"/>
                  <a:pt x="18758" y="164"/>
                  <a:pt x="18287" y="82"/>
                </a:cubicBezTo>
                <a:cubicBezTo>
                  <a:pt x="17817" y="0"/>
                  <a:pt x="17237" y="0"/>
                  <a:pt x="16513" y="0"/>
                </a:cubicBezTo>
                <a:lnTo>
                  <a:pt x="0" y="0"/>
                </a:lnTo>
                <a:close/>
              </a:path>
            </a:pathLst>
          </a:custGeom>
          <a:solidFill>
            <a:srgbClr val="FBBE01"/>
          </a:solidFill>
          <a:ln>
            <a:noFill/>
          </a:ln>
        </p:spPr>
        <p:txBody>
          <a:bodyPr spcFirstLastPara="1" wrap="square" lIns="45650" tIns="45650" rIns="45650" bIns="45650" anchor="ctr" anchorCtr="0">
            <a:noAutofit/>
          </a:bodyPr>
          <a:lstStyle/>
          <a:p>
            <a:pPr marL="0" marR="0" lvl="0" indent="0" algn="ctr" rtl="0">
              <a:spcBef>
                <a:spcPts val="0"/>
              </a:spcBef>
              <a:spcAft>
                <a:spcPts val="0"/>
              </a:spcAft>
              <a:buNone/>
            </a:pPr>
            <a:endParaRPr sz="1800">
              <a:solidFill>
                <a:srgbClr val="0B5CAB"/>
              </a:solidFill>
              <a:latin typeface="Salesforce Sans"/>
              <a:ea typeface="Salesforce Sans"/>
              <a:cs typeface="Salesforce Sans"/>
              <a:sym typeface="Salesforce Sans"/>
            </a:endParaRPr>
          </a:p>
        </p:txBody>
      </p:sp>
      <p:sp>
        <p:nvSpPr>
          <p:cNvPr id="980" name="Google Shape;980;p97"/>
          <p:cNvSpPr txBox="1"/>
          <p:nvPr/>
        </p:nvSpPr>
        <p:spPr>
          <a:xfrm>
            <a:off x="998875" y="5867313"/>
            <a:ext cx="7240250" cy="762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1700" b="1" dirty="0">
                <a:solidFill>
                  <a:srgbClr val="59575C"/>
                </a:solidFill>
                <a:latin typeface="+mn-lt"/>
                <a:ea typeface="Salesforce Sans"/>
                <a:cs typeface="Salesforce Sans"/>
                <a:sym typeface="Salesforce Sans"/>
              </a:rPr>
              <a:t>Vous utilisez la SSO ? </a:t>
            </a:r>
            <a:r>
              <a:rPr lang="fr-FR" sz="1700" dirty="0">
                <a:solidFill>
                  <a:srgbClr val="59575C"/>
                </a:solidFill>
                <a:latin typeface="+mn-lt"/>
                <a:ea typeface="Salesforce Sans"/>
                <a:cs typeface="Salesforce Sans"/>
                <a:sym typeface="Salesforce Sans"/>
              </a:rPr>
              <a:t>Salesforce ne prendra aucune mesure afin d’activer la MFA pour votre fournisseur d’identité SSO. Mais l’exigence contractuelle s’applique à l’accès à Salesforce via l’authentification unique.</a:t>
            </a:r>
          </a:p>
        </p:txBody>
      </p:sp>
      <p:grpSp>
        <p:nvGrpSpPr>
          <p:cNvPr id="981" name="Google Shape;981;p97"/>
          <p:cNvGrpSpPr/>
          <p:nvPr/>
        </p:nvGrpSpPr>
        <p:grpSpPr>
          <a:xfrm>
            <a:off x="-11" y="6132174"/>
            <a:ext cx="1082161" cy="763006"/>
            <a:chOff x="-11361" y="5724888"/>
            <a:chExt cx="1082161" cy="763006"/>
          </a:xfrm>
        </p:grpSpPr>
        <p:pic>
          <p:nvPicPr>
            <p:cNvPr id="982" name="Google Shape;982;p97" descr="Image"/>
            <p:cNvPicPr preferRelativeResize="0"/>
            <p:nvPr/>
          </p:nvPicPr>
          <p:blipFill rotWithShape="1">
            <a:blip r:embed="rId7">
              <a:alphaModFix/>
            </a:blip>
            <a:srcRect l="33364" b="18619"/>
            <a:stretch/>
          </p:blipFill>
          <p:spPr>
            <a:xfrm>
              <a:off x="0" y="5724888"/>
              <a:ext cx="439607" cy="602814"/>
            </a:xfrm>
            <a:prstGeom prst="rect">
              <a:avLst/>
            </a:prstGeom>
            <a:noFill/>
            <a:ln>
              <a:noFill/>
            </a:ln>
          </p:spPr>
        </p:pic>
        <p:pic>
          <p:nvPicPr>
            <p:cNvPr id="983" name="Google Shape;983;p97" descr="Group"/>
            <p:cNvPicPr preferRelativeResize="0"/>
            <p:nvPr/>
          </p:nvPicPr>
          <p:blipFill rotWithShape="1">
            <a:blip r:embed="rId8">
              <a:alphaModFix/>
            </a:blip>
            <a:srcRect t="2203" r="37644" b="14664"/>
            <a:stretch/>
          </p:blipFill>
          <p:spPr>
            <a:xfrm flipH="1">
              <a:off x="-11361" y="5780233"/>
              <a:ext cx="1082161" cy="707661"/>
            </a:xfrm>
            <a:prstGeom prst="rect">
              <a:avLst/>
            </a:prstGeom>
            <a:noFill/>
            <a:ln>
              <a:noFill/>
            </a:ln>
          </p:spPr>
        </p:pic>
      </p:grpSp>
    </p:spTree>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2"/>
        <p:cNvGrpSpPr/>
        <p:nvPr/>
      </p:nvGrpSpPr>
      <p:grpSpPr>
        <a:xfrm>
          <a:off x="0" y="0"/>
          <a:ext cx="0" cy="0"/>
          <a:chOff x="0" y="0"/>
          <a:chExt cx="0" cy="0"/>
        </a:xfrm>
      </p:grpSpPr>
      <p:sp>
        <p:nvSpPr>
          <p:cNvPr id="2273" name="Google Shape;2273;p162"/>
          <p:cNvSpPr txBox="1">
            <a:spLocks noGrp="1"/>
          </p:cNvSpPr>
          <p:nvPr>
            <p:ph type="title"/>
          </p:nvPr>
        </p:nvSpPr>
        <p:spPr>
          <a:xfrm>
            <a:off x="571505" y="66197"/>
            <a:ext cx="10396800" cy="1259572"/>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latin typeface="+mj-lt"/>
              </a:rPr>
              <a:t>L’expérience de connexion après l’activation automatique de la MFA</a:t>
            </a:r>
          </a:p>
        </p:txBody>
      </p:sp>
      <p:pic>
        <p:nvPicPr>
          <p:cNvPr id="2274" name="Google Shape;2274;p162"/>
          <p:cNvPicPr preferRelativeResize="0">
            <a:picLocks noChangeAspect="1"/>
          </p:cNvPicPr>
          <p:nvPr/>
        </p:nvPicPr>
        <p:blipFill>
          <a:blip r:embed="rId3">
            <a:alphaModFix/>
          </a:blip>
          <a:stretch>
            <a:fillRect/>
          </a:stretch>
        </p:blipFill>
        <p:spPr>
          <a:xfrm>
            <a:off x="1463746" y="1783192"/>
            <a:ext cx="3060439" cy="3749039"/>
          </a:xfrm>
          <a:prstGeom prst="rect">
            <a:avLst/>
          </a:prstGeom>
          <a:noFill/>
          <a:ln w="9525" cap="flat" cmpd="sng">
            <a:solidFill>
              <a:schemeClr val="accent2"/>
            </a:solidFill>
            <a:prstDash val="solid"/>
            <a:round/>
            <a:headEnd type="none" w="sm" len="sm"/>
            <a:tailEnd type="none" w="sm" len="sm"/>
          </a:ln>
          <a:effectLst>
            <a:outerShdw blurRad="57150" dist="19050" dir="5400000" algn="bl" rotWithShape="0">
              <a:srgbClr val="000000">
                <a:alpha val="50000"/>
              </a:srgbClr>
            </a:outerShdw>
          </a:effectLst>
        </p:spPr>
      </p:pic>
      <p:pic>
        <p:nvPicPr>
          <p:cNvPr id="2275" name="Google Shape;2275;p162"/>
          <p:cNvPicPr preferRelativeResize="0">
            <a:picLocks noChangeAspect="1"/>
          </p:cNvPicPr>
          <p:nvPr/>
        </p:nvPicPr>
        <p:blipFill rotWithShape="1">
          <a:blip r:embed="rId4">
            <a:alphaModFix/>
          </a:blip>
          <a:srcRect b="9730"/>
          <a:stretch/>
        </p:blipFill>
        <p:spPr>
          <a:xfrm>
            <a:off x="5109277" y="1783192"/>
            <a:ext cx="3065089" cy="4846320"/>
          </a:xfrm>
          <a:prstGeom prst="rect">
            <a:avLst/>
          </a:prstGeom>
          <a:noFill/>
          <a:ln>
            <a:solidFill>
              <a:schemeClr val="accent2"/>
            </a:solidFill>
          </a:ln>
          <a:effectLst>
            <a:outerShdw blurRad="50800" dist="38100" dir="2700000" algn="tl" rotWithShape="0">
              <a:prstClr val="black">
                <a:alpha val="40000"/>
              </a:prstClr>
            </a:outerShdw>
          </a:effectLst>
        </p:spPr>
      </p:pic>
      <p:sp>
        <p:nvSpPr>
          <p:cNvPr id="2276" name="Google Shape;2276;p162"/>
          <p:cNvSpPr/>
          <p:nvPr/>
        </p:nvSpPr>
        <p:spPr>
          <a:xfrm>
            <a:off x="5549884" y="5207774"/>
            <a:ext cx="2206750" cy="735825"/>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2200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solidFill>
                  <a:schemeClr val="accent1"/>
                </a:solidFill>
                <a:latin typeface="+mj-lt"/>
              </a:rPr>
              <a:t>Méthodes de vérification de la MFA </a:t>
            </a:r>
            <a:br>
              <a:rPr lang="fr-FR" dirty="0">
                <a:solidFill>
                  <a:schemeClr val="accent1"/>
                </a:solidFill>
                <a:latin typeface="+mj-lt"/>
              </a:rPr>
            </a:br>
            <a:r>
              <a:rPr lang="fr-FR" dirty="0">
                <a:solidFill>
                  <a:schemeClr val="accent1"/>
                </a:solidFill>
                <a:latin typeface="+mj-lt"/>
              </a:rPr>
              <a:t>et expérience utilisateur</a:t>
            </a:r>
          </a:p>
        </p:txBody>
      </p:sp>
    </p:spTree>
    <p:extLst>
      <p:ext uri="{BB962C8B-B14F-4D97-AF65-F5344CB8AC3E}">
        <p14:creationId xmlns:p14="http://schemas.microsoft.com/office/powerpoint/2010/main" val="1259469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Méthodes de vérification forte pour MFA</a:t>
            </a: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400">
                <a:solidFill>
                  <a:schemeClr val="accent1"/>
                </a:solidFill>
                <a:latin typeface="+mj-lt"/>
                <a:ea typeface="Salesforce Sans"/>
                <a:cs typeface="Salesforce Sans"/>
                <a:sym typeface="Salesforce Sans"/>
              </a:rPr>
              <a:t>Types de méthodes de vérification disponibles</a:t>
            </a: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fr-FR" sz="1300">
                  <a:solidFill>
                    <a:srgbClr val="FFFFFF"/>
                  </a:solidFill>
                  <a:latin typeface="+mn-lt"/>
                  <a:ea typeface="Salesforce Sans"/>
                  <a:cs typeface="Salesforce Sans"/>
                  <a:sym typeface="Salesforce Sans"/>
                </a:rPr>
                <a:t>Vérification par SMS</a:t>
              </a:r>
            </a:p>
            <a:p>
              <a:pPr marL="0" marR="0" lvl="0" indent="0" algn="ctr" rtl="0">
                <a:spcBef>
                  <a:spcPts val="800"/>
                </a:spcBef>
                <a:spcAft>
                  <a:spcPts val="0"/>
                </a:spcAft>
                <a:buClr>
                  <a:srgbClr val="FFFFFF"/>
                </a:buClr>
                <a:buSzPts val="2400"/>
                <a:buFont typeface="Salesforce Sans"/>
                <a:buNone/>
              </a:pPr>
              <a:r>
                <a:rPr lang="fr-FR" sz="1300">
                  <a:solidFill>
                    <a:srgbClr val="FFFFFF"/>
                  </a:solidFill>
                  <a:latin typeface="+mn-lt"/>
                  <a:ea typeface="Salesforce Sans"/>
                  <a:cs typeface="Salesforce Sans"/>
                  <a:sym typeface="Salesforce Sans"/>
                </a:rPr>
                <a:t>Vérification par appel téléphonique </a:t>
              </a:r>
            </a:p>
            <a:p>
              <a:pPr marL="0" marR="0" lvl="0" indent="0" algn="ctr" rtl="0">
                <a:spcBef>
                  <a:spcPts val="800"/>
                </a:spcBef>
                <a:spcAft>
                  <a:spcPts val="0"/>
                </a:spcAft>
                <a:buClr>
                  <a:srgbClr val="FFFFFF"/>
                </a:buClr>
                <a:buSzPts val="2400"/>
                <a:buFont typeface="Salesforce Sans"/>
                <a:buNone/>
              </a:pPr>
              <a:r>
                <a:rPr lang="fr-FR" sz="1300">
                  <a:solidFill>
                    <a:srgbClr val="FFFFFF"/>
                  </a:solidFill>
                  <a:latin typeface="+mn-lt"/>
                  <a:ea typeface="Salesforce Sans"/>
                  <a:cs typeface="Salesforce Sans"/>
                  <a:sym typeface="Salesforce Sans"/>
                </a:rPr>
                <a:t>Vérification par e-mail</a:t>
              </a: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fr-FR" sz="1600" b="1">
                  <a:solidFill>
                    <a:srgbClr val="FFFFFF"/>
                  </a:solidFill>
                  <a:latin typeface="+mn-lt"/>
                  <a:ea typeface="Salesforce Sans"/>
                  <a:cs typeface="Salesforce Sans"/>
                  <a:sym typeface="Salesforce Sans"/>
                </a:rPr>
                <a:t>Non pris en charge</a:t>
              </a: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fr-FR" sz="2400" b="1">
                  <a:solidFill>
                    <a:srgbClr val="FF0000"/>
                  </a:solidFill>
                  <a:latin typeface="Salesforce Sans"/>
                  <a:ea typeface="Salesforce Sans"/>
                  <a:cs typeface="Salesforce Sans"/>
                  <a:sym typeface="Salesforce Sans"/>
                </a:rPr>
                <a:t>x</a:t>
              </a: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fr-FR" sz="2400" b="1">
                  <a:solidFill>
                    <a:srgbClr val="FF0000"/>
                  </a:solidFill>
                  <a:latin typeface="Salesforce Sans"/>
                  <a:ea typeface="Salesforce Sans"/>
                  <a:cs typeface="Salesforce Sans"/>
                  <a:sym typeface="Salesforce Sans"/>
                </a:rPr>
                <a:t>x</a:t>
              </a: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fr-FR" sz="2000">
                <a:solidFill>
                  <a:srgbClr val="FFFFFF"/>
                </a:solidFill>
                <a:latin typeface="+mn-lt"/>
                <a:ea typeface="Salesforce Sans"/>
                <a:cs typeface="Salesforce Sans"/>
                <a:sym typeface="Salesforce Sans"/>
              </a:rPr>
              <a:t>Application mobile Salesforce Authenticator</a:t>
            </a: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Authentification rapide et gratuite</a:t>
            </a:r>
          </a:p>
          <a:p>
            <a:pPr marL="0" marR="0" lvl="0" indent="-82550" algn="ctr" rtl="0">
              <a:lnSpc>
                <a:spcPct val="105000"/>
              </a:lnSpc>
              <a:spcBef>
                <a:spcPts val="0"/>
              </a:spcBef>
              <a:spcAft>
                <a:spcPts val="0"/>
              </a:spcAft>
              <a:buClr>
                <a:srgbClr val="FFFFFF"/>
              </a:buClr>
              <a:buSzPts val="1300"/>
              <a:buFont typeface="Salesforce Sans"/>
              <a:buChar char="​"/>
            </a:pPr>
            <a:r>
              <a:rPr lang="fr-FR" sz="1100" u="sng">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fr-FR" sz="2000">
                <a:solidFill>
                  <a:srgbClr val="FFFFFF"/>
                </a:solidFill>
                <a:latin typeface="+mn-lt"/>
                <a:ea typeface="Salesforce Sans"/>
                <a:cs typeface="Salesforce Sans"/>
                <a:sym typeface="Salesforce Sans"/>
              </a:rPr>
              <a:t>Applications tierces d’authentification</a:t>
            </a: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Exemples :</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Google Authenticator</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Microsoft Authenticator</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Authy</a:t>
            </a: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fr-FR" sz="2000">
                <a:solidFill>
                  <a:srgbClr val="FFFFFF"/>
                </a:solidFill>
                <a:latin typeface="+mn-lt"/>
                <a:ea typeface="Salesforce Sans"/>
                <a:cs typeface="Salesforce Sans"/>
                <a:sym typeface="Salesforce Sans"/>
              </a:rPr>
              <a:t>Clés de sécurité</a:t>
            </a: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Exemples :</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YubiKey Yubico</a:t>
            </a:r>
          </a:p>
          <a:p>
            <a:pPr marL="0" marR="0" lvl="0" indent="-82550" algn="ctr" rtl="0">
              <a:lnSpc>
                <a:spcPct val="105000"/>
              </a:lnSpc>
              <a:spcBef>
                <a:spcPts val="0"/>
              </a:spcBef>
              <a:spcAft>
                <a:spcPts val="0"/>
              </a:spcAft>
              <a:buClr>
                <a:srgbClr val="FFFFFF"/>
              </a:buClr>
              <a:buSzPts val="1300"/>
              <a:buFont typeface="Salesforce Sans"/>
              <a:buChar char="​"/>
            </a:pPr>
            <a:r>
              <a:rPr lang="fr-FR" sz="1100">
                <a:solidFill>
                  <a:srgbClr val="FFFFFF"/>
                </a:solidFill>
                <a:latin typeface="+mn-lt"/>
                <a:ea typeface="Salesforce Sans"/>
                <a:cs typeface="Salesforce Sans"/>
                <a:sym typeface="Salesforce Sans"/>
              </a:rPr>
              <a:t>Clé de sécurité Titan de Google</a:t>
            </a: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4854782" y="4929150"/>
            <a:ext cx="3651957" cy="387988"/>
          </a:xfrm>
          <a:prstGeom prst="rect">
            <a:avLst/>
          </a:prstGeom>
          <a:noFill/>
          <a:ln>
            <a:noFill/>
          </a:ln>
        </p:spPr>
        <p:txBody>
          <a:bodyPr spcFirstLastPara="1" wrap="square" lIns="0" tIns="0" rIns="0" bIns="0" anchor="t" anchorCtr="0">
            <a:noAutofit/>
          </a:bodyPr>
          <a:lstStyle/>
          <a:p>
            <a:pPr marL="457200" marR="0" lvl="0" indent="0" algn="ctr" rtl="0">
              <a:lnSpc>
                <a:spcPct val="90000"/>
              </a:lnSpc>
              <a:spcBef>
                <a:spcPts val="0"/>
              </a:spcBef>
              <a:spcAft>
                <a:spcPts val="0"/>
              </a:spcAft>
              <a:buNone/>
            </a:pPr>
            <a:r>
              <a:rPr lang="fr-FR" sz="2000" dirty="0">
                <a:solidFill>
                  <a:srgbClr val="FFFFFF"/>
                </a:solidFill>
                <a:latin typeface="+mn-lt"/>
                <a:ea typeface="Salesforce Sans"/>
                <a:cs typeface="Salesforce Sans"/>
                <a:sym typeface="Salesforce Sans"/>
              </a:rPr>
              <a:t>Applications d’authentification intégrées</a:t>
            </a: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663404"/>
            <a:ext cx="4042812" cy="577500"/>
          </a:xfrm>
          <a:prstGeom prst="rect">
            <a:avLst/>
          </a:prstGeom>
          <a:noFill/>
          <a:ln>
            <a:noFill/>
          </a:ln>
        </p:spPr>
        <p:txBody>
          <a:bodyPr spcFirstLastPara="1" wrap="square" lIns="0" tIns="0" rIns="0" bIns="0" anchor="t" anchorCtr="0">
            <a:noAutofit/>
          </a:bodyPr>
          <a:lstStyle/>
          <a:p>
            <a:pPr algn="ctr" fontAlgn="base"/>
            <a:r>
              <a:rPr lang="fr-FR" sz="1100" dirty="0">
                <a:solidFill>
                  <a:schemeClr val="bg1"/>
                </a:solidFill>
                <a:latin typeface="+mn-lt"/>
              </a:rPr>
              <a:t>Systèmes biométriques pour ordinateurs de</a:t>
            </a:r>
            <a:br>
              <a:rPr lang="fr-FR" sz="1100" dirty="0">
                <a:solidFill>
                  <a:schemeClr val="bg1"/>
                </a:solidFill>
                <a:latin typeface="+mn-lt"/>
              </a:rPr>
            </a:br>
            <a:r>
              <a:rPr lang="fr-FR" sz="1100" dirty="0">
                <a:solidFill>
                  <a:schemeClr val="bg1"/>
                </a:solidFill>
                <a:latin typeface="+mn-lt"/>
              </a:rPr>
              <a:t> bureau et appareils mobiles, tels que : </a:t>
            </a:r>
          </a:p>
          <a:p>
            <a:pPr algn="ctr" fontAlgn="base"/>
            <a:r>
              <a:rPr lang="fr-FR" sz="1100" dirty="0">
                <a:solidFill>
                  <a:schemeClr val="bg1"/>
                </a:solidFill>
                <a:latin typeface="+mn-lt"/>
              </a:rPr>
              <a:t>Windows Hello</a:t>
            </a:r>
          </a:p>
          <a:p>
            <a:pPr algn="ctr" fontAlgn="base"/>
            <a:r>
              <a:rPr lang="fr-FR" sz="1100" dirty="0">
                <a:solidFill>
                  <a:schemeClr val="bg1"/>
                </a:solidFill>
                <a:latin typeface="+mn-lt"/>
              </a:rPr>
              <a:t>Touch ID</a:t>
            </a:r>
          </a:p>
          <a:p>
            <a:pPr algn="ctr" fontAlgn="base"/>
            <a:r>
              <a:rPr lang="fr-FR"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Salesforce Authenticator</a:t>
            </a: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393084"/>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b="1" dirty="0">
                <a:solidFill>
                  <a:srgbClr val="59575C"/>
                </a:solidFill>
                <a:latin typeface="+mn-lt"/>
                <a:ea typeface="Salesforce Sans"/>
                <a:cs typeface="Salesforce Sans"/>
                <a:sym typeface="Salesforce Sans"/>
              </a:rPr>
              <a:t>Salesforce Authenticator </a:t>
            </a:r>
            <a:r>
              <a:rPr lang="fr-FR" sz="1900" dirty="0">
                <a:solidFill>
                  <a:srgbClr val="59575C"/>
                </a:solidFill>
                <a:latin typeface="+mn-lt"/>
                <a:ea typeface="Salesforce Sans"/>
                <a:cs typeface="Salesforce Sans"/>
                <a:sym typeface="Salesforce Sans"/>
              </a:rPr>
              <a:t>est une application mobile qui peut être utilisée pour la MFA dans votre organisation ou votre entité Salesforce, afin d’offrir une expérience transparente à vos utilisateurs finaux.</a:t>
            </a:r>
          </a:p>
          <a:p>
            <a:pPr marL="0" lvl="0" indent="0" algn="l" rtl="0">
              <a:spcBef>
                <a:spcPts val="1900"/>
              </a:spcBef>
              <a:spcAft>
                <a:spcPts val="0"/>
              </a:spcAft>
              <a:buNone/>
            </a:pPr>
            <a:r>
              <a:rPr lang="fr-FR" sz="2000" b="1" dirty="0">
                <a:solidFill>
                  <a:srgbClr val="1C4587"/>
                </a:solidFill>
                <a:latin typeface="+mn-lt"/>
                <a:ea typeface="Salesforce Sans"/>
                <a:cs typeface="Salesforce Sans"/>
                <a:sym typeface="Salesforce Sans"/>
              </a:rPr>
              <a:t>Salesforce Authenticator indique à l’utilisateur :</a:t>
            </a:r>
          </a:p>
          <a:p>
            <a:pPr marL="749300" lvl="0" indent="-342900" algn="l" rtl="0">
              <a:spcBef>
                <a:spcPts val="3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Quelles </a:t>
            </a:r>
            <a:r>
              <a:rPr lang="fr-FR" sz="1600" b="1" dirty="0">
                <a:solidFill>
                  <a:srgbClr val="59575C"/>
                </a:solidFill>
                <a:latin typeface="+mn-lt"/>
                <a:ea typeface="Salesforce Sans"/>
                <a:cs typeface="Salesforce Sans"/>
                <a:sym typeface="Salesforce Sans"/>
              </a:rPr>
              <a:t>actions</a:t>
            </a:r>
            <a:r>
              <a:rPr lang="fr-FR" sz="1600" dirty="0">
                <a:solidFill>
                  <a:srgbClr val="59575C"/>
                </a:solidFill>
                <a:latin typeface="+mn-lt"/>
                <a:ea typeface="Salesforce Sans"/>
                <a:cs typeface="Salesforce Sans"/>
                <a:sym typeface="Salesforce Sans"/>
              </a:rPr>
              <a:t> doivent être approuvées</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Quel </a:t>
            </a:r>
            <a:r>
              <a:rPr lang="fr-FR" sz="1600" b="1" dirty="0">
                <a:solidFill>
                  <a:srgbClr val="59575C"/>
                </a:solidFill>
                <a:latin typeface="+mn-lt"/>
                <a:ea typeface="Salesforce Sans"/>
                <a:cs typeface="Salesforce Sans"/>
                <a:sym typeface="Salesforce Sans"/>
              </a:rPr>
              <a:t>utilisateur</a:t>
            </a:r>
            <a:r>
              <a:rPr lang="fr-FR" sz="1600" dirty="0">
                <a:solidFill>
                  <a:srgbClr val="59575C"/>
                </a:solidFill>
                <a:latin typeface="+mn-lt"/>
                <a:ea typeface="Salesforce Sans"/>
                <a:cs typeface="Salesforce Sans"/>
                <a:sym typeface="Salesforce Sans"/>
              </a:rPr>
              <a:t> a demandé l’action</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De quel </a:t>
            </a:r>
            <a:r>
              <a:rPr lang="fr-FR" sz="1600" b="1" dirty="0">
                <a:solidFill>
                  <a:srgbClr val="59575C"/>
                </a:solidFill>
                <a:latin typeface="+mn-lt"/>
                <a:ea typeface="Salesforce Sans"/>
                <a:cs typeface="Salesforce Sans"/>
                <a:sym typeface="Salesforce Sans"/>
              </a:rPr>
              <a:t>service</a:t>
            </a:r>
            <a:r>
              <a:rPr lang="fr-FR" sz="1600" dirty="0">
                <a:solidFill>
                  <a:srgbClr val="59575C"/>
                </a:solidFill>
                <a:latin typeface="+mn-lt"/>
                <a:ea typeface="Salesforce Sans"/>
                <a:cs typeface="Salesforce Sans"/>
                <a:sym typeface="Salesforce Sans"/>
              </a:rPr>
              <a:t> provient l’action demandée</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Quel </a:t>
            </a:r>
            <a:r>
              <a:rPr lang="fr-FR" sz="1600" b="1" dirty="0">
                <a:solidFill>
                  <a:srgbClr val="59575C"/>
                </a:solidFill>
                <a:latin typeface="+mn-lt"/>
                <a:ea typeface="Salesforce Sans"/>
                <a:cs typeface="Salesforce Sans"/>
                <a:sym typeface="Salesforce Sans"/>
              </a:rPr>
              <a:t>appareil</a:t>
            </a:r>
            <a:r>
              <a:rPr lang="fr-FR" sz="1600" dirty="0">
                <a:solidFill>
                  <a:srgbClr val="59575C"/>
                </a:solidFill>
                <a:latin typeface="+mn-lt"/>
                <a:ea typeface="Salesforce Sans"/>
                <a:cs typeface="Salesforce Sans"/>
                <a:sym typeface="Salesforce Sans"/>
              </a:rPr>
              <a:t> emploie l’utilisateur</a:t>
            </a:r>
          </a:p>
          <a:p>
            <a:pPr marL="749300" lvl="0" indent="-342900" algn="l" rtl="0">
              <a:spcBef>
                <a:spcPts val="1100"/>
              </a:spcBef>
              <a:spcAft>
                <a:spcPts val="0"/>
              </a:spcAft>
              <a:buClr>
                <a:srgbClr val="7F7F7F"/>
              </a:buClr>
              <a:buSzPts val="1600"/>
              <a:buChar char="●"/>
            </a:pPr>
            <a:r>
              <a:rPr lang="fr-FR" sz="1600" dirty="0">
                <a:solidFill>
                  <a:srgbClr val="59575C"/>
                </a:solidFill>
                <a:latin typeface="+mn-lt"/>
                <a:ea typeface="Salesforce Sans"/>
                <a:cs typeface="Salesforce Sans"/>
                <a:sym typeface="Salesforce Sans"/>
              </a:rPr>
              <a:t>Depuis quel </a:t>
            </a:r>
            <a:r>
              <a:rPr lang="fr-FR" sz="1600" b="1" dirty="0">
                <a:solidFill>
                  <a:srgbClr val="59575C"/>
                </a:solidFill>
                <a:latin typeface="+mn-lt"/>
                <a:ea typeface="Salesforce Sans"/>
                <a:cs typeface="Salesforce Sans"/>
                <a:sym typeface="Salesforce Sans"/>
              </a:rPr>
              <a:t>emplacement</a:t>
            </a:r>
            <a:r>
              <a:rPr lang="fr-FR" sz="1600" dirty="0">
                <a:solidFill>
                  <a:srgbClr val="59575C"/>
                </a:solidFill>
                <a:latin typeface="+mn-lt"/>
                <a:ea typeface="Salesforce Sans"/>
                <a:cs typeface="Salesforce Sans"/>
                <a:sym typeface="Salesforce Sans"/>
              </a:rPr>
              <a:t> l’utilisateur approuve </a:t>
            </a:r>
            <a:br>
              <a:rPr lang="fr-FR" sz="1600" dirty="0">
                <a:solidFill>
                  <a:srgbClr val="59575C"/>
                </a:solidFill>
                <a:latin typeface="+mn-lt"/>
                <a:ea typeface="Salesforce Sans"/>
                <a:cs typeface="Salesforce Sans"/>
                <a:sym typeface="Salesforce Sans"/>
              </a:rPr>
            </a:br>
            <a:r>
              <a:rPr lang="fr-FR" sz="1600" dirty="0">
                <a:solidFill>
                  <a:srgbClr val="59575C"/>
                </a:solidFill>
                <a:latin typeface="+mn-lt"/>
                <a:ea typeface="Salesforce Sans"/>
                <a:cs typeface="Salesforce Sans"/>
                <a:sym typeface="Salesforce Sans"/>
              </a:rPr>
              <a:t>ou rejette cette demande</a:t>
            </a:r>
          </a:p>
          <a:p>
            <a:pPr marL="0" lvl="0" indent="0" algn="l" rtl="0">
              <a:spcBef>
                <a:spcPts val="1900"/>
              </a:spcBef>
              <a:spcAft>
                <a:spcPts val="0"/>
              </a:spcAft>
              <a:buNone/>
            </a:pPr>
            <a:r>
              <a:rPr lang="fr-FR" sz="1900" dirty="0">
                <a:solidFill>
                  <a:srgbClr val="59575C"/>
                </a:solidFill>
                <a:latin typeface="+mn-lt"/>
                <a:ea typeface="Salesforce Sans"/>
                <a:cs typeface="Salesforce Sans"/>
                <a:sym typeface="Salesforce Sans"/>
              </a:rPr>
              <a:t>Muni de ces informations, l’utilisateur peut simplement utiliser le bouton Approuver ou Refuser pour appliquer sa décision, l’authentification ayant lieu rapidement dans le cadre de son processus de connexion.</a:t>
            </a: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400" dirty="0">
                <a:solidFill>
                  <a:schemeClr val="accent1"/>
                </a:solidFill>
                <a:latin typeface="+mj-lt"/>
                <a:ea typeface="Salesforce Sans"/>
                <a:cs typeface="Salesforce Sans"/>
                <a:sym typeface="Salesforce Sans"/>
              </a:rPr>
              <a:t>Authentification rapide, gratuite et sans accrocs</a:t>
            </a: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Applications tierces d’authentification</a:t>
            </a: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fr-FR" sz="1900" dirty="0">
                <a:latin typeface="+mn-lt"/>
                <a:sym typeface="Salesforce Sans"/>
              </a:rPr>
              <a:t>Vous pouvez utiliser </a:t>
            </a:r>
            <a:r>
              <a:rPr lang="fr-FR" sz="1900" dirty="0">
                <a:latin typeface="+mn-lt"/>
                <a:ea typeface="Salesforce Sans"/>
                <a:cs typeface="Salesforce Sans"/>
                <a:sym typeface="Salesforce Sans"/>
              </a:rPr>
              <a:t>n’importe quelle application d’authentification capable de générer des codes temporaires fondés sur les algorithmes de mot de passe à usage unique basé sur le temps (time-based one-time password ou TOTP) définis par OATH </a:t>
            </a:r>
            <a:r>
              <a:rPr lang="fr-FR" sz="1600" dirty="0">
                <a:latin typeface="+mn-lt"/>
                <a:ea typeface="Salesforce Sans"/>
                <a:cs typeface="Salesforce Sans"/>
                <a:sym typeface="Salesforce Sans"/>
              </a:rPr>
              <a:t>(spécifications dans </a:t>
            </a:r>
            <a:r>
              <a:rPr lang="fr-FR"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fr-FR" sz="1600" dirty="0">
                <a:latin typeface="+mn-lt"/>
                <a:ea typeface="Salesforce Sans"/>
                <a:cs typeface="Salesforce Sans"/>
                <a:sym typeface="Salesforce Sans"/>
              </a:rPr>
              <a:t>). </a:t>
            </a: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fr-FR" sz="1500" b="1">
                <a:latin typeface="+mn-lt"/>
                <a:ea typeface="Salesforce Sans"/>
                <a:cs typeface="Salesforce Sans"/>
                <a:sym typeface="Salesforce Sans"/>
              </a:rPr>
              <a:t>Google Authenticator</a:t>
            </a: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fr-FR" sz="1500" b="1">
                <a:latin typeface="+mn-lt"/>
                <a:ea typeface="Salesforce Sans"/>
                <a:cs typeface="Salesforce Sans"/>
                <a:sym typeface="Salesforce Sans"/>
              </a:rPr>
              <a:t>Microsoft Authenticator</a:t>
            </a: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fr-FR" sz="1500" b="1">
                <a:latin typeface="+mn-lt"/>
                <a:ea typeface="Salesforce Sans"/>
                <a:cs typeface="Salesforce Sans"/>
                <a:sym typeface="Salesforce Sans"/>
              </a:rPr>
              <a:t>Authy</a:t>
            </a: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fr-FR" sz="2000" b="1">
                <a:solidFill>
                  <a:schemeClr val="dk1"/>
                </a:solidFill>
                <a:latin typeface="+mn-lt"/>
                <a:ea typeface="Salesforce Sans"/>
                <a:cs typeface="Salesforce Sans"/>
                <a:sym typeface="Salesforce Sans"/>
              </a:rPr>
              <a:t>  Applications répandues</a:t>
            </a: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584056"/>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fr-FR" sz="1900" dirty="0">
                <a:latin typeface="+mn-lt"/>
                <a:ea typeface="Salesforce Sans"/>
                <a:cs typeface="Salesforce Sans"/>
                <a:sym typeface="Salesforce Sans"/>
              </a:rPr>
              <a:t>Pour vous connecter avec ce type de méthode de vérification, obtenez un code dans l’application, puis saisissez ce code au cours du processus de connexion.</a:t>
            </a: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600244"/>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fr-FR" sz="1900" dirty="0">
                <a:latin typeface="+mn-lt"/>
                <a:ea typeface="Salesforce Sans"/>
                <a:cs typeface="Salesforce Sans"/>
                <a:sym typeface="Salesforce Sans"/>
              </a:rPr>
              <a:t>Les TOTP ne nécessitent pas de connexion de données ou à Internet.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6201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latin typeface="+mj-lt"/>
              </a:rPr>
              <a:t>Authentification multifacteur (MFA)</a:t>
            </a: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fr-FR" dirty="0">
                <a:latin typeface="+mj-lt"/>
              </a:rPr>
              <a:t>Sécurisation de l’accès aux comptes utilisateur</a:t>
            </a: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fr-FR" b="1" dirty="0">
                <a:latin typeface="+mj-lt"/>
              </a:rPr>
              <a:t>Nom, Fonction</a:t>
            </a:r>
            <a:br>
              <a:rPr lang="fr-FR" dirty="0">
                <a:latin typeface="+mj-lt"/>
              </a:rPr>
            </a:br>
            <a:r>
              <a:rPr lang="fr-FR" dirty="0">
                <a:latin typeface="+mj-lt"/>
              </a:rPr>
              <a:t>Twitter | E-mail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rgbClr val="032D60"/>
                </a:solidFill>
                <a:latin typeface="+mj-lt"/>
                <a:ea typeface="Avant Garde Demi SFDC"/>
                <a:cs typeface="Avant Garde Demi SFDC"/>
                <a:sym typeface="Avant Garde Demi SFDC"/>
              </a:rPr>
              <a:t>Clés de sécurité</a:t>
            </a: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pic>
        <p:nvPicPr>
          <p:cNvPr id="1583" name="Google Shape;1583;p124"/>
          <p:cNvPicPr preferRelativeResize="0"/>
          <p:nvPr/>
        </p:nvPicPr>
        <p:blipFill>
          <a:blip r:embed="rId3">
            <a:alphaModFix/>
          </a:blip>
          <a:stretch>
            <a:fillRect/>
          </a:stretch>
        </p:blipFill>
        <p:spPr>
          <a:xfrm>
            <a:off x="9118561" y="355565"/>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2000" b="1">
                <a:solidFill>
                  <a:srgbClr val="FFFFFF"/>
                </a:solidFill>
                <a:latin typeface="+mn-lt"/>
                <a:ea typeface="Salesforce Sans"/>
                <a:cs typeface="Salesforce Sans"/>
                <a:sym typeface="Salesforce Sans"/>
              </a:rPr>
              <a:t>Formats pris en charge : </a:t>
            </a:r>
            <a:r>
              <a:rPr lang="fr-FR" sz="2000">
                <a:solidFill>
                  <a:srgbClr val="FFFFFF"/>
                </a:solidFill>
                <a:latin typeface="+mn-lt"/>
                <a:ea typeface="Salesforce Sans"/>
                <a:cs typeface="Salesforce Sans"/>
                <a:sym typeface="Salesforce Sans"/>
              </a:rPr>
              <a:t> </a:t>
            </a:r>
          </a:p>
          <a:p>
            <a:pPr marL="0" lvl="0" indent="0" algn="l" rtl="0">
              <a:lnSpc>
                <a:spcPct val="100000"/>
              </a:lnSpc>
              <a:spcBef>
                <a:spcPts val="500"/>
              </a:spcBef>
              <a:spcAft>
                <a:spcPts val="0"/>
              </a:spcAft>
              <a:buNone/>
            </a:pPr>
            <a:r>
              <a:rPr lang="fr-FR" sz="1600">
                <a:solidFill>
                  <a:srgbClr val="FFFFFF"/>
                </a:solidFill>
                <a:latin typeface="+mn-lt"/>
                <a:ea typeface="Salesforce Sans"/>
                <a:cs typeface="Salesforce Sans"/>
                <a:sym typeface="Salesforce Sans"/>
              </a:rPr>
              <a:t>USB-A, USB-C, Lightning</a:t>
            </a:r>
          </a:p>
          <a:p>
            <a:pPr marL="0" lvl="0" indent="0" algn="l" rtl="0">
              <a:lnSpc>
                <a:spcPct val="100000"/>
              </a:lnSpc>
              <a:spcBef>
                <a:spcPts val="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fr-FR" sz="2000" b="1">
                <a:solidFill>
                  <a:srgbClr val="FFFFFF"/>
                </a:solidFill>
                <a:latin typeface="+mn-lt"/>
                <a:ea typeface="Salesforce Sans"/>
                <a:cs typeface="Salesforce Sans"/>
                <a:sym typeface="Salesforce Sans"/>
              </a:rPr>
              <a:t>Navigateurs pris en charge pour les clés WebAuthn :</a:t>
            </a:r>
          </a:p>
          <a:p>
            <a:pPr marL="0" lvl="0" indent="0" algn="l" rtl="0">
              <a:lnSpc>
                <a:spcPct val="100000"/>
              </a:lnSpc>
              <a:spcBef>
                <a:spcPts val="500"/>
              </a:spcBef>
              <a:spcAft>
                <a:spcPts val="0"/>
              </a:spcAft>
              <a:buNone/>
            </a:pPr>
            <a:r>
              <a:rPr lang="fr-FR" sz="1600">
                <a:solidFill>
                  <a:srgbClr val="FFFFFF"/>
                </a:solidFill>
                <a:latin typeface="+mn-lt"/>
                <a:ea typeface="Salesforce Sans"/>
                <a:cs typeface="Salesforce Sans"/>
                <a:sym typeface="Salesforce Sans"/>
              </a:rPr>
              <a:t>Chrome, Edge Chromium, Firefox, Safari</a:t>
            </a:r>
          </a:p>
          <a:p>
            <a:pPr marL="0" lvl="0" indent="0" algn="l" rtl="0">
              <a:lnSpc>
                <a:spcPct val="100000"/>
              </a:lnSpc>
              <a:spcBef>
                <a:spcPts val="50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fr-FR" sz="2000" b="1">
                <a:solidFill>
                  <a:srgbClr val="FFFFFF"/>
                </a:solidFill>
                <a:latin typeface="+mn-lt"/>
                <a:ea typeface="Salesforce Sans"/>
                <a:cs typeface="Salesforce Sans"/>
                <a:sym typeface="Salesforce Sans"/>
              </a:rPr>
              <a:t>Navigateurs pris en charge pour les clés U2F :</a:t>
            </a:r>
          </a:p>
          <a:p>
            <a:pPr marL="0" lvl="0" indent="0" algn="l" rtl="0">
              <a:lnSpc>
                <a:spcPct val="100000"/>
              </a:lnSpc>
              <a:spcBef>
                <a:spcPts val="500"/>
              </a:spcBef>
              <a:spcAft>
                <a:spcPts val="0"/>
              </a:spcAft>
              <a:buNone/>
            </a:pPr>
            <a:r>
              <a:rPr lang="fr-FR" sz="1600">
                <a:solidFill>
                  <a:srgbClr val="FFFFFF"/>
                </a:solidFill>
                <a:latin typeface="+mn-lt"/>
                <a:ea typeface="Salesforce Sans"/>
                <a:cs typeface="Salesforce Sans"/>
                <a:sym typeface="Salesforce Sans"/>
              </a:rPr>
              <a:t>Chrome, version 41 ou supérieure, Edge Chromium</a:t>
            </a:r>
          </a:p>
          <a:p>
            <a:pPr marL="0" lvl="0" indent="0" algn="l" rtl="0">
              <a:lnSpc>
                <a:spcPct val="100000"/>
              </a:lnSpc>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1900" b="1" dirty="0">
                <a:solidFill>
                  <a:srgbClr val="8A033E"/>
                </a:solidFill>
                <a:latin typeface="+mn-lt"/>
                <a:ea typeface="Salesforce Sans"/>
                <a:cs typeface="Salesforce Sans"/>
                <a:sym typeface="Salesforce Sans"/>
              </a:rPr>
              <a:t>Se connecter avec une clé de sécurité, c’est facile</a:t>
            </a:r>
          </a:p>
          <a:p>
            <a:pPr marL="609600" lvl="0" indent="-419100" algn="l" rtl="0">
              <a:lnSpc>
                <a:spcPct val="100000"/>
              </a:lnSpc>
              <a:spcBef>
                <a:spcPts val="700"/>
              </a:spcBef>
              <a:spcAft>
                <a:spcPts val="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Branchez la clé de sécurité à l’ordinateur</a:t>
            </a:r>
          </a:p>
          <a:p>
            <a:pPr marL="609600" lvl="0" indent="-419100" algn="l" rtl="0">
              <a:lnSpc>
                <a:spcPct val="100000"/>
              </a:lnSpc>
              <a:spcBef>
                <a:spcPts val="700"/>
              </a:spcBef>
              <a:spcAft>
                <a:spcPts val="70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Appuyez sur le bouton de la clé pour vérifier votre identité</a:t>
            </a: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700" dirty="0">
                <a:solidFill>
                  <a:srgbClr val="59575C"/>
                </a:solidFill>
                <a:latin typeface="+mn-lt"/>
                <a:ea typeface="Salesforce Sans"/>
                <a:cs typeface="Salesforce Sans"/>
                <a:sym typeface="Salesforce Sans"/>
              </a:rPr>
              <a:t>Utilisez n’importe quelle clé de sécurité compatible avec les normes </a:t>
            </a:r>
            <a:r>
              <a:rPr lang="fr-FR" sz="17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fr-FR" sz="1700" dirty="0">
                <a:solidFill>
                  <a:srgbClr val="59575C"/>
                </a:solidFill>
                <a:latin typeface="+mn-lt"/>
                <a:ea typeface="Salesforce Sans"/>
                <a:cs typeface="Salesforce Sans"/>
                <a:sym typeface="Salesforce Sans"/>
              </a:rPr>
              <a:t> ou </a:t>
            </a:r>
            <a:r>
              <a:rPr lang="fr-FR" sz="17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fr-FR" sz="1700" dirty="0">
                <a:solidFill>
                  <a:srgbClr val="59575C"/>
                </a:solidFill>
                <a:latin typeface="+mn-lt"/>
                <a:ea typeface="Salesforce Sans"/>
                <a:cs typeface="Salesforce Sans"/>
                <a:sym typeface="Salesforce Sans"/>
              </a:rPr>
              <a:t>, par exemple YubiKey de Yubico ou la clé Titan de Google.</a:t>
            </a:r>
            <a:r>
              <a:rPr lang="fr-FR" sz="1700" b="1" dirty="0">
                <a:solidFill>
                  <a:srgbClr val="59575C"/>
                </a:solidFill>
                <a:latin typeface="+mn-lt"/>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1900" b="1" dirty="0">
                <a:solidFill>
                  <a:srgbClr val="8A033E"/>
                </a:solidFill>
                <a:latin typeface="+mn-lt"/>
                <a:ea typeface="Salesforce Sans"/>
                <a:cs typeface="Salesforce Sans"/>
                <a:sym typeface="Salesforce Sans"/>
              </a:rPr>
              <a:t>Ces solutions matérielles faciles à utiliser offrent une alternative aux méthodes de vérification par application mobile</a:t>
            </a:r>
          </a:p>
          <a:p>
            <a:pPr marL="609600" lvl="0" indent="-419100" algn="l" rtl="0">
              <a:spcBef>
                <a:spcPts val="700"/>
              </a:spcBef>
              <a:spcAft>
                <a:spcPts val="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Fonctionnent directement — pas de logiciel à installer</a:t>
            </a:r>
          </a:p>
          <a:p>
            <a:pPr marL="609600" lvl="0" indent="-419100" algn="l" rtl="0">
              <a:spcBef>
                <a:spcPts val="700"/>
              </a:spcBef>
              <a:spcAft>
                <a:spcPts val="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Cryptographie puissante à clé publique liée au compte d’un utilisateur et au domaine de votre organisation</a:t>
            </a:r>
          </a:p>
          <a:p>
            <a:pPr marL="609600" lvl="0" indent="-419100" algn="l" rtl="0">
              <a:spcBef>
                <a:spcPts val="700"/>
              </a:spcBef>
              <a:spcAft>
                <a:spcPts val="700"/>
              </a:spcAft>
              <a:buClr>
                <a:srgbClr val="59575C"/>
              </a:buClr>
              <a:buSzPts val="1800"/>
              <a:buFont typeface="Salesforce Sans"/>
              <a:buChar char="●"/>
            </a:pPr>
            <a:r>
              <a:rPr lang="fr-FR" sz="1700" dirty="0">
                <a:solidFill>
                  <a:srgbClr val="59575C"/>
                </a:solidFill>
                <a:latin typeface="+mn-lt"/>
                <a:ea typeface="Salesforce Sans"/>
                <a:cs typeface="Salesforce Sans"/>
                <a:sym typeface="Salesforce Sans"/>
              </a:rPr>
              <a:t>Résistant aux logiciels malveillants et aux attaques MITM (man-in-the-middle)</a:t>
            </a: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rgbClr val="032D60"/>
                </a:solidFill>
                <a:latin typeface="+mj-lt"/>
                <a:ea typeface="Avant Garde Demi SFDC"/>
                <a:cs typeface="Avant Garde Demi SFDC"/>
                <a:sym typeface="Avant Garde Demi SFDC"/>
              </a:rPr>
              <a:t>Applications d’authentification intégrées</a:t>
            </a: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1700" b="1" dirty="0">
                <a:solidFill>
                  <a:srgbClr val="8A033E"/>
                </a:solidFill>
                <a:latin typeface="+mn-lt"/>
                <a:ea typeface="Salesforce Sans"/>
                <a:cs typeface="Salesforce Sans"/>
                <a:sym typeface="Salesforce Sans"/>
              </a:rPr>
              <a:t>Vérification MFA facile à l’aide du service d’authentification intégré d’un ordinateur de bureau ou d’un appareil mobile, tel que Windows Hello, Touch ID ou Face ID</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Vérifiez l’identité avec un scan d’empreintes digitales, </a:t>
            </a:r>
            <a:br>
              <a:rPr lang="fr-FR" sz="1500" dirty="0">
                <a:solidFill>
                  <a:srgbClr val="59575C"/>
                </a:solidFill>
                <a:latin typeface="+mn-lt"/>
                <a:ea typeface="Salesforce Sans"/>
                <a:cs typeface="Salesforce Sans"/>
                <a:sym typeface="Salesforce Sans"/>
              </a:rPr>
            </a:br>
            <a:r>
              <a:rPr lang="fr-FR" sz="1500" dirty="0">
                <a:solidFill>
                  <a:srgbClr val="59575C"/>
                </a:solidFill>
                <a:latin typeface="+mn-lt"/>
                <a:ea typeface="Salesforce Sans"/>
                <a:cs typeface="Salesforce Sans"/>
                <a:sym typeface="Salesforce Sans"/>
              </a:rPr>
              <a:t>d’iris ou de visage</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Aucune application nécessaire</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Cryptographie puissante à clé publique unique au compte de l’utilisateur</a:t>
            </a:r>
          </a:p>
          <a:p>
            <a:pPr marL="609600" lvl="0" indent="-406400" algn="l" rtl="0">
              <a:spcBef>
                <a:spcPts val="800"/>
              </a:spcBef>
              <a:spcAft>
                <a:spcPts val="0"/>
              </a:spcAft>
              <a:buClr>
                <a:srgbClr val="59575C"/>
              </a:buClr>
              <a:buSzPts val="1600"/>
              <a:buFont typeface="Salesforce Sans"/>
              <a:buChar char="●"/>
            </a:pPr>
            <a:r>
              <a:rPr lang="fr-FR" sz="1500" dirty="0">
                <a:solidFill>
                  <a:srgbClr val="59575C"/>
                </a:solidFill>
                <a:latin typeface="+mn-lt"/>
                <a:ea typeface="Salesforce Sans"/>
                <a:cs typeface="Salesforce Sans"/>
                <a:sym typeface="Salesforce Sans"/>
              </a:rPr>
              <a:t>Résistant aux logiciels malveillants, à l’hameçonnage et aux attaques MITM (man-in-the-middle)</a:t>
            </a: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fr-FR" sz="1700" b="1" dirty="0">
                <a:solidFill>
                  <a:srgbClr val="8A033E"/>
                </a:solidFill>
                <a:latin typeface="+mn-lt"/>
                <a:ea typeface="Salesforce Sans"/>
                <a:cs typeface="Salesforce Sans"/>
                <a:sym typeface="Salesforce Sans"/>
              </a:rPr>
              <a:t>Il est facile de se connecter avec ce type de méthode </a:t>
            </a:r>
            <a:br>
              <a:rPr lang="fr-FR" sz="1700" b="1" dirty="0">
                <a:solidFill>
                  <a:srgbClr val="8A033E"/>
                </a:solidFill>
                <a:latin typeface="+mn-lt"/>
                <a:ea typeface="Salesforce Sans"/>
                <a:cs typeface="Salesforce Sans"/>
                <a:sym typeface="Salesforce Sans"/>
              </a:rPr>
            </a:br>
            <a:r>
              <a:rPr lang="fr-FR" sz="1700" b="1" dirty="0">
                <a:solidFill>
                  <a:srgbClr val="8A033E"/>
                </a:solidFill>
                <a:latin typeface="+mn-lt"/>
                <a:ea typeface="Salesforce Sans"/>
                <a:cs typeface="Salesforce Sans"/>
                <a:sym typeface="Salesforce Sans"/>
              </a:rPr>
              <a:t>de vérification !</a:t>
            </a:r>
          </a:p>
          <a:p>
            <a:pPr marL="609600" lvl="0" indent="-406400" algn="l" rtl="0">
              <a:spcBef>
                <a:spcPts val="800"/>
              </a:spcBef>
              <a:spcAft>
                <a:spcPts val="0"/>
              </a:spcAft>
              <a:buClr>
                <a:srgbClr val="59575C"/>
              </a:buClr>
              <a:buSzPts val="1600"/>
              <a:buAutoNum type="arabicPeriod"/>
            </a:pPr>
            <a:r>
              <a:rPr lang="fr-FR" sz="1500" dirty="0">
                <a:solidFill>
                  <a:srgbClr val="59575C"/>
                </a:solidFill>
                <a:latin typeface="+mn-lt"/>
                <a:ea typeface="Salesforce Sans"/>
                <a:cs typeface="Salesforce Sans"/>
                <a:sym typeface="Salesforce Sans"/>
              </a:rPr>
              <a:t>Saisissez un nom d’utilisateur et un mot de passe</a:t>
            </a:r>
          </a:p>
          <a:p>
            <a:pPr marL="609600" lvl="0" indent="-406400" algn="l" rtl="0">
              <a:spcBef>
                <a:spcPts val="800"/>
              </a:spcBef>
              <a:spcAft>
                <a:spcPts val="800"/>
              </a:spcAft>
              <a:buClr>
                <a:srgbClr val="59575C"/>
              </a:buClr>
              <a:buSzPts val="1600"/>
              <a:buAutoNum type="arabicPeriod"/>
            </a:pPr>
            <a:r>
              <a:rPr lang="fr-FR" sz="1500" dirty="0">
                <a:solidFill>
                  <a:srgbClr val="59575C"/>
                </a:solidFill>
                <a:latin typeface="+mn-lt"/>
                <a:ea typeface="Salesforce Sans"/>
                <a:cs typeface="Salesforce Sans"/>
                <a:sym typeface="Salesforce Sans"/>
              </a:rPr>
              <a:t>Utilisez votre application d’authentification intégrée pour </a:t>
            </a:r>
            <a:br>
              <a:rPr lang="fr-FR" sz="1500" dirty="0">
                <a:solidFill>
                  <a:srgbClr val="59575C"/>
                </a:solidFill>
                <a:latin typeface="+mn-lt"/>
                <a:ea typeface="Salesforce Sans"/>
                <a:cs typeface="Salesforce Sans"/>
                <a:sym typeface="Salesforce Sans"/>
              </a:rPr>
            </a:br>
            <a:r>
              <a:rPr lang="fr-FR" sz="1500" dirty="0">
                <a:solidFill>
                  <a:srgbClr val="59575C"/>
                </a:solidFill>
                <a:latin typeface="+mn-lt"/>
                <a:ea typeface="Salesforce Sans"/>
                <a:cs typeface="Salesforce Sans"/>
                <a:sym typeface="Salesforce Sans"/>
              </a:rPr>
              <a:t>fournir votre identificateur biométrique, votre code PIN </a:t>
            </a:r>
            <a:br>
              <a:rPr lang="fr-FR" sz="1500" dirty="0">
                <a:solidFill>
                  <a:srgbClr val="59575C"/>
                </a:solidFill>
                <a:latin typeface="+mn-lt"/>
                <a:ea typeface="Salesforce Sans"/>
                <a:cs typeface="Salesforce Sans"/>
                <a:sym typeface="Salesforce Sans"/>
              </a:rPr>
            </a:br>
            <a:r>
              <a:rPr lang="fr-FR" sz="1500" dirty="0">
                <a:solidFill>
                  <a:srgbClr val="59575C"/>
                </a:solidFill>
                <a:latin typeface="+mn-lt"/>
                <a:ea typeface="Salesforce Sans"/>
                <a:cs typeface="Salesforce Sans"/>
                <a:sym typeface="Salesforce Sans"/>
              </a:rPr>
              <a:t>ou votre mot de passe</a:t>
            </a: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4" y="2443158"/>
            <a:ext cx="4208911"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fr-FR" sz="1500" i="0" u="none" strike="noStrike" cap="none" dirty="0">
                <a:solidFill>
                  <a:srgbClr val="FFFFFF"/>
                </a:solidFill>
                <a:latin typeface="+mn-lt"/>
                <a:ea typeface="Salesforce Sans"/>
                <a:cs typeface="Salesforce Sans"/>
                <a:sym typeface="Salesforce Sans"/>
              </a:rPr>
              <a:t>L’appareil, le système d’exploitation et le navigateur de l’utilisateur doivent prendre en charge la </a:t>
            </a:r>
            <a:r>
              <a:rPr lang="fr-FR" sz="15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norme FIDO2 WebAuthn</a:t>
            </a:r>
            <a:r>
              <a:rPr lang="fr-FR" sz="1500" i="0" u="none" strike="noStrike" cap="none" dirty="0">
                <a:solidFill>
                  <a:srgbClr val="FFFFFF"/>
                </a:solidFill>
                <a:latin typeface="+mn-lt"/>
                <a:ea typeface="Salesforce Sans"/>
                <a:cs typeface="Salesforce Sans"/>
                <a:sym typeface="Salesforce Sans"/>
              </a:rPr>
              <a:t>.</a:t>
            </a:r>
          </a:p>
          <a:p>
            <a:pPr marL="457200" marR="0" lvl="0" indent="-330200" algn="l" rtl="0">
              <a:lnSpc>
                <a:spcPct val="100000"/>
              </a:lnSpc>
              <a:spcBef>
                <a:spcPts val="800"/>
              </a:spcBef>
              <a:spcAft>
                <a:spcPts val="0"/>
              </a:spcAft>
              <a:buClr>
                <a:srgbClr val="FFFFFF"/>
              </a:buClr>
              <a:buSzPts val="1600"/>
              <a:buFont typeface="Salesforce Sans"/>
              <a:buChar char="●"/>
            </a:pPr>
            <a:r>
              <a:rPr lang="fr-FR" sz="1500" i="0" u="none" strike="noStrike" cap="none" dirty="0">
                <a:solidFill>
                  <a:srgbClr val="FFFFFF"/>
                </a:solidFill>
                <a:latin typeface="+mn-lt"/>
                <a:ea typeface="Salesforce Sans"/>
                <a:cs typeface="Salesforce Sans"/>
                <a:sym typeface="Salesforce Sans"/>
              </a:rPr>
              <a:t>Le service d’authentification intégré doit être activé et configuré pour vérifier l’identité d’un utilisateur de manière biométrique ou via un code PIN ou un mot de passe.</a:t>
            </a:r>
          </a:p>
          <a:p>
            <a:pPr marL="457200" marR="0" lvl="0" indent="-330200" algn="l" rtl="0">
              <a:lnSpc>
                <a:spcPct val="100000"/>
              </a:lnSpc>
              <a:spcBef>
                <a:spcPts val="800"/>
              </a:spcBef>
              <a:spcAft>
                <a:spcPts val="0"/>
              </a:spcAft>
              <a:buClr>
                <a:srgbClr val="FFFFFF"/>
              </a:buClr>
              <a:buSzPts val="1600"/>
              <a:buFont typeface="Salesforce Sans"/>
              <a:buChar char="●"/>
            </a:pPr>
            <a:r>
              <a:rPr lang="fr-FR" sz="1500" i="0" u="none" strike="noStrike" cap="none" dirty="0">
                <a:solidFill>
                  <a:srgbClr val="FFFFFF"/>
                </a:solidFill>
                <a:latin typeface="+mn-lt"/>
                <a:ea typeface="Salesforce Sans"/>
                <a:cs typeface="Salesforce Sans"/>
                <a:sym typeface="Salesforce Sans"/>
              </a:rPr>
              <a:t>Pour l’authentification biométrique, l’appareil de l’utilisateur doit être capable d’effectuer un scan d’empreintes digitales, d’iris ou de visage.</a:t>
            </a:r>
          </a:p>
          <a:p>
            <a:pPr marL="457200" marR="0" lvl="0" indent="-330200" algn="l" rtl="0">
              <a:lnSpc>
                <a:spcPct val="100000"/>
              </a:lnSpc>
              <a:spcBef>
                <a:spcPts val="800"/>
              </a:spcBef>
              <a:spcAft>
                <a:spcPts val="800"/>
              </a:spcAft>
              <a:buClr>
                <a:srgbClr val="FFFFFF"/>
              </a:buClr>
              <a:buSzPts val="1600"/>
              <a:buFont typeface="Salesforce Sans"/>
              <a:buChar char="●"/>
            </a:pPr>
            <a:r>
              <a:rPr lang="fr-FR" sz="1500" dirty="0">
                <a:solidFill>
                  <a:srgbClr val="FFFFFF"/>
                </a:solidFill>
                <a:latin typeface="+mn-lt"/>
                <a:ea typeface="Salesforce Sans"/>
                <a:cs typeface="Salesforce Sans"/>
                <a:sym typeface="Salesforce Sans"/>
              </a:rPr>
              <a:t>Fonctionne uniquement pour les connexions à l’appareil où l’application d’authentification intégrée existe.</a:t>
            </a: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58815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dirty="0">
                <a:solidFill>
                  <a:schemeClr val="accent1"/>
                </a:solidFill>
                <a:latin typeface="+mj-lt"/>
                <a:ea typeface="Salesforce Sans"/>
                <a:cs typeface="Salesforce Sans"/>
                <a:sym typeface="Salesforce Sans"/>
              </a:rPr>
              <a:t>L’expérience des utilisateurs lorsque l’authentification multifacteur est activée</a:t>
            </a:r>
          </a:p>
        </p:txBody>
      </p:sp>
      <p:sp>
        <p:nvSpPr>
          <p:cNvPr id="2480" name="Google Shape;2480;p170"/>
          <p:cNvSpPr txBox="1"/>
          <p:nvPr/>
        </p:nvSpPr>
        <p:spPr>
          <a:xfrm>
            <a:off x="555674" y="120778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200">
                <a:solidFill>
                  <a:srgbClr val="032D60"/>
                </a:solidFill>
                <a:latin typeface="+mn-lt"/>
                <a:ea typeface="Salesforce Sans"/>
                <a:cs typeface="Salesforce Sans"/>
                <a:sym typeface="Salesforce Sans"/>
              </a:rPr>
              <a:t>Chaque utilisateur doit :</a:t>
            </a:r>
          </a:p>
        </p:txBody>
      </p:sp>
      <p:pic>
        <p:nvPicPr>
          <p:cNvPr id="2481" name="Google Shape;2481;p170" descr="21.png"/>
          <p:cNvPicPr preferRelativeResize="0"/>
          <p:nvPr/>
        </p:nvPicPr>
        <p:blipFill rotWithShape="1">
          <a:blip r:embed="rId3">
            <a:alphaModFix/>
          </a:blip>
          <a:srcRect/>
          <a:stretch/>
        </p:blipFill>
        <p:spPr>
          <a:xfrm>
            <a:off x="7802332" y="5056976"/>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fr-FR" sz="2000">
                <a:solidFill>
                  <a:srgbClr val="59575C"/>
                </a:solidFill>
                <a:latin typeface="+mn-lt"/>
                <a:ea typeface="Salesforce Sans"/>
                <a:cs typeface="Salesforce Sans"/>
                <a:sym typeface="Salesforce Sans"/>
              </a:rPr>
              <a:t>Obtenir une méthode de vérification</a:t>
            </a: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fr-FR" sz="2400" b="1">
                <a:solidFill>
                  <a:srgbClr val="FFFFFF"/>
                </a:solidFill>
                <a:latin typeface="Salesforce Sans"/>
                <a:ea typeface="Salesforce Sans"/>
                <a:cs typeface="Salesforce Sans"/>
                <a:sym typeface="Salesforce Sans"/>
              </a:rPr>
              <a:t>1</a:t>
            </a: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fr-FR" sz="2000">
                <a:solidFill>
                  <a:srgbClr val="59575C"/>
                </a:solidFill>
                <a:latin typeface="+mn-lt"/>
                <a:ea typeface="Salesforce Sans"/>
                <a:cs typeface="Salesforce Sans"/>
                <a:sym typeface="Salesforce Sans"/>
              </a:rPr>
              <a:t>Enregistrer cette méthode pour la lier à son compte Salesforce</a:t>
            </a: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fr-FR" sz="2400" b="1">
                <a:solidFill>
                  <a:srgbClr val="FFFFFF"/>
                </a:solidFill>
                <a:latin typeface="Salesforce Sans"/>
                <a:ea typeface="Salesforce Sans"/>
                <a:cs typeface="Salesforce Sans"/>
                <a:sym typeface="Salesforce Sans"/>
              </a:rPr>
              <a:t>2</a:t>
            </a: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fr-FR" sz="2000">
                <a:solidFill>
                  <a:srgbClr val="59575C"/>
                </a:solidFill>
                <a:latin typeface="+mn-lt"/>
                <a:ea typeface="Salesforce Sans"/>
                <a:cs typeface="Salesforce Sans"/>
                <a:sym typeface="Salesforce Sans"/>
              </a:rPr>
              <a:t>Utiliser cette méthode de vérification à chaque connexion pour vérifier son identité</a:t>
            </a: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fr-FR" sz="2400" b="1">
                <a:solidFill>
                  <a:srgbClr val="FFFFFF"/>
                </a:solidFill>
                <a:latin typeface="Salesforce Sans"/>
                <a:ea typeface="Salesforce Sans"/>
                <a:cs typeface="Salesforce Sans"/>
                <a:sym typeface="Salesforce Sans"/>
              </a:rPr>
              <a:t>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04"/>
        <p:cNvGrpSpPr/>
        <p:nvPr/>
      </p:nvGrpSpPr>
      <p:grpSpPr>
        <a:xfrm>
          <a:off x="0" y="0"/>
          <a:ext cx="0" cy="0"/>
          <a:chOff x="0" y="0"/>
          <a:chExt cx="0" cy="0"/>
        </a:xfrm>
      </p:grpSpPr>
      <p:pic>
        <p:nvPicPr>
          <p:cNvPr id="2305" name="Google Shape;2305;p166"/>
          <p:cNvPicPr preferRelativeResize="0"/>
          <p:nvPr/>
        </p:nvPicPr>
        <p:blipFill rotWithShape="1">
          <a:blip r:embed="rId3">
            <a:alphaModFix/>
          </a:blip>
          <a:srcRect b="11629"/>
          <a:stretch/>
        </p:blipFill>
        <p:spPr>
          <a:xfrm rot="5">
            <a:off x="7072251" y="5650993"/>
            <a:ext cx="1528460" cy="437473"/>
          </a:xfrm>
          <a:prstGeom prst="rect">
            <a:avLst/>
          </a:prstGeom>
          <a:noFill/>
          <a:ln>
            <a:noFill/>
          </a:ln>
        </p:spPr>
      </p:pic>
      <p:sp>
        <p:nvSpPr>
          <p:cNvPr id="2308" name="Google Shape;2308;p166"/>
          <p:cNvSpPr txBox="1"/>
          <p:nvPr/>
        </p:nvSpPr>
        <p:spPr>
          <a:xfrm>
            <a:off x="571494" y="409350"/>
            <a:ext cx="10714756" cy="687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dirty="0">
                <a:solidFill>
                  <a:srgbClr val="032D60"/>
                </a:solidFill>
                <a:latin typeface="+mj-lt"/>
                <a:ea typeface="Avant Garde Demi SFDC"/>
                <a:cs typeface="Avant Garde Demi SFDC"/>
                <a:sym typeface="Avant Garde Demi SFDC"/>
              </a:rPr>
              <a:t>Assister les utilisateurs et les opérations continues</a:t>
            </a:r>
          </a:p>
        </p:txBody>
      </p:sp>
      <p:sp>
        <p:nvSpPr>
          <p:cNvPr id="2309" name="Google Shape;2309;p166"/>
          <p:cNvSpPr txBox="1"/>
          <p:nvPr/>
        </p:nvSpPr>
        <p:spPr>
          <a:xfrm>
            <a:off x="571525" y="1216300"/>
            <a:ext cx="5673900" cy="1222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2300" dirty="0">
                <a:solidFill>
                  <a:srgbClr val="032D60"/>
                </a:solidFill>
                <a:latin typeface="+mj-lt"/>
                <a:ea typeface="Salesforce Sans"/>
                <a:cs typeface="Salesforce Sans"/>
                <a:sym typeface="Salesforce Sans"/>
              </a:rPr>
              <a:t>Assister votre équipe de support à résoudre les problèmes opérationnels et les besoins quotidiens des utilisateurs</a:t>
            </a:r>
          </a:p>
        </p:txBody>
      </p:sp>
      <p:sp>
        <p:nvSpPr>
          <p:cNvPr id="2310" name="Google Shape;2310;p166"/>
          <p:cNvSpPr txBox="1"/>
          <p:nvPr/>
        </p:nvSpPr>
        <p:spPr>
          <a:xfrm>
            <a:off x="534194" y="2290845"/>
            <a:ext cx="4867145" cy="3467700"/>
          </a:xfrm>
          <a:prstGeom prst="rect">
            <a:avLst/>
          </a:prstGeom>
          <a:noFill/>
          <a:ln>
            <a:noFill/>
          </a:ln>
        </p:spPr>
        <p:txBody>
          <a:bodyPr spcFirstLastPara="1" wrap="square" lIns="0" tIns="0" rIns="0" bIns="0" anchor="t" anchorCtr="0">
            <a:noAutofit/>
          </a:bodyPr>
          <a:lstStyle/>
          <a:p>
            <a:pPr marL="457200" lvl="0" indent="-355600" algn="l" rtl="0">
              <a:spcBef>
                <a:spcPts val="0"/>
              </a:spcBef>
              <a:spcAft>
                <a:spcPts val="0"/>
              </a:spcAft>
              <a:buClr>
                <a:srgbClr val="59575C"/>
              </a:buClr>
              <a:buSzPts val="2000"/>
              <a:buChar char="●"/>
            </a:pPr>
            <a:r>
              <a:rPr lang="fr-FR" sz="2100" dirty="0">
                <a:solidFill>
                  <a:srgbClr val="59575C"/>
                </a:solidFill>
                <a:latin typeface="+mn-lt"/>
                <a:ea typeface="Salesforce Sans"/>
                <a:cs typeface="Salesforce Sans"/>
                <a:sym typeface="Salesforce Sans"/>
              </a:rPr>
              <a:t>Dépanner et résoudre les problèmes de connexion et d'authentification</a:t>
            </a:r>
          </a:p>
          <a:p>
            <a:pPr marL="457200" lvl="0" indent="-355600" algn="l" rtl="0">
              <a:spcBef>
                <a:spcPts val="1000"/>
              </a:spcBef>
              <a:spcAft>
                <a:spcPts val="0"/>
              </a:spcAft>
              <a:buClr>
                <a:srgbClr val="59575C"/>
              </a:buClr>
              <a:buSzPts val="2000"/>
              <a:buChar char="●"/>
            </a:pPr>
            <a:r>
              <a:rPr lang="fr-FR" sz="2100" dirty="0">
                <a:solidFill>
                  <a:srgbClr val="59575C"/>
                </a:solidFill>
                <a:latin typeface="+mn-lt"/>
                <a:ea typeface="Salesforce Sans"/>
                <a:cs typeface="Salesforce Sans"/>
                <a:sym typeface="Salesforce Sans"/>
              </a:rPr>
              <a:t>Aider les utilisateurs à récupérer l’accès avec des codes de vérification temporaires</a:t>
            </a:r>
          </a:p>
          <a:p>
            <a:pPr marL="457200" lvl="0" indent="-355600" algn="l" rtl="0">
              <a:spcBef>
                <a:spcPts val="1000"/>
              </a:spcBef>
              <a:spcAft>
                <a:spcPts val="0"/>
              </a:spcAft>
              <a:buClr>
                <a:srgbClr val="59575C"/>
              </a:buClr>
              <a:buSzPts val="2000"/>
              <a:buChar char="●"/>
            </a:pPr>
            <a:r>
              <a:rPr lang="fr-FR" sz="2100" dirty="0">
                <a:solidFill>
                  <a:srgbClr val="59575C"/>
                </a:solidFill>
                <a:latin typeface="+mn-lt"/>
                <a:ea typeface="Salesforce Sans"/>
                <a:cs typeface="Salesforce Sans"/>
                <a:sym typeface="Salesforce Sans"/>
              </a:rPr>
              <a:t>Activer la MFA pour les nouveaux employés</a:t>
            </a:r>
          </a:p>
          <a:p>
            <a:pPr marL="457200" lvl="0" indent="-355600" algn="l" rtl="0">
              <a:spcBef>
                <a:spcPts val="1000"/>
              </a:spcBef>
              <a:spcAft>
                <a:spcPts val="0"/>
              </a:spcAft>
              <a:buClr>
                <a:srgbClr val="59575C"/>
              </a:buClr>
              <a:buSzPts val="2000"/>
              <a:buChar char="●"/>
            </a:pPr>
            <a:r>
              <a:rPr lang="fr-FR" sz="2100" dirty="0">
                <a:solidFill>
                  <a:srgbClr val="59575C"/>
                </a:solidFill>
                <a:latin typeface="+mn-lt"/>
                <a:ea typeface="Salesforce Sans"/>
                <a:cs typeface="Salesforce Sans"/>
                <a:sym typeface="Salesforce Sans"/>
              </a:rPr>
              <a:t>Stocker et distribuer les clés de sécurité</a:t>
            </a:r>
          </a:p>
          <a:p>
            <a:pPr marL="457200" lvl="0" indent="-355600" algn="l" rtl="0">
              <a:spcBef>
                <a:spcPts val="1000"/>
              </a:spcBef>
              <a:spcAft>
                <a:spcPts val="1000"/>
              </a:spcAft>
              <a:buClr>
                <a:srgbClr val="59575C"/>
              </a:buClr>
              <a:buSzPts val="2000"/>
              <a:buChar char="●"/>
            </a:pPr>
            <a:r>
              <a:rPr lang="fr-FR" sz="2100" dirty="0">
                <a:solidFill>
                  <a:srgbClr val="59575C"/>
                </a:solidFill>
                <a:latin typeface="+mn-lt"/>
                <a:ea typeface="Salesforce Sans"/>
                <a:cs typeface="Salesforce Sans"/>
                <a:sym typeface="Salesforce Sans"/>
              </a:rPr>
              <a:t>Gérer l’inventaire des clés de sécurité</a:t>
            </a:r>
          </a:p>
        </p:txBody>
      </p:sp>
      <p:sp>
        <p:nvSpPr>
          <p:cNvPr id="2311" name="Google Shape;2311;p166"/>
          <p:cNvSpPr/>
          <p:nvPr/>
        </p:nvSpPr>
        <p:spPr>
          <a:xfrm>
            <a:off x="6493902" y="1902525"/>
            <a:ext cx="5795700" cy="3359700"/>
          </a:xfrm>
          <a:prstGeom prst="roundRect">
            <a:avLst>
              <a:gd name="adj" fmla="val 2978"/>
            </a:avLst>
          </a:prstGeom>
          <a:solidFill>
            <a:srgbClr val="032E61"/>
          </a:solidFill>
          <a:ln w="9525" cap="flat" cmpd="sng">
            <a:solidFill>
              <a:srgbClr val="0D9DD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12" name="Google Shape;2312;p166" descr="Google Shape;1895;p175"/>
          <p:cNvPicPr preferRelativeResize="0"/>
          <p:nvPr/>
        </p:nvPicPr>
        <p:blipFill rotWithShape="1">
          <a:blip r:embed="rId4">
            <a:alphaModFix/>
          </a:blip>
          <a:srcRect r="4698" b="15131"/>
          <a:stretch/>
        </p:blipFill>
        <p:spPr>
          <a:xfrm flipH="1">
            <a:off x="9904402" y="5772562"/>
            <a:ext cx="1381848" cy="287508"/>
          </a:xfrm>
          <a:prstGeom prst="rect">
            <a:avLst/>
          </a:prstGeom>
          <a:noFill/>
          <a:ln>
            <a:noFill/>
          </a:ln>
        </p:spPr>
      </p:pic>
      <p:pic>
        <p:nvPicPr>
          <p:cNvPr id="2313" name="Google Shape;2313;p166" descr="Google Shape;1897;p175"/>
          <p:cNvPicPr preferRelativeResize="0"/>
          <p:nvPr/>
        </p:nvPicPr>
        <p:blipFill rotWithShape="1">
          <a:blip r:embed="rId5">
            <a:alphaModFix/>
          </a:blip>
          <a:srcRect b="9518"/>
          <a:stretch/>
        </p:blipFill>
        <p:spPr>
          <a:xfrm>
            <a:off x="7872608" y="5438630"/>
            <a:ext cx="1458609" cy="692139"/>
          </a:xfrm>
          <a:prstGeom prst="rect">
            <a:avLst/>
          </a:prstGeom>
          <a:noFill/>
          <a:ln>
            <a:noFill/>
          </a:ln>
        </p:spPr>
      </p:pic>
      <p:pic>
        <p:nvPicPr>
          <p:cNvPr id="2314" name="Google Shape;2314;p166" descr="Google Shape;1898;p175"/>
          <p:cNvPicPr preferRelativeResize="0"/>
          <p:nvPr/>
        </p:nvPicPr>
        <p:blipFill rotWithShape="1">
          <a:blip r:embed="rId6">
            <a:alphaModFix/>
          </a:blip>
          <a:srcRect/>
          <a:stretch/>
        </p:blipFill>
        <p:spPr>
          <a:xfrm>
            <a:off x="8715014" y="6240804"/>
            <a:ext cx="1416561" cy="56963"/>
          </a:xfrm>
          <a:prstGeom prst="rect">
            <a:avLst/>
          </a:prstGeom>
          <a:noFill/>
          <a:ln>
            <a:noFill/>
          </a:ln>
        </p:spPr>
      </p:pic>
      <p:pic>
        <p:nvPicPr>
          <p:cNvPr id="2315" name="Google Shape;2315;p166" descr="Google Shape;1899;p175"/>
          <p:cNvPicPr preferRelativeResize="0"/>
          <p:nvPr/>
        </p:nvPicPr>
        <p:blipFill rotWithShape="1">
          <a:blip r:embed="rId7">
            <a:alphaModFix/>
          </a:blip>
          <a:srcRect/>
          <a:stretch/>
        </p:blipFill>
        <p:spPr>
          <a:xfrm>
            <a:off x="6445793" y="1848643"/>
            <a:ext cx="6036595" cy="4420442"/>
          </a:xfrm>
          <a:prstGeom prst="rect">
            <a:avLst/>
          </a:prstGeom>
          <a:noFill/>
          <a:ln>
            <a:noFill/>
          </a:ln>
        </p:spPr>
      </p:pic>
      <p:pic>
        <p:nvPicPr>
          <p:cNvPr id="2316" name="Google Shape;2316;p166" descr="Google Shape;1900;p175"/>
          <p:cNvPicPr preferRelativeResize="0"/>
          <p:nvPr/>
        </p:nvPicPr>
        <p:blipFill rotWithShape="1">
          <a:blip r:embed="rId8">
            <a:alphaModFix/>
          </a:blip>
          <a:srcRect/>
          <a:stretch/>
        </p:blipFill>
        <p:spPr>
          <a:xfrm>
            <a:off x="8165201" y="5864398"/>
            <a:ext cx="1027595" cy="437487"/>
          </a:xfrm>
          <a:prstGeom prst="rect">
            <a:avLst/>
          </a:prstGeom>
          <a:noFill/>
          <a:ln>
            <a:noFill/>
          </a:ln>
        </p:spPr>
      </p:pic>
      <p:pic>
        <p:nvPicPr>
          <p:cNvPr id="2317" name="Google Shape;2317;p166" descr="Google Shape;1901;p175"/>
          <p:cNvPicPr preferRelativeResize="0"/>
          <p:nvPr/>
        </p:nvPicPr>
        <p:blipFill rotWithShape="1">
          <a:blip r:embed="rId9">
            <a:alphaModFix/>
          </a:blip>
          <a:srcRect b="8062"/>
          <a:stretch/>
        </p:blipFill>
        <p:spPr>
          <a:xfrm flipH="1">
            <a:off x="8757238" y="6020881"/>
            <a:ext cx="566737" cy="293985"/>
          </a:xfrm>
          <a:prstGeom prst="rect">
            <a:avLst/>
          </a:prstGeom>
          <a:noFill/>
          <a:ln>
            <a:noFill/>
          </a:ln>
        </p:spPr>
      </p:pic>
      <p:pic>
        <p:nvPicPr>
          <p:cNvPr id="2318" name="Google Shape;2318;p166" descr="Google Shape;1902;p175"/>
          <p:cNvPicPr preferRelativeResize="0"/>
          <p:nvPr/>
        </p:nvPicPr>
        <p:blipFill rotWithShape="1">
          <a:blip r:embed="rId10">
            <a:alphaModFix/>
          </a:blip>
          <a:srcRect b="2837"/>
          <a:stretch/>
        </p:blipFill>
        <p:spPr>
          <a:xfrm>
            <a:off x="8557610" y="6163892"/>
            <a:ext cx="430775" cy="152281"/>
          </a:xfrm>
          <a:prstGeom prst="rect">
            <a:avLst/>
          </a:prstGeom>
          <a:noFill/>
          <a:ln>
            <a:noFill/>
          </a:ln>
        </p:spPr>
      </p:pic>
      <p:sp>
        <p:nvSpPr>
          <p:cNvPr id="2319" name="Google Shape;2319;p166"/>
          <p:cNvSpPr txBox="1"/>
          <p:nvPr/>
        </p:nvSpPr>
        <p:spPr>
          <a:xfrm>
            <a:off x="7000194" y="2231520"/>
            <a:ext cx="4846200" cy="2252700"/>
          </a:xfrm>
          <a:prstGeom prst="rect">
            <a:avLst/>
          </a:prstGeom>
          <a:noFill/>
          <a:ln>
            <a:noFill/>
          </a:ln>
        </p:spPr>
        <p:txBody>
          <a:bodyPr spcFirstLastPara="1" wrap="square" lIns="119875" tIns="119875" rIns="119875" bIns="119875" anchor="t" anchorCtr="0">
            <a:noAutofit/>
          </a:bodyPr>
          <a:lstStyle/>
          <a:p>
            <a:pPr marL="0" lvl="0" indent="0" algn="ctr" rtl="0">
              <a:spcBef>
                <a:spcPts val="0"/>
              </a:spcBef>
              <a:spcAft>
                <a:spcPts val="0"/>
              </a:spcAft>
              <a:buNone/>
            </a:pPr>
            <a:r>
              <a:rPr lang="fr-FR" sz="2100" b="1" dirty="0">
                <a:solidFill>
                  <a:srgbClr val="FFFFFF"/>
                </a:solidFill>
                <a:latin typeface="+mn-lt"/>
                <a:ea typeface="Avant Garde Demi SFDC"/>
                <a:cs typeface="Avant Garde Demi SFDC"/>
                <a:sym typeface="Avant Garde Demi SFDC"/>
              </a:rPr>
              <a:t>Codes de vérification temporaires</a:t>
            </a:r>
          </a:p>
          <a:p>
            <a:pPr marL="0" lvl="0" indent="0" algn="ctr" rtl="0">
              <a:spcBef>
                <a:spcPts val="1300"/>
              </a:spcBef>
              <a:spcAft>
                <a:spcPts val="0"/>
              </a:spcAft>
              <a:buNone/>
            </a:pPr>
            <a:r>
              <a:rPr lang="fr-FR" sz="2100" dirty="0">
                <a:solidFill>
                  <a:srgbClr val="FFFFFF"/>
                </a:solidFill>
                <a:latin typeface="+mn-lt"/>
                <a:ea typeface="Salesforce Sans"/>
                <a:cs typeface="Salesforce Sans"/>
                <a:sym typeface="Salesforce Sans"/>
              </a:rPr>
              <a:t>Plan de récupération si les utilisateurs oublient ou perdent leur(s) méthode(s) de vérification habituelle(s)</a:t>
            </a:r>
          </a:p>
          <a:p>
            <a:pPr marL="0" lvl="0" indent="0" algn="ctr" rtl="0">
              <a:spcBef>
                <a:spcPts val="1300"/>
              </a:spcBef>
              <a:spcAft>
                <a:spcPts val="1300"/>
              </a:spcAft>
              <a:buNone/>
            </a:pPr>
            <a:r>
              <a:rPr lang="fr-FR" sz="2100" dirty="0">
                <a:solidFill>
                  <a:srgbClr val="FFFFFF"/>
                </a:solidFill>
                <a:latin typeface="+mn-lt"/>
                <a:ea typeface="Salesforce Sans"/>
                <a:cs typeface="Salesforce Sans"/>
                <a:sym typeface="Salesforce Sans"/>
              </a:rPr>
              <a:t>Les administrateurs peuvent définir des délais d’expiration du code de </a:t>
            </a:r>
            <a:br>
              <a:rPr lang="fr-FR" sz="2100" dirty="0">
                <a:solidFill>
                  <a:srgbClr val="FFFFFF"/>
                </a:solidFill>
                <a:latin typeface="+mn-lt"/>
                <a:ea typeface="Salesforce Sans"/>
                <a:cs typeface="Salesforce Sans"/>
                <a:sym typeface="Salesforce Sans"/>
              </a:rPr>
            </a:br>
            <a:r>
              <a:rPr lang="fr-FR" sz="2100" dirty="0">
                <a:solidFill>
                  <a:srgbClr val="FFFFFF"/>
                </a:solidFill>
                <a:latin typeface="+mn-lt"/>
                <a:ea typeface="Salesforce Sans"/>
                <a:cs typeface="Salesforce Sans"/>
                <a:sym typeface="Salesforce Sans"/>
              </a:rPr>
              <a:t>1 à 24 heures</a:t>
            </a:r>
          </a:p>
        </p:txBody>
      </p:sp>
      <p:pic>
        <p:nvPicPr>
          <p:cNvPr id="2321" name="Google Shape;2321;p166" descr="Image"/>
          <p:cNvPicPr preferRelativeResize="0"/>
          <p:nvPr/>
        </p:nvPicPr>
        <p:blipFill rotWithShape="1">
          <a:blip r:embed="rId11">
            <a:alphaModFix/>
          </a:blip>
          <a:srcRect l="3643" t="8975" r="40050"/>
          <a:stretch/>
        </p:blipFill>
        <p:spPr>
          <a:xfrm flipH="1">
            <a:off x="9904395" y="5853405"/>
            <a:ext cx="619831" cy="446742"/>
          </a:xfrm>
          <a:custGeom>
            <a:avLst/>
            <a:gdLst/>
            <a:ahLst/>
            <a:cxnLst/>
            <a:rect l="l" t="t" r="r" b="b"/>
            <a:pathLst>
              <a:path w="21115" h="21600" extrusionOk="0">
                <a:moveTo>
                  <a:pt x="7588" y="0"/>
                </a:moveTo>
                <a:cubicBezTo>
                  <a:pt x="3741" y="1232"/>
                  <a:pt x="798" y="5637"/>
                  <a:pt x="135" y="11153"/>
                </a:cubicBezTo>
                <a:cubicBezTo>
                  <a:pt x="-310" y="14849"/>
                  <a:pt x="359" y="18634"/>
                  <a:pt x="1972" y="21600"/>
                </a:cubicBezTo>
                <a:lnTo>
                  <a:pt x="10407" y="21600"/>
                </a:lnTo>
                <a:lnTo>
                  <a:pt x="17658" y="21510"/>
                </a:lnTo>
                <a:cubicBezTo>
                  <a:pt x="18344" y="19663"/>
                  <a:pt x="18988" y="17790"/>
                  <a:pt x="19593" y="15894"/>
                </a:cubicBezTo>
                <a:cubicBezTo>
                  <a:pt x="20476" y="13122"/>
                  <a:pt x="21290" y="10199"/>
                  <a:pt x="21082" y="7139"/>
                </a:cubicBezTo>
                <a:cubicBezTo>
                  <a:pt x="21018" y="6191"/>
                  <a:pt x="20855" y="5267"/>
                  <a:pt x="20600" y="4397"/>
                </a:cubicBezTo>
                <a:lnTo>
                  <a:pt x="18132" y="1348"/>
                </a:lnTo>
                <a:lnTo>
                  <a:pt x="7588" y="0"/>
                </a:lnTo>
                <a:close/>
              </a:path>
            </a:pathLst>
          </a:cu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solidFill>
                  <a:schemeClr val="accent1"/>
                </a:solidFill>
                <a:latin typeface="+mj-lt"/>
              </a:rPr>
              <a:t>Comment activer vous-même la MFA</a:t>
            </a:r>
            <a:br>
              <a:rPr lang="fr-FR">
                <a:solidFill>
                  <a:schemeClr val="accent1"/>
                </a:solidFill>
                <a:latin typeface="+mj-lt"/>
              </a:rPr>
            </a:br>
            <a:endParaRPr lang="fr-FR">
              <a:solidFill>
                <a:schemeClr val="accent1"/>
              </a:solidFill>
              <a:latin typeface="+mj-lt"/>
            </a:endParaRPr>
          </a:p>
        </p:txBody>
      </p:sp>
    </p:spTree>
    <p:extLst>
      <p:ext uri="{BB962C8B-B14F-4D97-AF65-F5344CB8AC3E}">
        <p14:creationId xmlns:p14="http://schemas.microsoft.com/office/powerpoint/2010/main" val="2038151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2310;p165">
            <a:extLst>
              <a:ext uri="{FF2B5EF4-FFF2-40B4-BE49-F238E27FC236}">
                <a16:creationId xmlns:a16="http://schemas.microsoft.com/office/drawing/2014/main" id="{BE657A73-3027-5CA9-F168-874AF4A14188}"/>
              </a:ext>
            </a:extLst>
          </p:cNvPr>
          <p:cNvSpPr txBox="1">
            <a:spLocks noGrp="1"/>
          </p:cNvSpPr>
          <p:nvPr>
            <p:ph type="title"/>
          </p:nvPr>
        </p:nvSpPr>
        <p:spPr>
          <a:xfrm>
            <a:off x="576075" y="66200"/>
            <a:ext cx="102642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N’attendez pas, activez la MFA vous-même</a:t>
            </a:r>
          </a:p>
        </p:txBody>
      </p:sp>
      <p:sp>
        <p:nvSpPr>
          <p:cNvPr id="9" name="Google Shape;2311;p165">
            <a:extLst>
              <a:ext uri="{FF2B5EF4-FFF2-40B4-BE49-F238E27FC236}">
                <a16:creationId xmlns:a16="http://schemas.microsoft.com/office/drawing/2014/main" id="{667BE98A-357E-F71B-11E7-777CDC5F02E8}"/>
              </a:ext>
            </a:extLst>
          </p:cNvPr>
          <p:cNvSpPr txBox="1">
            <a:spLocks/>
          </p:cNvSpPr>
          <p:nvPr/>
        </p:nvSpPr>
        <p:spPr>
          <a:xfrm>
            <a:off x="576075" y="1118525"/>
            <a:ext cx="10264200" cy="6309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spcBef>
                <a:spcPts val="0"/>
              </a:spcBef>
              <a:spcAft>
                <a:spcPts val="300"/>
              </a:spcAft>
              <a:buFont typeface="Arial"/>
              <a:buNone/>
            </a:pPr>
            <a:r>
              <a:rPr lang="fr-FR" sz="2400">
                <a:solidFill>
                  <a:schemeClr val="accent1"/>
                </a:solidFill>
                <a:latin typeface="+mj-lt"/>
              </a:rPr>
              <a:t>Il est désormais temps de protéger les données de vos clients</a:t>
            </a:r>
          </a:p>
        </p:txBody>
      </p:sp>
      <p:sp>
        <p:nvSpPr>
          <p:cNvPr id="10" name="Google Shape;2312;p165">
            <a:extLst>
              <a:ext uri="{FF2B5EF4-FFF2-40B4-BE49-F238E27FC236}">
                <a16:creationId xmlns:a16="http://schemas.microsoft.com/office/drawing/2014/main" id="{046DB0BE-794B-998F-B85D-85ED2383B577}"/>
              </a:ext>
            </a:extLst>
          </p:cNvPr>
          <p:cNvSpPr txBox="1">
            <a:spLocks/>
          </p:cNvSpPr>
          <p:nvPr/>
        </p:nvSpPr>
        <p:spPr>
          <a:xfrm>
            <a:off x="748175" y="2142305"/>
            <a:ext cx="3140100" cy="35129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lgn="ctr">
              <a:spcBef>
                <a:spcPts val="550"/>
              </a:spcBef>
              <a:buFont typeface="Arial"/>
              <a:buNone/>
            </a:pPr>
            <a:r>
              <a:rPr lang="fr-FR" sz="1600" b="1">
                <a:solidFill>
                  <a:schemeClr val="bg1"/>
                </a:solidFill>
                <a:latin typeface="+mn-lt"/>
              </a:rPr>
              <a:t>Recommandé :  </a:t>
            </a:r>
          </a:p>
          <a:p>
            <a:pPr marL="0" indent="0" algn="ctr">
              <a:spcBef>
                <a:spcPts val="575"/>
              </a:spcBef>
              <a:buFont typeface="Arial"/>
              <a:buNone/>
            </a:pPr>
            <a:endParaRPr lang="en-US" sz="2400" b="1" dirty="0">
              <a:solidFill>
                <a:schemeClr val="bg1"/>
              </a:solidFill>
              <a:latin typeface="+mn-lt"/>
            </a:endParaRPr>
          </a:p>
          <a:p>
            <a:pPr marL="0" indent="0" algn="ctr">
              <a:spcBef>
                <a:spcPts val="575"/>
              </a:spcBef>
              <a:buFont typeface="Arial"/>
              <a:buNone/>
            </a:pPr>
            <a:r>
              <a:rPr lang="fr-FR" sz="2400" b="1">
                <a:solidFill>
                  <a:schemeClr val="bg1"/>
                </a:solidFill>
                <a:latin typeface="+mn-lt"/>
              </a:rPr>
              <a:t>Activez tous les utilisateurs en même temps</a:t>
            </a:r>
          </a:p>
        </p:txBody>
      </p:sp>
      <p:sp>
        <p:nvSpPr>
          <p:cNvPr id="11" name="Google Shape;2313;p165">
            <a:extLst>
              <a:ext uri="{FF2B5EF4-FFF2-40B4-BE49-F238E27FC236}">
                <a16:creationId xmlns:a16="http://schemas.microsoft.com/office/drawing/2014/main" id="{F1B5415B-05D0-5B2F-A2F0-BAA701A57763}"/>
              </a:ext>
            </a:extLst>
          </p:cNvPr>
          <p:cNvSpPr txBox="1">
            <a:spLocks/>
          </p:cNvSpPr>
          <p:nvPr/>
        </p:nvSpPr>
        <p:spPr>
          <a:xfrm>
            <a:off x="4527650" y="2142305"/>
            <a:ext cx="3140100" cy="35129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0" indent="0" algn="ctr">
              <a:spcBef>
                <a:spcPts val="550"/>
              </a:spcBef>
              <a:buFont typeface="Arial"/>
              <a:buNone/>
            </a:pPr>
            <a:r>
              <a:rPr lang="fr-FR" sz="1600" b="1">
                <a:solidFill>
                  <a:schemeClr val="bg1"/>
                </a:solidFill>
                <a:latin typeface="+mn-lt"/>
              </a:rPr>
              <a:t>Alternative : </a:t>
            </a:r>
          </a:p>
          <a:p>
            <a:pPr marL="0" indent="0" algn="ctr">
              <a:spcBef>
                <a:spcPts val="575"/>
              </a:spcBef>
              <a:buFont typeface="Arial"/>
              <a:buNone/>
            </a:pPr>
            <a:endParaRPr lang="en-US" sz="2400" b="1" dirty="0">
              <a:solidFill>
                <a:schemeClr val="bg1"/>
              </a:solidFill>
              <a:latin typeface="+mn-lt"/>
            </a:endParaRPr>
          </a:p>
          <a:p>
            <a:pPr marL="0" indent="0" algn="ctr">
              <a:spcBef>
                <a:spcPts val="575"/>
              </a:spcBef>
              <a:buFont typeface="Arial"/>
              <a:buNone/>
            </a:pPr>
            <a:r>
              <a:rPr lang="fr-FR" sz="2400" b="1">
                <a:solidFill>
                  <a:schemeClr val="bg1"/>
                </a:solidFill>
                <a:latin typeface="+mn-lt"/>
              </a:rPr>
              <a:t>Activez des groupes d’utilisateurs en plusieurs phases</a:t>
            </a:r>
          </a:p>
        </p:txBody>
      </p:sp>
      <p:sp>
        <p:nvSpPr>
          <p:cNvPr id="13" name="Google Shape;2315;p165">
            <a:extLst>
              <a:ext uri="{FF2B5EF4-FFF2-40B4-BE49-F238E27FC236}">
                <a16:creationId xmlns:a16="http://schemas.microsoft.com/office/drawing/2014/main" id="{BFA805CE-7D55-03E4-F191-FA7D4B6942B2}"/>
              </a:ext>
            </a:extLst>
          </p:cNvPr>
          <p:cNvSpPr txBox="1">
            <a:spLocks/>
          </p:cNvSpPr>
          <p:nvPr/>
        </p:nvSpPr>
        <p:spPr>
          <a:xfrm>
            <a:off x="8340253" y="2594344"/>
            <a:ext cx="3206708" cy="210528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1pPr>
            <a:lvl2pPr marL="914400" marR="0" lvl="1" indent="-3492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3pPr>
            <a:lvl4pPr marL="1828800" marR="0" lvl="3" indent="-3238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90000"/>
              </a:lnSpc>
              <a:spcBef>
                <a:spcPts val="300"/>
              </a:spcBef>
              <a:spcAft>
                <a:spcPts val="0"/>
              </a:spcAft>
              <a:buClr>
                <a:srgbClr val="000000"/>
              </a:buClr>
              <a:buSzPts val="1000"/>
              <a:buFont typeface="Arial"/>
              <a:buNone/>
              <a:defRPr sz="1000" b="0" i="0" u="none" strike="noStrike" cap="none">
                <a:solidFill>
                  <a:schemeClr val="accent2"/>
                </a:solidFill>
                <a:latin typeface="Salesforce Sans"/>
                <a:ea typeface="Salesforce Sans"/>
                <a:cs typeface="Salesforce Sans"/>
                <a:sym typeface="Salesforce Sans"/>
              </a:defRPr>
            </a:lvl5pPr>
            <a:lvl6pPr marL="2743200" marR="0" lvl="5"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6pPr>
            <a:lvl7pPr marL="3200400" marR="0" lvl="6"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7pPr>
            <a:lvl8pPr marL="3657600" marR="0" lvl="7"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8pPr>
            <a:lvl9pPr marL="4114800" marR="0" lvl="8" indent="-355600" algn="l" rtl="0">
              <a:lnSpc>
                <a:spcPct val="90000"/>
              </a:lnSpc>
              <a:spcBef>
                <a:spcPts val="300"/>
              </a:spcBef>
              <a:spcAft>
                <a:spcPts val="30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9pPr>
          </a:lstStyle>
          <a:p>
            <a:pPr marL="101600" indent="0">
              <a:lnSpc>
                <a:spcPct val="120000"/>
              </a:lnSpc>
              <a:spcBef>
                <a:spcPts val="550"/>
              </a:spcBef>
              <a:buSzPts val="2000"/>
            </a:pPr>
            <a:r>
              <a:rPr lang="fr-FR" sz="2000" b="1" i="0" u="none" strike="noStrike" dirty="0">
                <a:solidFill>
                  <a:schemeClr val="tx1"/>
                </a:solidFill>
                <a:effectLst/>
                <a:latin typeface="+mn-lt"/>
              </a:rPr>
              <a:t>Conseil</a:t>
            </a:r>
            <a:r>
              <a:rPr lang="fr-FR" sz="2000" i="0" u="none" strike="noStrike" dirty="0">
                <a:solidFill>
                  <a:schemeClr val="tx1"/>
                </a:solidFill>
                <a:effectLst/>
                <a:latin typeface="+mn-lt"/>
              </a:rPr>
              <a:t> :</a:t>
            </a:r>
            <a:r>
              <a:rPr lang="fr-FR" sz="2000" b="0" i="0" u="none" strike="noStrike" dirty="0">
                <a:solidFill>
                  <a:schemeClr val="tx1"/>
                </a:solidFill>
                <a:effectLst/>
                <a:latin typeface="+mn-lt"/>
              </a:rPr>
              <a:t> </a:t>
            </a:r>
            <a:r>
              <a:rPr lang="fr-FR" sz="1600" b="0" i="0" u="none" strike="noStrike" dirty="0">
                <a:solidFill>
                  <a:schemeClr val="tx1"/>
                </a:solidFill>
                <a:effectLst/>
                <a:latin typeface="+mn-lt"/>
              </a:rPr>
              <a:t>Avant d’activer </a:t>
            </a:r>
            <a:br>
              <a:rPr lang="fr-FR" sz="1600" b="0" i="0" u="none" strike="noStrike" dirty="0">
                <a:solidFill>
                  <a:schemeClr val="tx1"/>
                </a:solidFill>
                <a:effectLst/>
                <a:latin typeface="+mn-lt"/>
              </a:rPr>
            </a:br>
            <a:r>
              <a:rPr lang="fr-FR" sz="1600" b="0" i="0" u="none" strike="noStrike" dirty="0">
                <a:solidFill>
                  <a:schemeClr val="tx1"/>
                </a:solidFill>
                <a:effectLst/>
                <a:latin typeface="+mn-lt"/>
              </a:rPr>
              <a:t>la MFA, n’oubliez pas de l’abandonner pour le sous-ensemble de types d’utilisateurs exemptés de la MFA qui doivent être exclus manuellement. </a:t>
            </a:r>
          </a:p>
        </p:txBody>
      </p:sp>
      <p:sp>
        <p:nvSpPr>
          <p:cNvPr id="15" name="Google Shape;2552;p177">
            <a:extLst>
              <a:ext uri="{FF2B5EF4-FFF2-40B4-BE49-F238E27FC236}">
                <a16:creationId xmlns:a16="http://schemas.microsoft.com/office/drawing/2014/main" id="{B1BB2530-889D-352C-EDC4-86BF34DB95D9}"/>
              </a:ext>
            </a:extLst>
          </p:cNvPr>
          <p:cNvSpPr/>
          <p:nvPr/>
        </p:nvSpPr>
        <p:spPr>
          <a:xfrm rot="-5404374">
            <a:off x="9423989" y="3846321"/>
            <a:ext cx="963247" cy="3139081"/>
          </a:xfrm>
          <a:prstGeom prst="roundRect">
            <a:avLst>
              <a:gd name="adj" fmla="val 42223"/>
            </a:avLst>
          </a:prstGeom>
          <a:solidFill>
            <a:schemeClr val="accent1">
              <a:lumMod val="10000"/>
              <a:lumOff val="90000"/>
            </a:schemeClr>
          </a:solidFill>
          <a:ln w="9525" cap="flat" cmpd="sng">
            <a:no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14" name="Google Shape;2315;p165">
            <a:extLst>
              <a:ext uri="{FF2B5EF4-FFF2-40B4-BE49-F238E27FC236}">
                <a16:creationId xmlns:a16="http://schemas.microsoft.com/office/drawing/2014/main" id="{605A8469-87C6-4F95-6763-689AA45F6CCB}"/>
              </a:ext>
            </a:extLst>
          </p:cNvPr>
          <p:cNvSpPr txBox="1">
            <a:spLocks/>
          </p:cNvSpPr>
          <p:nvPr/>
        </p:nvSpPr>
        <p:spPr>
          <a:xfrm>
            <a:off x="8335461" y="4971431"/>
            <a:ext cx="3017108" cy="58142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1pPr>
            <a:lvl2pPr marL="914400" marR="0" lvl="1" indent="-3492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3pPr>
            <a:lvl4pPr marL="1828800" marR="0" lvl="3" indent="-323850" algn="l" rtl="0">
              <a:lnSpc>
                <a:spcPct val="90000"/>
              </a:lnSpc>
              <a:spcBef>
                <a:spcPts val="300"/>
              </a:spcBef>
              <a:spcAft>
                <a:spcPts val="0"/>
              </a:spcAft>
              <a:buClr>
                <a:schemeClr val="lt2"/>
              </a:buClr>
              <a:buSzPts val="1000"/>
              <a:buFont typeface="Arial"/>
              <a:buNone/>
              <a:defRPr sz="10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90000"/>
              </a:lnSpc>
              <a:spcBef>
                <a:spcPts val="300"/>
              </a:spcBef>
              <a:spcAft>
                <a:spcPts val="0"/>
              </a:spcAft>
              <a:buClr>
                <a:srgbClr val="000000"/>
              </a:buClr>
              <a:buSzPts val="1000"/>
              <a:buFont typeface="Arial"/>
              <a:buNone/>
              <a:defRPr sz="1000" b="0" i="0" u="none" strike="noStrike" cap="none">
                <a:solidFill>
                  <a:schemeClr val="accent2"/>
                </a:solidFill>
                <a:latin typeface="Salesforce Sans"/>
                <a:ea typeface="Salesforce Sans"/>
                <a:cs typeface="Salesforce Sans"/>
                <a:sym typeface="Salesforce Sans"/>
              </a:defRPr>
            </a:lvl5pPr>
            <a:lvl6pPr marL="2743200" marR="0" lvl="5"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6pPr>
            <a:lvl7pPr marL="3200400" marR="0" lvl="6"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7pPr>
            <a:lvl8pPr marL="3657600" marR="0" lvl="7" indent="-355600" algn="l" rtl="0">
              <a:lnSpc>
                <a:spcPct val="90000"/>
              </a:lnSpc>
              <a:spcBef>
                <a:spcPts val="300"/>
              </a:spcBef>
              <a:spcAft>
                <a:spcPts val="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8pPr>
            <a:lvl9pPr marL="4114800" marR="0" lvl="8" indent="-355600" algn="l" rtl="0">
              <a:lnSpc>
                <a:spcPct val="90000"/>
              </a:lnSpc>
              <a:spcBef>
                <a:spcPts val="300"/>
              </a:spcBef>
              <a:spcAft>
                <a:spcPts val="300"/>
              </a:spcAft>
              <a:buClr>
                <a:schemeClr val="accent2"/>
              </a:buClr>
              <a:buSzPts val="1000"/>
              <a:buFont typeface="Arial"/>
              <a:buNone/>
              <a:defRPr sz="1000" b="0" i="0" u="none" strike="noStrike" cap="none">
                <a:solidFill>
                  <a:schemeClr val="accent2"/>
                </a:solidFill>
                <a:latin typeface="Salesforce Sans"/>
                <a:ea typeface="Salesforce Sans"/>
                <a:cs typeface="Salesforce Sans"/>
                <a:sym typeface="Salesforce Sans"/>
              </a:defRPr>
            </a:lvl9pPr>
          </a:lstStyle>
          <a:p>
            <a:pPr marL="101600" indent="0" algn="ctr">
              <a:lnSpc>
                <a:spcPct val="120000"/>
              </a:lnSpc>
              <a:spcBef>
                <a:spcPts val="550"/>
              </a:spcBef>
              <a:buSzPts val="2000"/>
            </a:pPr>
            <a:r>
              <a:rPr lang="fr-FR" sz="1200" b="1">
                <a:solidFill>
                  <a:schemeClr val="tx1"/>
                </a:solidFill>
                <a:latin typeface="+mn-lt"/>
                <a:hlinkClick r:id="rId3">
                  <a:extLst>
                    <a:ext uri="{A12FA001-AC4F-418D-AE19-62706E023703}">
                      <ahyp:hlinkClr xmlns:ahyp="http://schemas.microsoft.com/office/drawing/2018/hyperlinkcolor" val="tx"/>
                    </a:ext>
                  </a:extLst>
                </a:hlinkClick>
              </a:rPr>
              <a:t>Consultez la liste des types d'utilisateurs qui nécessitent une exclusion manuelle de la MFA</a:t>
            </a:r>
          </a:p>
        </p:txBody>
      </p:sp>
    </p:spTree>
    <p:extLst>
      <p:ext uri="{BB962C8B-B14F-4D97-AF65-F5344CB8AC3E}">
        <p14:creationId xmlns:p14="http://schemas.microsoft.com/office/powerpoint/2010/main" val="3376370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19"/>
        <p:cNvGrpSpPr/>
        <p:nvPr/>
      </p:nvGrpSpPr>
      <p:grpSpPr>
        <a:xfrm>
          <a:off x="0" y="0"/>
          <a:ext cx="0" cy="0"/>
          <a:chOff x="0" y="0"/>
          <a:chExt cx="0" cy="0"/>
        </a:xfrm>
      </p:grpSpPr>
      <p:sp>
        <p:nvSpPr>
          <p:cNvPr id="2320" name="Google Shape;2320;p166"/>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sz="3200">
                <a:solidFill>
                  <a:schemeClr val="accent1"/>
                </a:solidFill>
                <a:latin typeface="+mj-lt"/>
              </a:rPr>
              <a:t>Activation de la MFA pour tous les utilisateurs</a:t>
            </a:r>
          </a:p>
        </p:txBody>
      </p:sp>
      <p:pic>
        <p:nvPicPr>
          <p:cNvPr id="3" name="Picture 2" descr="A screenshot of a computer&#10;&#10;Description automatically generated with medium confidence">
            <a:extLst>
              <a:ext uri="{FF2B5EF4-FFF2-40B4-BE49-F238E27FC236}">
                <a16:creationId xmlns:a16="http://schemas.microsoft.com/office/drawing/2014/main" id="{A9DF4F05-05C1-33BC-F517-46A40F72CF53}"/>
              </a:ext>
            </a:extLst>
          </p:cNvPr>
          <p:cNvPicPr>
            <a:picLocks noChangeAspect="1"/>
          </p:cNvPicPr>
          <p:nvPr/>
        </p:nvPicPr>
        <p:blipFill>
          <a:blip r:embed="rId3"/>
          <a:stretch>
            <a:fillRect/>
          </a:stretch>
        </p:blipFill>
        <p:spPr>
          <a:xfrm>
            <a:off x="917496" y="1326387"/>
            <a:ext cx="9888702" cy="497555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336" name="Google Shape;2336;p168"/>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sz="3200">
                <a:solidFill>
                  <a:schemeClr val="accent1"/>
                </a:solidFill>
                <a:latin typeface="+mj-lt"/>
              </a:rPr>
              <a:t>Activation de la MFA pour des utilisateurs spécifiques</a:t>
            </a:r>
          </a:p>
        </p:txBody>
      </p:sp>
      <p:pic>
        <p:nvPicPr>
          <p:cNvPr id="2337" name="Google Shape;2337;p168"/>
          <p:cNvPicPr preferRelativeResize="0"/>
          <p:nvPr/>
        </p:nvPicPr>
        <p:blipFill rotWithShape="1">
          <a:blip r:embed="rId3">
            <a:alphaModFix amt="74000"/>
          </a:blip>
          <a:srcRect t="13369" b="13369"/>
          <a:stretch/>
        </p:blipFill>
        <p:spPr>
          <a:xfrm>
            <a:off x="1117538" y="1916499"/>
            <a:ext cx="9953624" cy="3280051"/>
          </a:xfrm>
          <a:prstGeom prst="rect">
            <a:avLst/>
          </a:prstGeom>
          <a:noFill/>
          <a:ln w="9525" cap="flat" cmpd="sng">
            <a:solidFill>
              <a:schemeClr val="dk1"/>
            </a:solidFill>
            <a:prstDash val="solid"/>
            <a:round/>
            <a:headEnd type="none" w="sm" len="sm"/>
            <a:tailEnd type="none" w="sm" len="sm"/>
          </a:ln>
        </p:spPr>
      </p:pic>
      <p:sp>
        <p:nvSpPr>
          <p:cNvPr id="2338" name="Google Shape;2338;p168"/>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9" name="Google Shape;2339;p168"/>
          <p:cNvPicPr preferRelativeResize="0"/>
          <p:nvPr/>
        </p:nvPicPr>
        <p:blipFill rotWithShape="1">
          <a:blip r:embed="rId4">
            <a:alphaModFix/>
          </a:blip>
          <a:srcRect l="1566" t="8657" r="23817" b="8649"/>
          <a:stretch/>
        </p:blipFill>
        <p:spPr>
          <a:xfrm>
            <a:off x="1227050" y="4523525"/>
            <a:ext cx="9953599" cy="431602"/>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27"/>
        <p:cNvGrpSpPr/>
        <p:nvPr/>
      </p:nvGrpSpPr>
      <p:grpSpPr>
        <a:xfrm>
          <a:off x="0" y="0"/>
          <a:ext cx="0" cy="0"/>
          <a:chOff x="0" y="0"/>
          <a:chExt cx="0" cy="0"/>
        </a:xfrm>
      </p:grpSpPr>
      <p:sp>
        <p:nvSpPr>
          <p:cNvPr id="2328" name="Google Shape;2328;p167"/>
          <p:cNvSpPr txBox="1">
            <a:spLocks noGrp="1"/>
          </p:cNvSpPr>
          <p:nvPr>
            <p:ph type="title"/>
          </p:nvPr>
        </p:nvSpPr>
        <p:spPr>
          <a:xfrm>
            <a:off x="571504" y="517153"/>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sz="3200" dirty="0">
                <a:solidFill>
                  <a:schemeClr val="accent1"/>
                </a:solidFill>
                <a:latin typeface="+mj-lt"/>
              </a:rPr>
              <a:t>Abandon de la MFA pour les cas d’utilisation d’exemption de la MFA</a:t>
            </a:r>
          </a:p>
        </p:txBody>
      </p:sp>
      <p:pic>
        <p:nvPicPr>
          <p:cNvPr id="2329" name="Google Shape;2329;p167"/>
          <p:cNvPicPr preferRelativeResize="0"/>
          <p:nvPr/>
        </p:nvPicPr>
        <p:blipFill rotWithShape="1">
          <a:blip r:embed="rId3">
            <a:alphaModFix amt="74000"/>
          </a:blip>
          <a:srcRect l="-50" t="13239" r="49" b="22555"/>
          <a:stretch/>
        </p:blipFill>
        <p:spPr>
          <a:xfrm>
            <a:off x="1117538" y="1916499"/>
            <a:ext cx="9953626" cy="3280050"/>
          </a:xfrm>
          <a:prstGeom prst="rect">
            <a:avLst/>
          </a:prstGeom>
          <a:noFill/>
          <a:ln w="9525" cap="flat" cmpd="sng">
            <a:solidFill>
              <a:schemeClr val="dk1"/>
            </a:solidFill>
            <a:prstDash val="solid"/>
            <a:round/>
            <a:headEnd type="none" w="sm" len="sm"/>
            <a:tailEnd type="none" w="sm" len="sm"/>
          </a:ln>
        </p:spPr>
      </p:pic>
      <p:sp>
        <p:nvSpPr>
          <p:cNvPr id="2330" name="Google Shape;2330;p167"/>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1" name="Google Shape;2331;p167"/>
          <p:cNvPicPr preferRelativeResize="0"/>
          <p:nvPr/>
        </p:nvPicPr>
        <p:blipFill rotWithShape="1">
          <a:blip r:embed="rId4">
            <a:alphaModFix/>
          </a:blip>
          <a:srcRect r="3975"/>
          <a:stretch/>
        </p:blipFill>
        <p:spPr>
          <a:xfrm>
            <a:off x="1227050" y="4510725"/>
            <a:ext cx="9953624" cy="457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solidFill>
                  <a:schemeClr val="accent1"/>
                </a:solidFill>
                <a:latin typeface="+mj-lt"/>
              </a:rPr>
              <a:t>Aide et ressources</a:t>
            </a:r>
            <a:br>
              <a:rPr lang="fr-FR">
                <a:solidFill>
                  <a:schemeClr val="accent1"/>
                </a:solidFill>
                <a:latin typeface="+mj-lt"/>
              </a:rPr>
            </a:br>
            <a:endParaRPr lang="fr-FR">
              <a:solidFill>
                <a:schemeClr val="accent1"/>
              </a:solidFill>
              <a:latin typeface="+mj-lt"/>
            </a:endParaRPr>
          </a:p>
        </p:txBody>
      </p:sp>
    </p:spTree>
    <p:extLst>
      <p:ext uri="{BB962C8B-B14F-4D97-AF65-F5344CB8AC3E}">
        <p14:creationId xmlns:p14="http://schemas.microsoft.com/office/powerpoint/2010/main" val="1825444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72"/>
        <p:cNvGrpSpPr/>
        <p:nvPr/>
      </p:nvGrpSpPr>
      <p:grpSpPr>
        <a:xfrm>
          <a:off x="0" y="0"/>
          <a:ext cx="0" cy="0"/>
          <a:chOff x="0" y="0"/>
          <a:chExt cx="0" cy="0"/>
        </a:xfrm>
      </p:grpSpPr>
      <p:sp>
        <p:nvSpPr>
          <p:cNvPr id="2073" name="Google Shape;2073;p150"/>
          <p:cNvSpPr txBox="1">
            <a:spLocks noGrp="1"/>
          </p:cNvSpPr>
          <p:nvPr>
            <p:ph type="title"/>
          </p:nvPr>
        </p:nvSpPr>
        <p:spPr>
          <a:xfrm>
            <a:off x="571505" y="262142"/>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Agenda</a:t>
            </a:r>
          </a:p>
        </p:txBody>
      </p:sp>
      <p:sp>
        <p:nvSpPr>
          <p:cNvPr id="2074" name="Google Shape;2074;p150"/>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p>
            <a:pPr marL="457200" lvl="0" indent="-368300" algn="l" rtl="0">
              <a:lnSpc>
                <a:spcPct val="115000"/>
              </a:lnSpc>
              <a:spcBef>
                <a:spcPts val="1100"/>
              </a:spcBef>
              <a:spcAft>
                <a:spcPts val="0"/>
              </a:spcAft>
              <a:buClr>
                <a:schemeClr val="accent1"/>
              </a:buClr>
              <a:buSzPts val="2200"/>
              <a:buChar char="●"/>
            </a:pPr>
            <a:r>
              <a:rPr lang="fr-FR" sz="2200">
                <a:latin typeface="+mn-lt"/>
              </a:rPr>
              <a:t>Qu'est-ce que la MFA et pourquoi est-ce important</a:t>
            </a:r>
          </a:p>
          <a:p>
            <a:pPr marL="457200" lvl="0" indent="-368300" algn="l" rtl="0">
              <a:lnSpc>
                <a:spcPct val="115000"/>
              </a:lnSpc>
              <a:spcBef>
                <a:spcPts val="1000"/>
              </a:spcBef>
              <a:spcAft>
                <a:spcPts val="0"/>
              </a:spcAft>
              <a:buClr>
                <a:schemeClr val="accent1"/>
              </a:buClr>
              <a:buSzPts val="2200"/>
              <a:buChar char="●"/>
            </a:pPr>
            <a:r>
              <a:rPr lang="fr-FR" sz="2200">
                <a:latin typeface="+mn-lt"/>
              </a:rPr>
              <a:t>L’exigence de la MFA et ce que vous devez savoir sur l’activation automatique et l’application de la MFA</a:t>
            </a:r>
          </a:p>
          <a:p>
            <a:pPr marL="457200" lvl="0" indent="-368300" algn="l" rtl="0">
              <a:lnSpc>
                <a:spcPct val="115000"/>
              </a:lnSpc>
              <a:spcBef>
                <a:spcPts val="1000"/>
              </a:spcBef>
              <a:spcAft>
                <a:spcPts val="0"/>
              </a:spcAft>
              <a:buClr>
                <a:schemeClr val="accent1"/>
              </a:buClr>
              <a:buSzPts val="2200"/>
              <a:buChar char="●"/>
            </a:pPr>
            <a:r>
              <a:rPr lang="fr-FR" sz="2200">
                <a:latin typeface="+mn-lt"/>
              </a:rPr>
              <a:t>Méthodes de vérification et expérience utilisateur après l’activation de la MFA</a:t>
            </a:r>
          </a:p>
          <a:p>
            <a:pPr marL="457200" lvl="0" indent="-368300" algn="l" rtl="0">
              <a:lnSpc>
                <a:spcPct val="115000"/>
              </a:lnSpc>
              <a:spcBef>
                <a:spcPts val="1000"/>
              </a:spcBef>
              <a:spcAft>
                <a:spcPts val="0"/>
              </a:spcAft>
              <a:buClr>
                <a:schemeClr val="accent1"/>
              </a:buClr>
              <a:buSzPts val="2200"/>
              <a:buChar char="●"/>
            </a:pPr>
            <a:r>
              <a:rPr lang="fr-FR" sz="2200">
                <a:latin typeface="+mn-lt"/>
              </a:rPr>
              <a:t>Comment activer la MFA maintenant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560"/>
        <p:cNvGrpSpPr/>
        <p:nvPr/>
      </p:nvGrpSpPr>
      <p:grpSpPr>
        <a:xfrm>
          <a:off x="0" y="0"/>
          <a:ext cx="0" cy="0"/>
          <a:chOff x="0" y="0"/>
          <a:chExt cx="0" cy="0"/>
        </a:xfrm>
      </p:grpSpPr>
      <p:sp>
        <p:nvSpPr>
          <p:cNvPr id="2562" name="Google Shape;2562;p178"/>
          <p:cNvSpPr txBox="1"/>
          <p:nvPr/>
        </p:nvSpPr>
        <p:spPr>
          <a:xfrm>
            <a:off x="560341" y="3074258"/>
            <a:ext cx="1899832" cy="705388"/>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fr-FR" b="1" u="sng" dirty="0">
                <a:solidFill>
                  <a:schemeClr val="accent1"/>
                </a:solidFill>
                <a:latin typeface="Salesforce Sans"/>
                <a:ea typeface="Salesforce Sans"/>
                <a:cs typeface="Salesforce Sans"/>
                <a:sym typeface="Salesforce Sans"/>
                <a:hlinkClick r:id="rId4"/>
              </a:rPr>
              <a:t>MFA pour le site client de Salesforce </a:t>
            </a:r>
            <a:r>
              <a:rPr lang="fr-FR" b="1" i="1" u="sng" dirty="0">
                <a:solidFill>
                  <a:schemeClr val="accent1"/>
                </a:solidFill>
                <a:latin typeface="Salesforce Sans"/>
                <a:ea typeface="Salesforce Sans"/>
                <a:cs typeface="Salesforce Sans"/>
                <a:sym typeface="Salesforce Sans"/>
                <a:hlinkClick r:id="rId4"/>
              </a:rPr>
              <a:t>(ressource Salesforce)</a:t>
            </a:r>
            <a:r>
              <a:rPr lang="fr-FR" sz="1000" b="1" i="1" dirty="0">
                <a:solidFill>
                  <a:schemeClr val="accent1"/>
                </a:solidFill>
                <a:latin typeface="Salesforce Sans"/>
                <a:ea typeface="Salesforce Sans"/>
                <a:cs typeface="Salesforce Sans"/>
                <a:sym typeface="Salesforce Sans"/>
              </a:rPr>
              <a:t> </a:t>
            </a:r>
          </a:p>
        </p:txBody>
      </p:sp>
      <p:grpSp>
        <p:nvGrpSpPr>
          <p:cNvPr id="2566" name="Google Shape;2566;p178"/>
          <p:cNvGrpSpPr/>
          <p:nvPr/>
        </p:nvGrpSpPr>
        <p:grpSpPr>
          <a:xfrm>
            <a:off x="1104827" y="1659161"/>
            <a:ext cx="866717" cy="1143072"/>
            <a:chOff x="6923800" y="1639575"/>
            <a:chExt cx="1173300" cy="1551400"/>
          </a:xfrm>
        </p:grpSpPr>
        <p:pic>
          <p:nvPicPr>
            <p:cNvPr id="2567" name="Google Shape;2567;p178"/>
            <p:cNvPicPr preferRelativeResize="0"/>
            <p:nvPr/>
          </p:nvPicPr>
          <p:blipFill>
            <a:blip r:embed="rId5">
              <a:alphaModFix/>
            </a:blip>
            <a:stretch>
              <a:fillRect/>
            </a:stretch>
          </p:blipFill>
          <p:spPr>
            <a:xfrm>
              <a:off x="6923800" y="1639575"/>
              <a:ext cx="1173250" cy="1551400"/>
            </a:xfrm>
            <a:prstGeom prst="rect">
              <a:avLst/>
            </a:prstGeom>
            <a:noFill/>
            <a:ln>
              <a:noFill/>
            </a:ln>
          </p:spPr>
        </p:pic>
        <p:sp>
          <p:nvSpPr>
            <p:cNvPr id="2568" name="Google Shape;2568;p178"/>
            <p:cNvSpPr/>
            <p:nvPr/>
          </p:nvSpPr>
          <p:spPr>
            <a:xfrm>
              <a:off x="6923800" y="1639625"/>
              <a:ext cx="1173300" cy="1551300"/>
            </a:xfrm>
            <a:prstGeom prst="rect">
              <a:avLst/>
            </a:prstGeom>
            <a:noFill/>
            <a:ln w="9525" cap="flat" cmpd="sng">
              <a:solidFill>
                <a:srgbClr val="032D60"/>
              </a:solidFill>
              <a:prstDash val="solid"/>
              <a:round/>
              <a:headEnd type="none" w="sm" len="sm"/>
              <a:tailEnd type="none" w="sm" len="sm"/>
            </a:ln>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grpSp>
      <p:sp>
        <p:nvSpPr>
          <p:cNvPr id="2571" name="Google Shape;2571;p178"/>
          <p:cNvSpPr txBox="1"/>
          <p:nvPr/>
        </p:nvSpPr>
        <p:spPr>
          <a:xfrm>
            <a:off x="6551561" y="3074602"/>
            <a:ext cx="2447295" cy="912221"/>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fr-FR" b="1" u="sng" dirty="0">
                <a:solidFill>
                  <a:schemeClr val="accent1"/>
                </a:solidFill>
                <a:latin typeface="Salesforce Sans"/>
                <a:ea typeface="Salesforce Sans"/>
                <a:cs typeface="Salesforce Sans"/>
                <a:sym typeface="Salesforce Sans"/>
                <a:hlinkClick r:id="rId6"/>
              </a:rPr>
              <a:t>Tout ce que vous devez savoir sur l’activation automatique </a:t>
            </a:r>
            <a:r>
              <a:rPr lang="fr-FR" b="1" i="1" u="sng" dirty="0">
                <a:solidFill>
                  <a:schemeClr val="accent1"/>
                </a:solidFill>
                <a:latin typeface="Salesforce Sans"/>
                <a:ea typeface="Salesforce Sans"/>
                <a:cs typeface="Salesforce Sans"/>
                <a:sym typeface="Salesforce Sans"/>
                <a:hlinkClick r:id="rId6"/>
              </a:rPr>
              <a:t>(ressource Salesforce)</a:t>
            </a:r>
          </a:p>
        </p:txBody>
      </p:sp>
      <p:sp>
        <p:nvSpPr>
          <p:cNvPr id="2575" name="Google Shape;2575;p178"/>
          <p:cNvSpPr txBox="1"/>
          <p:nvPr/>
        </p:nvSpPr>
        <p:spPr>
          <a:xfrm>
            <a:off x="57150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Avant Garde Demi SFDC"/>
                <a:cs typeface="Avant Garde Demi SFDC"/>
                <a:sym typeface="Avant Garde Demi SFDC"/>
              </a:rPr>
              <a:t>En savoir plus sur la MFA</a:t>
            </a:r>
          </a:p>
        </p:txBody>
      </p:sp>
      <p:sp>
        <p:nvSpPr>
          <p:cNvPr id="2576" name="Google Shape;2576;p178"/>
          <p:cNvSpPr txBox="1"/>
          <p:nvPr/>
        </p:nvSpPr>
        <p:spPr>
          <a:xfrm>
            <a:off x="57151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000">
                <a:solidFill>
                  <a:schemeClr val="accent1"/>
                </a:solidFill>
                <a:latin typeface="+mn-lt"/>
                <a:ea typeface="Salesforce Sans"/>
                <a:cs typeface="Salesforce Sans"/>
                <a:sym typeface="Salesforce Sans"/>
              </a:rPr>
              <a:t>Donnez une nouvelle dimension à la sécurité</a:t>
            </a:r>
          </a:p>
        </p:txBody>
      </p:sp>
      <p:sp>
        <p:nvSpPr>
          <p:cNvPr id="2578" name="Google Shape;2578;p178"/>
          <p:cNvSpPr txBox="1"/>
          <p:nvPr/>
        </p:nvSpPr>
        <p:spPr>
          <a:xfrm>
            <a:off x="8161077" y="5907789"/>
            <a:ext cx="2340009" cy="74279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fr-FR" b="1" u="sng" dirty="0">
                <a:solidFill>
                  <a:schemeClr val="accent1"/>
                </a:solidFill>
                <a:latin typeface="Salesforce Sans"/>
                <a:ea typeface="Salesforce Sans"/>
                <a:cs typeface="Salesforce Sans"/>
                <a:sym typeface="Salesforce Sans"/>
                <a:hlinkClick r:id="rId7"/>
              </a:rPr>
              <a:t>Comment utiliser Salesforce Authenticator pour les connexions MFA </a:t>
            </a:r>
            <a:r>
              <a:rPr lang="fr-FR" b="1" i="1" u="sng" dirty="0">
                <a:solidFill>
                  <a:schemeClr val="accent1"/>
                </a:solidFill>
                <a:latin typeface="Salesforce Sans"/>
                <a:ea typeface="Salesforce Sans"/>
                <a:cs typeface="Salesforce Sans"/>
                <a:sym typeface="Salesforce Sans"/>
                <a:hlinkClick r:id="rId7"/>
              </a:rPr>
              <a:t>(vidéo Salesforce)</a:t>
            </a:r>
          </a:p>
          <a:p>
            <a:pPr marL="0" lvl="0" indent="0" algn="ctr" rtl="0">
              <a:spcBef>
                <a:spcPts val="0"/>
              </a:spcBef>
              <a:spcAft>
                <a:spcPts val="0"/>
              </a:spcAft>
              <a:buNone/>
            </a:pPr>
            <a:endParaRPr b="1" dirty="0">
              <a:solidFill>
                <a:srgbClr val="0B5CAB"/>
              </a:solidFill>
              <a:latin typeface="Salesforce Sans"/>
              <a:ea typeface="Salesforce Sans"/>
              <a:cs typeface="Salesforce Sans"/>
              <a:sym typeface="Salesforce Sans"/>
            </a:endParaRPr>
          </a:p>
        </p:txBody>
      </p:sp>
      <p:sp>
        <p:nvSpPr>
          <p:cNvPr id="2581" name="Google Shape;2581;p178"/>
          <p:cNvSpPr txBox="1"/>
          <p:nvPr/>
        </p:nvSpPr>
        <p:spPr>
          <a:xfrm>
            <a:off x="3545222" y="3073166"/>
            <a:ext cx="2010952" cy="731193"/>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fr-FR" b="1" u="sng" dirty="0">
                <a:solidFill>
                  <a:schemeClr val="accent1"/>
                </a:solidFill>
                <a:latin typeface="Salesforce Sans"/>
                <a:ea typeface="Salesforce Sans"/>
                <a:cs typeface="Salesforce Sans"/>
                <a:sym typeface="Salesforce Sans"/>
                <a:hlinkClick r:id="rId8"/>
              </a:rPr>
              <a:t>FAQ sur l'authentification multifacteur de Salesforce </a:t>
            </a:r>
            <a:r>
              <a:rPr lang="fr-FR" b="1" i="1" u="sng" dirty="0">
                <a:solidFill>
                  <a:schemeClr val="accent1"/>
                </a:solidFill>
                <a:latin typeface="Salesforce Sans"/>
                <a:ea typeface="Salesforce Sans"/>
                <a:cs typeface="Salesforce Sans"/>
                <a:sym typeface="Salesforce Sans"/>
                <a:hlinkClick r:id="rId8"/>
              </a:rPr>
              <a:t>(ressource Salesforce)</a:t>
            </a:r>
          </a:p>
        </p:txBody>
      </p:sp>
      <p:pic>
        <p:nvPicPr>
          <p:cNvPr id="2583" name="Google Shape;2583;p178" descr="Google Shape;914;p64"/>
          <p:cNvPicPr preferRelativeResize="0"/>
          <p:nvPr/>
        </p:nvPicPr>
        <p:blipFill rotWithShape="1">
          <a:blip r:embed="rId9">
            <a:alphaModFix/>
          </a:blip>
          <a:srcRect r="51307"/>
          <a:stretch/>
        </p:blipFill>
        <p:spPr>
          <a:xfrm rot="-337106">
            <a:off x="325860" y="5869319"/>
            <a:ext cx="708833" cy="748657"/>
          </a:xfrm>
          <a:prstGeom prst="rect">
            <a:avLst/>
          </a:prstGeom>
          <a:noFill/>
          <a:ln>
            <a:noFill/>
          </a:ln>
        </p:spPr>
      </p:pic>
      <p:pic>
        <p:nvPicPr>
          <p:cNvPr id="2584" name="Google Shape;2584;p178" descr="7.png"/>
          <p:cNvPicPr preferRelativeResize="0"/>
          <p:nvPr/>
        </p:nvPicPr>
        <p:blipFill rotWithShape="1">
          <a:blip r:embed="rId10">
            <a:alphaModFix/>
          </a:blip>
          <a:srcRect b="3185"/>
          <a:stretch/>
        </p:blipFill>
        <p:spPr>
          <a:xfrm>
            <a:off x="-1511027" y="6115202"/>
            <a:ext cx="2967701" cy="742800"/>
          </a:xfrm>
          <a:prstGeom prst="rect">
            <a:avLst/>
          </a:prstGeom>
          <a:noFill/>
          <a:ln>
            <a:noFill/>
          </a:ln>
        </p:spPr>
      </p:pic>
      <p:pic>
        <p:nvPicPr>
          <p:cNvPr id="2585" name="Google Shape;2585;p178" descr="7.png"/>
          <p:cNvPicPr preferRelativeResize="0"/>
          <p:nvPr/>
        </p:nvPicPr>
        <p:blipFill rotWithShape="1">
          <a:blip r:embed="rId10">
            <a:alphaModFix/>
          </a:blip>
          <a:srcRect b="3185"/>
          <a:stretch/>
        </p:blipFill>
        <p:spPr>
          <a:xfrm flipH="1">
            <a:off x="10427098" y="6115202"/>
            <a:ext cx="2967701" cy="742800"/>
          </a:xfrm>
          <a:prstGeom prst="rect">
            <a:avLst/>
          </a:prstGeom>
          <a:noFill/>
          <a:ln>
            <a:noFill/>
          </a:ln>
        </p:spPr>
      </p:pic>
      <p:pic>
        <p:nvPicPr>
          <p:cNvPr id="3" name="Picture 2" descr="Icon&#10;&#10;Description automatically generated">
            <a:extLst>
              <a:ext uri="{FF2B5EF4-FFF2-40B4-BE49-F238E27FC236}">
                <a16:creationId xmlns:a16="http://schemas.microsoft.com/office/drawing/2014/main" id="{28C92E17-EBF2-338E-936F-74989D82BCED}"/>
              </a:ext>
            </a:extLst>
          </p:cNvPr>
          <p:cNvPicPr>
            <a:picLocks noChangeAspect="1"/>
          </p:cNvPicPr>
          <p:nvPr/>
        </p:nvPicPr>
        <p:blipFill>
          <a:blip r:embed="rId11"/>
          <a:stretch>
            <a:fillRect/>
          </a:stretch>
        </p:blipFill>
        <p:spPr>
          <a:xfrm>
            <a:off x="2404282" y="4494121"/>
            <a:ext cx="1270000" cy="1270000"/>
          </a:xfrm>
          <a:prstGeom prst="rect">
            <a:avLst/>
          </a:prstGeom>
        </p:spPr>
      </p:pic>
      <p:pic>
        <p:nvPicPr>
          <p:cNvPr id="2582" name="Google Shape;2582;p178"/>
          <p:cNvPicPr preferRelativeResize="0"/>
          <p:nvPr/>
        </p:nvPicPr>
        <p:blipFill>
          <a:blip r:embed="rId12">
            <a:alphaModFix/>
          </a:blip>
          <a:stretch>
            <a:fillRect/>
          </a:stretch>
        </p:blipFill>
        <p:spPr>
          <a:xfrm>
            <a:off x="3806575" y="1584422"/>
            <a:ext cx="1238135" cy="1347052"/>
          </a:xfrm>
          <a:prstGeom prst="rect">
            <a:avLst/>
          </a:prstGeom>
          <a:noFill/>
          <a:ln>
            <a:noFill/>
          </a:ln>
        </p:spPr>
      </p:pic>
      <p:sp>
        <p:nvSpPr>
          <p:cNvPr id="4" name="Google Shape;2570;p178">
            <a:extLst>
              <a:ext uri="{FF2B5EF4-FFF2-40B4-BE49-F238E27FC236}">
                <a16:creationId xmlns:a16="http://schemas.microsoft.com/office/drawing/2014/main" id="{52ED9DDB-2798-A1CE-DE45-A8FFA3CD1954}"/>
              </a:ext>
            </a:extLst>
          </p:cNvPr>
          <p:cNvSpPr txBox="1"/>
          <p:nvPr/>
        </p:nvSpPr>
        <p:spPr>
          <a:xfrm>
            <a:off x="1748971" y="5908722"/>
            <a:ext cx="2641599" cy="742799"/>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fr-FR" b="1" u="sng">
                <a:solidFill>
                  <a:schemeClr val="accent1"/>
                </a:solidFill>
                <a:latin typeface="Salesforce Sans"/>
                <a:ea typeface="Salesforce Sans"/>
                <a:cs typeface="Salesforce Sans"/>
                <a:sym typeface="Salesforce Sans"/>
                <a:hlinkClick r:id="rId13"/>
              </a:rPr>
              <a:t>Démarrage rapide :               Activation de la MFA (</a:t>
            </a:r>
            <a:r>
              <a:rPr lang="fr-FR" b="1" i="1" u="sng">
                <a:solidFill>
                  <a:schemeClr val="accent1"/>
                </a:solidFill>
                <a:latin typeface="Salesforce Sans"/>
                <a:ea typeface="Salesforce Sans"/>
                <a:cs typeface="Salesforce Sans"/>
                <a:sym typeface="Salesforce Sans"/>
                <a:hlinkClick r:id="rId13"/>
              </a:rPr>
              <a:t>ressource Salesforce/Trailhead</a:t>
            </a:r>
            <a:r>
              <a:rPr lang="fr-FR" b="1" u="sng">
                <a:solidFill>
                  <a:schemeClr val="accent1"/>
                </a:solidFill>
                <a:latin typeface="Salesforce Sans"/>
                <a:ea typeface="Salesforce Sans"/>
                <a:cs typeface="Salesforce Sans"/>
                <a:sym typeface="Salesforce Sans"/>
                <a:hlinkClick r:id="rId13"/>
              </a:rPr>
              <a:t>)</a:t>
            </a:r>
          </a:p>
        </p:txBody>
      </p:sp>
      <p:pic>
        <p:nvPicPr>
          <p:cNvPr id="14" name="Google Shape;2580;p178">
            <a:extLst>
              <a:ext uri="{FF2B5EF4-FFF2-40B4-BE49-F238E27FC236}">
                <a16:creationId xmlns:a16="http://schemas.microsoft.com/office/drawing/2014/main" id="{FD9390AF-A310-971E-ACD5-FEFC0A6EDAB5}"/>
              </a:ext>
            </a:extLst>
          </p:cNvPr>
          <p:cNvPicPr preferRelativeResize="0"/>
          <p:nvPr/>
        </p:nvPicPr>
        <p:blipFill rotWithShape="1">
          <a:blip r:embed="rId14">
            <a:alphaModFix/>
          </a:blip>
          <a:srcRect l="49" r="49"/>
          <a:stretch/>
        </p:blipFill>
        <p:spPr>
          <a:xfrm>
            <a:off x="8622494" y="4495235"/>
            <a:ext cx="1162049" cy="1236719"/>
          </a:xfrm>
          <a:prstGeom prst="rect">
            <a:avLst/>
          </a:prstGeom>
          <a:noFill/>
          <a:ln>
            <a:noFill/>
          </a:ln>
        </p:spPr>
      </p:pic>
      <p:sp>
        <p:nvSpPr>
          <p:cNvPr id="15" name="Google Shape;2561;p178">
            <a:extLst>
              <a:ext uri="{FF2B5EF4-FFF2-40B4-BE49-F238E27FC236}">
                <a16:creationId xmlns:a16="http://schemas.microsoft.com/office/drawing/2014/main" id="{C53F5343-3277-70EF-6946-874546227C99}"/>
              </a:ext>
            </a:extLst>
          </p:cNvPr>
          <p:cNvSpPr txBox="1"/>
          <p:nvPr/>
        </p:nvSpPr>
        <p:spPr>
          <a:xfrm>
            <a:off x="5044710" y="5908750"/>
            <a:ext cx="2045519" cy="5259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900"/>
              </a:spcAft>
              <a:buNone/>
            </a:pPr>
            <a:r>
              <a:rPr lang="fr-FR" b="1" u="sng">
                <a:solidFill>
                  <a:schemeClr val="accent1"/>
                </a:solidFill>
                <a:latin typeface="Salesforce Sans"/>
                <a:ea typeface="Salesforce Sans"/>
                <a:cs typeface="Salesforce Sans"/>
                <a:sym typeface="Salesforce Sans"/>
                <a:hlinkClick r:id="rId15"/>
              </a:rPr>
              <a:t>Guide rapide de la MFA pour les administrateurs (</a:t>
            </a:r>
            <a:r>
              <a:rPr lang="fr-FR" b="1" i="1" u="sng">
                <a:solidFill>
                  <a:schemeClr val="accent1"/>
                </a:solidFill>
                <a:latin typeface="Salesforce Sans"/>
                <a:ea typeface="Salesforce Sans"/>
                <a:cs typeface="Salesforce Sans"/>
                <a:sym typeface="Salesforce Sans"/>
                <a:hlinkClick r:id="rId15"/>
              </a:rPr>
              <a:t>ressource Salesforce</a:t>
            </a:r>
            <a:r>
              <a:rPr lang="fr-FR" b="1" u="sng">
                <a:solidFill>
                  <a:schemeClr val="accent1"/>
                </a:solidFill>
                <a:latin typeface="Salesforce Sans"/>
                <a:ea typeface="Salesforce Sans"/>
                <a:cs typeface="Salesforce Sans"/>
                <a:sym typeface="Salesforce Sans"/>
                <a:hlinkClick r:id="rId15"/>
              </a:rPr>
              <a:t>)</a:t>
            </a:r>
          </a:p>
        </p:txBody>
      </p:sp>
      <p:pic>
        <p:nvPicPr>
          <p:cNvPr id="16" name="Google Shape;2565;p178">
            <a:extLst>
              <a:ext uri="{FF2B5EF4-FFF2-40B4-BE49-F238E27FC236}">
                <a16:creationId xmlns:a16="http://schemas.microsoft.com/office/drawing/2014/main" id="{BB7F9AF7-2CDB-9C55-655F-857FAC251C40}"/>
              </a:ext>
            </a:extLst>
          </p:cNvPr>
          <p:cNvPicPr preferRelativeResize="0"/>
          <p:nvPr/>
        </p:nvPicPr>
        <p:blipFill>
          <a:blip r:embed="rId16">
            <a:alphaModFix/>
          </a:blip>
          <a:stretch>
            <a:fillRect/>
          </a:stretch>
        </p:blipFill>
        <p:spPr>
          <a:xfrm>
            <a:off x="5532326" y="4495815"/>
            <a:ext cx="967938" cy="1236719"/>
          </a:xfrm>
          <a:prstGeom prst="rect">
            <a:avLst/>
          </a:prstGeom>
          <a:noFill/>
          <a:ln>
            <a:noFill/>
          </a:ln>
        </p:spPr>
      </p:pic>
      <p:pic>
        <p:nvPicPr>
          <p:cNvPr id="17" name="Google Shape;2569;p178">
            <a:extLst>
              <a:ext uri="{FF2B5EF4-FFF2-40B4-BE49-F238E27FC236}">
                <a16:creationId xmlns:a16="http://schemas.microsoft.com/office/drawing/2014/main" id="{42149C38-16BD-5D16-C4E5-9EA593514E00}"/>
              </a:ext>
            </a:extLst>
          </p:cNvPr>
          <p:cNvPicPr preferRelativeResize="0"/>
          <p:nvPr/>
        </p:nvPicPr>
        <p:blipFill>
          <a:blip r:embed="rId17">
            <a:alphaModFix/>
          </a:blip>
          <a:stretch>
            <a:fillRect/>
          </a:stretch>
        </p:blipFill>
        <p:spPr>
          <a:xfrm>
            <a:off x="9974641" y="1602575"/>
            <a:ext cx="1238134" cy="1352735"/>
          </a:xfrm>
          <a:prstGeom prst="rect">
            <a:avLst/>
          </a:prstGeom>
          <a:noFill/>
          <a:ln>
            <a:noFill/>
          </a:ln>
        </p:spPr>
      </p:pic>
      <p:sp>
        <p:nvSpPr>
          <p:cNvPr id="18" name="Google Shape;2570;p178">
            <a:extLst>
              <a:ext uri="{FF2B5EF4-FFF2-40B4-BE49-F238E27FC236}">
                <a16:creationId xmlns:a16="http://schemas.microsoft.com/office/drawing/2014/main" id="{2DB438CD-BE09-377B-BA43-A5A8B648D07E}"/>
              </a:ext>
            </a:extLst>
          </p:cNvPr>
          <p:cNvSpPr txBox="1"/>
          <p:nvPr/>
        </p:nvSpPr>
        <p:spPr>
          <a:xfrm>
            <a:off x="9514115" y="3079454"/>
            <a:ext cx="1980954" cy="669453"/>
          </a:xfrm>
          <a:prstGeom prst="rect">
            <a:avLst/>
          </a:prstGeom>
          <a:noFill/>
          <a:ln>
            <a:noFill/>
          </a:ln>
        </p:spPr>
        <p:txBody>
          <a:bodyPr spcFirstLastPara="1" wrap="square" lIns="0" tIns="0" rIns="0" bIns="0" anchor="t" anchorCtr="0">
            <a:noAutofit/>
          </a:bodyPr>
          <a:lstStyle/>
          <a:p>
            <a:pPr marL="0" lvl="0" indent="0" algn="ctr" rtl="0">
              <a:spcBef>
                <a:spcPts val="0"/>
              </a:spcBef>
              <a:spcAft>
                <a:spcPts val="400"/>
              </a:spcAft>
              <a:buNone/>
            </a:pPr>
            <a:r>
              <a:rPr lang="fr-FR" b="1" u="sng" dirty="0">
                <a:solidFill>
                  <a:schemeClr val="accent1"/>
                </a:solidFill>
                <a:latin typeface="Salesforce Sans"/>
                <a:ea typeface="Salesforce Sans"/>
                <a:cs typeface="Salesforce Sans"/>
                <a:sym typeface="Salesforce Sans"/>
                <a:hlinkClick r:id="rId18"/>
              </a:rPr>
              <a:t>Pack de déploiement de la MFA pour les administrateurs (</a:t>
            </a:r>
            <a:r>
              <a:rPr lang="fr-FR" b="1" i="1" u="sng" dirty="0">
                <a:solidFill>
                  <a:schemeClr val="accent1"/>
                </a:solidFill>
                <a:latin typeface="Salesforce Sans"/>
                <a:ea typeface="Salesforce Sans"/>
                <a:cs typeface="Salesforce Sans"/>
                <a:sym typeface="Salesforce Sans"/>
                <a:hlinkClick r:id="rId18"/>
              </a:rPr>
              <a:t>ressource Salesforce</a:t>
            </a:r>
            <a:r>
              <a:rPr lang="fr-FR" b="1" u="sng" dirty="0">
                <a:solidFill>
                  <a:schemeClr val="accent1"/>
                </a:solidFill>
                <a:latin typeface="Salesforce Sans"/>
                <a:ea typeface="Salesforce Sans"/>
                <a:cs typeface="Salesforce Sans"/>
                <a:sym typeface="Salesforce Sans"/>
                <a:hlinkClick r:id="rId18"/>
              </a:rPr>
              <a:t>)</a:t>
            </a:r>
          </a:p>
        </p:txBody>
      </p:sp>
      <p:pic>
        <p:nvPicPr>
          <p:cNvPr id="19" name="Google Shape;2577;p178">
            <a:extLst>
              <a:ext uri="{FF2B5EF4-FFF2-40B4-BE49-F238E27FC236}">
                <a16:creationId xmlns:a16="http://schemas.microsoft.com/office/drawing/2014/main" id="{9885B302-77A5-4555-2C55-124CF15BA083}"/>
              </a:ext>
            </a:extLst>
          </p:cNvPr>
          <p:cNvPicPr preferRelativeResize="0"/>
          <p:nvPr/>
        </p:nvPicPr>
        <p:blipFill>
          <a:blip r:embed="rId19">
            <a:alphaModFix/>
          </a:blip>
          <a:stretch>
            <a:fillRect/>
          </a:stretch>
        </p:blipFill>
        <p:spPr>
          <a:xfrm>
            <a:off x="6984595" y="1658564"/>
            <a:ext cx="1145856" cy="1296747"/>
          </a:xfrm>
          <a:prstGeom prst="rect">
            <a:avLst/>
          </a:prstGeom>
          <a:noFill/>
          <a:ln>
            <a:noFill/>
          </a:ln>
        </p:spPr>
      </p:pic>
    </p:spTree>
    <p:extLst>
      <p:ext uri="{BB962C8B-B14F-4D97-AF65-F5344CB8AC3E}">
        <p14:creationId xmlns:p14="http://schemas.microsoft.com/office/powerpoint/2010/main" val="2609336382"/>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
        <p:nvSpPr>
          <p:cNvPr id="2" name="Google Shape;1053;p101">
            <a:extLst>
              <a:ext uri="{FF2B5EF4-FFF2-40B4-BE49-F238E27FC236}">
                <a16:creationId xmlns:a16="http://schemas.microsoft.com/office/drawing/2014/main" id="{11E65B04-562F-B869-385A-01ABA08C6C8A}"/>
              </a:ext>
            </a:extLst>
          </p:cNvPr>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fr-FR" sz="7500">
                <a:solidFill>
                  <a:schemeClr val="accent1"/>
                </a:solidFill>
                <a:latin typeface="Avant Garde Demi SFDC"/>
                <a:ea typeface="Avant Garde Demi SFDC"/>
                <a:cs typeface="Avant Garde Demi SFDC"/>
                <a:sym typeface="Avant Garde Demi SFDC"/>
              </a:rPr>
              <a:t>Merci</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9895367" cy="1527736"/>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solidFill>
                  <a:schemeClr val="accent1"/>
                </a:solidFill>
                <a:latin typeface="+mj-lt"/>
              </a:rPr>
              <a:t>MFA : </a:t>
            </a:r>
            <a:br>
              <a:rPr lang="fr-FR" dirty="0">
                <a:solidFill>
                  <a:schemeClr val="accent1"/>
                </a:solidFill>
                <a:latin typeface="+mj-lt"/>
              </a:rPr>
            </a:br>
            <a:r>
              <a:rPr lang="fr-FR" dirty="0">
                <a:solidFill>
                  <a:schemeClr val="accent1"/>
                </a:solidFill>
                <a:latin typeface="+mj-lt"/>
              </a:rPr>
              <a:t>Qu'est-ce que c’est et pourquoi </a:t>
            </a:r>
            <a:br>
              <a:rPr lang="fr-FR" dirty="0">
                <a:solidFill>
                  <a:schemeClr val="accent1"/>
                </a:solidFill>
                <a:latin typeface="+mj-lt"/>
              </a:rPr>
            </a:br>
            <a:r>
              <a:rPr lang="fr-FR" dirty="0">
                <a:solidFill>
                  <a:schemeClr val="accent1"/>
                </a:solidFill>
                <a:latin typeface="+mj-lt"/>
              </a:rPr>
              <a:t>est-ce important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Situation actuelle en matière de sécurité</a:t>
            </a:r>
          </a:p>
        </p:txBody>
      </p:sp>
      <p:sp>
        <p:nvSpPr>
          <p:cNvPr id="8" name="Google Shape;1097;p156">
            <a:extLst>
              <a:ext uri="{FF2B5EF4-FFF2-40B4-BE49-F238E27FC236}">
                <a16:creationId xmlns:a16="http://schemas.microsoft.com/office/drawing/2014/main" id="{0A1F5E1F-E003-117B-01CE-49A7EF4C84FC}"/>
              </a:ext>
            </a:extLst>
          </p:cNvPr>
          <p:cNvSpPr txBox="1">
            <a:spLocks/>
          </p:cNvSpPr>
          <p:nvPr/>
        </p:nvSpPr>
        <p:spPr>
          <a:xfrm>
            <a:off x="914400" y="2211724"/>
            <a:ext cx="10338962" cy="35328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lnSpc>
                <a:spcPts val="3500"/>
              </a:lnSpc>
              <a:spcBef>
                <a:spcPts val="300"/>
              </a:spcBef>
            </a:pPr>
            <a:r>
              <a:rPr lang="fr-FR" sz="2800" b="1" dirty="0">
                <a:solidFill>
                  <a:schemeClr val="accent3"/>
                </a:solidFill>
                <a:latin typeface="+mn-lt"/>
              </a:rPr>
              <a:t>Il est désormais essentiel de prendre des mesures </a:t>
            </a:r>
            <a:br>
              <a:rPr lang="fr-FR" sz="2800" b="1" dirty="0">
                <a:solidFill>
                  <a:schemeClr val="accent3"/>
                </a:solidFill>
                <a:latin typeface="+mn-lt"/>
              </a:rPr>
            </a:br>
            <a:r>
              <a:rPr lang="fr-FR" sz="2800" b="1" dirty="0">
                <a:solidFill>
                  <a:schemeClr val="accent3"/>
                </a:solidFill>
                <a:latin typeface="+mn-lt"/>
              </a:rPr>
              <a:t>de sécurité strictes.</a:t>
            </a:r>
          </a:p>
          <a:p>
            <a:pPr marL="0" indent="0">
              <a:lnSpc>
                <a:spcPts val="3500"/>
              </a:lnSpc>
              <a:spcBef>
                <a:spcPts val="300"/>
              </a:spcBef>
            </a:pPr>
            <a:endParaRPr lang="en-US" sz="2400" dirty="0">
              <a:latin typeface="+mn-lt"/>
            </a:endParaRPr>
          </a:p>
          <a:p>
            <a:pPr marL="0" indent="0">
              <a:lnSpc>
                <a:spcPts val="3500"/>
              </a:lnSpc>
            </a:pPr>
            <a:r>
              <a:rPr lang="fr-FR" sz="2100" dirty="0">
                <a:latin typeface="+mn-lt"/>
              </a:rPr>
              <a:t>Le paysage mondial des menaces évolue constamment et les attaques se multiplient.</a:t>
            </a:r>
          </a:p>
          <a:p>
            <a:pPr marL="0" indent="0">
              <a:lnSpc>
                <a:spcPct val="150000"/>
              </a:lnSpc>
              <a:spcBef>
                <a:spcPts val="300"/>
              </a:spcBef>
            </a:pPr>
            <a:r>
              <a:rPr lang="fr-FR" sz="2100" dirty="0">
                <a:latin typeface="+mn-lt"/>
              </a:rPr>
              <a:t>Les environnements de travail à distance représentent un nouveau front où surviennent des attaques.</a:t>
            </a:r>
          </a:p>
          <a:p>
            <a:pPr marL="0" indent="0">
              <a:lnSpc>
                <a:spcPts val="3500"/>
              </a:lnSpc>
              <a:spcBef>
                <a:spcPts val="300"/>
              </a:spcBef>
            </a:pPr>
            <a:r>
              <a:rPr lang="fr-FR" sz="2100" dirty="0">
                <a:latin typeface="+mn-lt"/>
              </a:rPr>
              <a:t>Les noms d’utilisateur et les mots de passe ne sont plus, à eux seuls, une protection suffisante.</a:t>
            </a:r>
          </a:p>
          <a:p>
            <a:pPr marL="0" indent="0">
              <a:spcBef>
                <a:spcPts val="300"/>
              </a:spcBef>
            </a:pPr>
            <a:endParaRPr lang="en-US" dirty="0"/>
          </a:p>
          <a:p>
            <a:pPr marL="0" indent="0">
              <a:spcBef>
                <a:spcPts val="300"/>
              </a:spcBef>
              <a:spcAft>
                <a:spcPts val="300"/>
              </a:spcAft>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4" name="Title 7">
            <a:extLst>
              <a:ext uri="{FF2B5EF4-FFF2-40B4-BE49-F238E27FC236}">
                <a16:creationId xmlns:a16="http://schemas.microsoft.com/office/drawing/2014/main" id="{642960CE-F211-4A09-A325-414EB82EE4A9}"/>
              </a:ext>
            </a:extLst>
          </p:cNvPr>
          <p:cNvSpPr>
            <a:spLocks noGrp="1"/>
          </p:cNvSpPr>
          <p:nvPr>
            <p:ph type="title"/>
          </p:nvPr>
        </p:nvSpPr>
        <p:spPr>
          <a:xfrm>
            <a:off x="944725" y="552270"/>
            <a:ext cx="7863373" cy="990119"/>
          </a:xfrm>
        </p:spPr>
        <p:txBody>
          <a:bodyPr/>
          <a:lstStyle/>
          <a:p>
            <a:r>
              <a:rPr lang="fr-FR" sz="3200">
                <a:solidFill>
                  <a:schemeClr val="accent1"/>
                </a:solidFill>
                <a:latin typeface="+mj-lt"/>
              </a:rPr>
              <a:t>Impact des attaques d’hameçonnage</a:t>
            </a:r>
          </a:p>
        </p:txBody>
      </p:sp>
      <p:sp>
        <p:nvSpPr>
          <p:cNvPr id="5" name="Content Placeholder 8">
            <a:extLst>
              <a:ext uri="{FF2B5EF4-FFF2-40B4-BE49-F238E27FC236}">
                <a16:creationId xmlns:a16="http://schemas.microsoft.com/office/drawing/2014/main" id="{1251A6A2-A65A-B231-4629-76A3D700A154}"/>
              </a:ext>
            </a:extLst>
          </p:cNvPr>
          <p:cNvSpPr txBox="1">
            <a:spLocks/>
          </p:cNvSpPr>
          <p:nvPr/>
        </p:nvSpPr>
        <p:spPr>
          <a:xfrm>
            <a:off x="944725" y="1542389"/>
            <a:ext cx="7620778" cy="45702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rtl="0" fontAlgn="base">
              <a:spcBef>
                <a:spcPts val="0"/>
              </a:spcBef>
              <a:spcAft>
                <a:spcPts val="2000"/>
              </a:spcAft>
              <a:buFont typeface="Arial" panose="020B0604020202020204" pitchFamily="34" charset="0"/>
              <a:buChar char="•"/>
            </a:pPr>
            <a:r>
              <a:rPr lang="fr-FR" sz="2100" b="0" i="0" u="none" strike="noStrike" dirty="0">
                <a:solidFill>
                  <a:schemeClr val="accent1"/>
                </a:solidFill>
                <a:effectLst/>
                <a:latin typeface="+mn-lt"/>
              </a:rPr>
              <a:t>82 % des fuites de données comportent un élément humain, y compris l’hameçonnage et l’utilisation d’identifiants volés selon le DBIR 2022 de Verizon.</a:t>
            </a:r>
          </a:p>
          <a:p>
            <a:pPr marL="342900" indent="-342900" rtl="0" fontAlgn="base">
              <a:spcBef>
                <a:spcPts val="0"/>
              </a:spcBef>
              <a:spcAft>
                <a:spcPts val="2000"/>
              </a:spcAft>
              <a:buFont typeface="Arial" panose="020B0604020202020204" pitchFamily="34" charset="0"/>
              <a:buChar char="•"/>
            </a:pPr>
            <a:r>
              <a:rPr lang="fr-FR" sz="2100" b="0" i="0" u="none" strike="noStrike" dirty="0">
                <a:solidFill>
                  <a:schemeClr val="accent1"/>
                </a:solidFill>
                <a:effectLst/>
                <a:latin typeface="+mn-lt"/>
              </a:rPr>
              <a:t>D’après IBM, une entreprise sur cinq victime d'une fuite </a:t>
            </a:r>
            <a:br>
              <a:rPr lang="fr-FR" sz="2100" b="0" i="0" u="none" strike="noStrike" dirty="0">
                <a:solidFill>
                  <a:schemeClr val="accent1"/>
                </a:solidFill>
                <a:effectLst/>
                <a:latin typeface="+mn-lt"/>
              </a:rPr>
            </a:br>
            <a:r>
              <a:rPr lang="fr-FR" sz="2100" b="0" i="0" u="none" strike="noStrike" dirty="0">
                <a:solidFill>
                  <a:schemeClr val="accent1"/>
                </a:solidFill>
                <a:effectLst/>
                <a:latin typeface="+mn-lt"/>
              </a:rPr>
              <a:t>de données malveillante est infiltrée à cause d’identifiants perdus ou volés, tandis que 17 % sont piratés via une attaque directe d’hameçonnage.</a:t>
            </a:r>
          </a:p>
          <a:p>
            <a:pPr marL="342900" indent="-342900" rtl="0" fontAlgn="base">
              <a:spcBef>
                <a:spcPts val="0"/>
              </a:spcBef>
              <a:spcAft>
                <a:spcPts val="2000"/>
              </a:spcAft>
              <a:buFont typeface="Arial" panose="020B0604020202020204" pitchFamily="34" charset="0"/>
              <a:buChar char="•"/>
            </a:pPr>
            <a:r>
              <a:rPr lang="fr-FR" sz="2100" b="0" i="0" u="none" strike="noStrike" dirty="0">
                <a:solidFill>
                  <a:schemeClr val="accent1"/>
                </a:solidFill>
                <a:effectLst/>
                <a:latin typeface="+mn-lt"/>
              </a:rPr>
              <a:t>L’Internet Crime Complaint Center (IC3) du FBI a révélé dans l’Internet Crime Report que l’hameçonnage et les attaques connexes avaient augmenté de 34 % en 2021 </a:t>
            </a:r>
            <a:br>
              <a:rPr lang="fr-FR" sz="2100" b="0" i="0" u="none" strike="noStrike" dirty="0">
                <a:solidFill>
                  <a:schemeClr val="accent1"/>
                </a:solidFill>
                <a:effectLst/>
                <a:latin typeface="+mn-lt"/>
              </a:rPr>
            </a:br>
            <a:r>
              <a:rPr lang="fr-FR" sz="2100" b="0" i="0" u="none" strike="noStrike" dirty="0">
                <a:solidFill>
                  <a:schemeClr val="accent1"/>
                </a:solidFill>
                <a:effectLst/>
                <a:latin typeface="+mn-lt"/>
              </a:rPr>
              <a:t>par rapport à l’année précédente.</a:t>
            </a:r>
          </a:p>
        </p:txBody>
      </p:sp>
      <p:sp>
        <p:nvSpPr>
          <p:cNvPr id="6" name="Rectangle 5">
            <a:extLst>
              <a:ext uri="{FF2B5EF4-FFF2-40B4-BE49-F238E27FC236}">
                <a16:creationId xmlns:a16="http://schemas.microsoft.com/office/drawing/2014/main" id="{AFA73305-10AC-28AD-0B1E-175C54A7BD2F}"/>
              </a:ext>
            </a:extLst>
          </p:cNvPr>
          <p:cNvSpPr/>
          <p:nvPr/>
        </p:nvSpPr>
        <p:spPr>
          <a:xfrm>
            <a:off x="944725" y="6378611"/>
            <a:ext cx="6127880" cy="307777"/>
          </a:xfrm>
          <a:prstGeom prst="rect">
            <a:avLst/>
          </a:prstGeom>
        </p:spPr>
        <p:txBody>
          <a:bodyPr wrap="square">
            <a:spAutoFit/>
          </a:bodyPr>
          <a:lstStyle/>
          <a:p>
            <a:pPr>
              <a:spcBef>
                <a:spcPts val="800"/>
              </a:spcBef>
            </a:pPr>
            <a:r>
              <a:rPr lang="fr-FR" dirty="0">
                <a:solidFill>
                  <a:schemeClr val="bg1"/>
                </a:solidFill>
                <a:latin typeface="Salesforce Sans" panose="020B0505020202020203" pitchFamily="34" charset="77"/>
              </a:rPr>
              <a:t>* Voir les remarques pour les sources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27"/>
        <p:cNvGrpSpPr/>
        <p:nvPr/>
      </p:nvGrpSpPr>
      <p:grpSpPr>
        <a:xfrm>
          <a:off x="0" y="0"/>
          <a:ext cx="0" cy="0"/>
          <a:chOff x="0" y="0"/>
          <a:chExt cx="0" cy="0"/>
        </a:xfrm>
      </p:grpSpPr>
      <p:sp>
        <p:nvSpPr>
          <p:cNvPr id="10" name="Title 7">
            <a:extLst>
              <a:ext uri="{FF2B5EF4-FFF2-40B4-BE49-F238E27FC236}">
                <a16:creationId xmlns:a16="http://schemas.microsoft.com/office/drawing/2014/main" id="{2E6E5500-1C54-CC7C-E40F-15E6EA056806}"/>
              </a:ext>
            </a:extLst>
          </p:cNvPr>
          <p:cNvSpPr>
            <a:spLocks noGrp="1"/>
          </p:cNvSpPr>
          <p:nvPr>
            <p:ph type="title"/>
          </p:nvPr>
        </p:nvSpPr>
        <p:spPr>
          <a:xfrm>
            <a:off x="571500" y="63504"/>
            <a:ext cx="7429500" cy="990119"/>
          </a:xfrm>
        </p:spPr>
        <p:txBody>
          <a:bodyPr/>
          <a:lstStyle/>
          <a:p>
            <a:r>
              <a:rPr lang="fr-FR">
                <a:latin typeface="+mj-lt"/>
              </a:rPr>
              <a:t>Risques liés à un piratage de compte</a:t>
            </a:r>
          </a:p>
        </p:txBody>
      </p:sp>
      <p:sp>
        <p:nvSpPr>
          <p:cNvPr id="12" name="Footer Placeholder 4">
            <a:extLst>
              <a:ext uri="{FF2B5EF4-FFF2-40B4-BE49-F238E27FC236}">
                <a16:creationId xmlns:a16="http://schemas.microsoft.com/office/drawing/2014/main" id="{BA8D435C-7CAA-4A2B-DF0B-FE8D05FCD01B}"/>
              </a:ext>
            </a:extLst>
          </p:cNvPr>
          <p:cNvSpPr txBox="1">
            <a:spLocks/>
          </p:cNvSpPr>
          <p:nvPr/>
        </p:nvSpPr>
        <p:spPr>
          <a:xfrm>
            <a:off x="427703" y="6499983"/>
            <a:ext cx="7717094" cy="47325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101600" indent="0">
              <a:buNone/>
            </a:pPr>
            <a:r>
              <a:rPr lang="fr-FR" sz="1100" u="sng">
                <a:hlinkClick r:id="rId3">
                  <a:extLst>
                    <a:ext uri="{A12FA001-AC4F-418D-AE19-62706E023703}">
                      <ahyp:hlinkClr xmlns:ahyp="http://schemas.microsoft.com/office/drawing/2018/hyperlinkcolor" val="tx"/>
                    </a:ext>
                  </a:extLst>
                </a:hlinkClick>
              </a:rPr>
              <a:t>https://www.okta.com/infographic/one-minute-whitepaper-the-anatomy-of-account-takeover-attacks/</a:t>
            </a:r>
          </a:p>
        </p:txBody>
      </p:sp>
      <p:sp>
        <p:nvSpPr>
          <p:cNvPr id="14" name="Google Shape;1430;p140">
            <a:extLst>
              <a:ext uri="{FF2B5EF4-FFF2-40B4-BE49-F238E27FC236}">
                <a16:creationId xmlns:a16="http://schemas.microsoft.com/office/drawing/2014/main" id="{E92DFCED-5BE3-9526-89CA-C747251623F3}"/>
              </a:ext>
            </a:extLst>
          </p:cNvPr>
          <p:cNvSpPr txBox="1">
            <a:spLocks noGrp="1"/>
          </p:cNvSpPr>
          <p:nvPr>
            <p:ph type="body" idx="3"/>
          </p:nvPr>
        </p:nvSpPr>
        <p:spPr>
          <a:xfrm>
            <a:off x="576075" y="1380931"/>
            <a:ext cx="6526474" cy="4791744"/>
          </a:xfrm>
          <a:prstGeom prst="rect">
            <a:avLst/>
          </a:prstGeom>
        </p:spPr>
        <p:txBody>
          <a:bodyPr spcFirstLastPara="1" wrap="square" lIns="0" tIns="0" rIns="0" bIns="0" anchor="t" anchorCtr="0">
            <a:noAutofit/>
          </a:bodyPr>
          <a:lstStyle/>
          <a:p>
            <a:pPr marL="0" lvl="0" indent="0" algn="l" rtl="0">
              <a:lnSpc>
                <a:spcPct val="103000"/>
              </a:lnSpc>
              <a:spcBef>
                <a:spcPts val="550"/>
              </a:spcBef>
              <a:spcAft>
                <a:spcPts val="0"/>
              </a:spcAft>
              <a:buNone/>
            </a:pPr>
            <a:r>
              <a:rPr lang="fr-FR" sz="2200" dirty="0">
                <a:solidFill>
                  <a:schemeClr val="accent1"/>
                </a:solidFill>
                <a:latin typeface="+mn-lt"/>
              </a:rPr>
              <a:t>Quel est l’objectif des personnes malintentionnées ?</a:t>
            </a:r>
          </a:p>
          <a:p>
            <a:pPr marL="342900" indent="-342900">
              <a:lnSpc>
                <a:spcPct val="103000"/>
              </a:lnSpc>
              <a:spcBef>
                <a:spcPts val="550"/>
              </a:spcBef>
            </a:pPr>
            <a:r>
              <a:rPr lang="fr-FR" sz="1700" dirty="0">
                <a:latin typeface="+mn-lt"/>
              </a:rPr>
              <a:t>Vendre des identifiants sur le marché noir</a:t>
            </a:r>
          </a:p>
          <a:p>
            <a:pPr marL="342900" indent="-342900">
              <a:lnSpc>
                <a:spcPct val="103000"/>
              </a:lnSpc>
              <a:spcBef>
                <a:spcPts val="550"/>
              </a:spcBef>
            </a:pPr>
            <a:r>
              <a:rPr lang="fr-FR" sz="1700" dirty="0">
                <a:latin typeface="+mn-lt"/>
              </a:rPr>
              <a:t>Usurper l’identité d’un utilisateur réel</a:t>
            </a:r>
          </a:p>
          <a:p>
            <a:pPr marL="342900" indent="-342900">
              <a:lnSpc>
                <a:spcPct val="103000"/>
              </a:lnSpc>
              <a:spcBef>
                <a:spcPts val="550"/>
              </a:spcBef>
            </a:pPr>
            <a:r>
              <a:rPr lang="fr-FR" sz="1700" dirty="0">
                <a:latin typeface="+mn-lt"/>
              </a:rPr>
              <a:t>Envoyer des messages de spam depuis des comptes légitimes</a:t>
            </a:r>
          </a:p>
          <a:p>
            <a:pPr marL="342900" indent="-342900">
              <a:lnSpc>
                <a:spcPct val="103000"/>
              </a:lnSpc>
              <a:spcBef>
                <a:spcPts val="550"/>
              </a:spcBef>
            </a:pPr>
            <a:r>
              <a:rPr lang="fr-FR" sz="1700" dirty="0">
                <a:latin typeface="+mn-lt"/>
              </a:rPr>
              <a:t>Utiliser des moyens de paiement stockés</a:t>
            </a:r>
          </a:p>
          <a:p>
            <a:pPr marL="342900" indent="-342900">
              <a:lnSpc>
                <a:spcPct val="103000"/>
              </a:lnSpc>
              <a:spcBef>
                <a:spcPts val="550"/>
              </a:spcBef>
            </a:pPr>
            <a:r>
              <a:rPr lang="fr-FR" sz="1700" dirty="0">
                <a:latin typeface="+mn-lt"/>
              </a:rPr>
              <a:t>Faire des achats de grande valeur</a:t>
            </a:r>
          </a:p>
          <a:p>
            <a:pPr marL="342900" indent="-342900">
              <a:lnSpc>
                <a:spcPct val="103000"/>
              </a:lnSpc>
              <a:spcBef>
                <a:spcPts val="550"/>
              </a:spcBef>
            </a:pPr>
            <a:r>
              <a:rPr lang="fr-FR" sz="1700" dirty="0">
                <a:latin typeface="+mn-lt"/>
              </a:rPr>
              <a:t>Ajouter un code de copiage de carte sur un site</a:t>
            </a:r>
          </a:p>
          <a:p>
            <a:pPr marL="0" indent="0">
              <a:lnSpc>
                <a:spcPct val="103000"/>
              </a:lnSpc>
              <a:spcBef>
                <a:spcPts val="1500"/>
              </a:spcBef>
              <a:buNone/>
            </a:pPr>
            <a:r>
              <a:rPr lang="fr-FR" sz="2200" dirty="0">
                <a:solidFill>
                  <a:schemeClr val="accent1"/>
                </a:solidFill>
                <a:latin typeface="+mn-lt"/>
              </a:rPr>
              <a:t>Quel est l’impact pour votre entreprise ?</a:t>
            </a:r>
          </a:p>
          <a:p>
            <a:pPr marL="342900" indent="-342900">
              <a:lnSpc>
                <a:spcPct val="103000"/>
              </a:lnSpc>
              <a:spcBef>
                <a:spcPts val="550"/>
              </a:spcBef>
            </a:pPr>
            <a:r>
              <a:rPr lang="fr-FR" sz="1700" dirty="0">
                <a:latin typeface="+mn-lt"/>
              </a:rPr>
              <a:t>Perte de confiance des clients</a:t>
            </a:r>
          </a:p>
          <a:p>
            <a:pPr marL="342900" indent="-342900">
              <a:lnSpc>
                <a:spcPct val="103000"/>
              </a:lnSpc>
              <a:spcBef>
                <a:spcPts val="550"/>
              </a:spcBef>
            </a:pPr>
            <a:r>
              <a:rPr lang="fr-FR" sz="1700" dirty="0">
                <a:latin typeface="+mn-lt"/>
              </a:rPr>
              <a:t>Perte de revenus</a:t>
            </a:r>
          </a:p>
          <a:p>
            <a:pPr marL="342900" indent="-342900">
              <a:lnSpc>
                <a:spcPct val="103000"/>
              </a:lnSpc>
              <a:spcBef>
                <a:spcPts val="550"/>
              </a:spcBef>
            </a:pPr>
            <a:r>
              <a:rPr lang="fr-FR" sz="1700" dirty="0">
                <a:latin typeface="+mn-lt"/>
              </a:rPr>
              <a:t>Dommages à la marque</a:t>
            </a:r>
          </a:p>
          <a:p>
            <a:pPr marL="342900" indent="-342900">
              <a:lnSpc>
                <a:spcPct val="103000"/>
              </a:lnSpc>
              <a:spcBef>
                <a:spcPts val="550"/>
              </a:spcBef>
            </a:pPr>
            <a:r>
              <a:rPr lang="fr-FR" sz="1700" dirty="0">
                <a:latin typeface="+mn-lt"/>
              </a:rPr>
              <a:t>Infractions au RGPD</a:t>
            </a:r>
          </a:p>
          <a:p>
            <a:pPr marL="342900" indent="-342900">
              <a:lnSpc>
                <a:spcPct val="103000"/>
              </a:lnSpc>
              <a:spcBef>
                <a:spcPts val="550"/>
              </a:spcBef>
            </a:pPr>
            <a:r>
              <a:rPr lang="fr-FR" sz="1700" dirty="0">
                <a:latin typeface="+mn-lt"/>
              </a:rPr>
              <a:t>Amendes diverses</a:t>
            </a:r>
          </a:p>
          <a:p>
            <a:pPr marL="0" lvl="0" indent="0" algn="l" rtl="0">
              <a:spcBef>
                <a:spcPts val="575"/>
              </a:spcBef>
              <a:spcAft>
                <a:spcPts val="90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latin typeface="+mj-lt"/>
              </a:rPr>
              <a:t>Améliorez la sécurité de votre entreprise</a:t>
            </a: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9622556" cy="206764"/>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fr-FR" dirty="0">
                <a:solidFill>
                  <a:schemeClr val="accent1"/>
                </a:solidFill>
              </a:rPr>
              <a:t>Sécurisez les comptes utilisateur grâce à l’authentification multifacteur (MFA).</a:t>
            </a: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savez</a:t>
            </a:r>
          </a:p>
          <a:p>
            <a:pPr marL="0" lvl="0" indent="0" algn="ctr" rtl="0">
              <a:spcBef>
                <a:spcPts val="300"/>
              </a:spcBef>
              <a:spcAft>
                <a:spcPts val="300"/>
              </a:spcAft>
              <a:buNone/>
            </a:pPr>
            <a:r>
              <a:rPr lang="fr-FR" sz="1900">
                <a:solidFill>
                  <a:srgbClr val="59575C"/>
                </a:solidFill>
                <a:latin typeface="Salesforce Sans"/>
                <a:ea typeface="Salesforce Sans"/>
                <a:cs typeface="Salesforce Sans"/>
                <a:sym typeface="Salesforce Sans"/>
              </a:rPr>
              <a:t>Identifiant et mot de passe</a:t>
            </a: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avez</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Application Authenticator</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 Clé de sécurité</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Authentificateur intégré</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054549"/>
            <a:ext cx="3233987" cy="2937761"/>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1576074">
              <a:off x="8717541" y="4616108"/>
              <a:ext cx="280765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dirty="0">
                  <a:solidFill>
                    <a:srgbClr val="FFFFFF"/>
                  </a:solidFill>
                  <a:latin typeface="Salesforce Sans"/>
                  <a:ea typeface="Salesforce Sans"/>
                  <a:cs typeface="Salesforce Sans"/>
                  <a:sym typeface="Salesforce Sans"/>
                </a:rPr>
                <a:t>L’activation de la MFA est une des mesures les plus simples et les plus efficaces que vous puissiez prendre pour sécuriser vos organisations  </a:t>
              </a:r>
            </a:p>
          </p:txBody>
        </p:sp>
      </p:grpSp>
    </p:spTree>
    <p:extLst>
      <p:ext uri="{BB962C8B-B14F-4D97-AF65-F5344CB8AC3E}">
        <p14:creationId xmlns:p14="http://schemas.microsoft.com/office/powerpoint/2010/main" val="1721052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400">
                <a:solidFill>
                  <a:schemeClr val="accent1"/>
                </a:solidFill>
                <a:latin typeface="+mn-lt"/>
                <a:ea typeface="Salesforce Sans"/>
                <a:cs typeface="Salesforce Sans"/>
                <a:sym typeface="Salesforce Sans"/>
              </a:rPr>
              <a:t>La MFA peut empêcher certains types d’attaques répandus.</a:t>
            </a: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200" b="1">
                <a:solidFill>
                  <a:schemeClr val="accent1"/>
                </a:solidFill>
                <a:latin typeface="+mj-lt"/>
                <a:ea typeface="Salesforce Sans"/>
                <a:cs typeface="Salesforce Sans"/>
                <a:sym typeface="Salesforce Sans"/>
              </a:rPr>
              <a:t>Comment la MFA contribue à empêcher des attaques courantes</a:t>
            </a: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799" y="1752600"/>
            <a:ext cx="3911333"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850" dirty="0">
                <a:solidFill>
                  <a:srgbClr val="59575C"/>
                </a:solidFill>
                <a:latin typeface="+mn-lt"/>
                <a:ea typeface="Salesforce Sans"/>
                <a:cs typeface="Salesforce Sans"/>
                <a:sym typeface="Salesforce Sans"/>
              </a:rPr>
              <a:t>Hameçonnage par e-mail (phishing), par message vocal (vishing), par SMS (smishing)</a:t>
            </a:r>
          </a:p>
          <a:p>
            <a:pPr marL="0" lvl="0" indent="0" algn="l" rtl="0">
              <a:spcBef>
                <a:spcPts val="1100"/>
              </a:spcBef>
              <a:spcAft>
                <a:spcPts val="0"/>
              </a:spcAft>
              <a:buNone/>
            </a:pPr>
            <a:r>
              <a:rPr lang="fr-FR" sz="1850" dirty="0">
                <a:solidFill>
                  <a:srgbClr val="59575C"/>
                </a:solidFill>
                <a:latin typeface="+mn-lt"/>
                <a:ea typeface="Salesforce Sans"/>
                <a:cs typeface="Salesforce Sans"/>
                <a:sym typeface="Salesforce Sans"/>
              </a:rPr>
              <a:t>Hameçonnage ciblé (spear phishing)</a:t>
            </a:r>
          </a:p>
          <a:p>
            <a:pPr marL="0" lvl="0" indent="0" algn="l" rtl="0">
              <a:spcBef>
                <a:spcPts val="1100"/>
              </a:spcBef>
              <a:spcAft>
                <a:spcPts val="0"/>
              </a:spcAft>
              <a:buNone/>
            </a:pPr>
            <a:r>
              <a:rPr lang="fr-FR" sz="1850" dirty="0">
                <a:solidFill>
                  <a:srgbClr val="59575C"/>
                </a:solidFill>
                <a:latin typeface="+mn-lt"/>
                <a:ea typeface="Salesforce Sans"/>
                <a:cs typeface="Salesforce Sans"/>
                <a:sym typeface="Salesforce Sans"/>
              </a:rPr>
              <a:t>Enregistreurs de frappe (keyloggers)</a:t>
            </a:r>
          </a:p>
          <a:p>
            <a:pPr marL="0" lvl="0" indent="0" algn="l" rtl="0">
              <a:spcBef>
                <a:spcPts val="1100"/>
              </a:spcBef>
              <a:spcAft>
                <a:spcPts val="0"/>
              </a:spcAft>
              <a:buNone/>
            </a:pPr>
            <a:r>
              <a:rPr lang="fr-FR" sz="1850" dirty="0">
                <a:solidFill>
                  <a:srgbClr val="59575C"/>
                </a:solidFill>
                <a:latin typeface="+mn-lt"/>
                <a:ea typeface="Salesforce Sans"/>
                <a:cs typeface="Salesforce Sans"/>
                <a:sym typeface="Salesforce Sans"/>
              </a:rPr>
              <a:t>Credential stuffing</a:t>
            </a:r>
          </a:p>
          <a:p>
            <a:pPr marL="0" lvl="0" indent="0" algn="l" rtl="0">
              <a:spcBef>
                <a:spcPts val="1100"/>
              </a:spcBef>
              <a:spcAft>
                <a:spcPts val="0"/>
              </a:spcAft>
              <a:buNone/>
            </a:pPr>
            <a:r>
              <a:rPr lang="fr-FR" sz="1850" dirty="0">
                <a:solidFill>
                  <a:srgbClr val="59575C"/>
                </a:solidFill>
                <a:latin typeface="+mn-lt"/>
                <a:ea typeface="Salesforce Sans"/>
                <a:cs typeface="Salesforce Sans"/>
                <a:sym typeface="Salesforce Sans"/>
              </a:rPr>
              <a:t>Attaques par force brute</a:t>
            </a:r>
          </a:p>
          <a:p>
            <a:pPr marL="0" lvl="0" indent="0" algn="l" rtl="0">
              <a:spcBef>
                <a:spcPts val="1100"/>
              </a:spcBef>
              <a:spcAft>
                <a:spcPts val="300"/>
              </a:spcAft>
              <a:buNone/>
            </a:pPr>
            <a:r>
              <a:rPr lang="fr-FR" sz="1850" dirty="0">
                <a:solidFill>
                  <a:srgbClr val="59575C"/>
                </a:solidFill>
                <a:latin typeface="+mn-lt"/>
                <a:ea typeface="Salesforce Sans"/>
                <a:cs typeface="Salesforce Sans"/>
                <a:sym typeface="Salesforce Sans"/>
              </a:rPr>
              <a:t>Attaques MITM (« man-in-the-middle »)</a:t>
            </a: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a:solidFill>
                  <a:srgbClr val="205CA0"/>
                </a:solidFill>
                <a:latin typeface="+mn-lt"/>
                <a:ea typeface="Salesforce Sans"/>
                <a:cs typeface="Salesforce Sans"/>
                <a:sym typeface="Salesforce Sans"/>
              </a:rPr>
              <a:t>La personne malveillante envoie un e-mail à la cible</a:t>
            </a: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212656" y="3090530"/>
            <a:ext cx="2246325" cy="977602"/>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mn-lt"/>
                <a:ea typeface="Salesforce Sans"/>
                <a:cs typeface="Salesforce Sans"/>
                <a:sym typeface="Salesforce Sans"/>
              </a:rPr>
              <a:t>La personne malveillante récupère le nom d’utilisateur et le mot de passe de la cible</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6" y="3303317"/>
            <a:ext cx="1954653"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mn-lt"/>
                <a:ea typeface="Salesforce Sans"/>
                <a:cs typeface="Salesforce Sans"/>
                <a:sym typeface="Salesforce Sans"/>
              </a:rPr>
              <a:t>La cible clique sur l’e-mail et est redirigée vers un site d’hameçonnage</a:t>
            </a: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361510" y="5168333"/>
            <a:ext cx="2095306"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mn-lt"/>
                <a:ea typeface="Salesforce Sans"/>
                <a:cs typeface="Salesforce Sans"/>
                <a:sym typeface="Salesforce Sans"/>
              </a:rPr>
              <a:t>La personne malveillante ne parvient pas à accéder au compte de la cible grâce à la MFA</a:t>
            </a: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2760003" y="3935257"/>
            <a:ext cx="1592257"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fr-FR" sz="1500" b="1" dirty="0">
                <a:latin typeface="+mn-lt"/>
                <a:ea typeface="Salesforce Sans"/>
                <a:cs typeface="Salesforce Sans"/>
                <a:sym typeface="Salesforce Sans"/>
              </a:rPr>
              <a:t>Site d’hameçonnage</a:t>
            </a: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3181</TotalTime>
  <Words>8215</Words>
  <Application>Microsoft Office PowerPoint</Application>
  <PresentationFormat>Custom</PresentationFormat>
  <Paragraphs>520</Paragraphs>
  <Slides>31</Slides>
  <Notes>31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Avant Garde Demi SFDC</vt:lpstr>
      <vt:lpstr>Arial</vt:lpstr>
      <vt:lpstr>Calibri</vt:lpstr>
      <vt:lpstr>Courier New</vt:lpstr>
      <vt:lpstr>Helvetica Neue</vt:lpstr>
      <vt:lpstr>Poppins</vt:lpstr>
      <vt:lpstr>Salesforce Sans</vt:lpstr>
      <vt:lpstr>Salesforce Google Slides Corporate Template - 2019</vt:lpstr>
      <vt:lpstr>Salesforce Google Slides Corporate Template - 2019</vt:lpstr>
      <vt:lpstr>PowerPoint Presentation</vt:lpstr>
      <vt:lpstr>Authentification multifacteur (MFA)</vt:lpstr>
      <vt:lpstr>Agenda</vt:lpstr>
      <vt:lpstr>MFA :  Qu'est-ce que c’est et pourquoi  est-ce important</vt:lpstr>
      <vt:lpstr>Situation actuelle en matière de sécurité</vt:lpstr>
      <vt:lpstr>Impact des attaques d’hameçonnage</vt:lpstr>
      <vt:lpstr>Risques liés à un piratage de compte</vt:lpstr>
      <vt:lpstr>Améliorez la sécurité de votre entreprise</vt:lpstr>
      <vt:lpstr>PowerPoint Presentation</vt:lpstr>
      <vt:lpstr>L’exigence de la MFA et l’activation automatique/application</vt:lpstr>
      <vt:lpstr>Exigence d'authentification multifacteur (MFA)</vt:lpstr>
      <vt:lpstr>Comment satisfaire à l’exigence de la MFA lors du partage de licences fournies par le client </vt:lpstr>
      <vt:lpstr>PowerPoint Presentation</vt:lpstr>
      <vt:lpstr>PowerPoint Presentation</vt:lpstr>
      <vt:lpstr>L’expérience de connexion après l’activation automatique de la MFA</vt:lpstr>
      <vt:lpstr>Méthodes de vérification de la MFA  et expérience utilisateur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Comment activer vous-même la MFA </vt:lpstr>
      <vt:lpstr>N’attendez pas, activez la MFA vous-même</vt:lpstr>
      <vt:lpstr>Activation de la MFA pour tous les utilisateurs</vt:lpstr>
      <vt:lpstr>Activation de la MFA pour des utilisateurs spécifiques</vt:lpstr>
      <vt:lpstr>Abandon de la MFA pour les cas d’utilisation d’exemption de la MFA</vt:lpstr>
      <vt:lpstr>Aide et ressources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Claire Dorman</cp:lastModifiedBy>
  <cp:revision>213</cp:revision>
  <dcterms:modified xsi:type="dcterms:W3CDTF">2023-06-26T10:01:40Z</dcterms:modified>
</cp:coreProperties>
</file>