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2EA_24AB0D12.xml" ContentType="application/vnd.ms-powerpoint.comments+xml"/>
  <Override PartName="/ppt/notesSlides/notesSlide11.xml" ContentType="application/vnd.openxmlformats-officedocument.presentationml.notesSlide+xml"/>
  <Override PartName="/ppt/comments/modernComment_2E7_9A2FCEAA.xml" ContentType="application/vnd.ms-powerpoint.comments+xml"/>
  <Override PartName="/ppt/notesSlides/notesSlide12.xml" ContentType="application/vnd.openxmlformats-officedocument.presentationml.notesSlide+xml"/>
  <Override PartName="/ppt/comments/modernComment_2F0_94ACA48B.xml" ContentType="application/vnd.ms-powerpoint.comments+xml"/>
  <Override PartName="/ppt/notesSlides/notesSlide13.xml" ContentType="application/vnd.openxmlformats-officedocument.presentationml.notesSlide+xml"/>
  <Override PartName="/ppt/comments/modernComment_10E_0.xml" ContentType="application/vnd.ms-powerpoint.comments+xml"/>
  <Override PartName="/ppt/notesSlides/notesSlide14.xml" ContentType="application/vnd.openxmlformats-officedocument.presentationml.notesSlide+xml"/>
  <Override PartName="/ppt/comments/modernComment_2E8_0.xml" ContentType="application/vnd.ms-powerpoint.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modernComment_2E9_9B87503E.xml" ContentType="application/vnd.ms-powerpoint.comments+xml"/>
  <Override PartName="/ppt/notesSlides/notesSlide3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799" r:id="rId1"/>
    <p:sldMasterId id="2147483800" r:id="rId2"/>
  </p:sldMasterIdLst>
  <p:notesMasterIdLst>
    <p:notesMasterId r:id="rId34"/>
  </p:notesMasterIdLst>
  <p:sldIdLst>
    <p:sldId id="272" r:id="rId3"/>
    <p:sldId id="740" r:id="rId4"/>
    <p:sldId id="258" r:id="rId5"/>
    <p:sldId id="301" r:id="rId6"/>
    <p:sldId id="286" r:id="rId7"/>
    <p:sldId id="285" r:id="rId8"/>
    <p:sldId id="282" r:id="rId9"/>
    <p:sldId id="741" r:id="rId10"/>
    <p:sldId id="742" r:id="rId11"/>
    <p:sldId id="746" r:id="rId12"/>
    <p:sldId id="743" r:id="rId13"/>
    <p:sldId id="752" r:id="rId14"/>
    <p:sldId id="270" r:id="rId15"/>
    <p:sldId id="744" r:id="rId16"/>
    <p:sldId id="750" r:id="rId17"/>
    <p:sldId id="747" r:id="rId18"/>
    <p:sldId id="269" r:id="rId19"/>
    <p:sldId id="308" r:id="rId20"/>
    <p:sldId id="279" r:id="rId21"/>
    <p:sldId id="298" r:id="rId22"/>
    <p:sldId id="299" r:id="rId23"/>
    <p:sldId id="344" r:id="rId24"/>
    <p:sldId id="340" r:id="rId25"/>
    <p:sldId id="748" r:id="rId26"/>
    <p:sldId id="753" r:id="rId27"/>
    <p:sldId id="274" r:id="rId28"/>
    <p:sldId id="276" r:id="rId29"/>
    <p:sldId id="275" r:id="rId30"/>
    <p:sldId id="751" r:id="rId31"/>
    <p:sldId id="745" r:id="rId32"/>
    <p:sldId id="326" r:id="rId33"/>
  </p:sldIdLst>
  <p:sldSz cx="12188825"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B3DCA0-70A1-9910-9030-C5968E9534B8}" name="Admins" initials="TR" userId="Admins" providerId="None"/>
  <p188:author id="{E47797D6-77C4-2BB1-C528-2C599203AE56}" name="         " initials="TR" userId="         "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5C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27"/>
    <p:restoredTop sz="96925"/>
  </p:normalViewPr>
  <p:slideViewPr>
    <p:cSldViewPr snapToGrid="0">
      <p:cViewPr varScale="1">
        <p:scale>
          <a:sx n="106" d="100"/>
          <a:sy n="106" d="100"/>
        </p:scale>
        <p:origin x="78" y="78"/>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s>
</file>

<file path=ppt/comments/modernComment_10E_0.xml><?xml version="1.0" encoding="utf-8"?>
<p188:cmLst xmlns:a="http://schemas.openxmlformats.org/drawingml/2006/main" xmlns:r="http://schemas.openxmlformats.org/officeDocument/2006/relationships" xmlns:p188="http://schemas.microsoft.com/office/powerpoint/2018/8/main">
  <p188:cm id="{A334369B-F3E4-A64E-B91C-CEAB37477980}" authorId="{E47797D6-77C4-2BB1-C528-2C599203AE56}" created="2023-05-16T21:21:01.869">
    <pc:sldMkLst xmlns:pc="http://schemas.microsoft.com/office/powerpoint/2013/main/command">
      <pc:docMk/>
      <pc:sldMk cId="0" sldId="270"/>
    </pc:sldMkLst>
    <p188:txBody>
      <a:bodyPr/>
      <a:lstStyle/>
      <a:p>
        <a:r>
          <a:rPr lang="en-US"/>
          <a:t>Partner Guidance: If sharing this slide with customers, modify as needed to match how you’re communicating Salesforce’s contractual MFA requirement and the way you talk about Salesforce’s major releases.</a:t>
        </a:r>
      </a:p>
    </p188:txBody>
  </p188:cm>
</p188:cmLst>
</file>

<file path=ppt/comments/modernComment_2E7_9A2FCEAA.xml><?xml version="1.0" encoding="utf-8"?>
<p188:cmLst xmlns:a="http://schemas.openxmlformats.org/drawingml/2006/main" xmlns:r="http://schemas.openxmlformats.org/officeDocument/2006/relationships" xmlns:p188="http://schemas.microsoft.com/office/powerpoint/2018/8/main">
  <p188:cm id="{446AFC86-54F6-5946-9538-1C8B2B254F99}" authorId="{E47797D6-77C4-2BB1-C528-2C599203AE56}" created="2023-05-16T21:20:14.748">
    <pc:sldMkLst xmlns:pc="http://schemas.microsoft.com/office/powerpoint/2013/main/command">
      <pc:docMk/>
      <pc:sldMk cId="2586824362" sldId="743"/>
    </pc:sldMkLst>
    <p188:txBody>
      <a:bodyPr/>
      <a:lstStyle/>
      <a:p>
        <a:r>
          <a:rPr lang="en-US"/>
          <a:t>Partner Guidance: If sharing this slide with customers, modify as needed to match how you are communicating Salesforce’s contractual MFA requirement.</a:t>
        </a:r>
      </a:p>
    </p188:txBody>
  </p188:cm>
</p188:cmLst>
</file>

<file path=ppt/comments/modernComment_2E8_0.xml><?xml version="1.0" encoding="utf-8"?>
<p188:cmLst xmlns:a="http://schemas.openxmlformats.org/drawingml/2006/main" xmlns:r="http://schemas.openxmlformats.org/officeDocument/2006/relationships" xmlns:p188="http://schemas.microsoft.com/office/powerpoint/2018/8/main">
  <p188:cm id="{57424789-C8BC-2A45-B08C-AA7B36470CAD}" authorId="{E47797D6-77C4-2BB1-C528-2C599203AE56}" created="2023-05-16T21:21:30.736">
    <pc:sldMkLst xmlns:pc="http://schemas.microsoft.com/office/powerpoint/2013/main/command">
      <pc:docMk/>
      <pc:sldMk cId="0" sldId="744"/>
    </pc:sldMkLst>
    <p188:txBody>
      <a:bodyPr/>
      <a:lstStyle/>
      <a:p>
        <a:r>
          <a:rPr lang="en-US"/>
          <a:t>Partner Guidance: If sharing this slide with customers, modify as needed to match how you are communicating Salesforce’s contractual MFA requirement.</a:t>
        </a:r>
      </a:p>
    </p188:txBody>
  </p188:cm>
</p188:cmLst>
</file>

<file path=ppt/comments/modernComment_2E9_9B87503E.xml><?xml version="1.0" encoding="utf-8"?>
<p188:cmLst xmlns:a="http://schemas.openxmlformats.org/drawingml/2006/main" xmlns:r="http://schemas.openxmlformats.org/officeDocument/2006/relationships" xmlns:p188="http://schemas.microsoft.com/office/powerpoint/2018/8/main">
  <p188:cm id="{2EB353F9-D8F0-924A-9991-3030B80C1C1D}" authorId="{E47797D6-77C4-2BB1-C528-2C599203AE56}" created="2023-05-16T21:22:05.059">
    <pc:sldMkLst xmlns:pc="http://schemas.microsoft.com/office/powerpoint/2013/main/command">
      <pc:docMk/>
      <pc:sldMk cId="2609336382" sldId="745"/>
    </pc:sldMkLst>
    <p188:txBody>
      <a:bodyPr/>
      <a:lstStyle/>
      <a:p>
        <a:r>
          <a:rPr lang="en-US"/>
          <a:t>Partner Guidance: Augment or replace these Salesforce resources with your own MFA awareness, enablement, and/or onboarding resources.</a:t>
        </a:r>
      </a:p>
    </p188:txBody>
  </p188:cm>
</p188:cmLst>
</file>

<file path=ppt/comments/modernComment_2EA_24AB0D12.xml><?xml version="1.0" encoding="utf-8"?>
<p188:cmLst xmlns:a="http://schemas.openxmlformats.org/drawingml/2006/main" xmlns:r="http://schemas.openxmlformats.org/officeDocument/2006/relationships" xmlns:p188="http://schemas.microsoft.com/office/powerpoint/2018/8/main">
  <p188:cm id="{53910420-1D00-844E-9EA4-45FA8542C4A9}" authorId="{E47797D6-77C4-2BB1-C528-2C599203AE56}" created="2023-05-16T21:19:52.859">
    <pc:sldMkLst xmlns:pc="http://schemas.microsoft.com/office/powerpoint/2013/main/command">
      <pc:docMk/>
      <pc:sldMk cId="615189778" sldId="746"/>
    </pc:sldMkLst>
    <p188:txBody>
      <a:bodyPr/>
      <a:lstStyle/>
      <a:p>
        <a:r>
          <a:rPr lang="en-US"/>
          <a:t>Partner Guidance: This section (slides 11-15) contains Salesforce-specific slides that explain the MFA requirement and MFA auto-enablement. You can use these slides as-is for an in-house presentation to your leadership. 
For customer presentations, customize or replace these slides to represent your own product names, terminology, and resources.</a:t>
        </a:r>
      </a:p>
    </p188:txBody>
  </p188:cm>
</p188:cmLst>
</file>

<file path=ppt/comments/modernComment_2F0_94ACA48B.xml><?xml version="1.0" encoding="utf-8"?>
<p188:cmLst xmlns:a="http://schemas.openxmlformats.org/drawingml/2006/main" xmlns:r="http://schemas.openxmlformats.org/officeDocument/2006/relationships" xmlns:p188="http://schemas.microsoft.com/office/powerpoint/2018/8/main">
  <p188:cm id="{8BF5C819-46AA-4F48-B121-7342E97018B1}" authorId="{E47797D6-77C4-2BB1-C528-2C599203AE56}" created="2023-05-16T21:20:36.448">
    <pc:sldMkLst xmlns:pc="http://schemas.microsoft.com/office/powerpoint/2013/main/command">
      <pc:docMk/>
      <pc:sldMk cId="2494342283" sldId="752"/>
    </pc:sldMkLst>
    <p188:txBody>
      <a:bodyPr/>
      <a:lstStyle/>
      <a:p>
        <a:r>
          <a:rPr lang="en-US"/>
          <a:t>Partner Guidance: In October 2022, Salesforce communicated with Salesforce Partners about the partner admin shared login use case and the associated solution. Unless a Partner’s customer reached out directly, however, Salesforce has not communicated with your customers about this topic. 
If using this slide to explain the situation to your customers, modify the copy to personalize, use your terminology, etc.</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help.salesforce.com/s/articleView?id=sf.release_updates.htm&amp;type=5&amp;language=en_US"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sfdc.co/mfa-roadmap" TargetMode="External"/><Relationship Id="rId5" Type="http://schemas.openxmlformats.org/officeDocument/2006/relationships/hyperlink" Target="https://help.salesforce.com/s/articleView?id=sf.security_mfa_exclude_exempt_users.htm&amp;type=5&amp;language=en_US" TargetMode="External"/><Relationship Id="rId4" Type="http://schemas.openxmlformats.org/officeDocument/2006/relationships/hyperlink" Target="https://status.salesforce.com/"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help.salesforce.com/s/articleView?id=sf.security_mfa_exclude_exempt_users.htm&amp;type=5&amp;language=en_US"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terprise.verizon.com/resources/reports/dbir/"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www.ic3.gov/Media/PDF/AnnualReport/2021_IC3Report.pdf" TargetMode="External"/><Relationship Id="rId4" Type="http://schemas.openxmlformats.org/officeDocument/2006/relationships/hyperlink" Target="https://www.ibm.com/downloads/cas/OJDVQGRY"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gartner.com/en/documents/3956209/magic-quadrant-for-access-management"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1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Remember to delete or skip this introductory slide before you present -- it’s for your </a:t>
            </a:r>
            <a:r>
              <a:rPr lang="en-US" sz="1100" b="0" i="0" u="none" strike="noStrike" cap="none">
                <a:solidFill>
                  <a:schemeClr val="dk1"/>
                </a:solidFill>
                <a:latin typeface="Arial"/>
                <a:ea typeface="Arial"/>
                <a:cs typeface="Arial"/>
                <a:sym typeface="Arial"/>
              </a:rPr>
              <a:t>reference only.</a:t>
            </a:r>
            <a:endParaRPr lang="en-US" sz="1100" b="0" i="0" u="none" strike="noStrike" cap="none" dirty="0">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983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Clr>
                <a:schemeClr val="dk1"/>
              </a:buClr>
              <a:buSzPts val="1100"/>
              <a:buFont typeface="Arial"/>
              <a:buNone/>
            </a:pPr>
            <a:r>
              <a:rPr lang="en-US" sz="1100" dirty="0">
                <a:solidFill>
                  <a:schemeClr val="dk1"/>
                </a:solidFill>
              </a:rPr>
              <a:t>The confidentiality, integrity, and availability of Salesforce data is vital to our customers, and Salesforce takes the protection of that customer data very seriously. As security threats grow increasingly common, protecting account access is more and more important. As a result, Salesforce is doubling down to help customers adapt to a new reality and to do it while maintaining secure control over their systems and data.</a:t>
            </a:r>
          </a:p>
          <a:p>
            <a:pPr marL="0" lvl="0" indent="0" algn="l" rtl="0">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 ensure that MFA is enabled for all internal Salesforce users, customers can:</a:t>
            </a:r>
          </a:p>
          <a:p>
            <a:pPr marL="457200" lvl="0" indent="-304800" algn="l" rtl="0">
              <a:lnSpc>
                <a:spcPct val="115000"/>
              </a:lnSpc>
              <a:spcBef>
                <a:spcPts val="0"/>
              </a:spcBef>
              <a:spcAft>
                <a:spcPts val="0"/>
              </a:spcAft>
              <a:buClr>
                <a:schemeClr val="dk1"/>
              </a:buClr>
              <a:buSzPts val="1200"/>
              <a:buChar char="●"/>
            </a:pPr>
            <a:r>
              <a:rPr lang="en-US" sz="1100" dirty="0">
                <a:solidFill>
                  <a:schemeClr val="dk1"/>
                </a:solidFill>
              </a:rPr>
              <a:t>Turn on MFA directly in their Salesforce org, or</a:t>
            </a:r>
          </a:p>
          <a:p>
            <a:pPr marL="457200" lvl="0" indent="-304800" algn="l" rtl="0">
              <a:lnSpc>
                <a:spcPct val="115000"/>
              </a:lnSpc>
              <a:spcBef>
                <a:spcPts val="0"/>
              </a:spcBef>
              <a:spcAft>
                <a:spcPts val="0"/>
              </a:spcAft>
              <a:buClr>
                <a:schemeClr val="dk1"/>
              </a:buClr>
              <a:buSzPts val="1200"/>
              <a:buChar char="●"/>
            </a:pPr>
            <a:r>
              <a:rPr lang="en-US" sz="1100" dirty="0">
                <a:solidFill>
                  <a:schemeClr val="dk1"/>
                </a:solidFill>
              </a:rPr>
              <a:t>Use their SSO provider’s MFA service</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If customers have a mix of SSO and non-SSO users, they can use both approaches</a:t>
            </a:r>
            <a:r>
              <a:rPr lang="en-US" sz="1100" dirty="0">
                <a:solidFill>
                  <a:srgbClr val="3C4043"/>
                </a:solidFill>
              </a:rPr>
              <a:t>. </a:t>
            </a:r>
            <a:r>
              <a:rPr lang="en-US" sz="1100" dirty="0">
                <a:solidFill>
                  <a:schemeClr val="dk1"/>
                </a:solidFill>
              </a:rPr>
              <a:t>Salesforce products include MFA functionality at no extra cost.</a:t>
            </a:r>
            <a:endParaRPr lang="en-US" sz="1200" dirty="0">
              <a:solidFill>
                <a:schemeClr val="dk1"/>
              </a:solidFill>
            </a:endParaRPr>
          </a:p>
          <a:p>
            <a:pPr marL="0" lvl="0" indent="0" algn="l" rtl="0">
              <a:spcBef>
                <a:spcPts val="0"/>
              </a:spcBef>
              <a:spcAft>
                <a:spcPts val="0"/>
              </a:spcAft>
              <a:buClr>
                <a:schemeClr val="dk1"/>
              </a:buClr>
              <a:buSzPts val="1100"/>
              <a:buFont typeface="Arial"/>
              <a:buNone/>
            </a:pPr>
            <a:endParaRPr lang="en-US" sz="1200" dirty="0">
              <a:solidFill>
                <a:srgbClr val="205CA0"/>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Note: It’s possible to use the MFA functionality provided in Salesforce instead of using an SSO provider’s MFA service. See this help topic (https://</a:t>
            </a:r>
            <a:r>
              <a:rPr lang="en-US" sz="1100" dirty="0" err="1">
                <a:solidFill>
                  <a:schemeClr val="dk1"/>
                </a:solidFill>
              </a:rPr>
              <a:t>help.salesforce.com</a:t>
            </a:r>
            <a:r>
              <a:rPr lang="en-US" sz="1100" dirty="0">
                <a:solidFill>
                  <a:schemeClr val="dk1"/>
                </a:solidFill>
              </a:rPr>
              <a:t>/s/</a:t>
            </a:r>
            <a:r>
              <a:rPr lang="en-US" sz="1100" dirty="0" err="1">
                <a:solidFill>
                  <a:schemeClr val="dk1"/>
                </a:solidFill>
              </a:rPr>
              <a:t>articleView?id</a:t>
            </a:r>
            <a:r>
              <a:rPr lang="en-US" sz="1100" dirty="0">
                <a:solidFill>
                  <a:schemeClr val="dk1"/>
                </a:solidFill>
              </a:rPr>
              <a:t>=</a:t>
            </a:r>
            <a:r>
              <a:rPr lang="en-US" sz="1100" dirty="0" err="1">
                <a:solidFill>
                  <a:schemeClr val="dk1"/>
                </a:solidFill>
              </a:rPr>
              <a:t>sf.mfa_sso_logins.htm</a:t>
            </a:r>
            <a:r>
              <a:rPr lang="en-US" sz="1100" dirty="0">
                <a:solidFill>
                  <a:schemeClr val="dk1"/>
                </a:solidFill>
              </a:rPr>
              <a:t>) for details.</a:t>
            </a:r>
            <a:endParaRPr lang="en-US" sz="1200" b="0" i="0" u="none" strike="noStrike" dirty="0">
              <a:solidFill>
                <a:schemeClr val="dk1"/>
              </a:solidFill>
              <a:effectLst/>
              <a:latin typeface="Arial"/>
            </a:endParaRPr>
          </a:p>
          <a:p>
            <a:pPr marL="0" lvl="0" indent="0" algn="l" rtl="0">
              <a:lnSpc>
                <a:spcPct val="115000"/>
              </a:lnSpc>
              <a:spcBef>
                <a:spcPts val="0"/>
              </a:spcBef>
              <a:spcAft>
                <a:spcPts val="0"/>
              </a:spcAft>
              <a:buClr>
                <a:schemeClr val="dk1"/>
              </a:buClr>
              <a:buSzPts val="1100"/>
              <a:buFont typeface="Arial"/>
              <a:buNone/>
            </a:pPr>
            <a:endParaRPr lang="en-US" sz="1200" b="0" i="0" u="none" strike="noStrike" dirty="0">
              <a:solidFill>
                <a:schemeClr val="dk1"/>
              </a:solidFill>
              <a:effectLst/>
              <a:latin typeface="Arial"/>
            </a:endParaRPr>
          </a:p>
          <a:p>
            <a:pPr marL="0" lvl="0" indent="0" algn="l" rtl="0">
              <a:lnSpc>
                <a:spcPct val="115000"/>
              </a:lnSpc>
              <a:spcBef>
                <a:spcPts val="0"/>
              </a:spcBef>
              <a:spcAft>
                <a:spcPts val="0"/>
              </a:spcAft>
              <a:buClr>
                <a:schemeClr val="dk1"/>
              </a:buClr>
              <a:buSzPts val="1100"/>
              <a:buFont typeface="Arial"/>
              <a:buNone/>
            </a:pPr>
            <a:r>
              <a:rPr lang="en-US" sz="1800" b="0" i="0" u="none" strike="noStrike" dirty="0">
                <a:solidFill>
                  <a:srgbClr val="000000"/>
                </a:solidFill>
                <a:effectLst/>
                <a:latin typeface="Arial" panose="020B0604020202020204" pitchFamily="34" charset="0"/>
              </a:rPr>
              <a:t>To learn more about the MFA requirement, see the Salesforce MFA FAQ (https://</a:t>
            </a:r>
            <a:r>
              <a:rPr lang="en-US" sz="1800" b="0" i="0" u="none" strike="noStrike" dirty="0" err="1">
                <a:solidFill>
                  <a:srgbClr val="000000"/>
                </a:solidFill>
                <a:effectLst/>
                <a:latin typeface="Arial" panose="020B0604020202020204" pitchFamily="34" charset="0"/>
              </a:rPr>
              <a:t>help.salesforce.com</a:t>
            </a:r>
            <a:r>
              <a:rPr lang="en-US" sz="1800" b="0" i="0" u="none" strike="noStrike" dirty="0">
                <a:solidFill>
                  <a:srgbClr val="000000"/>
                </a:solidFill>
                <a:effectLst/>
                <a:latin typeface="Arial" panose="020B0604020202020204" pitchFamily="34" charset="0"/>
              </a:rPr>
              <a:t>/s/</a:t>
            </a:r>
            <a:r>
              <a:rPr lang="en-US" sz="1800" b="0" i="0" u="none" strike="noStrike" dirty="0" err="1">
                <a:solidFill>
                  <a:srgbClr val="000000"/>
                </a:solidFill>
                <a:effectLst/>
                <a:latin typeface="Arial" panose="020B0604020202020204" pitchFamily="34" charset="0"/>
              </a:rPr>
              <a:t>articleView?id</a:t>
            </a:r>
            <a:r>
              <a:rPr lang="en-US" sz="1800" b="0" i="0" u="none" strike="noStrike" dirty="0">
                <a:solidFill>
                  <a:srgbClr val="000000"/>
                </a:solidFill>
                <a:effectLst/>
                <a:latin typeface="Arial" panose="020B0604020202020204" pitchFamily="34" charset="0"/>
              </a:rPr>
              <a:t>=000388806&amp;type=1) and the Salesforce Partner MFA FAQ (https://</a:t>
            </a:r>
            <a:r>
              <a:rPr lang="en-US" sz="1800" b="0" i="0" u="none" strike="noStrike" dirty="0" err="1">
                <a:solidFill>
                  <a:srgbClr val="000000"/>
                </a:solidFill>
                <a:effectLst/>
                <a:latin typeface="Arial" panose="020B0604020202020204" pitchFamily="34" charset="0"/>
              </a:rPr>
              <a:t>salesforce.quip.com</a:t>
            </a:r>
            <a:r>
              <a:rPr lang="en-US" sz="1800" b="0" i="0" u="none" strike="noStrike" dirty="0">
                <a:solidFill>
                  <a:srgbClr val="000000"/>
                </a:solidFill>
                <a:effectLst/>
                <a:latin typeface="Arial" panose="020B0604020202020204" pitchFamily="34" charset="0"/>
              </a:rPr>
              <a:t>/6iJTAyb07itL).</a:t>
            </a:r>
            <a:endParaRPr lang="en-US" b="0" dirty="0">
              <a:effectLst/>
            </a:endParaRPr>
          </a:p>
          <a:p>
            <a:br>
              <a:rPr lang="en-US" dirty="0"/>
            </a:br>
            <a:endParaRPr lang="en-US" sz="1100" dirty="0"/>
          </a:p>
        </p:txBody>
      </p:sp>
    </p:spTree>
    <p:extLst>
      <p:ext uri="{BB962C8B-B14F-4D97-AF65-F5344CB8AC3E}">
        <p14:creationId xmlns:p14="http://schemas.microsoft.com/office/powerpoint/2010/main" val="611821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2"/>
        <p:cNvGrpSpPr/>
        <p:nvPr/>
      </p:nvGrpSpPr>
      <p:grpSpPr>
        <a:xfrm>
          <a:off x="0" y="0"/>
          <a:ext cx="0" cy="0"/>
          <a:chOff x="0" y="0"/>
          <a:chExt cx="0" cy="0"/>
        </a:xfrm>
      </p:grpSpPr>
      <p:sp>
        <p:nvSpPr>
          <p:cNvPr id="1463" name="Google Shape;1463;g18d29405784_357_91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4" name="Google Shape;1464;g18d29405784_357_91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Notes:</a:t>
            </a: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The MFA requirement has created challenges for Salesforce service providers who share customer-provided licenses within their organization for the purpose of performing administrative services in customer orgs. This scenario is referred to as the 'partner admin shared login use case' (or 'partner admin use case' for short). </a:t>
            </a:r>
          </a:p>
          <a:p>
            <a:pPr marL="628650" marR="0" lvl="1"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The partner admin use case has blocked some service providers and their customers from adopting MFA because MFA requires each user to supply a unique verification method before they can log in. If multiple people are sharing a license, only one of those people can log in after MFA is enabled. </a:t>
            </a:r>
          </a:p>
          <a:p>
            <a:pPr marL="628650" marR="0" lvl="1"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As a result, Salesforce granted MFA requirement extensions to all customers of Salesforce OEMs, and to service providers or customers of service providers who asked Salesforce for help with a solution to the partner admin use case.</a:t>
            </a: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sz="1100" b="0" i="0" dirty="0">
              <a:solidFill>
                <a:srgbClr val="080707"/>
              </a:solidFill>
              <a:effectLst/>
              <a:latin typeface="Salesforce Sans" panose="020B0505020202020203" pitchFamily="34" charset="77"/>
            </a:endParaRP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Salesforce announced the partner admin use case solution on October 13, 2022, and all partner admin use case extensions – including any granted after the solution announcement date – </a:t>
            </a:r>
            <a:r>
              <a:rPr lang="en-US" b="0" i="0" u="none" dirty="0">
                <a:solidFill>
                  <a:srgbClr val="080707"/>
                </a:solidFill>
                <a:effectLst/>
                <a:latin typeface="Salesforce Sans" panose="020B0505020202020203" pitchFamily="34" charset="77"/>
              </a:rPr>
              <a:t>expire on November 15, 2023</a:t>
            </a:r>
            <a:r>
              <a:rPr lang="en-US" b="0" i="0" dirty="0">
                <a:solidFill>
                  <a:srgbClr val="080707"/>
                </a:solidFill>
                <a:effectLst/>
                <a:latin typeface="Salesforce Sans" panose="020B0505020202020203" pitchFamily="34" charset="77"/>
              </a:rPr>
              <a:t>. (</a:t>
            </a:r>
            <a:r>
              <a:rPr lang="en-US" b="0" i="0" dirty="0">
                <a:solidFill>
                  <a:srgbClr val="080707"/>
                </a:solidFill>
                <a:effectLst/>
                <a:highlight>
                  <a:srgbClr val="FFFF00"/>
                </a:highlight>
                <a:latin typeface="Salesforce Sans" panose="020B0505020202020203" pitchFamily="34" charset="77"/>
              </a:rPr>
              <a:t>To understand how customers with Partner Admin Use Case extensions will be affected by Salesforce MFA auto-enablement, </a:t>
            </a:r>
            <a:r>
              <a:rPr lang="en-US" b="1" i="0" dirty="0">
                <a:solidFill>
                  <a:srgbClr val="080707"/>
                </a:solidFill>
                <a:effectLst/>
                <a:highlight>
                  <a:srgbClr val="FFFF00"/>
                </a:highlight>
                <a:latin typeface="Salesforce Sans" panose="020B0505020202020203" pitchFamily="34" charset="77"/>
              </a:rPr>
              <a:t>see Slide 13</a:t>
            </a:r>
            <a:r>
              <a:rPr lang="en-US" b="0" i="0" dirty="0">
                <a:solidFill>
                  <a:srgbClr val="080707"/>
                </a:solidFill>
                <a:effectLst/>
                <a:highlight>
                  <a:srgbClr val="FFFF00"/>
                </a:highlight>
                <a:latin typeface="Salesforce Sans" panose="020B0505020202020203" pitchFamily="34" charset="77"/>
              </a:rPr>
              <a:t>.)</a:t>
            </a: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sz="1100" b="0" i="0" dirty="0">
              <a:solidFill>
                <a:srgbClr val="080707"/>
              </a:solidFill>
              <a:effectLst/>
              <a:highlight>
                <a:srgbClr val="FFFF00"/>
              </a:highligh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dirty="0">
                <a:solidFill>
                  <a:srgbClr val="080707"/>
                </a:solidFill>
                <a:effectLst/>
                <a:latin typeface="Salesforce Sans" panose="020B0505020202020203" pitchFamily="34" charset="77"/>
              </a:rPr>
              <a:t>For complete details and FAQs, see “</a:t>
            </a:r>
            <a:r>
              <a:rPr lang="en-US" b="0" i="0" dirty="0">
                <a:solidFill>
                  <a:srgbClr val="080707"/>
                </a:solidFill>
                <a:effectLst/>
                <a:latin typeface="Salesforce Sans" panose="020B0505020202020203" pitchFamily="34" charset="77"/>
              </a:rPr>
              <a:t>How to Satisfy the MFA Requirement for the Partner Admin Shared Login Use Case” at https://</a:t>
            </a:r>
            <a:r>
              <a:rPr lang="en-US" b="0" i="0" dirty="0" err="1">
                <a:solidFill>
                  <a:srgbClr val="080707"/>
                </a:solidFill>
                <a:effectLst/>
                <a:latin typeface="Salesforce Sans" panose="020B0505020202020203" pitchFamily="34" charset="77"/>
              </a:rPr>
              <a:t>help.salesforce.com</a:t>
            </a:r>
            <a:r>
              <a:rPr lang="en-US" b="0" i="0" dirty="0">
                <a:solidFill>
                  <a:srgbClr val="080707"/>
                </a:solidFill>
                <a:effectLst/>
                <a:latin typeface="Salesforce Sans" panose="020B0505020202020203" pitchFamily="34" charset="77"/>
              </a:rPr>
              <a:t>/s/</a:t>
            </a:r>
            <a:r>
              <a:rPr lang="en-US" b="0" i="0" dirty="0" err="1">
                <a:solidFill>
                  <a:srgbClr val="080707"/>
                </a:solidFill>
                <a:effectLst/>
                <a:latin typeface="Salesforce Sans" panose="020B0505020202020203" pitchFamily="34" charset="77"/>
              </a:rPr>
              <a:t>articleView?id</a:t>
            </a:r>
            <a:r>
              <a:rPr lang="en-US" b="0" i="0" dirty="0">
                <a:solidFill>
                  <a:srgbClr val="080707"/>
                </a:solidFill>
                <a:effectLst/>
                <a:latin typeface="Salesforce Sans" panose="020B0505020202020203" pitchFamily="34" charset="77"/>
              </a:rPr>
              <a:t>=000388982&amp;type=1.</a:t>
            </a:r>
            <a:endParaRPr lang="en-US" sz="1100" b="0" i="0" dirty="0">
              <a:solidFill>
                <a:srgbClr val="080707"/>
              </a:solidFill>
              <a:effectLs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sz="1100" b="0" i="0" dirty="0">
              <a:solidFill>
                <a:srgbClr val="080707"/>
              </a:solidFill>
              <a:effectLst/>
              <a:latin typeface="Salesforce Sans" panose="020B0505020202020203" pitchFamily="34" charset="77"/>
            </a:endParaRP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dirty="0">
              <a:solidFill>
                <a:srgbClr val="080707"/>
              </a:solidFill>
              <a:effectLs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1" i="0" u="sng" dirty="0">
                <a:solidFill>
                  <a:srgbClr val="080707"/>
                </a:solidFill>
                <a:effectLst/>
                <a:latin typeface="Salesforce Sans" panose="020B0505020202020203" pitchFamily="34" charset="77"/>
              </a:rPr>
              <a:t>How to Satisfy the MFA Requirement for the Partner Admin Use Case</a:t>
            </a: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1" i="0" dirty="0">
                <a:solidFill>
                  <a:srgbClr val="080707"/>
                </a:solidFill>
                <a:effectLst/>
                <a:latin typeface="Salesforce Sans" panose="020B0505020202020203" pitchFamily="34" charset="77"/>
              </a:rPr>
              <a:t>Most secure approach</a:t>
            </a:r>
            <a:r>
              <a:rPr lang="en-US" sz="1100" b="0" i="0" dirty="0">
                <a:solidFill>
                  <a:srgbClr val="080707"/>
                </a:solidFill>
                <a:effectLst/>
                <a:latin typeface="Salesforce Sans" panose="020B0505020202020203" pitchFamily="34" charset="77"/>
              </a:rPr>
              <a:t>:  C</a:t>
            </a:r>
            <a:r>
              <a:rPr lang="en-US" b="0" i="0" dirty="0">
                <a:solidFill>
                  <a:srgbClr val="080707"/>
                </a:solidFill>
                <a:effectLst/>
                <a:latin typeface="Salesforce Sans" panose="020B0505020202020203" pitchFamily="34" charset="77"/>
              </a:rPr>
              <a:t>ustomers supply their service provider with enough unique licenses for each individual service provider user, and then enable MFA for the customer org.</a:t>
            </a: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b="0" i="0" dirty="0">
              <a:solidFill>
                <a:srgbClr val="080707"/>
              </a:solidFill>
              <a:effectLst/>
              <a:latin typeface="Salesforce Sans" panose="020B0505020202020203" pitchFamily="34" charset="77"/>
            </a:endParaRP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1" i="0" dirty="0">
                <a:solidFill>
                  <a:srgbClr val="080707"/>
                </a:solidFill>
                <a:effectLst/>
                <a:latin typeface="Salesforce Sans" panose="020B0505020202020203" pitchFamily="34" charset="77"/>
              </a:rPr>
              <a:t>Alternative</a:t>
            </a:r>
            <a:r>
              <a:rPr lang="en-US" sz="1100" b="0" i="0" dirty="0">
                <a:solidFill>
                  <a:srgbClr val="080707"/>
                </a:solidFill>
                <a:effectLst/>
                <a:latin typeface="Salesforce Sans" panose="020B0505020202020203" pitchFamily="34" charset="77"/>
              </a:rPr>
              <a:t>:  </a:t>
            </a:r>
            <a:r>
              <a:rPr lang="en-US" b="0" i="0" dirty="0">
                <a:solidFill>
                  <a:srgbClr val="080707"/>
                </a:solidFill>
                <a:effectLst/>
                <a:latin typeface="Salesforce Sans" panose="020B0505020202020203" pitchFamily="34" charset="77"/>
              </a:rPr>
              <a:t>A customer’s service provider deploys either a privileged account management tool or an enterprise password management tool, to function as an MFA verification method for shared credentials. To satisfy the MFA requirement this way, the solution must meet the following criteria:</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The privileged account management or enterprise password management tool must support the use of MFA, and MFA must be enabled for the tool.</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The tool must provide the ability to restrict access permissions to authorized users only, via techniques such as role-based access control and least-privilege.</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All users of the tool must be personnel of the service provider. These users must be using a single license solely for the purpose of providing support or other services to their customer.</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The customer is responsible for their service provider’s use of customer-provided Salesforce licenses.</a:t>
            </a: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dirty="0">
              <a:solidFill>
                <a:srgbClr val="080707"/>
              </a:solidFill>
              <a:effectLst/>
              <a:latin typeface="Salesforce Sans" panose="020B0505020202020203" pitchFamily="34" charset="77"/>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36159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g1574284061c_0_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5" name="Google Shape;935;g1574284061c_0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Notes:</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The contractual MFA requirement went into effect on February 1, 2022. If they haven’t already, customers should do everything in their power to enable and roll out MFA ASAP to all their users who log in via their products’ UIs, whether by logging in directly or via SSO.</a:t>
            </a:r>
          </a:p>
          <a:p>
            <a:pPr marL="0" lvl="0" indent="0" algn="l" rtl="0">
              <a:spcBef>
                <a:spcPts val="0"/>
              </a:spcBef>
              <a:spcAft>
                <a:spcPts val="0"/>
              </a:spcAft>
              <a:buClr>
                <a:schemeClr val="dk1"/>
              </a:buClr>
              <a:buSzPts val="1100"/>
              <a:buFont typeface="Arial"/>
              <a:buNone/>
            </a:pPr>
            <a:endParaRPr lang="en" sz="1200" dirty="0">
              <a:solidFill>
                <a:schemeClr val="dk1"/>
              </a:solidFill>
            </a:endParaRPr>
          </a:p>
          <a:p>
            <a:pPr marL="0" lvl="0" indent="0" algn="l" rtl="0">
              <a:spcBef>
                <a:spcPts val="0"/>
              </a:spcBef>
              <a:spcAft>
                <a:spcPts val="0"/>
              </a:spcAft>
              <a:buClr>
                <a:schemeClr val="dk1"/>
              </a:buClr>
              <a:buSzPts val="1100"/>
              <a:buFont typeface="Arial"/>
              <a:buNone/>
            </a:pPr>
            <a:r>
              <a:rPr lang="en" sz="1300" b="1" dirty="0">
                <a:solidFill>
                  <a:schemeClr val="dk1"/>
                </a:solidFill>
                <a:highlight>
                  <a:srgbClr val="FFFF00"/>
                </a:highlight>
              </a:rPr>
              <a:t>Important</a:t>
            </a:r>
            <a:r>
              <a:rPr lang="en" sz="1300" dirty="0">
                <a:solidFill>
                  <a:schemeClr val="dk1"/>
                </a:solidFill>
                <a:highlight>
                  <a:srgbClr val="FFFF00"/>
                </a:highlight>
              </a:rPr>
              <a:t>: If a customer received a partner admin shared login use case extension, the MFA requirement goes into effect when that extension expires on November 15, 2023. Salesforce granted this extension to all customers of Salesforce OEMs, and to service providers or customers of service providers who asked for more time because they share customer-provided licenses for the purpose of performing administrative services in customer orgs. </a:t>
            </a:r>
            <a:r>
              <a:rPr lang="en-US" b="0" i="0" dirty="0">
                <a:solidFill>
                  <a:srgbClr val="080707"/>
                </a:solidFill>
                <a:effectLst/>
                <a:highlight>
                  <a:srgbClr val="FFFF00"/>
                </a:highlight>
                <a:latin typeface="Salesforce Sans" panose="020B0505020202020203" pitchFamily="34" charset="77"/>
              </a:rPr>
              <a:t>This scenario is referred to as the 'partner admin shared login use case' (or 'partner admin use case' for short). The partner admin use case had blocked some service providers and their customers from adopting MFA because MFA requires each user to supply a unique verification method before they can log in. If multiple people are sharing a license, only one of those people can log in after MFA is enabled. </a:t>
            </a:r>
            <a:r>
              <a:rPr lang="en-US" b="1" i="0" dirty="0">
                <a:solidFill>
                  <a:srgbClr val="080707"/>
                </a:solidFill>
                <a:effectLst/>
                <a:highlight>
                  <a:srgbClr val="FFFF00"/>
                </a:highlight>
                <a:latin typeface="Salesforce Sans" panose="020B0505020202020203" pitchFamily="34" charset="77"/>
              </a:rPr>
              <a:t>See Slide 12 </a:t>
            </a:r>
            <a:r>
              <a:rPr lang="en-US" b="0" i="0" dirty="0">
                <a:solidFill>
                  <a:srgbClr val="080707"/>
                </a:solidFill>
                <a:effectLst/>
                <a:highlight>
                  <a:srgbClr val="FFFF00"/>
                </a:highlight>
                <a:latin typeface="Salesforce Sans" panose="020B0505020202020203" pitchFamily="34" charset="77"/>
              </a:rPr>
              <a:t>for details about the solution to this issue that Salesforce announced in October 2022. Customers who received </a:t>
            </a:r>
            <a:r>
              <a:rPr lang="en-US" b="0" i="0">
                <a:solidFill>
                  <a:srgbClr val="080707"/>
                </a:solidFill>
                <a:effectLst/>
                <a:highlight>
                  <a:srgbClr val="FFFF00"/>
                </a:highlight>
                <a:latin typeface="Salesforce Sans" panose="020B0505020202020203" pitchFamily="34" charset="77"/>
              </a:rPr>
              <a:t>a partner admin use </a:t>
            </a:r>
            <a:r>
              <a:rPr lang="en-US" b="0" i="0" dirty="0">
                <a:solidFill>
                  <a:srgbClr val="080707"/>
                </a:solidFill>
                <a:effectLst/>
                <a:highlight>
                  <a:srgbClr val="FFFF00"/>
                </a:highlight>
                <a:latin typeface="Salesforce Sans" panose="020B0505020202020203" pitchFamily="34" charset="77"/>
              </a:rPr>
              <a:t>c</a:t>
            </a:r>
            <a:r>
              <a:rPr lang="en-US" b="0" i="0">
                <a:solidFill>
                  <a:srgbClr val="080707"/>
                </a:solidFill>
                <a:effectLst/>
                <a:highlight>
                  <a:srgbClr val="FFFF00"/>
                </a:highlight>
                <a:latin typeface="Salesforce Sans" panose="020B0505020202020203" pitchFamily="34" charset="77"/>
              </a:rPr>
              <a:t>ase </a:t>
            </a:r>
            <a:r>
              <a:rPr lang="en-US" b="0" i="0" dirty="0">
                <a:solidFill>
                  <a:srgbClr val="080707"/>
                </a:solidFill>
                <a:effectLst/>
                <a:highlight>
                  <a:srgbClr val="FFFF00"/>
                </a:highlight>
                <a:latin typeface="Salesforce Sans" panose="020B0505020202020203" pitchFamily="34" charset="77"/>
              </a:rPr>
              <a:t>extension are currently scheduled to be auto-enabled with the Spring ’24 release.</a:t>
            </a:r>
            <a:endParaRPr sz="1200" dirty="0">
              <a:solidFill>
                <a:schemeClr val="dk1"/>
              </a:solidFill>
              <a:highlight>
                <a:srgbClr val="FFFF00"/>
              </a:highlight>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b="1" u="sng" dirty="0">
                <a:solidFill>
                  <a:schemeClr val="dk1"/>
                </a:solidFill>
              </a:rPr>
              <a:t>What happens for customers who haven’t enabled MFA yet?</a:t>
            </a:r>
            <a:endParaRPr lang="en" sz="1300" dirty="0">
              <a:solidFill>
                <a:schemeClr val="dk1"/>
              </a:solidFill>
            </a:endParaRPr>
          </a:p>
          <a:p>
            <a:pPr marL="444500" marR="0" lvl="0" indent="-292100" algn="l" defTabSz="914400" rtl="0" eaLnBrk="1" fontAlgn="auto" latinLnBrk="0" hangingPunct="1">
              <a:lnSpc>
                <a:spcPct val="100000"/>
              </a:lnSpc>
              <a:spcBef>
                <a:spcPts val="1000"/>
              </a:spcBef>
              <a:spcAft>
                <a:spcPts val="0"/>
              </a:spcAft>
              <a:buClr>
                <a:schemeClr val="dk1"/>
              </a:buClr>
              <a:buSzPts val="1200"/>
              <a:buFont typeface="Arial"/>
              <a:buChar char="●"/>
              <a:tabLst/>
              <a:defRPr/>
            </a:pPr>
            <a:r>
              <a:rPr lang="en" sz="1300" dirty="0">
                <a:solidFill>
                  <a:schemeClr val="dk1"/>
                </a:solidFill>
              </a:rPr>
              <a:t>Customers should keep in mind that they are out of compliance with their contractual obligations.</a:t>
            </a:r>
            <a:endParaRPr sz="1300" dirty="0">
              <a:solidFill>
                <a:schemeClr val="dk1"/>
              </a:solidFill>
            </a:endParaRPr>
          </a:p>
          <a:p>
            <a:pPr marL="444500" lvl="0" indent="-292100" algn="l" rtl="0">
              <a:spcBef>
                <a:spcPts val="1000"/>
              </a:spcBef>
              <a:spcAft>
                <a:spcPts val="0"/>
              </a:spcAft>
              <a:buClr>
                <a:schemeClr val="dk1"/>
              </a:buClr>
              <a:buSzPts val="1200"/>
              <a:buChar char="●"/>
            </a:pPr>
            <a:r>
              <a:rPr lang="en" sz="1200" dirty="0">
                <a:solidFill>
                  <a:schemeClr val="dk1"/>
                </a:solidFill>
              </a:rPr>
              <a:t>In the short-term, users won’t be blocked from logging into their Salesforce orgs. But to ensure customers satisfy the requirement, Salesforce is going to enable and enforce MFA for all direct logins to Salesforce orgs.</a:t>
            </a:r>
          </a:p>
          <a:p>
            <a:pPr marL="152400" lvl="0" indent="0" algn="l" rtl="0">
              <a:spcBef>
                <a:spcPts val="1000"/>
              </a:spcBef>
              <a:spcAft>
                <a:spcPts val="0"/>
              </a:spcAft>
              <a:buClr>
                <a:schemeClr val="dk1"/>
              </a:buClr>
              <a:buSzPts val="1200"/>
              <a:buNone/>
            </a:pPr>
            <a:endParaRPr lang="en" sz="1200" dirty="0">
              <a:solidFill>
                <a:schemeClr val="dk1"/>
              </a:solidFill>
            </a:endParaRPr>
          </a:p>
          <a:p>
            <a:pPr marL="0" lvl="0" indent="0" algn="l" rtl="0">
              <a:spcBef>
                <a:spcPts val="1000"/>
              </a:spcBef>
              <a:spcAft>
                <a:spcPts val="0"/>
              </a:spcAft>
              <a:buNone/>
            </a:pPr>
            <a:r>
              <a:rPr lang="en" sz="1200" b="1" u="sng" dirty="0">
                <a:solidFill>
                  <a:schemeClr val="dk1"/>
                </a:solidFill>
              </a:rPr>
              <a:t>How and when is Salesforce auto-enabling and enforcing MFA for Salesforce orgs?</a:t>
            </a:r>
            <a:endParaRPr sz="1200" b="1" u="sng" dirty="0">
              <a:solidFill>
                <a:schemeClr val="dk1"/>
              </a:solidFill>
            </a:endParaRPr>
          </a:p>
          <a:p>
            <a:pPr marL="457200" lvl="0" indent="-304800" algn="l" rtl="0">
              <a:spcBef>
                <a:spcPts val="1000"/>
              </a:spcBef>
              <a:spcAft>
                <a:spcPts val="0"/>
              </a:spcAft>
              <a:buSzPts val="1200"/>
              <a:buChar char="●"/>
            </a:pPr>
            <a:r>
              <a:rPr lang="en" sz="1200" dirty="0"/>
              <a:t>Salesforce is using the </a:t>
            </a:r>
            <a:r>
              <a:rPr lang="en" sz="1200" u="sng" dirty="0">
                <a:solidFill>
                  <a:schemeClr val="accent2"/>
                </a:solidFill>
                <a:hlinkClick r:id="rId3">
                  <a:extLst>
                    <a:ext uri="{A12FA001-AC4F-418D-AE19-62706E023703}">
                      <ahyp:hlinkClr xmlns:ahyp="http://schemas.microsoft.com/office/drawing/2018/hyperlinkcolor" val="tx"/>
                    </a:ext>
                  </a:extLst>
                </a:hlinkClick>
              </a:rPr>
              <a:t>Release Update mechanism</a:t>
            </a:r>
            <a:r>
              <a:rPr lang="en" sz="1200" dirty="0">
                <a:solidFill>
                  <a:schemeClr val="accent2"/>
                </a:solidFill>
              </a:rPr>
              <a:t> (</a:t>
            </a:r>
            <a:r>
              <a:rPr lang="en-US" sz="1200" dirty="0">
                <a:solidFill>
                  <a:schemeClr val="accent2"/>
                </a:solidFill>
              </a:rPr>
              <a:t>https://</a:t>
            </a:r>
            <a:r>
              <a:rPr lang="en-US" sz="1200" dirty="0" err="1">
                <a:solidFill>
                  <a:schemeClr val="accent2"/>
                </a:solidFill>
              </a:rPr>
              <a:t>help.salesforce.com</a:t>
            </a:r>
            <a:r>
              <a:rPr lang="en-US" sz="1200" dirty="0">
                <a:solidFill>
                  <a:schemeClr val="accent2"/>
                </a:solidFill>
              </a:rPr>
              <a:t>/s/</a:t>
            </a:r>
            <a:r>
              <a:rPr lang="en-US" sz="1200" dirty="0" err="1">
                <a:solidFill>
                  <a:schemeClr val="accent2"/>
                </a:solidFill>
              </a:rPr>
              <a:t>articleView?id</a:t>
            </a:r>
            <a:r>
              <a:rPr lang="en-US" sz="1200" dirty="0">
                <a:solidFill>
                  <a:schemeClr val="accent2"/>
                </a:solidFill>
              </a:rPr>
              <a:t>=</a:t>
            </a:r>
            <a:r>
              <a:rPr lang="en-US" sz="1200" dirty="0" err="1">
                <a:solidFill>
                  <a:schemeClr val="accent2"/>
                </a:solidFill>
              </a:rPr>
              <a:t>sf.release_updates.htm</a:t>
            </a:r>
            <a:r>
              <a:rPr lang="en-US" sz="1200" dirty="0">
                <a:solidFill>
                  <a:schemeClr val="accent2"/>
                </a:solidFill>
              </a:rPr>
              <a:t>) </a:t>
            </a:r>
            <a:r>
              <a:rPr lang="en" sz="1200" dirty="0"/>
              <a:t>to automatically enable and enforce MFA for direct logins to Salesforce orgs. The Release Update will be applied to all Salesforce orgs – including those that already satisfy the MFA requirement via use of the “Multi-Factor Authentication for User Interface Logins” user permission and orgs that have single sign-on (SSO) set up. </a:t>
            </a:r>
            <a:endParaRPr sz="1200" dirty="0"/>
          </a:p>
          <a:p>
            <a:pPr marL="457200" lvl="0" indent="-304800" algn="l" rtl="0">
              <a:spcBef>
                <a:spcPts val="0"/>
              </a:spcBef>
              <a:spcAft>
                <a:spcPts val="0"/>
              </a:spcAft>
              <a:buSzPts val="1200"/>
              <a:buChar char="●"/>
            </a:pPr>
            <a:r>
              <a:rPr lang="en" sz="1200" dirty="0">
                <a:solidFill>
                  <a:schemeClr val="dk1"/>
                </a:solidFill>
              </a:rPr>
              <a:t>Salesforce is applying the MFA Auto-Enablement Release Update in phases over the next several major releases. </a:t>
            </a:r>
            <a:endParaRPr sz="1200" dirty="0"/>
          </a:p>
          <a:p>
            <a:pPr marL="914400" lvl="1" indent="-304800" algn="l" rtl="0">
              <a:spcBef>
                <a:spcPts val="0"/>
              </a:spcBef>
              <a:spcAft>
                <a:spcPts val="0"/>
              </a:spcAft>
              <a:buSzPts val="1200"/>
              <a:buChar char="○"/>
            </a:pPr>
            <a:r>
              <a:rPr lang="en" sz="1200" dirty="0"/>
              <a:t>Auto-Enable Phase 1 was completed for the Spring ‘23 release in the January-February 2023 timeframe.</a:t>
            </a:r>
            <a:endParaRPr sz="1200" dirty="0"/>
          </a:p>
          <a:p>
            <a:pPr marL="914400" lvl="1" indent="-304800" algn="l" rtl="0">
              <a:spcBef>
                <a:spcPts val="0"/>
              </a:spcBef>
              <a:spcAft>
                <a:spcPts val="0"/>
              </a:spcAft>
              <a:buSzPts val="1200"/>
              <a:buChar char="○"/>
            </a:pPr>
            <a:r>
              <a:rPr lang="en" sz="1200" b="1" dirty="0"/>
              <a:t>Auto-Enable Phase 2</a:t>
            </a:r>
            <a:r>
              <a:rPr lang="en" sz="1200" dirty="0"/>
              <a:t>: For a subset of Salesforce orgs, the MFA Auto-Enablement Release Update was made available in Spring '23 and it goes into effect for these orgs when the Summer '23 release rolls out in the May-June 2023 timeframe. </a:t>
            </a:r>
            <a:endParaRPr sz="1200" dirty="0"/>
          </a:p>
          <a:p>
            <a:pPr marL="1371600" lvl="2" indent="-304800" algn="l" rtl="0">
              <a:spcBef>
                <a:spcPts val="0"/>
              </a:spcBef>
              <a:spcAft>
                <a:spcPts val="0"/>
              </a:spcAft>
              <a:buSzPts val="1200"/>
              <a:buChar char="■"/>
            </a:pPr>
            <a:r>
              <a:rPr lang="en" sz="1200" dirty="0"/>
              <a:t>Customers can get the major release upgrade date for their instance by going to </a:t>
            </a:r>
            <a:r>
              <a:rPr lang="en" sz="1200" b="0" u="none" dirty="0">
                <a:solidFill>
                  <a:schemeClr val="accent2"/>
                </a:solidFill>
                <a:hlinkClick r:id="rId4">
                  <a:extLst>
                    <a:ext uri="{A12FA001-AC4F-418D-AE19-62706E023703}">
                      <ahyp:hlinkClr xmlns:ahyp="http://schemas.microsoft.com/office/drawing/2018/hyperlinkcolor" val="tx"/>
                    </a:ext>
                  </a:extLst>
                </a:hlinkClick>
              </a:rPr>
              <a:t>Trust Status</a:t>
            </a:r>
            <a:r>
              <a:rPr lang="en" sz="1200" b="0" u="none" dirty="0">
                <a:solidFill>
                  <a:schemeClr val="accent2"/>
                </a:solidFill>
              </a:rPr>
              <a:t> (</a:t>
            </a:r>
            <a:r>
              <a:rPr lang="en-US" sz="1200" b="0" u="none" dirty="0">
                <a:solidFill>
                  <a:schemeClr val="accent2"/>
                </a:solidFill>
              </a:rPr>
              <a:t>https://</a:t>
            </a:r>
            <a:r>
              <a:rPr lang="en-US" sz="1200" b="0" u="none" dirty="0" err="1">
                <a:solidFill>
                  <a:schemeClr val="accent2"/>
                </a:solidFill>
              </a:rPr>
              <a:t>status.salesforce.com</a:t>
            </a:r>
            <a:r>
              <a:rPr lang="en-US" sz="1200" b="0" u="none" dirty="0">
                <a:solidFill>
                  <a:schemeClr val="accent2"/>
                </a:solidFill>
              </a:rPr>
              <a:t>/</a:t>
            </a:r>
            <a:r>
              <a:rPr lang="en" sz="1200" b="0" u="none" dirty="0">
                <a:solidFill>
                  <a:schemeClr val="accent2"/>
                </a:solidFill>
              </a:rPr>
              <a:t>),</a:t>
            </a:r>
            <a:r>
              <a:rPr lang="en" sz="1200" u="sng" dirty="0">
                <a:solidFill>
                  <a:schemeClr val="accent2"/>
                </a:solidFill>
              </a:rPr>
              <a:t> </a:t>
            </a:r>
            <a:r>
              <a:rPr lang="en" sz="1200" dirty="0"/>
              <a:t>searching for their instance, and clicking the maintenance tab.</a:t>
            </a:r>
            <a:endParaRPr sz="1200" dirty="0"/>
          </a:p>
          <a:p>
            <a:pPr marL="1371600" lvl="2" indent="-304800" algn="l" rtl="0">
              <a:spcBef>
                <a:spcPts val="0"/>
              </a:spcBef>
              <a:spcAft>
                <a:spcPts val="0"/>
              </a:spcAft>
              <a:buSzPts val="1200"/>
              <a:buChar char="■"/>
            </a:pPr>
            <a:r>
              <a:rPr lang="en" sz="1200" dirty="0"/>
              <a:t>Note that the MFA release update usually takes effect at the time an org is updated to Summer '23, but in some cases there could be a delay of several hours to a few days before MFA is auto-enabled.</a:t>
            </a:r>
            <a:endParaRPr sz="1200" dirty="0"/>
          </a:p>
          <a:p>
            <a:pPr marL="914400" lvl="1" indent="-304800" algn="l" rtl="0">
              <a:spcBef>
                <a:spcPts val="0"/>
              </a:spcBef>
              <a:spcAft>
                <a:spcPts val="0"/>
              </a:spcAft>
              <a:buSzPts val="1200"/>
              <a:buChar char="○"/>
            </a:pPr>
            <a:r>
              <a:rPr lang="en" sz="1200" b="1" dirty="0"/>
              <a:t>Auto-Enable Phase 3</a:t>
            </a:r>
            <a:r>
              <a:rPr lang="en" sz="1200" dirty="0"/>
              <a:t>: The release update will be applied to another batch of Salesforce orgs in the Winter ‘24 release. When the Summer ‘23 release completes, orgs that will be affected in Winter ‘24 will see the </a:t>
            </a:r>
            <a:r>
              <a:rPr lang="en" sz="1200" dirty="0">
                <a:solidFill>
                  <a:schemeClr val="dk1"/>
                </a:solidFill>
              </a:rPr>
              <a:t>MFA Auto-Enablement Release Update</a:t>
            </a:r>
            <a:r>
              <a:rPr lang="en" sz="1200" dirty="0"/>
              <a:t> in their org’s </a:t>
            </a:r>
            <a:r>
              <a:rPr lang="en" sz="1200" dirty="0">
                <a:solidFill>
                  <a:schemeClr val="dk1"/>
                </a:solidFill>
              </a:rPr>
              <a:t>Release Updates node in Setup.</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b="1" dirty="0">
                <a:solidFill>
                  <a:schemeClr val="dk1"/>
                </a:solidFill>
              </a:rPr>
              <a:t>Auto-Enable Phase 4</a:t>
            </a:r>
            <a:r>
              <a:rPr lang="en" sz="1200" dirty="0">
                <a:solidFill>
                  <a:schemeClr val="dk1"/>
                </a:solidFill>
              </a:rPr>
              <a:t>: The release update will be applied to the final batch of Salesforce orgs in the Spring ‘24 releases – including all Salesforce OEM customer orgs. When the Winter ‘24 release completes, orgs that will be affected in the Spring ‘24 release will see the MFA Auto-Enablement Release Update in their org’s Release Updates node in Setup. </a:t>
            </a:r>
            <a:endParaRPr sz="1200" dirty="0">
              <a:solidFill>
                <a:schemeClr val="dk1"/>
              </a:solidFill>
            </a:endParaRPr>
          </a:p>
          <a:p>
            <a:pPr marL="914400" lvl="1" indent="-304800" algn="l" rtl="0">
              <a:spcBef>
                <a:spcPts val="0"/>
              </a:spcBef>
              <a:spcAft>
                <a:spcPts val="0"/>
              </a:spcAft>
              <a:buSzPts val="1200"/>
              <a:buChar char="○"/>
            </a:pPr>
            <a:r>
              <a:rPr lang="en" sz="1200" b="1" dirty="0"/>
              <a:t>Enforcement</a:t>
            </a:r>
            <a:r>
              <a:rPr lang="en" sz="1200" dirty="0"/>
              <a:t>:  Salesforce is currently targeting enforcement to begin with the Summer ‘24 release, in the May-June 2024 timeframe.</a:t>
            </a:r>
            <a:endParaRPr sz="1200" dirty="0"/>
          </a:p>
          <a:p>
            <a:pPr marL="0" lvl="0" indent="0" algn="l" rtl="0">
              <a:spcBef>
                <a:spcPts val="0"/>
              </a:spcBef>
              <a:spcAft>
                <a:spcPts val="0"/>
              </a:spcAft>
              <a:buNone/>
            </a:pPr>
            <a:endParaRPr sz="1200" dirty="0"/>
          </a:p>
          <a:p>
            <a:pPr marL="457200" lvl="0" indent="0" algn="l" rtl="0">
              <a:spcBef>
                <a:spcPts val="0"/>
              </a:spcBef>
              <a:spcAft>
                <a:spcPts val="0"/>
              </a:spcAft>
              <a:buNone/>
            </a:pPr>
            <a:r>
              <a:rPr lang="en" sz="1200" b="1" dirty="0"/>
              <a:t>NOTE</a:t>
            </a:r>
            <a:r>
              <a:rPr lang="en" sz="1200" dirty="0"/>
              <a:t>: This roadmap is subject to change.</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Clr>
                <a:schemeClr val="dk1"/>
              </a:buClr>
              <a:buSzPts val="1200"/>
              <a:buChar char="●"/>
            </a:pPr>
            <a:r>
              <a:rPr lang="en" sz="1200" b="1" dirty="0">
                <a:solidFill>
                  <a:schemeClr val="dk1"/>
                </a:solidFill>
              </a:rPr>
              <a:t>How can a customer know if their org will be auto-enabled in the next phase?</a:t>
            </a:r>
            <a:r>
              <a:rPr lang="en" sz="1200" dirty="0">
                <a:solidFill>
                  <a:schemeClr val="dk1"/>
                </a:solidFill>
              </a:rPr>
              <a:t> When Spring ‘23 is live, customers should monitor the </a:t>
            </a:r>
            <a:r>
              <a:rPr lang="en" sz="1200" u="sng" dirty="0">
                <a:solidFill>
                  <a:srgbClr val="000000"/>
                </a:solidFill>
                <a:hlinkClick r:id="rId3">
                  <a:extLst>
                    <a:ext uri="{A12FA001-AC4F-418D-AE19-62706E023703}">
                      <ahyp:hlinkClr xmlns:ahyp="http://schemas.microsoft.com/office/drawing/2018/hyperlinkcolor" val="tx"/>
                    </a:ext>
                  </a:extLst>
                </a:hlinkClick>
              </a:rPr>
              <a:t>Release Updates node in Setup</a:t>
            </a:r>
            <a:r>
              <a:rPr lang="en" sz="1200" u="sng" dirty="0">
                <a:solidFill>
                  <a:srgbClr val="000000"/>
                </a:solidFill>
              </a:rPr>
              <a:t> </a:t>
            </a:r>
            <a:r>
              <a:rPr lang="en" sz="1200" u="sng" dirty="0">
                <a:solidFill>
                  <a:schemeClr val="dk1"/>
                </a:solidFill>
              </a:rPr>
              <a:t>(</a:t>
            </a:r>
            <a:r>
              <a:rPr lang="en-US" sz="1200" u="sng" dirty="0">
                <a:solidFill>
                  <a:schemeClr val="dk1"/>
                </a:solidFill>
              </a:rPr>
              <a:t>https://</a:t>
            </a:r>
            <a:r>
              <a:rPr lang="en-US" sz="1200" u="sng" dirty="0" err="1">
                <a:solidFill>
                  <a:schemeClr val="dk1"/>
                </a:solidFill>
              </a:rPr>
              <a:t>help.salesforce.com</a:t>
            </a:r>
            <a:r>
              <a:rPr lang="en-US" sz="1200" u="sng" dirty="0">
                <a:solidFill>
                  <a:schemeClr val="dk1"/>
                </a:solidFill>
              </a:rPr>
              <a:t>/s/</a:t>
            </a:r>
            <a:r>
              <a:rPr lang="en-US" sz="1200" u="sng" dirty="0" err="1">
                <a:solidFill>
                  <a:schemeClr val="dk1"/>
                </a:solidFill>
              </a:rPr>
              <a:t>articleView?id</a:t>
            </a:r>
            <a:r>
              <a:rPr lang="en-US" sz="1200" u="sng" dirty="0">
                <a:solidFill>
                  <a:schemeClr val="dk1"/>
                </a:solidFill>
              </a:rPr>
              <a:t>=</a:t>
            </a:r>
            <a:r>
              <a:rPr lang="en-US" sz="1200" u="sng" dirty="0" err="1">
                <a:solidFill>
                  <a:schemeClr val="dk1"/>
                </a:solidFill>
              </a:rPr>
              <a:t>sf.release_updates.htm</a:t>
            </a:r>
            <a:r>
              <a:rPr lang="en-US" sz="1200" u="sng" dirty="0">
                <a:solidFill>
                  <a:schemeClr val="dk1"/>
                </a:solidFill>
              </a:rPr>
              <a:t>).</a:t>
            </a:r>
            <a:r>
              <a:rPr lang="en" sz="1200" dirty="0">
                <a:solidFill>
                  <a:schemeClr val="dk1"/>
                </a:solidFill>
              </a:rPr>
              <a:t> If they see the MFA Auto-Enablement Release Update, their org will be auto-enabled with Summer ‘23. If they don’t see the update, their org will be auto-enabled in a later release. </a:t>
            </a:r>
            <a:r>
              <a:rPr lang="en" sz="1200" u="none" dirty="0">
                <a:solidFill>
                  <a:schemeClr val="dk1"/>
                </a:solidFill>
              </a:rPr>
              <a:t>Note that in rare cases, it can take several weeks for the update to appear in the Release Updates node after the Spring '23 release completes.</a:t>
            </a:r>
            <a:endParaRPr sz="1200" u="none" dirty="0">
              <a:solidFill>
                <a:schemeClr val="dk1"/>
              </a:solidFill>
            </a:endParaRPr>
          </a:p>
          <a:p>
            <a:pPr marL="0" lvl="0" indent="0" algn="l" rtl="0">
              <a:spcBef>
                <a:spcPts val="0"/>
              </a:spcBef>
              <a:spcAft>
                <a:spcPts val="0"/>
              </a:spcAft>
              <a:buNone/>
            </a:pPr>
            <a:endParaRPr sz="1200" dirty="0">
              <a:solidFill>
                <a:schemeClr val="dk1"/>
              </a:solidFill>
            </a:endParaRPr>
          </a:p>
          <a:p>
            <a:pPr marL="457200" lvl="0" indent="-304800" algn="l" rtl="0">
              <a:spcBef>
                <a:spcPts val="0"/>
              </a:spcBef>
              <a:spcAft>
                <a:spcPts val="0"/>
              </a:spcAft>
              <a:buSzPts val="1200"/>
              <a:buChar char="●"/>
            </a:pPr>
            <a:r>
              <a:rPr lang="en" sz="1200" dirty="0"/>
              <a:t>When the MFA Auto-Enablement Release Update goes into effect, it turns on the “Require multi-factor authentication (MFA) for all direct UI logins to your Salesforce” setting for the customer’s org.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b="1" dirty="0"/>
              <a:t>Important</a:t>
            </a:r>
            <a:r>
              <a:rPr lang="en" sz="1200" dirty="0"/>
              <a:t>:  Some user types are exempt from needing to use MFA. Most of these cases are automatically excluded when auto-enablement and enforcement occur. However, several exempt user types must be manually excluded by an org admin. To prevent MFA from being assigned to these user types, this manual step should be completed </a:t>
            </a:r>
            <a:r>
              <a:rPr lang="en" sz="1200" b="1" dirty="0"/>
              <a:t>before</a:t>
            </a:r>
            <a:r>
              <a:rPr lang="en" sz="1200" dirty="0"/>
              <a:t> Salesforce auto-enables and/or enforces MFA. </a:t>
            </a:r>
            <a:endParaRPr sz="1200" dirty="0"/>
          </a:p>
          <a:p>
            <a:pPr marL="914400" lvl="1" indent="-304800" algn="l" rtl="0">
              <a:spcBef>
                <a:spcPts val="0"/>
              </a:spcBef>
              <a:spcAft>
                <a:spcPts val="0"/>
              </a:spcAft>
              <a:buSzPts val="1200"/>
              <a:buChar char="○"/>
            </a:pPr>
            <a:r>
              <a:rPr lang="en" sz="1200" dirty="0"/>
              <a:t>For the list of user types that must be manually excluded, and the steps to do so, see </a:t>
            </a:r>
            <a:r>
              <a:rPr lang="en" sz="1200" u="sng" dirty="0">
                <a:solidFill>
                  <a:srgbClr val="000000"/>
                </a:solidFill>
                <a:hlinkClick r:id="rId5">
                  <a:extLst>
                    <a:ext uri="{A12FA001-AC4F-418D-AE19-62706E023703}">
                      <ahyp:hlinkClr xmlns:ahyp="http://schemas.microsoft.com/office/drawing/2018/hyperlinkcolor" val="tx"/>
                    </a:ext>
                  </a:extLst>
                </a:hlinkClick>
              </a:rPr>
              <a:t>Exclude Exempt Users from MF</a:t>
            </a:r>
            <a:r>
              <a:rPr lang="en" sz="1200" u="sng" dirty="0">
                <a:solidFill>
                  <a:srgbClr val="2200CC"/>
                </a:solidFill>
                <a:hlinkClick r:id="rId5">
                  <a:extLst>
                    <a:ext uri="{A12FA001-AC4F-418D-AE19-62706E023703}">
                      <ahyp:hlinkClr xmlns:ahyp="http://schemas.microsoft.com/office/drawing/2018/hyperlinkcolor" val="tx"/>
                    </a:ext>
                  </a:extLst>
                </a:hlinkClick>
              </a:rPr>
              <a:t>A</a:t>
            </a:r>
            <a:r>
              <a:rPr lang="en" sz="1200" dirty="0"/>
              <a:t> in Salesforce Help (at </a:t>
            </a:r>
            <a:r>
              <a:rPr lang="en-US" sz="1200" dirty="0"/>
              <a:t>https://</a:t>
            </a:r>
            <a:r>
              <a:rPr lang="en-US" sz="1200" dirty="0" err="1"/>
              <a:t>help.salesforce.com</a:t>
            </a:r>
            <a:r>
              <a:rPr lang="en-US" sz="1200" dirty="0"/>
              <a:t>/s/</a:t>
            </a:r>
            <a:r>
              <a:rPr lang="en-US" sz="1200" dirty="0" err="1"/>
              <a:t>articleView?id</a:t>
            </a:r>
            <a:r>
              <a:rPr lang="en-US" sz="1200" dirty="0"/>
              <a:t>=</a:t>
            </a:r>
            <a:r>
              <a:rPr lang="en-US" sz="1200" dirty="0" err="1"/>
              <a:t>sf.security_mfa_exclude_exempt_users.htm</a:t>
            </a:r>
            <a:r>
              <a:rPr lang="en-US" sz="1200" dirty="0"/>
              <a:t>)</a:t>
            </a:r>
            <a:r>
              <a:rPr lang="en" sz="1200" dirty="0"/>
              <a:t>.</a:t>
            </a:r>
            <a:endParaRPr sz="1200" dirty="0"/>
          </a:p>
          <a:p>
            <a:pPr marL="914400" lvl="1" indent="-304800" algn="l" rtl="0">
              <a:spcBef>
                <a:spcPts val="0"/>
              </a:spcBef>
              <a:spcAft>
                <a:spcPts val="0"/>
              </a:spcAft>
              <a:buSzPts val="1200"/>
              <a:buChar char="○"/>
            </a:pPr>
            <a:r>
              <a:rPr lang="en" sz="1200" dirty="0"/>
              <a:t>NOTE: Waiving MFA is appropriate only for the use cases listed in the above help topic. Waiving MFA for any other type of user (including admins and business users) isn’t allowed and will put the customer out of compliance for the MFA requirement.</a:t>
            </a:r>
            <a:endParaRPr sz="1200" dirty="0"/>
          </a:p>
          <a:p>
            <a:pPr marL="0" lvl="0" indent="0" algn="l" rtl="0">
              <a:spcBef>
                <a:spcPts val="0"/>
              </a:spcBef>
              <a:spcAft>
                <a:spcPts val="0"/>
              </a:spcAft>
              <a:buNone/>
            </a:pPr>
            <a:endParaRPr sz="1200" u="sng" dirty="0">
              <a:solidFill>
                <a:schemeClr val="dk1"/>
              </a:solidFill>
            </a:endParaRPr>
          </a:p>
          <a:p>
            <a:pPr marL="0" lvl="0" indent="0" algn="l" rtl="0">
              <a:spcBef>
                <a:spcPts val="1000"/>
              </a:spcBef>
              <a:spcAft>
                <a:spcPts val="0"/>
              </a:spcAft>
              <a:buNone/>
            </a:pPr>
            <a:r>
              <a:rPr lang="en" sz="1200" dirty="0">
                <a:solidFill>
                  <a:schemeClr val="dk1"/>
                </a:solidFill>
              </a:rPr>
              <a:t>Customers should use the </a:t>
            </a:r>
            <a:r>
              <a:rPr lang="en" sz="1200" b="1" dirty="0">
                <a:solidFill>
                  <a:schemeClr val="dk1"/>
                </a:solidFill>
              </a:rPr>
              <a:t>MFA Enforcement Roadmap</a:t>
            </a:r>
            <a:r>
              <a:rPr lang="en" sz="1200" dirty="0">
                <a:solidFill>
                  <a:schemeClr val="dk1"/>
                </a:solidFill>
              </a:rPr>
              <a:t> (</a:t>
            </a:r>
            <a:r>
              <a:rPr lang="en" sz="1200" u="sng" dirty="0">
                <a:solidFill>
                  <a:schemeClr val="dk1"/>
                </a:solidFill>
                <a:hlinkClick r:id="rId6">
                  <a:extLst>
                    <a:ext uri="{A12FA001-AC4F-418D-AE19-62706E023703}">
                      <ahyp:hlinkClr xmlns:ahyp="http://schemas.microsoft.com/office/drawing/2018/hyperlinkcolor" val="tx"/>
                    </a:ext>
                  </a:extLst>
                </a:hlinkClick>
              </a:rPr>
              <a:t>https://sfdc.co/mfa-roadmap</a:t>
            </a:r>
            <a:r>
              <a:rPr lang="en" sz="1200" dirty="0">
                <a:solidFill>
                  <a:schemeClr val="dk1"/>
                </a:solidFill>
              </a:rPr>
              <a:t>) to keep track of the latest schedule for auto-enablement and enforcement. </a:t>
            </a:r>
            <a:endParaRPr sz="1200" dirty="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g146a911fd41_0_0: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9" name="Google Shape;969;g146a911fd41_0_0:notes"/>
          <p:cNvSpPr txBox="1">
            <a:spLocks noGrp="1"/>
          </p:cNvSpPr>
          <p:nvPr>
            <p:ph type="body" idx="1"/>
          </p:nvPr>
        </p:nvSpPr>
        <p:spPr>
          <a:xfrm>
            <a:off x="670891" y="4272197"/>
            <a:ext cx="5367000" cy="4047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Notes:</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Here’s what to expect when Salesforce auto-enables and then enforces MFA for Salesforce orgs.</a:t>
            </a:r>
            <a:endParaRPr sz="1200" dirty="0">
              <a:solidFill>
                <a:schemeClr val="dk1"/>
              </a:solidFill>
            </a:endParaRPr>
          </a:p>
          <a:p>
            <a:pPr marL="0" lvl="0" indent="0" algn="l" rtl="0">
              <a:spcBef>
                <a:spcPts val="1000"/>
              </a:spcBef>
              <a:spcAft>
                <a:spcPts val="0"/>
              </a:spcAft>
              <a:buClr>
                <a:schemeClr val="dk1"/>
              </a:buClr>
              <a:buSzPts val="1100"/>
              <a:buFont typeface="Arial"/>
              <a:buNone/>
            </a:pPr>
            <a:r>
              <a:rPr lang="en" sz="1200" b="1" dirty="0">
                <a:solidFill>
                  <a:schemeClr val="dk1"/>
                </a:solidFill>
              </a:rPr>
              <a:t>IMPORTANT NOTE for customers who use SSO to access Salesforce products:</a:t>
            </a:r>
            <a:r>
              <a:rPr lang="en" sz="1200" dirty="0">
                <a:solidFill>
                  <a:schemeClr val="dk1"/>
                </a:solidFill>
              </a:rPr>
              <a:t>  The contractual requirement to use MFA applies to users who access Salesforce products through SSO. However, Salesforce won’t take action to enable MFA for SSO identity providers. Nor do we have plans to block access to Salesforce products or trigger MFA challenges for SSO logins if a customer’s SSO service doesn’t require MFA. This policy could change in the future. Customers who use SSO should be aware that Salesforce will auto-enable/enforce MFA for all direct logins to Salesforce orgs. So any users who bypass SSO and log in directly will have to successfully respond to MFA challenges for Salesforce. </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highlight>
                <a:schemeClr val="lt1"/>
              </a:highlight>
              <a:latin typeface="Salesforce Sans"/>
              <a:ea typeface="Salesforce Sans"/>
              <a:cs typeface="Salesforce Sans"/>
              <a:sym typeface="Salesforce Sans"/>
            </a:endParaRPr>
          </a:p>
          <a:p>
            <a:pPr marL="444500" lvl="0" indent="-292100" algn="l" rtl="0">
              <a:spcBef>
                <a:spcPts val="0"/>
              </a:spcBef>
              <a:spcAft>
                <a:spcPts val="0"/>
              </a:spcAft>
              <a:buClr>
                <a:schemeClr val="dk1"/>
              </a:buClr>
              <a:buSzPts val="1200"/>
              <a:buChar char="●"/>
            </a:pPr>
            <a:r>
              <a:rPr lang="en" sz="1200" b="1" dirty="0">
                <a:solidFill>
                  <a:schemeClr val="dk1"/>
                </a:solidFill>
              </a:rPr>
              <a:t>What happens when MFA is auto-enabled</a:t>
            </a:r>
            <a:endParaRPr sz="1200" b="1" dirty="0">
              <a:solidFill>
                <a:schemeClr val="dk1"/>
              </a:solidFill>
            </a:endParaRPr>
          </a:p>
          <a:p>
            <a:pPr marL="901700" lvl="1" indent="-304800" algn="l" rtl="0">
              <a:spcBef>
                <a:spcPts val="0"/>
              </a:spcBef>
              <a:spcAft>
                <a:spcPts val="0"/>
              </a:spcAft>
              <a:buClr>
                <a:schemeClr val="dk1"/>
              </a:buClr>
              <a:buSzPts val="1200"/>
              <a:buChar char="○"/>
            </a:pPr>
            <a:r>
              <a:rPr lang="en" sz="1200" dirty="0">
                <a:solidFill>
                  <a:schemeClr val="dk1"/>
                </a:solidFill>
              </a:rPr>
              <a:t>On a customer's behalf, Salesforce turns on MFA for all users who log in directly to a Salesforce org’s UI.</a:t>
            </a:r>
            <a:endParaRPr sz="1200" dirty="0">
              <a:solidFill>
                <a:schemeClr val="dk1"/>
              </a:solidFill>
            </a:endParaRPr>
          </a:p>
          <a:p>
            <a:pPr marL="901700" lvl="1" indent="-304800" algn="l" rtl="0">
              <a:spcBef>
                <a:spcPts val="0"/>
              </a:spcBef>
              <a:spcAft>
                <a:spcPts val="0"/>
              </a:spcAft>
              <a:buClr>
                <a:schemeClr val="dk1"/>
              </a:buClr>
              <a:buSzPts val="1200"/>
              <a:buChar char="○"/>
            </a:pPr>
            <a:r>
              <a:rPr lang="en" sz="1200" b="1" dirty="0">
                <a:solidFill>
                  <a:schemeClr val="dk1"/>
                </a:solidFill>
              </a:rPr>
              <a:t>For users who weren't previously using MFA</a:t>
            </a:r>
            <a:r>
              <a:rPr lang="en" sz="1200" dirty="0">
                <a:solidFill>
                  <a:schemeClr val="dk1"/>
                </a:solidFill>
              </a:rPr>
              <a:t>: The next time they log in directly with their username and password, they’re guided through the process to register for MFA. Once registered, they receive MFA challenges each time they log in.</a:t>
            </a:r>
            <a:endParaRPr sz="1200" dirty="0">
              <a:solidFill>
                <a:schemeClr val="dk1"/>
              </a:solidFill>
            </a:endParaRPr>
          </a:p>
          <a:p>
            <a:pPr marL="1371600" lvl="2" indent="-304800" algn="l" rtl="0">
              <a:spcBef>
                <a:spcPts val="0"/>
              </a:spcBef>
              <a:spcAft>
                <a:spcPts val="0"/>
              </a:spcAft>
              <a:buClr>
                <a:schemeClr val="dk1"/>
              </a:buClr>
              <a:buSzPts val="1200"/>
              <a:buChar char="■"/>
            </a:pPr>
            <a:r>
              <a:rPr lang="en" sz="1200" dirty="0">
                <a:solidFill>
                  <a:schemeClr val="dk1"/>
                </a:solidFill>
              </a:rPr>
              <a:t>After Salesforce turns on MFA, there’s a 30-day grace period for the org where users can skip registration and log in without MFA. This grace period begins on the day the org is auto-enabled for MFA and it applies uniformly to all users in the org. For example, if a user logs in 20 days after Salesforce turned on MFA for their org, they can continue skipping MFA for 10 more days. </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b="1" dirty="0">
                <a:solidFill>
                  <a:schemeClr val="dk1"/>
                </a:solidFill>
              </a:rPr>
              <a:t>For users who were already logging in with MFA</a:t>
            </a:r>
            <a:r>
              <a:rPr lang="en" sz="1200" dirty="0">
                <a:solidFill>
                  <a:schemeClr val="dk1"/>
                </a:solidFill>
              </a:rPr>
              <a:t>: Users who were previously assigned the “Multi-Factor Authentication for User Interface Logins” user permission aren't affected when MFA is auto-enabled.</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dirty="0">
                <a:solidFill>
                  <a:schemeClr val="dk1"/>
                </a:solidFill>
              </a:rPr>
              <a:t>If a customer isn’t ready for MFA when auto-enablement goes into effect, a Salesforce admin can temporarily disable it (until the MFA enforcement milestone occurs).</a:t>
            </a:r>
            <a:endParaRPr sz="1200" dirty="0">
              <a:solidFill>
                <a:schemeClr val="dk1"/>
              </a:solidFill>
            </a:endParaRPr>
          </a:p>
          <a:p>
            <a:pPr marL="0" lvl="0" indent="0" algn="l" rtl="0">
              <a:spcBef>
                <a:spcPts val="0"/>
              </a:spcBef>
              <a:spcAft>
                <a:spcPts val="0"/>
              </a:spcAft>
              <a:buNone/>
            </a:pP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457200" lvl="0" indent="-304800" algn="l" rtl="0">
              <a:spcBef>
                <a:spcPts val="0"/>
              </a:spcBef>
              <a:spcAft>
                <a:spcPts val="0"/>
              </a:spcAft>
              <a:buClr>
                <a:schemeClr val="dk1"/>
              </a:buClr>
              <a:buSzPts val="1200"/>
              <a:buChar char="●"/>
            </a:pPr>
            <a:r>
              <a:rPr lang="en" sz="1200" b="1" dirty="0">
                <a:solidFill>
                  <a:schemeClr val="dk1"/>
                </a:solidFill>
              </a:rPr>
              <a:t>What happens when MFA is enforced</a:t>
            </a:r>
            <a:endParaRPr sz="1200" b="1" dirty="0">
              <a:solidFill>
                <a:schemeClr val="dk1"/>
              </a:solidFill>
            </a:endParaRPr>
          </a:p>
          <a:p>
            <a:pPr marL="901700" lvl="1" indent="-304800" algn="l" rtl="0">
              <a:spcBef>
                <a:spcPts val="0"/>
              </a:spcBef>
              <a:spcAft>
                <a:spcPts val="0"/>
              </a:spcAft>
              <a:buClr>
                <a:schemeClr val="dk1"/>
              </a:buClr>
              <a:buSzPts val="1200"/>
              <a:buChar char="○"/>
            </a:pPr>
            <a:r>
              <a:rPr lang="en" sz="1200" dirty="0">
                <a:solidFill>
                  <a:schemeClr val="dk1"/>
                </a:solidFill>
              </a:rPr>
              <a:t>When MFA is enforced for a Salesforce org, MFA becomes a permanent part of that org’s login process. All users receive an MFA challenge each time they log in directly with their username and password.</a:t>
            </a:r>
            <a:endParaRPr sz="1200" dirty="0">
              <a:solidFill>
                <a:schemeClr val="dk1"/>
              </a:solidFill>
            </a:endParaRPr>
          </a:p>
          <a:p>
            <a:pPr marL="901700" lvl="1" indent="-304800" algn="l" rtl="0">
              <a:spcBef>
                <a:spcPts val="0"/>
              </a:spcBef>
              <a:spcAft>
                <a:spcPts val="0"/>
              </a:spcAft>
              <a:buClr>
                <a:schemeClr val="dk1"/>
              </a:buClr>
              <a:buSzPts val="1200"/>
              <a:buChar char="○"/>
            </a:pPr>
            <a:r>
              <a:rPr lang="en" sz="1200" dirty="0">
                <a:solidFill>
                  <a:schemeClr val="dk1"/>
                </a:solidFill>
              </a:rPr>
              <a:t>During enforcement, Salesforce auto-enables MFA for all users who aren't already using it for direct logins. These users will be prompted to register for MFA when they log in next and won’t be able to access their account until they do so.</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dirty="0">
                <a:solidFill>
                  <a:schemeClr val="dk1"/>
                </a:solidFill>
              </a:rPr>
              <a:t>Users who were already logging in with MFA (for example, they were previously assigned the “Multi-Factor Authentication for User Interface Logins” user permission) aren't affected when MFA is auto-enabled.</a:t>
            </a:r>
            <a:endParaRPr sz="1200" dirty="0">
              <a:solidFill>
                <a:schemeClr val="dk1"/>
              </a:solidFill>
            </a:endParaRPr>
          </a:p>
          <a:p>
            <a:pPr marL="901700" lvl="1" indent="-304800" algn="l" rtl="0">
              <a:spcBef>
                <a:spcPts val="0"/>
              </a:spcBef>
              <a:spcAft>
                <a:spcPts val="0"/>
              </a:spcAft>
              <a:buClr>
                <a:schemeClr val="dk1"/>
              </a:buClr>
              <a:buSzPts val="1200"/>
              <a:buChar char="○"/>
            </a:pPr>
            <a:r>
              <a:rPr lang="en" sz="1200" dirty="0">
                <a:solidFill>
                  <a:schemeClr val="dk1"/>
                </a:solidFill>
              </a:rPr>
              <a:t>Salesforce removes the option for Salesforce admins to turn off the “</a:t>
            </a:r>
            <a:r>
              <a:rPr lang="en" sz="1200" dirty="0"/>
              <a:t>Require multi-factor authentication (MFA) for all direct UI logins to your Salesforce” org setting.</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9"/>
        <p:cNvGrpSpPr/>
        <p:nvPr/>
      </p:nvGrpSpPr>
      <p:grpSpPr>
        <a:xfrm>
          <a:off x="0" y="0"/>
          <a:ext cx="0" cy="0"/>
          <a:chOff x="0" y="0"/>
          <a:chExt cx="0" cy="0"/>
        </a:xfrm>
      </p:grpSpPr>
      <p:sp>
        <p:nvSpPr>
          <p:cNvPr id="2270" name="Google Shape;2270;g232e1463fd5_0_209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1" name="Google Shape;2271;g232e1463fd5_0_209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US" sz="1400" dirty="0">
                <a:latin typeface="+mn-lt"/>
                <a:ea typeface="Salesforce Sans"/>
                <a:cs typeface="Salesforce Sans"/>
                <a:sym typeface="Salesforce Sans"/>
              </a:rPr>
              <a:t>Notes:</a:t>
            </a:r>
          </a:p>
          <a:p>
            <a:pPr marL="0" lvl="0" indent="0" algn="l" rtl="0">
              <a:spcBef>
                <a:spcPts val="0"/>
              </a:spcBef>
              <a:spcAft>
                <a:spcPts val="0"/>
              </a:spcAft>
              <a:buClr>
                <a:schemeClr val="dk1"/>
              </a:buClr>
              <a:buFont typeface="Arial"/>
              <a:buNone/>
            </a:pPr>
            <a:r>
              <a:rPr lang="en-US" sz="1400" dirty="0">
                <a:latin typeface="+mn-lt"/>
                <a:ea typeface="Salesforce Sans"/>
                <a:cs typeface="Salesforce Sans"/>
                <a:sym typeface="Salesforce Sans"/>
              </a:rPr>
              <a:t>When an org is auto-enabled, users are prompted to register for MFA, which involves setting up a verification method. We’ll go into details about verification methods in the next section.</a:t>
            </a:r>
            <a:endParaRPr sz="1400" dirty="0">
              <a:latin typeface="+mn-lt"/>
              <a:ea typeface="Salesforce Sans"/>
              <a:cs typeface="Salesforce Sans"/>
              <a:sym typeface="Salesforce Sans"/>
            </a:endParaRPr>
          </a:p>
          <a:p>
            <a:pPr marL="0" lvl="0" indent="0" algn="l" rtl="0">
              <a:spcBef>
                <a:spcPts val="0"/>
              </a:spcBef>
              <a:spcAft>
                <a:spcPts val="0"/>
              </a:spcAft>
              <a:buClr>
                <a:schemeClr val="dk1"/>
              </a:buClr>
              <a:buFont typeface="Arial"/>
              <a:buNone/>
            </a:pPr>
            <a:endParaRPr sz="1400" dirty="0">
              <a:latin typeface="+mn-lt"/>
              <a:ea typeface="Salesforce Sans"/>
              <a:cs typeface="Salesforce Sans"/>
              <a:sym typeface="Salesforce Sans"/>
            </a:endParaRPr>
          </a:p>
          <a:p>
            <a:pPr marL="0" lvl="0" indent="0" algn="l" rtl="0">
              <a:spcBef>
                <a:spcPts val="0"/>
              </a:spcBef>
              <a:spcAft>
                <a:spcPts val="0"/>
              </a:spcAft>
              <a:buClr>
                <a:schemeClr val="dk1"/>
              </a:buClr>
              <a:buFont typeface="Arial"/>
              <a:buNone/>
            </a:pPr>
            <a:r>
              <a:rPr lang="en-US" sz="1400" dirty="0">
                <a:latin typeface="+mn-lt"/>
                <a:ea typeface="Salesforce Sans"/>
                <a:cs typeface="Salesforce Sans"/>
                <a:sym typeface="Salesforce Sans"/>
              </a:rPr>
              <a:t>If a user isn’t ready for MFA at this time, they have the option to skip MFA registration for up to 30 days.</a:t>
            </a:r>
          </a:p>
          <a:p>
            <a:pPr marL="0" lvl="0" indent="0" algn="l" rtl="0">
              <a:spcBef>
                <a:spcPts val="0"/>
              </a:spcBef>
              <a:spcAft>
                <a:spcPts val="0"/>
              </a:spcAft>
              <a:buClr>
                <a:schemeClr val="dk1"/>
              </a:buClr>
              <a:buFont typeface="Arial"/>
              <a:buNone/>
            </a:pPr>
            <a:endParaRPr lang="en-US" sz="1400" dirty="0">
              <a:latin typeface="+mn-lt"/>
              <a:ea typeface="Salesforce Sans"/>
              <a:cs typeface="Salesforce Sans"/>
              <a:sym typeface="Salesforce Sans"/>
            </a:endParaRPr>
          </a:p>
          <a:p>
            <a:pPr marL="0" lvl="0" indent="0" algn="l" rtl="0">
              <a:spcBef>
                <a:spcPts val="0"/>
              </a:spcBef>
              <a:spcAft>
                <a:spcPts val="0"/>
              </a:spcAft>
              <a:buClr>
                <a:schemeClr val="dk1"/>
              </a:buClr>
              <a:buFont typeface="Arial"/>
              <a:buNone/>
            </a:pPr>
            <a:r>
              <a:rPr lang="en-US" sz="1400" dirty="0">
                <a:latin typeface="+mn-lt"/>
                <a:ea typeface="Salesforce Sans"/>
                <a:cs typeface="Salesforce Sans"/>
                <a:sym typeface="Salesforce Sans"/>
              </a:rPr>
              <a:t>This 30-day grace period begins on the day that the org is auto-enabled and the same 30-day window applies to all users in the org. For example, if a user logs in five days after their org was auto-enabled, the user has 25 days remaining before they’ll have to register for MFA.</a:t>
            </a:r>
            <a:endParaRPr sz="1400" dirty="0">
              <a:latin typeface="+mn-lt"/>
              <a:ea typeface="Salesforce Sans"/>
              <a:cs typeface="Salesforce Sans"/>
              <a:sym typeface="Salesforce Sans"/>
            </a:endParaRPr>
          </a:p>
          <a:p>
            <a:pPr marL="0" lvl="0" indent="0" algn="l" rtl="0">
              <a:spcBef>
                <a:spcPts val="0"/>
              </a:spcBef>
              <a:spcAft>
                <a:spcPts val="0"/>
              </a:spcAft>
              <a:buNone/>
            </a:pPr>
            <a:endParaRPr sz="1400" dirty="0"/>
          </a:p>
        </p:txBody>
      </p:sp>
    </p:spTree>
    <p:extLst>
      <p:ext uri="{BB962C8B-B14F-4D97-AF65-F5344CB8AC3E}">
        <p14:creationId xmlns:p14="http://schemas.microsoft.com/office/powerpoint/2010/main" val="2502097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60973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18d29405784_357_81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18d29405784_357_81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800" dirty="0"/>
              <a:t>Notes:</a:t>
            </a: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To satisfy the MFA requirement, customers must use </a:t>
            </a:r>
            <a:r>
              <a:rPr lang="en-US" sz="1100" b="1" i="0" u="none" strike="noStrike" dirty="0">
                <a:solidFill>
                  <a:srgbClr val="000000"/>
                </a:solidFill>
                <a:effectLst/>
                <a:latin typeface="Arial" panose="020B0604020202020204" pitchFamily="34" charset="0"/>
              </a:rPr>
              <a:t>strong</a:t>
            </a:r>
            <a:r>
              <a:rPr lang="en-US" sz="1100" b="0" i="0" u="none" strike="noStrike" dirty="0">
                <a:solidFill>
                  <a:srgbClr val="000000"/>
                </a:solidFill>
                <a:effectLst/>
                <a:latin typeface="Arial" panose="020B0604020202020204" pitchFamily="34" charset="0"/>
              </a:rPr>
              <a:t> verification methods for MFA logins. This is true if users access their org by logging in directly with their username and password or via single sign-on (SSO). </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1" i="0" u="none" strike="noStrike" dirty="0">
                <a:solidFill>
                  <a:srgbClr val="000000"/>
                </a:solidFill>
                <a:effectLst/>
                <a:latin typeface="Arial" panose="020B0604020202020204" pitchFamily="34" charset="0"/>
              </a:rPr>
              <a:t>Note:</a:t>
            </a:r>
            <a:r>
              <a:rPr lang="en-US" sz="1100" b="0" i="0" u="none" strike="noStrike" dirty="0">
                <a:solidFill>
                  <a:srgbClr val="000000"/>
                </a:solidFill>
                <a:effectLst/>
                <a:latin typeface="Arial" panose="020B0604020202020204" pitchFamily="34" charset="0"/>
              </a:rPr>
              <a:t> When MFA is enabled for your org, only strong verification methods are allowed. Users aren't given the option to register other methods such as email or text messages.</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Strong methods initiate a secure exchange with your org and can only be completed by the user who possesses the method. We require strong methods because it’s a lot harder for a bad actor to get control of an actual mobile device or a physical security key than it is to infiltrate an email account or hack a cell phone number.</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These types of verification methods are supported:</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The Salesforce Authenticator mobile app</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Third-party time-based one-time password (TOTP) Authenticator apps such as Google Authenticator, Microsoft Authenticator, or </a:t>
            </a:r>
            <a:r>
              <a:rPr lang="en-US" sz="1100" b="0" i="0" u="none" strike="noStrike" dirty="0" err="1">
                <a:solidFill>
                  <a:srgbClr val="000000"/>
                </a:solidFill>
                <a:effectLst/>
                <a:latin typeface="Arial" panose="020B0604020202020204" pitchFamily="34" charset="0"/>
              </a:rPr>
              <a:t>Authy</a:t>
            </a:r>
            <a:endParaRPr lang="en-US" sz="1100" b="0" i="0" u="none" strike="noStrike" dirty="0">
              <a:solidFill>
                <a:srgbClr val="000000"/>
              </a:solidFill>
              <a:effectLst/>
              <a:latin typeface="Arial" panose="020B0604020202020204" pitchFamily="34" charset="0"/>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Physical security keys (using</a:t>
            </a:r>
            <a:r>
              <a:rPr lang="en-US" sz="1100" b="0" i="1" u="none" strike="noStrike" dirty="0">
                <a:solidFill>
                  <a:srgbClr val="000000"/>
                </a:solidFill>
                <a:effectLst/>
                <a:latin typeface="Arial" panose="020B0604020202020204" pitchFamily="34" charset="0"/>
              </a:rPr>
              <a:t> </a:t>
            </a:r>
            <a:r>
              <a:rPr lang="en-US" sz="1100" b="0" i="0" u="none" strike="noStrike" dirty="0">
                <a:solidFill>
                  <a:srgbClr val="000000"/>
                </a:solidFill>
                <a:effectLst/>
                <a:latin typeface="Arial" panose="020B0604020202020204" pitchFamily="34" charset="0"/>
              </a:rPr>
              <a:t>USB or Lightning), such as a </a:t>
            </a:r>
            <a:r>
              <a:rPr lang="en-US" sz="1100" b="0" i="0" u="none" strike="noStrike" dirty="0" err="1">
                <a:solidFill>
                  <a:srgbClr val="000000"/>
                </a:solidFill>
                <a:effectLst/>
                <a:latin typeface="Arial" panose="020B0604020202020204" pitchFamily="34" charset="0"/>
              </a:rPr>
              <a:t>Yubikey</a:t>
            </a:r>
            <a:r>
              <a:rPr lang="en-US" sz="1100" b="0" i="0" u="none" strike="noStrike" dirty="0">
                <a:solidFill>
                  <a:srgbClr val="000000"/>
                </a:solidFill>
                <a:effectLst/>
                <a:latin typeface="Arial" panose="020B0604020202020204" pitchFamily="34" charset="0"/>
              </a:rPr>
              <a:t> or Google’s Titan Security key</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Built-in authenticators (desktop or mobile device’s built-in biometric readers via an operating system’s biometric service, such as Windows Hello, Touch ID, or Face ID)</a:t>
            </a:r>
          </a:p>
          <a:p>
            <a:pPr marL="0" lvl="0" indent="0" algn="l" rtl="0">
              <a:spcBef>
                <a:spcPts val="0"/>
              </a:spcBef>
              <a:spcAft>
                <a:spcPts val="0"/>
              </a:spcAft>
              <a:buNone/>
            </a:pPr>
            <a:endParaRPr lang="en-US" sz="1100" b="0" i="0" u="none" strike="noStrike" dirty="0">
              <a:solidFill>
                <a:srgbClr val="000000"/>
              </a:solidFill>
              <a:effectLst/>
              <a:latin typeface="Arial" panose="020B0604020202020204" pitchFamily="34" charset="0"/>
            </a:endParaRPr>
          </a:p>
          <a:p>
            <a:pPr marL="0" indent="0" rtl="0">
              <a:spcBef>
                <a:spcPts val="0"/>
              </a:spcBef>
              <a:spcAft>
                <a:spcPts val="0"/>
              </a:spcAft>
            </a:pPr>
            <a:r>
              <a:rPr lang="en-US" sz="1100" b="0" i="0" u="none" strike="noStrike" dirty="0">
                <a:solidFill>
                  <a:srgbClr val="000000"/>
                </a:solidFill>
                <a:effectLst/>
                <a:latin typeface="Arial" panose="020B0604020202020204" pitchFamily="34" charset="0"/>
              </a:rPr>
              <a:t>Support Notes:</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Security keys that use the NFC form factor aren’t supported.</a:t>
            </a:r>
          </a:p>
          <a:p>
            <a:pPr rtl="0" fontAlgn="base">
              <a:spcBef>
                <a:spcPts val="0"/>
              </a:spcBef>
              <a:spcAft>
                <a:spcPts val="500"/>
              </a:spcAft>
              <a:buFont typeface="Arial" panose="020B0604020202020204" pitchFamily="34" charset="0"/>
              <a:buChar char="•"/>
            </a:pPr>
            <a:r>
              <a:rPr lang="en-US" sz="1100" b="0" i="0" u="none" strike="noStrike" dirty="0" err="1">
                <a:solidFill>
                  <a:srgbClr val="000000"/>
                </a:solidFill>
                <a:effectLst/>
                <a:latin typeface="Arial" panose="020B0604020202020204" pitchFamily="34" charset="0"/>
              </a:rPr>
              <a:t>WebAuthn</a:t>
            </a:r>
            <a:r>
              <a:rPr lang="en-US" sz="1100" b="0" i="0" u="none" strike="noStrike" dirty="0">
                <a:solidFill>
                  <a:srgbClr val="000000"/>
                </a:solidFill>
                <a:effectLst/>
                <a:latin typeface="Arial" panose="020B0604020202020204" pitchFamily="34" charset="0"/>
              </a:rPr>
              <a:t>-compatible security keys aren’t supported in non-Chromium versions of the Edge browser.</a:t>
            </a: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You can choose the option or options that work best for your business and user needs.</a:t>
            </a:r>
            <a:endParaRPr lang="en-US" sz="1800" b="0" dirty="0">
              <a:effectLst/>
            </a:endParaRP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Note:</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We don’t allow email, SMS text messages, phone calls, or security questions as verification methods for MFA because email credentials can be compromised, and text messages and phone calls can be intercepted. </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It’s a lot harder for bad actors to get control of an actual mobile device or physical security key than it is to infiltrate an email account or hack a cell phone number.</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If MFA is enabled for a customer or partner Experience Cloud site, SMS is a supported verification method for external users only. This option allows customers to add an extra layer of security for their sites while maintaining ease of access (no need to install an app or purchase a security key) for users who don’t interact with business-critical data.</a:t>
            </a:r>
          </a:p>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0"/>
        <p:cNvGrpSpPr/>
        <p:nvPr/>
      </p:nvGrpSpPr>
      <p:grpSpPr>
        <a:xfrm>
          <a:off x="0" y="0"/>
          <a:ext cx="0" cy="0"/>
          <a:chOff x="0" y="0"/>
          <a:chExt cx="0" cy="0"/>
        </a:xfrm>
      </p:grpSpPr>
      <p:sp>
        <p:nvSpPr>
          <p:cNvPr id="1641" name="Google Shape;1641;g18d29405784_357_107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2" name="Google Shape;1642;g18d29405784_357_107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Salesforce Authenticator makes the extra authentication step required by MFA easy because it automatically integrates into your org’s login process. After a user enters their username and password, the app sends a notification to their mobile device.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allows users to automate the extra MFA authentication step when working from a trusted location.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Users are strongly encouraged to set up a PIN or biometric requirement on their mobile device to ensure that unauthorized parties aren’t able to access Salesforce Authenticator.</a:t>
            </a:r>
          </a:p>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18d29405784_357_855: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18d29405784_357_855: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b="0" dirty="0">
                <a:highlight>
                  <a:srgbClr val="FFFFFF"/>
                </a:highlight>
              </a:rPr>
              <a:t>Notes:</a:t>
            </a:r>
          </a:p>
          <a:p>
            <a:pPr marL="0" lvl="0" indent="0" algn="l" rtl="0">
              <a:lnSpc>
                <a:spcPct val="115000"/>
              </a:lnSpc>
              <a:spcBef>
                <a:spcPts val="0"/>
              </a:spcBef>
              <a:spcAft>
                <a:spcPts val="0"/>
              </a:spcAft>
              <a:buNone/>
            </a:pPr>
            <a:r>
              <a:rPr lang="en-US" sz="1100" dirty="0"/>
              <a:t>Your org’s MFA service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u="sng" dirty="0">
                <a:solidFill>
                  <a:srgbClr val="1155CC"/>
                </a:solidFill>
              </a:rPr>
              <a:t> at http://</a:t>
            </a:r>
            <a:r>
              <a:rPr lang="en-US" sz="1100" u="sng" dirty="0" err="1">
                <a:solidFill>
                  <a:srgbClr val="1155CC"/>
                </a:solidFill>
              </a:rPr>
              <a:t>tools.ietf.org</a:t>
            </a:r>
            <a:r>
              <a:rPr lang="en-US" sz="1100" u="sng" dirty="0">
                <a:solidFill>
                  <a:srgbClr val="1155CC"/>
                </a:solidFill>
              </a:rPr>
              <a:t>/html/rfc6238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err="1">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when logging in to their org.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Users are strongly encouraged to set up a PIN or biometric requirement on their mobile device to ensure that unauthorized parties aren’t able to access their authenticator app.</a:t>
            </a:r>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your org)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g18d29405784_357_7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4" name="Google Shape;1294;g18d29405784_357_7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6"/>
        <p:cNvGrpSpPr/>
        <p:nvPr/>
      </p:nvGrpSpPr>
      <p:grpSpPr>
        <a:xfrm>
          <a:off x="0" y="0"/>
          <a:ext cx="0" cy="0"/>
          <a:chOff x="0" y="0"/>
          <a:chExt cx="0" cy="0"/>
        </a:xfrm>
      </p:grpSpPr>
      <p:sp>
        <p:nvSpPr>
          <p:cNvPr id="1577" name="Google Shape;1577;g9a32e05039_6_293: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8" name="Google Shape;1578;g9a32e05039_6_2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b="0" dirty="0">
                <a:highlight>
                  <a:srgbClr val="FFFFFF"/>
                </a:highlight>
              </a:rPr>
              <a:t>Notes:</a:t>
            </a: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are small physical tokens that look like a thumb drive and are easy to carry on a key ring. This type of verification method is easy to use because there’s nothing to install and users don’t have to manually enter any codes.</a:t>
            </a: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provide an alternative if a mobile app solution isn’t viable -- for example, users don’t have company-provided mobile devices or work in an environment (such as a PCI-compliant service center) where mobile devices aren’t permitted.</a:t>
            </a:r>
            <a:endParaRPr sz="1100" dirty="0">
              <a:solidFill>
                <a:schemeClr val="dk1"/>
              </a:solidFill>
            </a:endParaRPr>
          </a:p>
          <a:p>
            <a:pPr marL="0" lvl="0" indent="0" algn="l" rtl="0">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Logging in with this method is simple. After entering their username and password, a user is prompted to connect the security key to their computer via a USB port or wirelessly. Then they press the button on the key to confirm their identity.</a:t>
            </a:r>
            <a:endParaRPr sz="1100" dirty="0"/>
          </a:p>
          <a:p>
            <a:pPr marL="0" lvl="0" indent="0" algn="l" rtl="0">
              <a:spcBef>
                <a:spcPts val="0"/>
              </a:spcBef>
              <a:spcAft>
                <a:spcPts val="0"/>
              </a:spcAft>
              <a:buNone/>
            </a:pPr>
            <a:endParaRPr sz="1100" dirty="0"/>
          </a:p>
          <a:p>
            <a:pPr marL="0" lvl="0" indent="0" algn="l" rtl="0">
              <a:spcBef>
                <a:spcPts val="0"/>
              </a:spcBef>
              <a:spcAft>
                <a:spcPts val="0"/>
              </a:spcAft>
              <a:buNone/>
            </a:pPr>
            <a:r>
              <a:rPr lang="en" sz="1100" b="1" dirty="0"/>
              <a:t>Behind the Scenes</a:t>
            </a:r>
            <a:endParaRPr sz="1100" b="1" dirty="0"/>
          </a:p>
          <a:p>
            <a:pPr marL="457200" lvl="0" indent="-298450" algn="l" rtl="0">
              <a:lnSpc>
                <a:spcPct val="115000"/>
              </a:lnSpc>
              <a:spcBef>
                <a:spcPts val="0"/>
              </a:spcBef>
              <a:spcAft>
                <a:spcPts val="0"/>
              </a:spcAft>
              <a:buSzPts val="1100"/>
              <a:buChar char="●"/>
            </a:pPr>
            <a:r>
              <a:rPr lang="en" sz="1100" dirty="0"/>
              <a:t>Registering a security key creates a pair of private and public keys that are bound to the user’s account and your org’s domain name. This means the key is only able to authenticate with your real site. </a:t>
            </a:r>
            <a:endParaRPr sz="1100" dirty="0"/>
          </a:p>
          <a:p>
            <a:pPr marL="457200" lvl="0" indent="-298450" algn="l" rtl="0">
              <a:lnSpc>
                <a:spcPct val="115000"/>
              </a:lnSpc>
              <a:spcBef>
                <a:spcPts val="0"/>
              </a:spcBef>
              <a:spcAft>
                <a:spcPts val="0"/>
              </a:spcAft>
              <a:buSzPts val="1100"/>
              <a:buChar char="●"/>
            </a:pPr>
            <a:r>
              <a:rPr lang="en" sz="1100" dirty="0"/>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p>
          <a:p>
            <a:pPr marL="457200" lvl="0" indent="-298450" algn="l" rtl="0">
              <a:lnSpc>
                <a:spcPct val="115000"/>
              </a:lnSpc>
              <a:spcBef>
                <a:spcPts val="0"/>
              </a:spcBef>
              <a:spcAft>
                <a:spcPts val="0"/>
              </a:spcAft>
              <a:buSzPts val="1100"/>
              <a:buChar char="●"/>
            </a:pPr>
            <a:r>
              <a:rPr lang="en" sz="1100" dirty="0"/>
              <a:t>Security keys are resistant to malware because the private key resides on the key and is never shared with your org.</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b="1" dirty="0">
                <a:solidFill>
                  <a:schemeClr val="dk1"/>
                </a:solidFill>
              </a:rPr>
              <a:t>Requirements</a:t>
            </a:r>
            <a:endParaRPr sz="1100" b="1"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You can use security keys that are compatible with the U2F (FIDO) or </a:t>
            </a:r>
            <a:r>
              <a:rPr lang="en" sz="1100" dirty="0" err="1">
                <a:solidFill>
                  <a:schemeClr val="dk1"/>
                </a:solidFill>
              </a:rPr>
              <a:t>WebAuthn</a:t>
            </a:r>
            <a:r>
              <a:rPr lang="en" sz="1100" dirty="0">
                <a:solidFill>
                  <a:schemeClr val="dk1"/>
                </a:solidFill>
              </a:rPr>
              <a:t> (FIDO2) standards. </a:t>
            </a:r>
            <a:endParaRPr sz="1100" dirty="0">
              <a:solidFill>
                <a:schemeClr val="dk1"/>
              </a:solidFill>
            </a:endParaRPr>
          </a:p>
          <a:p>
            <a:pPr marL="0" lvl="0" indent="0" algn="l" rtl="0">
              <a:lnSpc>
                <a:spcPct val="115000"/>
              </a:lnSpc>
              <a:spcBef>
                <a:spcPts val="0"/>
              </a:spcBef>
              <a:spcAft>
                <a:spcPts val="0"/>
              </a:spcAft>
              <a:buNone/>
            </a:pPr>
            <a:endParaRPr sz="1100" dirty="0">
              <a:solidFill>
                <a:srgbClr val="080707"/>
              </a:solidFill>
              <a:highlight>
                <a:schemeClr val="lt1"/>
              </a:highlight>
            </a:endParaRPr>
          </a:p>
          <a:p>
            <a:pPr marL="0" lvl="0" indent="0" algn="l" rtl="0">
              <a:lnSpc>
                <a:spcPct val="115000"/>
              </a:lnSpc>
              <a:spcBef>
                <a:spcPts val="0"/>
              </a:spcBef>
              <a:spcAft>
                <a:spcPts val="0"/>
              </a:spcAft>
              <a:buNone/>
            </a:pPr>
            <a:r>
              <a:rPr lang="en" sz="1100" dirty="0">
                <a:solidFill>
                  <a:schemeClr val="dk1"/>
                </a:solidFill>
              </a:rPr>
              <a:t>You can use USB-A, USB-C, and Lightning devices.  </a:t>
            </a:r>
            <a:endParaRPr sz="1100" dirty="0">
              <a:solidFill>
                <a:schemeClr val="dk1"/>
              </a:solidFill>
            </a:endParaRPr>
          </a:p>
          <a:p>
            <a:pPr marL="0" lvl="0" indent="0" algn="l" rtl="0">
              <a:lnSpc>
                <a:spcPct val="115000"/>
              </a:lnSpc>
              <a:spcBef>
                <a:spcPts val="0"/>
              </a:spcBef>
              <a:spcAft>
                <a:spcPts val="0"/>
              </a:spcAft>
              <a:buNone/>
            </a:pPr>
            <a:endParaRPr sz="1100"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Security keys require a supported browser to act as an intermediary between the key and your org.</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a:t>
            </a:r>
            <a:r>
              <a:rPr lang="en" sz="1100" b="1" dirty="0" err="1">
                <a:solidFill>
                  <a:schemeClr val="dk1"/>
                </a:solidFill>
              </a:rPr>
              <a:t>WebAuthn</a:t>
            </a:r>
            <a:r>
              <a:rPr lang="en" sz="1100" b="1" dirty="0">
                <a:solidFill>
                  <a:schemeClr val="dk1"/>
                </a:solidFill>
              </a:rPr>
              <a:t>-compatible keys</a:t>
            </a:r>
            <a:r>
              <a:rPr lang="en" sz="1100" dirty="0">
                <a:solidFill>
                  <a:schemeClr val="dk1"/>
                </a:solidFill>
              </a:rPr>
              <a:t>: Chrome, Firefox, Edge Chromium, Safari</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U2F-compatible keys</a:t>
            </a:r>
            <a:r>
              <a:rPr lang="en" sz="1100" dirty="0">
                <a:solidFill>
                  <a:schemeClr val="dk1"/>
                </a:solidFill>
              </a:rPr>
              <a:t>:  Chrome, version 41 or later, Edge Chromium</a:t>
            </a:r>
            <a:endParaRPr sz="1100" dirty="0">
              <a:solidFill>
                <a:schemeClr val="dk1"/>
              </a:solidFill>
            </a:endParaRPr>
          </a:p>
          <a:p>
            <a:pPr marL="444500" lvl="0" indent="-285750" algn="l" rtl="0">
              <a:spcBef>
                <a:spcPts val="0"/>
              </a:spcBef>
              <a:spcAft>
                <a:spcPts val="0"/>
              </a:spcAft>
              <a:buClr>
                <a:schemeClr val="dk1"/>
              </a:buClr>
              <a:buSzPts val="1100"/>
              <a:buChar char="●"/>
            </a:pPr>
            <a:r>
              <a:rPr lang="en" sz="1100" dirty="0">
                <a:solidFill>
                  <a:schemeClr val="dk1"/>
                </a:solidFill>
              </a:rPr>
              <a:t>Note: Security keys aren't supported in non-Chromium versions of the Edge browser.</a:t>
            </a:r>
            <a:endParaRPr sz="1100" dirty="0">
              <a:solidFill>
                <a:schemeClr val="dk1"/>
              </a:solidFill>
            </a:endParaRPr>
          </a:p>
          <a:p>
            <a:pPr marL="0" lvl="0" indent="0" algn="l" rtl="0">
              <a:lnSpc>
                <a:spcPct val="115000"/>
              </a:lnSpc>
              <a:spcBef>
                <a:spcPts val="0"/>
              </a:spcBef>
              <a:spcAft>
                <a:spcPts val="0"/>
              </a:spcAft>
              <a:buNone/>
            </a:pPr>
            <a:endParaRPr sz="1100" b="1" dirty="0"/>
          </a:p>
          <a:p>
            <a:pPr marL="0" lvl="0" indent="0" algn="l" rtl="0">
              <a:spcBef>
                <a:spcPts val="0"/>
              </a:spcBef>
              <a:spcAft>
                <a:spcPts val="0"/>
              </a:spcAft>
              <a:buNone/>
            </a:pPr>
            <a:endParaRPr sz="11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gb6991d67ad_0_1458: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591" name="Google Shape;1591;gb6991d67ad_0_1458:notes"/>
          <p:cNvSpPr txBox="1">
            <a:spLocks noGrp="1"/>
          </p:cNvSpPr>
          <p:nvPr>
            <p:ph type="body" idx="1"/>
          </p:nvPr>
        </p:nvSpPr>
        <p:spPr>
          <a:xfrm>
            <a:off x="390442" y="4272196"/>
            <a:ext cx="5928000" cy="4047300"/>
          </a:xfrm>
          <a:prstGeom prst="rect">
            <a:avLst/>
          </a:prstGeom>
          <a:noFill/>
          <a:ln>
            <a:noFill/>
          </a:ln>
        </p:spPr>
        <p:txBody>
          <a:bodyPr spcFirstLastPara="1" wrap="square" lIns="87800" tIns="87800" rIns="87800" bIns="87800" anchor="t" anchorCtr="0">
            <a:noAutofit/>
          </a:bodyPr>
          <a:lstStyle/>
          <a:p>
            <a:pPr marL="0" lvl="0" indent="0" algn="l" rtl="0">
              <a:spcBef>
                <a:spcPts val="0"/>
              </a:spcBef>
              <a:spcAft>
                <a:spcPts val="0"/>
              </a:spcAft>
              <a:buNone/>
            </a:pPr>
            <a:r>
              <a:rPr lang="en-US" sz="1100" b="0" dirty="0">
                <a:highlight>
                  <a:srgbClr val="FFFFFF"/>
                </a:highlight>
              </a:rPr>
              <a:t>Notes:</a:t>
            </a:r>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Or in some cases, built-in authenticators confirm a user via a PIN or password that the user sets up in their device’s operating system.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This type of verification method streamlines the MFA requirement because it relies on built-in mechanisms rather than needing a separate authenticator app or physical security key.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Depending on a user’s browser and operating system, built-in authenticators include Touch ID, Face ID, or Windows Hello.</a:t>
            </a:r>
            <a:endParaRPr b="0" dirty="0"/>
          </a:p>
          <a:p>
            <a:pPr marL="0" lvl="0" indent="0" algn="l" rtl="0">
              <a:lnSpc>
                <a:spcPct val="100000"/>
              </a:lnSpc>
              <a:spcBef>
                <a:spcPts val="0"/>
              </a:spcBef>
              <a:spcAft>
                <a:spcPts val="0"/>
              </a:spcAft>
              <a:buSzPts val="1400"/>
              <a:buNone/>
            </a:pPr>
            <a:br>
              <a:rPr lang="en" b="0" dirty="0"/>
            </a:br>
            <a:r>
              <a:rPr lang="en" b="0" dirty="0"/>
              <a:t>Note: </a:t>
            </a:r>
            <a:r>
              <a:rPr lang="en" sz="1100" b="0" i="0" u="none" strike="noStrike" cap="none" dirty="0">
                <a:solidFill>
                  <a:schemeClr val="dk1"/>
                </a:solidFill>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b="0" dirty="0"/>
          </a:p>
          <a:p>
            <a:pPr marL="0" lvl="0" indent="0" algn="l" rtl="0">
              <a:lnSpc>
                <a:spcPct val="100000"/>
              </a:lnSpc>
              <a:spcBef>
                <a:spcPts val="0"/>
              </a:spcBef>
              <a:spcAft>
                <a:spcPts val="0"/>
              </a:spcAft>
              <a:buSzPts val="1400"/>
              <a:buNone/>
            </a:pPr>
            <a:br>
              <a:rPr lang="en" b="0" dirty="0"/>
            </a:br>
            <a:endParaRPr b="0" dirty="0"/>
          </a:p>
          <a:p>
            <a:pPr marL="0" lvl="0" indent="0" algn="l" rtl="0">
              <a:lnSpc>
                <a:spcPct val="100000"/>
              </a:lnSpc>
              <a:spcBef>
                <a:spcPts val="0"/>
              </a:spcBef>
              <a:spcAft>
                <a:spcPts val="0"/>
              </a:spcAft>
              <a:buSzPts val="1400"/>
              <a:buNone/>
            </a:pPr>
            <a:r>
              <a:rPr lang="en" sz="1100" b="1" i="0" u="none" strike="noStrike" cap="none" dirty="0">
                <a:solidFill>
                  <a:schemeClr val="dk1"/>
                </a:solidFill>
                <a:latin typeface="Arial"/>
                <a:ea typeface="Arial"/>
                <a:cs typeface="Arial"/>
                <a:sym typeface="Arial"/>
              </a:rPr>
              <a:t>How to Log In</a:t>
            </a:r>
            <a:endParaRPr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This type of method provides the easiest MFA login experience. After a user enters their username and password, the built-in authenticator prompts them for a biometric, PIN or password identifier. </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r>
              <a:rPr lang="en-US" sz="1100" b="1" i="0" u="none" strike="noStrike" cap="none" dirty="0">
                <a:solidFill>
                  <a:schemeClr val="dk1"/>
                </a:solidFill>
                <a:latin typeface="Arial"/>
                <a:ea typeface="Arial"/>
                <a:cs typeface="Arial"/>
                <a:sym typeface="Arial"/>
              </a:rPr>
              <a:t>Requirements</a:t>
            </a:r>
            <a:endParaRPr lang="en-US"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To use built-in authenticators:</a:t>
            </a:r>
            <a:endParaRPr b="0"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A user’s device, operating system, and browser all must support the </a:t>
            </a:r>
            <a:r>
              <a:rPr lang="en" sz="1100" b="0" i="0" u="none"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WebAuthn standard</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a:t>
            </a:r>
            <a:r>
              <a:rPr lang="en" sz="1100" b="0" i="0" u="none" strike="noStrike" cap="none" dirty="0">
                <a:solidFill>
                  <a:schemeClr val="dk1"/>
                </a:solidFill>
                <a:latin typeface="Arial"/>
                <a:ea typeface="Arial"/>
                <a:cs typeface="Arial"/>
                <a:sym typeface="Arial"/>
              </a:rPr>
              <a:t>).</a:t>
            </a:r>
            <a:endParaRPr dirty="0"/>
          </a:p>
          <a:p>
            <a:pPr marL="45720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Arial"/>
                <a:ea typeface="Arial"/>
                <a:cs typeface="Arial"/>
                <a:sym typeface="Arial"/>
              </a:rPr>
              <a:t>Built-in authenticators aren’t supported in non-Chromium versions of the Edge browser.</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built-in authenticator service (such as Touch ID, Face ID, or Windows Hello) must be enabled and set up to verify a user’s identity via a biometric, PIN, or password.</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To use biometric authentication, a device must include a fingerprint, iris, or facial recognition scanner that’s supported by the built-in authenticator service.</a:t>
            </a:r>
            <a:endParaRPr sz="1100" b="0" i="0" u="none" strike="noStrike" cap="none" dirty="0">
              <a:solidFill>
                <a:schemeClr val="dk1"/>
              </a:solidFill>
              <a:latin typeface="Arial"/>
              <a:ea typeface="Arial"/>
              <a:cs typeface="Arial"/>
              <a:sym typeface="Arial"/>
            </a:endParaRPr>
          </a:p>
          <a:p>
            <a:pPr marL="457200" lvl="0" indent="-298450" algn="l" rtl="0">
              <a:spcBef>
                <a:spcPts val="0"/>
              </a:spcBef>
              <a:spcAft>
                <a:spcPts val="0"/>
              </a:spcAft>
              <a:buSzPts val="1100"/>
              <a:buChar char="●"/>
            </a:pPr>
            <a:r>
              <a:rPr lang="en" dirty="0"/>
              <a:t>Built-in authenticators can’t be used for MFA verification in the Salesforce mobile app. To log in to the mobile app, MFA-enabled users must register a backup verification method such as Salesforce Authenticator.</a:t>
            </a:r>
            <a:endParaRPr dirty="0"/>
          </a:p>
          <a:p>
            <a:pPr marL="457200" lvl="0" indent="-298450" algn="l" rtl="0">
              <a:spcBef>
                <a:spcPts val="0"/>
              </a:spcBef>
              <a:spcAft>
                <a:spcPts val="0"/>
              </a:spcAft>
              <a:buSzPts val="1100"/>
              <a:buChar char="●"/>
            </a:pPr>
            <a:r>
              <a:rPr lang="en" dirty="0"/>
              <a:t>Built-in authenticators aren’t available for Experience Cloud sites.</a:t>
            </a:r>
            <a:endParaRPr dirty="0"/>
          </a:p>
          <a:p>
            <a:pPr marL="457200" lvl="0" indent="-298450" algn="l" rtl="0">
              <a:spcBef>
                <a:spcPts val="0"/>
              </a:spcBef>
              <a:spcAft>
                <a:spcPts val="0"/>
              </a:spcAft>
              <a:buSzPts val="1100"/>
              <a:buChar char="●"/>
            </a:pPr>
            <a:r>
              <a:rPr lang="en" dirty="0"/>
              <a:t>Users accessing Salesforce through an API can’t verify their identity with a built-in authenticator.</a:t>
            </a:r>
            <a:endParaRPr dirty="0"/>
          </a:p>
          <a:p>
            <a:pPr marL="0" lvl="0" indent="0" algn="l" rtl="0">
              <a:lnSpc>
                <a:spcPct val="100000"/>
              </a:lnSpc>
              <a:spcBef>
                <a:spcPts val="0"/>
              </a:spcBef>
              <a:spcAft>
                <a:spcPts val="0"/>
              </a:spcAft>
              <a:buSzPts val="1400"/>
              <a:buNone/>
            </a:pPr>
            <a:endParaRPr dirty="0"/>
          </a:p>
          <a:p>
            <a:pPr marL="0" lvl="0" indent="0" algn="l" rtl="0">
              <a:lnSpc>
                <a:spcPct val="115000"/>
              </a:lnSpc>
              <a:spcBef>
                <a:spcPts val="0"/>
              </a:spcBef>
              <a:spcAft>
                <a:spcPts val="0"/>
              </a:spcAft>
              <a:buSzPts val="1100"/>
              <a:buNone/>
            </a:pPr>
            <a:r>
              <a:rPr lang="en" dirty="0"/>
              <a:t>Note: This type of verification method is tied to the user’s device. If a user logs in from multiple computers (for example, a desktop workstation and a laptop), they need to register a built-in authenticator on each system – or also register an alternate verification method.</a:t>
            </a:r>
            <a:endParaRPr dirty="0"/>
          </a:p>
          <a:p>
            <a:pPr marL="0" lvl="0" indent="0" algn="l" rtl="0">
              <a:lnSpc>
                <a:spcPct val="100000"/>
              </a:lnSpc>
              <a:spcBef>
                <a:spcPts val="0"/>
              </a:spcBef>
              <a:spcAft>
                <a:spcPts val="0"/>
              </a:spcAft>
              <a:buSzPts val="1400"/>
              <a:buNone/>
            </a:pPr>
            <a:br>
              <a:rPr lang="en" b="0" dirty="0"/>
            </a:br>
            <a:r>
              <a:rPr lang="en" sz="1100" b="0" i="0" u="none" strike="noStrike" cap="none" dirty="0">
                <a:solidFill>
                  <a:schemeClr val="dk1"/>
                </a:solidFill>
                <a:latin typeface="Arial"/>
                <a:ea typeface="Arial"/>
                <a:cs typeface="Arial"/>
                <a:sym typeface="Arial"/>
              </a:rPr>
              <a:t>To learn more, see </a:t>
            </a:r>
            <a:r>
              <a:rPr lang="en" sz="11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 Authentication (WebAuthn)</a:t>
            </a:r>
            <a:r>
              <a:rPr lang="en" sz="1100" b="0" i="0" u="none" strike="noStrike" cap="none" dirty="0">
                <a:solidFill>
                  <a:schemeClr val="dk1"/>
                </a:solidFill>
                <a:latin typeface="Arial"/>
                <a:ea typeface="Arial"/>
                <a:cs typeface="Arial"/>
                <a:sym typeface="Arial"/>
              </a:rPr>
              <a:t>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 </a:t>
            </a:r>
            <a:r>
              <a:rPr lang="en" sz="1100" b="0" i="0" u="none" strike="noStrike" cap="none" dirty="0">
                <a:solidFill>
                  <a:schemeClr val="dk1"/>
                </a:solidFill>
                <a:latin typeface="Arial"/>
                <a:ea typeface="Arial"/>
                <a:cs typeface="Arial"/>
                <a:sym typeface="Arial"/>
              </a:rPr>
              <a:t>or the documentation for your users' built-in authenticators.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br>
              <a:rPr lang="en" b="0" dirty="0"/>
            </a:br>
            <a:r>
              <a:rPr lang="en" sz="1100" b="1" i="0" u="none" strike="noStrike" cap="none" dirty="0">
                <a:solidFill>
                  <a:schemeClr val="dk1"/>
                </a:solidFill>
                <a:latin typeface="Arial"/>
                <a:ea typeface="Arial"/>
                <a:cs typeface="Arial"/>
                <a:sym typeface="Arial"/>
              </a:rPr>
              <a:t>Behind the Scenes</a:t>
            </a:r>
            <a:endParaRPr sz="1100" b="0" i="0" u="none" strike="noStrike" cap="none" dirty="0">
              <a:solidFill>
                <a:schemeClr val="dk1"/>
              </a:solidFill>
              <a:latin typeface="Arial"/>
              <a:ea typeface="Arial"/>
              <a:cs typeface="Arial"/>
              <a:sym typeface="Arial"/>
            </a:endParaRPr>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Built-in authenticator support is based on the</a:t>
            </a:r>
            <a:r>
              <a:rPr lang="en" sz="1100" b="0" i="0" u="sng" strike="noStrike" cap="none"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FIDO2 and WebAuthn specifications</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a:t>
            </a:r>
            <a:r>
              <a:rPr lang="en" sz="1100" b="0" i="0" u="none" strike="noStrike" cap="none" dirty="0">
                <a:solidFill>
                  <a:schemeClr val="dk1"/>
                </a:solidFill>
                <a:latin typeface="Arial"/>
                <a:ea typeface="Arial"/>
                <a:cs typeface="Arial"/>
                <a:sym typeface="Arial"/>
              </a:rPr>
              <a:t>).</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Registering a built-in authenticator creates a pair of private and public keys that are unique to the user’s account.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your org.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err="1">
                <a:solidFill>
                  <a:schemeClr val="dk1"/>
                </a:solidFill>
                <a:latin typeface="Arial"/>
                <a:ea typeface="Arial"/>
                <a:cs typeface="Arial"/>
                <a:sym typeface="Arial"/>
              </a:rPr>
              <a:t>WebAuthn</a:t>
            </a:r>
            <a:r>
              <a:rPr lang="en" sz="1100" b="0" i="0" u="none" strike="noStrike" cap="none" dirty="0">
                <a:solidFill>
                  <a:schemeClr val="dk1"/>
                </a:solidFill>
                <a:latin typeface="Arial"/>
                <a:ea typeface="Arial"/>
                <a:cs typeface="Arial"/>
                <a:sym typeface="Arial"/>
              </a:rPr>
              <a:t>-compliant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endParaRPr dirty="0"/>
          </a:p>
          <a:p>
            <a:pPr marL="0" lvl="0" indent="0" algn="l" rtl="0">
              <a:lnSpc>
                <a:spcPct val="100000"/>
              </a:lnSpc>
              <a:spcBef>
                <a:spcPts val="0"/>
              </a:spcBef>
              <a:spcAft>
                <a:spcPts val="0"/>
              </a:spcAft>
              <a:buSzPts val="1400"/>
              <a:buNone/>
            </a:pPr>
            <a:br>
              <a:rPr lang="en" b="0" dirty="0"/>
            </a:br>
            <a:br>
              <a:rPr lang="en" dirty="0"/>
            </a:br>
            <a:endParaRPr sz="1100" b="1"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5"/>
        <p:cNvGrpSpPr/>
        <p:nvPr/>
      </p:nvGrpSpPr>
      <p:grpSpPr>
        <a:xfrm>
          <a:off x="0" y="0"/>
          <a:ext cx="0" cy="0"/>
          <a:chOff x="0" y="0"/>
          <a:chExt cx="0" cy="0"/>
        </a:xfrm>
      </p:grpSpPr>
      <p:sp>
        <p:nvSpPr>
          <p:cNvPr id="2476" name="Google Shape;2476;g8b5d1ccd8a_0_243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7" name="Google Shape;2477;g8b5d1ccd8a_0_24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200" dirty="0"/>
              <a:t>Notes:</a:t>
            </a:r>
          </a:p>
          <a:p>
            <a:pPr marL="0" lvl="0" indent="0" algn="l" rtl="0">
              <a:spcBef>
                <a:spcPts val="0"/>
              </a:spcBef>
              <a:spcAft>
                <a:spcPts val="0"/>
              </a:spcAft>
              <a:buNone/>
            </a:pPr>
            <a:r>
              <a:rPr lang="en" sz="1200" dirty="0"/>
              <a:t>After MFA is enabled, affected users must register at least one verification method to connect it to their account.</a:t>
            </a:r>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1: If you’re supporting an authenticator app like Salesforce Authenticator, users must download and install the app. If you opt to deploy security keys, you need to purchase and distribute keys to your users.</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2: The registration process is automatically initiated the first time a user tries to log in after they’ve been enabled for MFA. The process walks the user through connecting their verification method to their account.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3: Each time an MFA-enabled user logs in, they’re prompted to provide their verification method after they enter their username and password.</a:t>
            </a: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1"/>
        <p:cNvGrpSpPr/>
        <p:nvPr/>
      </p:nvGrpSpPr>
      <p:grpSpPr>
        <a:xfrm>
          <a:off x="0" y="0"/>
          <a:ext cx="0" cy="0"/>
          <a:chOff x="0" y="0"/>
          <a:chExt cx="0" cy="0"/>
        </a:xfrm>
      </p:grpSpPr>
      <p:sp>
        <p:nvSpPr>
          <p:cNvPr id="2302" name="Google Shape;2302;g9a32e05039_6_6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3" name="Google Shape;2303;g9a32e05039_6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Clr>
                <a:schemeClr val="dk1"/>
              </a:buClr>
              <a:buSzPts val="1100"/>
              <a:buFont typeface="Arial"/>
              <a:buNone/>
            </a:pPr>
            <a:r>
              <a:rPr lang="en-US" sz="1200" b="0" dirty="0">
                <a:solidFill>
                  <a:schemeClr val="dk1"/>
                </a:solidFill>
              </a:rPr>
              <a:t>Notes:</a:t>
            </a:r>
            <a:endParaRPr sz="1200" b="0" dirty="0">
              <a:solidFill>
                <a:schemeClr val="dk1"/>
              </a:solidFill>
            </a:endParaRPr>
          </a:p>
          <a:p>
            <a:pPr marL="0" lvl="0" indent="0" algn="l" rtl="0">
              <a:spcBef>
                <a:spcPts val="500"/>
              </a:spcBef>
              <a:spcAft>
                <a:spcPts val="0"/>
              </a:spcAft>
              <a:buClr>
                <a:schemeClr val="dk1"/>
              </a:buClr>
              <a:buSzPts val="1100"/>
              <a:buFont typeface="Arial"/>
              <a:buNone/>
            </a:pPr>
            <a:r>
              <a:rPr lang="en" sz="1200" dirty="0">
                <a:solidFill>
                  <a:schemeClr val="dk1"/>
                </a:solidFill>
              </a:rPr>
              <a:t>When users are actively logging in with MFA, your focus shifts to maintenance and ongoing support operations. Depending on what you decided in your Support plan, you may be sharing some or all of these responsibilities with a support team, such as your help desk or an outside service.</a:t>
            </a:r>
            <a:endParaRPr sz="1200" dirty="0">
              <a:solidFill>
                <a:schemeClr val="dk1"/>
              </a:solidFill>
            </a:endParaRPr>
          </a:p>
          <a:p>
            <a:pPr marL="0" lvl="0" indent="0" algn="l" rtl="0">
              <a:spcBef>
                <a:spcPts val="1000"/>
              </a:spcBef>
              <a:spcAft>
                <a:spcPts val="0"/>
              </a:spcAft>
              <a:buClr>
                <a:schemeClr val="dk1"/>
              </a:buClr>
              <a:buSzPts val="1100"/>
              <a:buFont typeface="Arial"/>
              <a:buNone/>
            </a:pPr>
            <a:r>
              <a:rPr lang="en" sz="1200" dirty="0">
                <a:solidFill>
                  <a:schemeClr val="dk1"/>
                </a:solidFill>
              </a:rPr>
              <a:t>Work with your support team to handle day-to-day activities. These include:</a:t>
            </a:r>
            <a:endParaRPr sz="1200" dirty="0">
              <a:solidFill>
                <a:schemeClr val="dk1"/>
              </a:solidFill>
            </a:endParaRPr>
          </a:p>
          <a:p>
            <a:pPr marL="457200" lvl="0" indent="-304800" algn="l" rtl="0">
              <a:spcBef>
                <a:spcPts val="1000"/>
              </a:spcBef>
              <a:spcAft>
                <a:spcPts val="0"/>
              </a:spcAft>
              <a:buClr>
                <a:schemeClr val="dk1"/>
              </a:buClr>
              <a:buSzPts val="1200"/>
              <a:buChar char="●"/>
            </a:pPr>
            <a:r>
              <a:rPr lang="en" sz="1200" dirty="0">
                <a:solidFill>
                  <a:schemeClr val="dk1"/>
                </a:solidFill>
              </a:rPr>
              <a:t>Troubleshooting and resolving login and authentication problems, including account lockouts.</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Helping users recover access if they’ve lost or forgotten their verification methods -- see more below.</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Enabling MFA for new employees as part of your new hire onboarding process.</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Stocking and distributing security keys, if you’re supporting this type of verification method; collecting security keys from exiting employees.</a:t>
            </a:r>
          </a:p>
          <a:p>
            <a:pPr marL="457200" lvl="0" indent="-304800" algn="l" rtl="0">
              <a:spcBef>
                <a:spcPts val="0"/>
              </a:spcBef>
              <a:spcAft>
                <a:spcPts val="0"/>
              </a:spcAft>
              <a:buClr>
                <a:schemeClr val="dk1"/>
              </a:buClr>
              <a:buSzPts val="1200"/>
              <a:buChar char="●"/>
            </a:pPr>
            <a:endParaRPr lang="en" sz="1200" dirty="0">
              <a:solidFill>
                <a:schemeClr val="dk1"/>
              </a:solidFill>
            </a:endParaRPr>
          </a:p>
          <a:p>
            <a:pPr marL="152400" lvl="0" indent="0" algn="l" rtl="0">
              <a:spcBef>
                <a:spcPts val="0"/>
              </a:spcBef>
              <a:spcAft>
                <a:spcPts val="0"/>
              </a:spcAft>
              <a:buClr>
                <a:schemeClr val="dk1"/>
              </a:buClr>
              <a:buSzPts val="1200"/>
              <a:buNone/>
            </a:pPr>
            <a:endParaRPr sz="1200" dirty="0">
              <a:solidFill>
                <a:schemeClr val="dk1"/>
              </a:solidFill>
            </a:endParaRPr>
          </a:p>
          <a:p>
            <a:pPr marL="0" lvl="0" indent="0" algn="l" rtl="0">
              <a:spcBef>
                <a:spcPts val="1000"/>
              </a:spcBef>
              <a:spcAft>
                <a:spcPts val="0"/>
              </a:spcAft>
              <a:buClr>
                <a:schemeClr val="dk1"/>
              </a:buClr>
              <a:buSzPts val="1100"/>
              <a:buFont typeface="Arial"/>
              <a:buNone/>
            </a:pPr>
            <a:r>
              <a:rPr lang="en" sz="1200" u="sng" dirty="0">
                <a:solidFill>
                  <a:srgbClr val="0000FF"/>
                </a:solidFill>
              </a:rPr>
              <a:t>Access Recovery Process</a:t>
            </a:r>
            <a:endParaRPr sz="1200" u="sng" dirty="0">
              <a:solidFill>
                <a:srgbClr val="0000FF"/>
              </a:solidFill>
            </a:endParaRPr>
          </a:p>
          <a:p>
            <a:pPr marL="0" lvl="0" indent="0" algn="l" rtl="0">
              <a:spcBef>
                <a:spcPts val="1000"/>
              </a:spcBef>
              <a:spcAft>
                <a:spcPts val="0"/>
              </a:spcAft>
              <a:buClr>
                <a:schemeClr val="dk1"/>
              </a:buClr>
              <a:buSzPts val="1100"/>
              <a:buFont typeface="Arial"/>
              <a:buNone/>
            </a:pPr>
            <a:r>
              <a:rPr lang="en" sz="1200" dirty="0">
                <a:solidFill>
                  <a:schemeClr val="dk1"/>
                </a:solidFill>
              </a:rPr>
              <a:t>If a user forgets or loses their verification method, restore their access by generating a temporary verification code. In the event a verification method is lost or forgotten, we recommend having a recovery process that includes checking for unauthorized access and revoking the method’s connection to the user’s account. See this help topic (</a:t>
            </a:r>
            <a:r>
              <a:rPr lang="en-US" sz="1200" dirty="0">
                <a:solidFill>
                  <a:schemeClr val="dk1"/>
                </a:solidFill>
              </a:rPr>
              <a:t>https://</a:t>
            </a:r>
            <a:r>
              <a:rPr lang="en-US" sz="1200" dirty="0" err="1">
                <a:solidFill>
                  <a:schemeClr val="dk1"/>
                </a:solidFill>
              </a:rPr>
              <a:t>help.salesforce.com</a:t>
            </a:r>
            <a:r>
              <a:rPr lang="en-US" sz="1200" dirty="0">
                <a:solidFill>
                  <a:schemeClr val="dk1"/>
                </a:solidFill>
              </a:rPr>
              <a:t>/s/</a:t>
            </a:r>
            <a:r>
              <a:rPr lang="en-US" sz="1200" dirty="0" err="1">
                <a:solidFill>
                  <a:schemeClr val="dk1"/>
                </a:solidFill>
              </a:rPr>
              <a:t>articleView?id</a:t>
            </a:r>
            <a:r>
              <a:rPr lang="en-US" sz="1200" dirty="0">
                <a:solidFill>
                  <a:schemeClr val="dk1"/>
                </a:solidFill>
              </a:rPr>
              <a:t>=</a:t>
            </a:r>
            <a:r>
              <a:rPr lang="en-US" sz="1200" dirty="0" err="1">
                <a:solidFill>
                  <a:schemeClr val="dk1"/>
                </a:solidFill>
              </a:rPr>
              <a:t>sf.mfa_recovery_core.htm</a:t>
            </a:r>
            <a:r>
              <a:rPr lang="en-US" sz="1200" dirty="0">
                <a:solidFill>
                  <a:schemeClr val="dk1"/>
                </a:solidFill>
              </a:rPr>
              <a:t>) for the steps.</a:t>
            </a:r>
            <a:endParaRPr sz="1200" dirty="0">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03437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sz="1100" b="0" dirty="0">
                <a:latin typeface="+mn-lt"/>
                <a:ea typeface="Salesforce Sans"/>
                <a:cs typeface="Salesforce Sans"/>
                <a:sym typeface="Salesforce Sans"/>
              </a:rPr>
              <a:t>Notes:</a:t>
            </a:r>
            <a:endParaRPr lang="en-US" b="0" dirty="0">
              <a:latin typeface="+mn-lt"/>
            </a:endParaRPr>
          </a:p>
          <a:p>
            <a:pPr marL="0" lvl="0" indent="0" algn="l" rtl="0">
              <a:spcBef>
                <a:spcPts val="0"/>
              </a:spcBef>
              <a:spcAft>
                <a:spcPts val="0"/>
              </a:spcAft>
              <a:buClr>
                <a:schemeClr val="dk1"/>
              </a:buClr>
              <a:buSzPts val="1100"/>
              <a:buFont typeface="Arial"/>
              <a:buNone/>
            </a:pPr>
            <a:r>
              <a:rPr lang="en-US" sz="1100" dirty="0">
                <a:latin typeface="+mn-lt"/>
              </a:rPr>
              <a:t>Instead of waiting for Salesforce to auto-enable MFA for your customers’ orgs, we recommend implementing MFA for your customers as soon as possible – or directing them to do so for themselves.</a:t>
            </a:r>
          </a:p>
          <a:p>
            <a:pPr marL="0" lvl="0" indent="0" algn="l" rtl="0">
              <a:spcBef>
                <a:spcPts val="0"/>
              </a:spcBef>
              <a:spcAft>
                <a:spcPts val="0"/>
              </a:spcAft>
              <a:buClr>
                <a:schemeClr val="dk1"/>
              </a:buClr>
              <a:buSzPts val="1100"/>
              <a:buFont typeface="Arial"/>
              <a:buNone/>
            </a:pPr>
            <a:endParaRPr lang="en-US" sz="1100" dirty="0">
              <a:latin typeface="+mn-lt"/>
            </a:endParaRPr>
          </a:p>
          <a:p>
            <a:pPr marL="285750" lvl="0" indent="-285750" algn="l" rtl="0">
              <a:lnSpc>
                <a:spcPct val="100000"/>
              </a:lnSpc>
              <a:spcBef>
                <a:spcPts val="0"/>
              </a:spcBef>
              <a:spcAft>
                <a:spcPts val="0"/>
              </a:spcAft>
              <a:buClr>
                <a:schemeClr val="dk1"/>
              </a:buClr>
              <a:buSzPts val="1400"/>
              <a:buFont typeface="Arial" panose="020B0604020202020204" pitchFamily="34" charset="0"/>
              <a:buChar char="•"/>
            </a:pPr>
            <a:r>
              <a:rPr lang="en-US" sz="1100" dirty="0">
                <a:highlight>
                  <a:srgbClr val="FFFFFF"/>
                </a:highlight>
                <a:latin typeface="+mn-lt"/>
              </a:rPr>
              <a:t>The longer your customers wait, the longer they’re missing out on the valuable extra protection against cyberattacks they get with MFA.</a:t>
            </a:r>
          </a:p>
          <a:p>
            <a:pPr marL="285750" lvl="0" indent="-285750" algn="l" rtl="0">
              <a:lnSpc>
                <a:spcPct val="100000"/>
              </a:lnSpc>
              <a:spcBef>
                <a:spcPts val="0"/>
              </a:spcBef>
              <a:spcAft>
                <a:spcPts val="0"/>
              </a:spcAft>
              <a:buClr>
                <a:schemeClr val="dk1"/>
              </a:buClr>
              <a:buSzPts val="1400"/>
              <a:buFont typeface="Arial" panose="020B0604020202020204" pitchFamily="34" charset="0"/>
              <a:buChar char="•"/>
            </a:pPr>
            <a:r>
              <a:rPr lang="en-US" sz="1100" dirty="0">
                <a:highlight>
                  <a:srgbClr val="FFFFFF"/>
                </a:highlight>
                <a:latin typeface="+mn-lt"/>
              </a:rPr>
              <a:t>Controlling the rollout plan and schedule for your customers helps avoid untimely disruptions to users and their business that may occur when Salesforce auto-enables MFA. You can turn on MFA at a time that doesn’t conflict with other important initiatives at a customer’s company. And you can make sure users get all the preparation they need in advance of going live.</a:t>
            </a:r>
            <a:endParaRPr lang="en-US" sz="1100" dirty="0">
              <a:latin typeface="+mn-lt"/>
            </a:endParaRPr>
          </a:p>
          <a:p>
            <a:pPr marL="0" lvl="0" indent="0" algn="l" rtl="0">
              <a:spcBef>
                <a:spcPts val="1600"/>
              </a:spcBef>
              <a:spcAft>
                <a:spcPts val="0"/>
              </a:spcAft>
              <a:buClr>
                <a:schemeClr val="dk1"/>
              </a:buClr>
              <a:buSzPts val="1100"/>
              <a:buFont typeface="Arial"/>
              <a:buNone/>
            </a:pPr>
            <a:endParaRPr lang="en-US" sz="1100" dirty="0">
              <a:latin typeface="+mn-lt"/>
            </a:endParaRPr>
          </a:p>
          <a:p>
            <a:pPr marL="0" lvl="0" indent="0" algn="l" rtl="0">
              <a:spcBef>
                <a:spcPts val="0"/>
              </a:spcBef>
              <a:spcAft>
                <a:spcPts val="0"/>
              </a:spcAft>
              <a:buClr>
                <a:schemeClr val="dk1"/>
              </a:buClr>
              <a:buSzPts val="1100"/>
              <a:buFont typeface="Arial"/>
              <a:buNone/>
            </a:pPr>
            <a:r>
              <a:rPr lang="en-US" sz="1100" dirty="0">
                <a:latin typeface="+mn-lt"/>
              </a:rPr>
              <a:t>There are two options for enabling MFA:</a:t>
            </a:r>
          </a:p>
          <a:p>
            <a:pPr marL="285750" lvl="0" indent="-285750" algn="l" rtl="0">
              <a:spcBef>
                <a:spcPts val="0"/>
              </a:spcBef>
              <a:spcAft>
                <a:spcPts val="0"/>
              </a:spcAft>
              <a:buSzPts val="1400"/>
              <a:buFont typeface="Arial" panose="020B0604020202020204" pitchFamily="34" charset="0"/>
              <a:buChar char="•"/>
            </a:pPr>
            <a:r>
              <a:rPr lang="en-US" sz="1100" dirty="0">
                <a:latin typeface="+mn-lt"/>
              </a:rPr>
              <a:t>The quickest option is to turn on MFA at the org-level, so all users are required to use MFA when logging in. </a:t>
            </a:r>
          </a:p>
          <a:p>
            <a:pPr marL="285750" lvl="0" indent="-285750" algn="l" rtl="0">
              <a:spcBef>
                <a:spcPts val="0"/>
              </a:spcBef>
              <a:spcAft>
                <a:spcPts val="0"/>
              </a:spcAft>
              <a:buSzPts val="1400"/>
              <a:buFont typeface="Arial" panose="020B0604020202020204" pitchFamily="34" charset="0"/>
              <a:buChar char="•"/>
            </a:pPr>
            <a:r>
              <a:rPr lang="en-US" sz="1100" dirty="0">
                <a:latin typeface="+mn-lt"/>
              </a:rPr>
              <a:t>If an org has a lot of users and enabling everyone at the same time isn’t practical, you can take a phased approach by enabling MFA on a user-by-user basis (starting with admins and privileged users because unauthorized access to these types of accounts poses the greatest risk for your customers). You can take this approach by assigning the MFA user permission to specific custom profiles or through perm sets.</a:t>
            </a:r>
          </a:p>
          <a:p>
            <a:pPr marL="152400" lvl="0" indent="0" algn="l" rtl="0">
              <a:spcBef>
                <a:spcPts val="0"/>
              </a:spcBef>
              <a:spcAft>
                <a:spcPts val="0"/>
              </a:spcAft>
              <a:buSzPts val="1200"/>
              <a:buNone/>
            </a:pPr>
            <a:endParaRPr lang="en-US" sz="1100" dirty="0">
              <a:latin typeface="+mn-lt"/>
            </a:endParaRPr>
          </a:p>
          <a:p>
            <a:pPr marL="0" lvl="0" indent="0" algn="l" rtl="0">
              <a:spcBef>
                <a:spcPts val="0"/>
              </a:spcBef>
              <a:spcAft>
                <a:spcPts val="0"/>
              </a:spcAft>
              <a:buSzPts val="1200"/>
              <a:buNone/>
            </a:pPr>
            <a:r>
              <a:rPr lang="en-US" sz="1050" dirty="0"/>
              <a:t>Some user types are exempt from needing to use MFA. Most of these cases are automatically excluded when Salesforce auto-enables (and in the future, enforces) MFA. However, several exempt user types must be manually excluded by an org admin. To prevent MFA from being assigned to these user types, complete this manual step </a:t>
            </a:r>
            <a:r>
              <a:rPr lang="en-US" sz="1050" b="1" dirty="0"/>
              <a:t>before</a:t>
            </a:r>
            <a:r>
              <a:rPr lang="en-US" sz="1050" dirty="0"/>
              <a:t> you or Salesforce enables it. </a:t>
            </a:r>
          </a:p>
          <a:p>
            <a:pPr marL="171450" lvl="0" indent="-171450" algn="l" rtl="0">
              <a:spcBef>
                <a:spcPts val="0"/>
              </a:spcBef>
              <a:spcAft>
                <a:spcPts val="0"/>
              </a:spcAft>
              <a:buSzPts val="1200"/>
              <a:buFont typeface="Arial" panose="020B0604020202020204" pitchFamily="34" charset="0"/>
              <a:buChar char="•"/>
            </a:pPr>
            <a:r>
              <a:rPr lang="en-US" sz="1000" dirty="0"/>
              <a:t>For the list of user types that must be manually excluded, and the steps to do so, see ”Exclude Exempt Users from MFA” in Salesforce Help (at https://</a:t>
            </a:r>
            <a:r>
              <a:rPr lang="en-US" sz="1000" dirty="0" err="1"/>
              <a:t>help.salesforce.com</a:t>
            </a:r>
            <a:r>
              <a:rPr lang="en-US" sz="1000" dirty="0"/>
              <a:t>/s/</a:t>
            </a:r>
            <a:r>
              <a:rPr lang="en-US" sz="1000" dirty="0" err="1"/>
              <a:t>articleView?id</a:t>
            </a:r>
            <a:r>
              <a:rPr lang="en-US" sz="1000" dirty="0"/>
              <a:t>=</a:t>
            </a:r>
            <a:r>
              <a:rPr lang="en-US" sz="1000" dirty="0" err="1"/>
              <a:t>sf.security_mfa_exclude_exempt_users.htm</a:t>
            </a:r>
            <a:r>
              <a:rPr lang="en-US" sz="1000" dirty="0"/>
              <a:t>).</a:t>
            </a:r>
          </a:p>
          <a:p>
            <a:pPr marL="171450" lvl="0" indent="-171450" algn="l" rtl="0">
              <a:spcBef>
                <a:spcPts val="0"/>
              </a:spcBef>
              <a:spcAft>
                <a:spcPts val="0"/>
              </a:spcAft>
              <a:buSzPts val="1200"/>
              <a:buFont typeface="Arial" panose="020B0604020202020204" pitchFamily="34" charset="0"/>
              <a:buChar char="•"/>
            </a:pPr>
            <a:r>
              <a:rPr lang="en-US" sz="1000" dirty="0"/>
              <a:t>NOTE: Waiving MFA is appropriate only for the use cases listed in the above help topic. Waiving MFA for any other type of user (including admins and business users) isn’t allowed and will put the customer out of compliance for the MFA requirement.</a:t>
            </a:r>
          </a:p>
          <a:p>
            <a:pPr marL="0" lvl="0" indent="0" algn="l" rtl="0">
              <a:spcBef>
                <a:spcPts val="0"/>
              </a:spcBef>
              <a:spcAft>
                <a:spcPts val="0"/>
              </a:spcAft>
              <a:buClr>
                <a:schemeClr val="dk1"/>
              </a:buClr>
              <a:buSzPts val="1100"/>
              <a:buFont typeface="Arial"/>
              <a:buNone/>
            </a:pPr>
            <a:endParaRPr lang="en-US" sz="1100" dirty="0">
              <a:latin typeface="+mn-lt"/>
            </a:endParaRPr>
          </a:p>
          <a:p>
            <a:endParaRPr lang="en-US" dirty="0"/>
          </a:p>
        </p:txBody>
      </p:sp>
    </p:spTree>
    <p:extLst>
      <p:ext uri="{BB962C8B-B14F-4D97-AF65-F5344CB8AC3E}">
        <p14:creationId xmlns:p14="http://schemas.microsoft.com/office/powerpoint/2010/main" val="9957385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6"/>
        <p:cNvGrpSpPr/>
        <p:nvPr/>
      </p:nvGrpSpPr>
      <p:grpSpPr>
        <a:xfrm>
          <a:off x="0" y="0"/>
          <a:ext cx="0" cy="0"/>
          <a:chOff x="0" y="0"/>
          <a:chExt cx="0" cy="0"/>
        </a:xfrm>
      </p:grpSpPr>
      <p:sp>
        <p:nvSpPr>
          <p:cNvPr id="2317" name="Google Shape;2317;g232e1463fd5_0_4157: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8" name="Google Shape;2318;g232e1463fd5_0_4157:notes"/>
          <p:cNvSpPr txBox="1">
            <a:spLocks noGrp="1"/>
          </p:cNvSpPr>
          <p:nvPr>
            <p:ph type="body" idx="1"/>
          </p:nvPr>
        </p:nvSpPr>
        <p:spPr>
          <a:xfrm>
            <a:off x="701040" y="4415790"/>
            <a:ext cx="5608200" cy="4183500"/>
          </a:xfrm>
          <a:prstGeom prst="rect">
            <a:avLst/>
          </a:prstGeom>
          <a:noFill/>
          <a:ln>
            <a:noFill/>
          </a:ln>
        </p:spPr>
        <p:txBody>
          <a:bodyPr spcFirstLastPara="1" wrap="square" lIns="93275" tIns="93275" rIns="93275" bIns="93275" anchor="ctr" anchorCtr="0">
            <a:noAutofit/>
          </a:bodyPr>
          <a:lstStyle/>
          <a:p>
            <a:pPr marL="0" lvl="0" indent="0" algn="l" rtl="0">
              <a:spcBef>
                <a:spcPts val="0"/>
              </a:spcBef>
              <a:spcAft>
                <a:spcPts val="0"/>
              </a:spcAft>
              <a:buClr>
                <a:schemeClr val="dk1"/>
              </a:buClr>
              <a:buSzPts val="1100"/>
              <a:buFont typeface="Arial"/>
              <a:buNone/>
            </a:pPr>
            <a:r>
              <a:rPr lang="en-US" b="0" dirty="0">
                <a:solidFill>
                  <a:schemeClr val="dk1"/>
                </a:solidFill>
                <a:latin typeface="+mn-lt"/>
                <a:ea typeface="Salesforce Sans"/>
                <a:cs typeface="Salesforce Sans"/>
                <a:sym typeface="Salesforce Sans"/>
              </a:rPr>
              <a:t>Notes:</a:t>
            </a:r>
            <a:endParaRPr sz="1200" b="0" dirty="0">
              <a:solidFill>
                <a:schemeClr val="dk1"/>
              </a:solidFill>
              <a:latin typeface="+mn-lt"/>
            </a:endParaRPr>
          </a:p>
          <a:p>
            <a:pPr marL="0" lvl="0" indent="0" algn="l" rtl="0">
              <a:spcBef>
                <a:spcPts val="0"/>
              </a:spcBef>
              <a:spcAft>
                <a:spcPts val="0"/>
              </a:spcAft>
              <a:buClr>
                <a:schemeClr val="dk1"/>
              </a:buClr>
              <a:buSzPts val="1100"/>
              <a:buFont typeface="Arial"/>
              <a:buNone/>
            </a:pPr>
            <a:r>
              <a:rPr lang="en-US" dirty="0">
                <a:solidFill>
                  <a:schemeClr val="dk1"/>
                </a:solidFill>
                <a:latin typeface="+mn-lt"/>
              </a:rPr>
              <a:t>To enable MFA for all internal users in your org:</a:t>
            </a:r>
          </a:p>
          <a:p>
            <a:pPr marL="228600" lvl="0" indent="-228600" algn="l" rtl="0">
              <a:spcBef>
                <a:spcPts val="0"/>
              </a:spcBef>
              <a:spcAft>
                <a:spcPts val="0"/>
              </a:spcAft>
              <a:buClr>
                <a:schemeClr val="dk1"/>
              </a:buClr>
              <a:buSzPts val="1100"/>
              <a:buFont typeface="Arial"/>
              <a:buAutoNum type="arabicPeriod"/>
            </a:pPr>
            <a:r>
              <a:rPr lang="en-US" dirty="0">
                <a:solidFill>
                  <a:schemeClr val="dk1"/>
                </a:solidFill>
                <a:latin typeface="+mn-lt"/>
              </a:rPr>
              <a:t>From Setup, in the Quick Find box, enter </a:t>
            </a:r>
            <a:r>
              <a:rPr lang="en-US" dirty="0">
                <a:solidFill>
                  <a:schemeClr val="dk1"/>
                </a:solidFill>
                <a:latin typeface="Courier New" panose="02070309020205020404" pitchFamily="49" charset="0"/>
                <a:cs typeface="Courier New" panose="02070309020205020404" pitchFamily="49" charset="0"/>
              </a:rPr>
              <a:t>Identity</a:t>
            </a:r>
            <a:r>
              <a:rPr lang="en-US" dirty="0">
                <a:solidFill>
                  <a:schemeClr val="dk1"/>
                </a:solidFill>
                <a:latin typeface="+mn-lt"/>
              </a:rPr>
              <a:t>, and then select </a:t>
            </a:r>
            <a:r>
              <a:rPr lang="en-US" b="1" dirty="0">
                <a:solidFill>
                  <a:schemeClr val="dk1"/>
                </a:solidFill>
                <a:latin typeface="+mn-lt"/>
              </a:rPr>
              <a:t>Identity Verification</a:t>
            </a:r>
            <a:r>
              <a:rPr lang="en-US" dirty="0">
                <a:solidFill>
                  <a:schemeClr val="dk1"/>
                </a:solidFill>
                <a:latin typeface="+mn-lt"/>
              </a:rPr>
              <a:t>.</a:t>
            </a:r>
          </a:p>
          <a:p>
            <a:pPr marL="228600" lvl="0" indent="-228600" algn="l" rtl="0">
              <a:spcBef>
                <a:spcPts val="0"/>
              </a:spcBef>
              <a:spcAft>
                <a:spcPts val="0"/>
              </a:spcAft>
              <a:buClr>
                <a:schemeClr val="dk1"/>
              </a:buClr>
              <a:buSzPts val="1100"/>
              <a:buFont typeface="Arial"/>
              <a:buAutoNum type="arabicPeriod"/>
            </a:pPr>
            <a:r>
              <a:rPr lang="en-US" dirty="0">
                <a:solidFill>
                  <a:schemeClr val="dk1"/>
                </a:solidFill>
                <a:latin typeface="+mn-lt"/>
              </a:rPr>
              <a:t>Select </a:t>
            </a:r>
            <a:r>
              <a:rPr lang="en-US" b="1" dirty="0">
                <a:solidFill>
                  <a:schemeClr val="dk1"/>
                </a:solidFill>
                <a:latin typeface="+mn-lt"/>
              </a:rPr>
              <a:t>Require multi-factor authentication (MFA) for all direct UI logins to your Salesforce org</a:t>
            </a:r>
            <a:r>
              <a:rPr lang="en-US" dirty="0">
                <a:solidFill>
                  <a:schemeClr val="dk1"/>
                </a:solidFill>
                <a:latin typeface="+mn-lt"/>
              </a:rPr>
              <a:t>.</a:t>
            </a:r>
          </a:p>
          <a:p>
            <a:pPr marL="228600" lvl="0" indent="-228600" algn="l" rtl="0">
              <a:spcBef>
                <a:spcPts val="0"/>
              </a:spcBef>
              <a:spcAft>
                <a:spcPts val="0"/>
              </a:spcAft>
              <a:buClr>
                <a:schemeClr val="dk1"/>
              </a:buClr>
              <a:buSzPts val="1100"/>
              <a:buFont typeface="Arial"/>
              <a:buAutoNum type="arabicPeriod"/>
            </a:pPr>
            <a:r>
              <a:rPr lang="en-US" dirty="0">
                <a:solidFill>
                  <a:schemeClr val="dk1"/>
                </a:solidFill>
                <a:latin typeface="+mn-lt"/>
              </a:rPr>
              <a:t>Save the change.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2"/>
        <p:cNvGrpSpPr/>
        <p:nvPr/>
      </p:nvGrpSpPr>
      <p:grpSpPr>
        <a:xfrm>
          <a:off x="0" y="0"/>
          <a:ext cx="0" cy="0"/>
          <a:chOff x="0" y="0"/>
          <a:chExt cx="0" cy="0"/>
        </a:xfrm>
      </p:grpSpPr>
      <p:sp>
        <p:nvSpPr>
          <p:cNvPr id="2333" name="Google Shape;2333;g1862320d88a_0_909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4" name="Google Shape;2334;g1862320d88a_0_9093:notes"/>
          <p:cNvSpPr txBox="1">
            <a:spLocks noGrp="1"/>
          </p:cNvSpPr>
          <p:nvPr>
            <p:ph type="body" idx="1"/>
          </p:nvPr>
        </p:nvSpPr>
        <p:spPr>
          <a:xfrm>
            <a:off x="701040" y="4415790"/>
            <a:ext cx="5608200" cy="4183500"/>
          </a:xfrm>
          <a:prstGeom prst="rect">
            <a:avLst/>
          </a:prstGeom>
          <a:noFill/>
          <a:ln>
            <a:noFill/>
          </a:ln>
        </p:spPr>
        <p:txBody>
          <a:bodyPr spcFirstLastPara="1" wrap="square" lIns="93275" tIns="93275" rIns="93275" bIns="93275" anchor="ctr" anchorCtr="0">
            <a:noAutofit/>
          </a:bodyPr>
          <a:lstStyle/>
          <a:p>
            <a:pPr marL="0" lvl="0" indent="0" algn="l" rtl="0">
              <a:spcBef>
                <a:spcPts val="0"/>
              </a:spcBef>
              <a:spcAft>
                <a:spcPts val="0"/>
              </a:spcAft>
              <a:buClr>
                <a:schemeClr val="dk1"/>
              </a:buClr>
              <a:buSzPts val="1100"/>
              <a:buFont typeface="Arial"/>
              <a:buNone/>
            </a:pPr>
            <a:r>
              <a:rPr lang="en-US" b="0" dirty="0">
                <a:solidFill>
                  <a:schemeClr val="dk1"/>
                </a:solidFill>
                <a:latin typeface="+mn-lt"/>
                <a:sym typeface="Salesforce Sans"/>
              </a:rPr>
              <a:t>Notes:</a:t>
            </a:r>
            <a:endParaRPr b="0" dirty="0">
              <a:solidFill>
                <a:schemeClr val="dk1"/>
              </a:solidFill>
              <a:latin typeface="+mn-lt"/>
            </a:endParaRPr>
          </a:p>
          <a:p>
            <a:pPr marL="0" lvl="0" indent="0" algn="l" rtl="0">
              <a:spcBef>
                <a:spcPts val="0"/>
              </a:spcBef>
              <a:spcAft>
                <a:spcPts val="0"/>
              </a:spcAft>
              <a:buNone/>
            </a:pPr>
            <a:r>
              <a:rPr lang="en-US" dirty="0">
                <a:latin typeface="+mn-lt"/>
              </a:rPr>
              <a:t>Enable MFA for specific users by assigning them the “Multi-Factor Authentication for User Interface Logins” user permission. You can do this by creating a permission set that you assign to individual users or by assigning the permission to custom profiles</a:t>
            </a:r>
            <a:r>
              <a:rPr lang="en-US" dirty="0"/>
              <a:t>.</a:t>
            </a:r>
            <a:endParaRPr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4"/>
        <p:cNvGrpSpPr/>
        <p:nvPr/>
      </p:nvGrpSpPr>
      <p:grpSpPr>
        <a:xfrm>
          <a:off x="0" y="0"/>
          <a:ext cx="0" cy="0"/>
          <a:chOff x="0" y="0"/>
          <a:chExt cx="0" cy="0"/>
        </a:xfrm>
      </p:grpSpPr>
      <p:sp>
        <p:nvSpPr>
          <p:cNvPr id="2325" name="Google Shape;2325;g1862320d88a_0_908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6" name="Google Shape;2326;g1862320d88a_0_9086:notes"/>
          <p:cNvSpPr txBox="1">
            <a:spLocks noGrp="1"/>
          </p:cNvSpPr>
          <p:nvPr>
            <p:ph type="body" idx="1"/>
          </p:nvPr>
        </p:nvSpPr>
        <p:spPr>
          <a:xfrm>
            <a:off x="701040" y="4415790"/>
            <a:ext cx="5608200" cy="4183500"/>
          </a:xfrm>
          <a:prstGeom prst="rect">
            <a:avLst/>
          </a:prstGeom>
          <a:noFill/>
          <a:ln>
            <a:noFill/>
          </a:ln>
        </p:spPr>
        <p:txBody>
          <a:bodyPr spcFirstLastPara="1" wrap="square" lIns="93275" tIns="93275" rIns="93275" bIns="93275" anchor="ctr" anchorCtr="0">
            <a:noAutofit/>
          </a:bodyPr>
          <a:lstStyle/>
          <a:p>
            <a:pPr marL="0" lvl="0" indent="0" algn="l" rtl="0">
              <a:spcBef>
                <a:spcPts val="0"/>
              </a:spcBef>
              <a:spcAft>
                <a:spcPts val="0"/>
              </a:spcAft>
              <a:buNone/>
            </a:pPr>
            <a:r>
              <a:rPr lang="en-US" dirty="0">
                <a:solidFill>
                  <a:schemeClr val="dk1"/>
                </a:solidFill>
                <a:latin typeface="+mn-lt"/>
              </a:rPr>
              <a:t>Notes:</a:t>
            </a:r>
          </a:p>
          <a:p>
            <a:pPr marL="0" lvl="0" indent="0" algn="l" rtl="0">
              <a:spcBef>
                <a:spcPts val="0"/>
              </a:spcBef>
              <a:spcAft>
                <a:spcPts val="0"/>
              </a:spcAft>
              <a:buSzPts val="1200"/>
              <a:buNone/>
            </a:pPr>
            <a:r>
              <a:rPr lang="en-US" sz="1200" dirty="0"/>
              <a:t>Some user types are exempt from needing to use MFA. Most of these cases are automatically excluded when Salesforce auto-enables (and in the future, enforces) MFA. However, several exempt user types must be manually excluded by an org admin. To prevent MFA from being assigned to these user types, complete this manual step </a:t>
            </a:r>
            <a:r>
              <a:rPr lang="en-US" sz="1200" b="1" dirty="0"/>
              <a:t>before</a:t>
            </a:r>
            <a:r>
              <a:rPr lang="en-US" sz="1200" dirty="0"/>
              <a:t> you or Salesforce enables it. </a:t>
            </a:r>
          </a:p>
          <a:p>
            <a:pPr marL="457200" lvl="0" indent="-304800" algn="l" rtl="0">
              <a:spcBef>
                <a:spcPts val="0"/>
              </a:spcBef>
              <a:spcAft>
                <a:spcPts val="0"/>
              </a:spcAft>
              <a:buSzPts val="1200"/>
              <a:buFont typeface="Arial" panose="020B0604020202020204" pitchFamily="34" charset="0"/>
              <a:buChar char="•"/>
            </a:pPr>
            <a:r>
              <a:rPr lang="en-US" sz="1100" dirty="0"/>
              <a:t>For the list of user types that must be manually excluded, see </a:t>
            </a:r>
            <a:r>
              <a:rPr lang="en-US" sz="1100" u="sng" dirty="0">
                <a:solidFill>
                  <a:srgbClr val="000000"/>
                </a:solidFill>
                <a:hlinkClick r:id="rId3">
                  <a:extLst>
                    <a:ext uri="{A12FA001-AC4F-418D-AE19-62706E023703}">
                      <ahyp:hlinkClr xmlns:ahyp="http://schemas.microsoft.com/office/drawing/2018/hyperlinkcolor" val="tx"/>
                    </a:ext>
                  </a:extLst>
                </a:hlinkClick>
              </a:rPr>
              <a:t>Exclude Exempt Users from MFA</a:t>
            </a:r>
            <a:r>
              <a:rPr lang="en-US" sz="1100" dirty="0">
                <a:solidFill>
                  <a:srgbClr val="000000"/>
                </a:solidFill>
              </a:rPr>
              <a:t> </a:t>
            </a:r>
            <a:r>
              <a:rPr lang="en-US" sz="1100" dirty="0"/>
              <a:t>in Salesforce Help (at https://</a:t>
            </a:r>
            <a:r>
              <a:rPr lang="en-US" sz="1100" dirty="0" err="1"/>
              <a:t>help.salesforce.com</a:t>
            </a:r>
            <a:r>
              <a:rPr lang="en-US" sz="1100" dirty="0"/>
              <a:t>/s/</a:t>
            </a:r>
            <a:r>
              <a:rPr lang="en-US" sz="1100" dirty="0" err="1"/>
              <a:t>articleView?id</a:t>
            </a:r>
            <a:r>
              <a:rPr lang="en-US" sz="1100" dirty="0"/>
              <a:t>=</a:t>
            </a:r>
            <a:r>
              <a:rPr lang="en-US" sz="1100" dirty="0" err="1"/>
              <a:t>sf.security_mfa_exclude_exempt_users.htm</a:t>
            </a:r>
            <a:r>
              <a:rPr lang="en-US" sz="1100" dirty="0"/>
              <a:t>).</a:t>
            </a:r>
          </a:p>
          <a:p>
            <a:pPr marL="457200" lvl="0" indent="-304800" algn="l" rtl="0">
              <a:spcBef>
                <a:spcPts val="0"/>
              </a:spcBef>
              <a:spcAft>
                <a:spcPts val="0"/>
              </a:spcAft>
              <a:buSzPts val="1200"/>
              <a:buFont typeface="Arial" panose="020B0604020202020204" pitchFamily="34" charset="0"/>
              <a:buChar char="•"/>
            </a:pPr>
            <a:r>
              <a:rPr lang="en-US" sz="1100" dirty="0"/>
              <a:t>NOTE: Waiving MFA is appropriate only for the use cases listed in the above help topic. Waiving MFA for any other type of user (including admins and business users) isn’t allowed and will put the customer out of compliance with the contractual MFA requirement.</a:t>
            </a:r>
          </a:p>
          <a:p>
            <a:pPr marL="0" lvl="0" indent="0" algn="l" rtl="0">
              <a:spcBef>
                <a:spcPts val="0"/>
              </a:spcBef>
              <a:spcAft>
                <a:spcPts val="0"/>
              </a:spcAft>
              <a:buNone/>
            </a:pPr>
            <a:endParaRPr lang="en-US" dirty="0">
              <a:solidFill>
                <a:schemeClr val="dk1"/>
              </a:solidFill>
              <a:latin typeface="+mn-lt"/>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dirty="0">
                <a:solidFill>
                  <a:schemeClr val="dk1"/>
                </a:solidFill>
                <a:latin typeface="+mn-lt"/>
              </a:rPr>
              <a:t>To prevent MFA from being assigned to these user types, </a:t>
            </a:r>
            <a:r>
              <a:rPr lang="en-US" dirty="0">
                <a:solidFill>
                  <a:srgbClr val="080707"/>
                </a:solidFill>
                <a:highlight>
                  <a:srgbClr val="FFFFFF"/>
                </a:highlight>
                <a:latin typeface="+mn-lt"/>
              </a:rPr>
              <a:t>assign the “Waive Multi-Factor Authentication for Exempt Users” user permission via a permission set that you apply to exempt accounts. If you have custom profiles that are limited to exempt accounts, you can assign the user permission on the profile.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07709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9"/>
        <p:cNvGrpSpPr/>
        <p:nvPr/>
      </p:nvGrpSpPr>
      <p:grpSpPr>
        <a:xfrm>
          <a:off x="0" y="0"/>
          <a:ext cx="0" cy="0"/>
          <a:chOff x="0" y="0"/>
          <a:chExt cx="0" cy="0"/>
        </a:xfrm>
      </p:grpSpPr>
      <p:sp>
        <p:nvSpPr>
          <p:cNvPr id="2070" name="Google Shape;2070;g1862320d88a_0_885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1" name="Google Shape;2071;g1862320d88a_0_885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7"/>
        <p:cNvGrpSpPr/>
        <p:nvPr/>
      </p:nvGrpSpPr>
      <p:grpSpPr>
        <a:xfrm>
          <a:off x="0" y="0"/>
          <a:ext cx="0" cy="0"/>
          <a:chOff x="0" y="0"/>
          <a:chExt cx="0" cy="0"/>
        </a:xfrm>
      </p:grpSpPr>
      <p:sp>
        <p:nvSpPr>
          <p:cNvPr id="2558" name="Google Shape;2558;g89e8979d32_0_90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9" name="Google Shape;2559;g89e8979d32_0_900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dirty="0"/>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Let your audience know that there is lots of information and plenty of resources available to help them learn how to prepare for and roll out MFA.</a:t>
            </a:r>
            <a:endParaRPr lang="en-US" sz="1800" dirty="0"/>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Ask if anyone has any questions, then discuss any questions or concerns they may have.</a:t>
            </a:r>
            <a:endParaRPr lang="en-US" sz="1800" dirty="0"/>
          </a:p>
        </p:txBody>
      </p:sp>
    </p:spTree>
    <p:extLst>
      <p:ext uri="{BB962C8B-B14F-4D97-AF65-F5344CB8AC3E}">
        <p14:creationId xmlns:p14="http://schemas.microsoft.com/office/powerpoint/2010/main" val="13859903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2"/>
        <p:cNvGrpSpPr/>
        <p:nvPr/>
      </p:nvGrpSpPr>
      <p:grpSpPr>
        <a:xfrm>
          <a:off x="0" y="0"/>
          <a:ext cx="0" cy="0"/>
          <a:chOff x="0" y="0"/>
          <a:chExt cx="0" cy="0"/>
        </a:xfrm>
      </p:grpSpPr>
      <p:sp>
        <p:nvSpPr>
          <p:cNvPr id="1823" name="Google Shape;1823;g18d29405784_357_123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4" name="Google Shape;1824;g18d29405784_357_123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Thank you.</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In today’s security landscape, threats are growing increasingly common and more sophisticated. The types of attacks that can cripple businesses and exploit consumers are on the rise</a:t>
            </a:r>
            <a:r>
              <a:rPr lang="en-US" sz="1100" dirty="0">
                <a:solidFill>
                  <a:schemeClr val="accent2"/>
                </a:solidFill>
              </a:rPr>
              <a:t>. </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With more people needing to work from home, it’s even more important to implement stronger measures of account access. </a:t>
            </a:r>
            <a:r>
              <a:rPr lang="en-US" sz="1050" b="0" i="0" u="none" strike="noStrike" cap="none" dirty="0">
                <a:solidFill>
                  <a:schemeClr val="dk1"/>
                </a:solidFill>
                <a:effectLst/>
                <a:latin typeface="Arial"/>
                <a:ea typeface="Arial"/>
                <a:cs typeface="Arial"/>
                <a:sym typeface="Arial"/>
              </a:rPr>
              <a:t>A key part of a strong  security strategy is safeguarding access to Salesforce user accounts. On their own, usernames and passwords no longer provide sufficient protection because of their susceptibility to common threats like phishing attacks.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9"/>
        <p:cNvGrpSpPr/>
        <p:nvPr/>
      </p:nvGrpSpPr>
      <p:grpSpPr>
        <a:xfrm>
          <a:off x="0" y="0"/>
          <a:ext cx="0" cy="0"/>
          <a:chOff x="0" y="0"/>
          <a:chExt cx="0" cy="0"/>
        </a:xfrm>
      </p:grpSpPr>
      <p:sp>
        <p:nvSpPr>
          <p:cNvPr id="1450" name="Google Shape;1450;g18d29405784_357_898: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1" name="Google Shape;1451;g18d29405784_357_898: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Most of us know about phishing by now. Phishing is when an attacker sends an email that contains a link to a malicious website. If someone clicks on the link, they can be redirected to a fake version of a login form which, when used by the unsuspecting user, allows the hacker to acquire the user’s credentials. Phishing websites can also install malware on the user’s computer, which allows the attacker to collect sensitive data about the user.</a:t>
            </a:r>
            <a:br>
              <a:rPr lang="en-US" sz="1800" b="0" i="0" u="none" strike="noStrike" dirty="0">
                <a:solidFill>
                  <a:srgbClr val="000000"/>
                </a:solidFill>
                <a:effectLst/>
                <a:latin typeface="Arial" panose="020B0604020202020204" pitchFamily="34" charset="0"/>
              </a:rPr>
            </a:br>
            <a:endParaRPr lang="en-US" sz="1100" dirty="0"/>
          </a:p>
          <a:p>
            <a:pPr marL="0" lvl="0" indent="0" algn="l" rtl="0">
              <a:spcBef>
                <a:spcPts val="0"/>
              </a:spcBef>
              <a:spcAft>
                <a:spcPts val="0"/>
              </a:spcAft>
              <a:buNone/>
            </a:pPr>
            <a:r>
              <a:rPr lang="en-US" sz="1100" dirty="0"/>
              <a:t>Sources –</a:t>
            </a: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3">
                  <a:extLst>
                    <a:ext uri="{A12FA001-AC4F-418D-AE19-62706E023703}">
                      <ahyp:hlinkClr xmlns:ahyp="http://schemas.microsoft.com/office/drawing/2018/hyperlinkcolor" val="tx"/>
                    </a:ext>
                  </a:extLst>
                </a:hlinkClick>
              </a:rPr>
              <a:t>https://enterprise.verizon.com/resources/reports/dbir/</a:t>
            </a:r>
            <a:endParaRPr lang="en-US" b="0" dirty="0">
              <a:solidFill>
                <a:srgbClr val="000000"/>
              </a:solidFill>
              <a:effectLst/>
            </a:endParaRP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4">
                  <a:extLst>
                    <a:ext uri="{A12FA001-AC4F-418D-AE19-62706E023703}">
                      <ahyp:hlinkClr xmlns:ahyp="http://schemas.microsoft.com/office/drawing/2018/hyperlinkcolor" val="tx"/>
                    </a:ext>
                  </a:extLst>
                </a:hlinkClick>
              </a:rPr>
              <a:t>https://www.ibm.com/downloads/cas/OJDVQGRY</a:t>
            </a:r>
            <a:endParaRPr lang="en-US" b="0" dirty="0">
              <a:solidFill>
                <a:srgbClr val="000000"/>
              </a:solidFill>
              <a:effectLst/>
            </a:endParaRP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5">
                  <a:extLst>
                    <a:ext uri="{A12FA001-AC4F-418D-AE19-62706E023703}">
                      <ahyp:hlinkClr xmlns:ahyp="http://schemas.microsoft.com/office/drawing/2018/hyperlinkcolor" val="tx"/>
                    </a:ext>
                  </a:extLst>
                </a:hlinkClick>
              </a:rPr>
              <a:t>https://www.ic3.gov/Media/PDF/AnnualReport/2021_IC3Report.pdf</a:t>
            </a:r>
            <a:endParaRPr lang="en-US" b="0" dirty="0">
              <a:solidFill>
                <a:srgbClr val="000000"/>
              </a:solidFill>
              <a:effectLst/>
            </a:endParaRPr>
          </a:p>
          <a:p>
            <a:pPr rtl="0">
              <a:spcBef>
                <a:spcPts val="0"/>
              </a:spcBef>
              <a:spcAft>
                <a:spcPts val="0"/>
              </a:spcAft>
            </a:pPr>
            <a:br>
              <a:rPr lang="en-US" b="0" dirty="0">
                <a:effectLst/>
              </a:rPr>
            </a:br>
            <a:br>
              <a:rPr lang="en-US" sz="1800" b="0" i="0" u="none" strike="noStrike" dirty="0">
                <a:solidFill>
                  <a:srgbClr val="000000"/>
                </a:solidFill>
                <a:effectLst/>
                <a:latin typeface="Arial" panose="020B0604020202020204" pitchFamily="34" charset="0"/>
              </a:rPr>
            </a:br>
            <a:br>
              <a:rPr lang="en-US" sz="1800" b="0" i="0" u="none" strike="noStrike" dirty="0">
                <a:solidFill>
                  <a:srgbClr val="000000"/>
                </a:solidFill>
                <a:effectLst/>
                <a:latin typeface="Arial" panose="020B0604020202020204" pitchFamily="34" charset="0"/>
              </a:rPr>
            </a:br>
            <a:endParaRPr lang="en-US" b="0" dirty="0">
              <a:effectLst/>
            </a:endParaRPr>
          </a:p>
          <a:p>
            <a:br>
              <a:rPr lang="en-US" dirty="0"/>
            </a:br>
            <a:endParaRPr lang="en-US" sz="11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18d29405784_357_87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6" name="Google Shape;1426;g18d29405784_357_87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228600" rtl="0">
              <a:spcBef>
                <a:spcPts val="0"/>
              </a:spcBef>
              <a:spcAft>
                <a:spcPts val="0"/>
              </a:spcAft>
            </a:pPr>
            <a:r>
              <a:rPr lang="en-US" sz="1800" b="0" i="0" u="none" strike="noStrike" dirty="0">
                <a:solidFill>
                  <a:srgbClr val="000000"/>
                </a:solidFill>
                <a:effectLst/>
                <a:latin typeface="Arial" panose="020B0604020202020204" pitchFamily="34" charset="0"/>
              </a:rPr>
              <a:t>Notes:</a:t>
            </a:r>
            <a:endParaRPr lang="en-US" b="0" dirty="0">
              <a:effectLst/>
            </a:endParaRPr>
          </a:p>
          <a:p>
            <a:pPr marL="228600" rtl="0">
              <a:spcBef>
                <a:spcPts val="0"/>
              </a:spcBef>
              <a:spcAft>
                <a:spcPts val="0"/>
              </a:spcAft>
            </a:pPr>
            <a:r>
              <a:rPr lang="en-US" sz="1800" b="0" i="0" u="none" strike="noStrike" dirty="0">
                <a:solidFill>
                  <a:srgbClr val="000000"/>
                </a:solidFill>
                <a:effectLst/>
                <a:latin typeface="Arial" panose="020B0604020202020204" pitchFamily="34" charset="0"/>
              </a:rPr>
              <a:t>There are a lot of reasons why bad actors may want to get access to Salesforce accounts. Depending on the level of access they gain, they can:</a:t>
            </a:r>
            <a:endParaRPr lang="en-US" b="0" dirty="0">
              <a:effectLst/>
            </a:endParaRP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Sell a user’s Salesforce credentials on the black market</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Assume the identity of a real user and gain access to critical data or systems (including customers’ data)</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Send spam email from legitimate user accounts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Get access to stored financial instruments or loyalty points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Make high-value purchases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Add card skimming code to a site</a:t>
            </a:r>
          </a:p>
          <a:p>
            <a:pPr marL="228600" rtl="0">
              <a:spcBef>
                <a:spcPts val="0"/>
              </a:spcBef>
              <a:spcAft>
                <a:spcPts val="0"/>
              </a:spcAft>
            </a:pPr>
            <a:endParaRPr lang="en-US" sz="1800" b="0" i="0" u="none" strike="noStrike" dirty="0">
              <a:solidFill>
                <a:srgbClr val="000000"/>
              </a:solidFill>
              <a:effectLst/>
              <a:latin typeface="Arial" panose="020B0604020202020204" pitchFamily="34" charset="0"/>
            </a:endParaRPr>
          </a:p>
          <a:p>
            <a:pPr marL="228600" rtl="0">
              <a:spcBef>
                <a:spcPts val="0"/>
              </a:spcBef>
              <a:spcAft>
                <a:spcPts val="0"/>
              </a:spcAft>
            </a:pPr>
            <a:r>
              <a:rPr lang="en-US" sz="1800" b="0" i="0" u="none" strike="noStrike" dirty="0">
                <a:solidFill>
                  <a:srgbClr val="000000"/>
                </a:solidFill>
                <a:effectLst/>
                <a:latin typeface="Arial" panose="020B0604020202020204" pitchFamily="34" charset="0"/>
              </a:rPr>
              <a:t>This can all have a negative impact on your business in the form of:</a:t>
            </a:r>
            <a:endParaRPr lang="en-US" b="0" dirty="0">
              <a:effectLst/>
            </a:endParaRP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Lost revenue</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Brand damage</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GDPR violations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or other fines</a:t>
            </a:r>
          </a:p>
          <a:p>
            <a:pPr marL="228600" rtl="0">
              <a:spcBef>
                <a:spcPts val="0"/>
              </a:spcBef>
              <a:spcAft>
                <a:spcPts val="0"/>
              </a:spcAft>
            </a:pPr>
            <a:endParaRPr lang="en-US" sz="1800" b="0" i="0" u="none" strike="noStrike" dirty="0">
              <a:solidFill>
                <a:srgbClr val="000000"/>
              </a:solidFill>
              <a:effectLst/>
              <a:latin typeface="Arial" panose="020B0604020202020204" pitchFamily="34" charset="0"/>
            </a:endParaRPr>
          </a:p>
          <a:p>
            <a:pPr marL="0" rtl="0">
              <a:spcBef>
                <a:spcPts val="0"/>
              </a:spcBef>
              <a:spcAft>
                <a:spcPts val="0"/>
              </a:spcAft>
            </a:pPr>
            <a:r>
              <a:rPr lang="en-US" sz="1800" b="0" i="0" u="none" strike="noStrike" dirty="0">
                <a:solidFill>
                  <a:srgbClr val="000000"/>
                </a:solidFill>
                <a:effectLst/>
                <a:latin typeface="Arial" panose="020B0604020202020204" pitchFamily="34" charset="0"/>
              </a:rPr>
              <a:t>This is where multi-factor authentication comes in. It's one of the simplest, most effective ways to prevent unauthorized account access and safeguard business and customer data. </a:t>
            </a:r>
            <a:endParaRPr lang="en-US" b="0" dirty="0">
              <a:effectLst/>
            </a:endParaRPr>
          </a:p>
          <a:p>
            <a:br>
              <a:rPr lang="en-US" dirty="0"/>
            </a:b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t>Notes:</a:t>
            </a: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One of the simplest, most effective ways to help prevent unauthorized account access and protect Salesforce and customer data is through employing multi-factor authentication (MFA – also known as 2FA). MFA adds an extra layer of security to the Salesforce login process by requiring users to verify their identity with two or more pieces of evidence (or “factors”) to prove they are who they say they are. </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One factor is something the user knows, such as their username and password combination. Other factors are </a:t>
            </a:r>
            <a:r>
              <a:rPr lang="en-US" sz="1800" b="0" i="1" u="none" strike="noStrike" dirty="0">
                <a:solidFill>
                  <a:srgbClr val="000000"/>
                </a:solidFill>
                <a:effectLst/>
                <a:latin typeface="Arial" panose="020B0604020202020204" pitchFamily="34" charset="0"/>
              </a:rPr>
              <a:t>verification methods</a:t>
            </a:r>
            <a:r>
              <a:rPr lang="en-US" sz="1800" b="0" i="0" u="none" strike="noStrike" dirty="0">
                <a:solidFill>
                  <a:srgbClr val="000000"/>
                </a:solidFill>
                <a:effectLst/>
                <a:latin typeface="Arial" panose="020B0604020202020204" pitchFamily="34" charset="0"/>
              </a:rPr>
              <a:t> that the user has, like the code from an authenticator app on a mobile device.</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A familiar example of MFA at work is the two factors needed to withdraw money from an ATM. Your ATM card is the “something you have” and your PIN is the “something you know”.</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285750" lvl="0" indent="-285750" algn="l" rtl="0">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By 2022, 60% of all single sign-on (SSO) transactions will leverage modern identity protocols like SAML, OAuth2 and OIDC over proprietary approaches, up from 30% today.</a:t>
            </a:r>
          </a:p>
          <a:p>
            <a:pPr marL="285750" lvl="0" indent="-285750" algn="l" rtl="0">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By 2024, the use of multi-factor authentication (MFA) for application access through AM solutions will be leveraged for over 70% of all application access, up from 10% today.</a:t>
            </a:r>
          </a:p>
          <a:p>
            <a:pPr marL="0" lvl="0" indent="0" algn="l" rtl="0">
              <a:spcBef>
                <a:spcPts val="0"/>
              </a:spcBef>
              <a:spcAft>
                <a:spcPts val="0"/>
              </a:spcAft>
              <a:buFont typeface="Arial" panose="020B0604020202020204" pitchFamily="34" charset="0"/>
              <a:buNone/>
            </a:pPr>
            <a:endParaRPr lang="en-US" sz="1800" b="0" i="0" u="none" strike="noStrike" dirty="0">
              <a:solidFill>
                <a:srgbClr val="000000"/>
              </a:solidFill>
              <a:effectLst/>
              <a:latin typeface="Arial" panose="020B0604020202020204" pitchFamily="34" charset="0"/>
            </a:endParaRPr>
          </a:p>
          <a:p>
            <a:pPr marL="0" lvl="0" indent="0" algn="l" rtl="0">
              <a:spcBef>
                <a:spcPts val="0"/>
              </a:spcBef>
              <a:spcAft>
                <a:spcPts val="0"/>
              </a:spcAft>
              <a:buFont typeface="Arial" panose="020B0604020202020204" pitchFamily="34" charset="0"/>
              <a:buNone/>
            </a:pPr>
            <a:r>
              <a:rPr lang="en-US" sz="1800" b="0" i="0" u="none" strike="noStrike" dirty="0">
                <a:solidFill>
                  <a:srgbClr val="000000"/>
                </a:solidFill>
                <a:effectLst/>
                <a:latin typeface="Arial" panose="020B0604020202020204" pitchFamily="34" charset="0"/>
              </a:rPr>
              <a:t>Source: </a:t>
            </a:r>
            <a:r>
              <a:rPr lang="en-US" sz="1800" b="0" i="0" u="sng" strike="noStrike" dirty="0">
                <a:solidFill>
                  <a:srgbClr val="2200CC"/>
                </a:solidFill>
                <a:effectLst/>
                <a:latin typeface="Arial" panose="020B0604020202020204" pitchFamily="34" charset="0"/>
                <a:hlinkClick r:id="rId3">
                  <a:extLst>
                    <a:ext uri="{A12FA001-AC4F-418D-AE19-62706E023703}">
                      <ahyp:hlinkClr xmlns:ahyp="http://schemas.microsoft.com/office/drawing/2018/hyperlinkcolor" val="tx"/>
                    </a:ext>
                  </a:extLst>
                </a:hlinkClick>
              </a:rPr>
              <a:t>https://www.gartner.com/en/documents/3956209/</a:t>
            </a:r>
            <a:r>
              <a:rPr lang="en-US" sz="1800" b="0" i="0" u="sng" strike="noStrike" dirty="0">
                <a:solidFill>
                  <a:srgbClr val="000000"/>
                </a:solidFill>
                <a:effectLst/>
                <a:latin typeface="Arial" panose="020B0604020202020204" pitchFamily="34" charset="0"/>
                <a:hlinkClick r:id="rId3">
                  <a:extLst>
                    <a:ext uri="{A12FA001-AC4F-418D-AE19-62706E023703}">
                      <ahyp:hlinkClr xmlns:ahyp="http://schemas.microsoft.com/office/drawing/2018/hyperlinkcolor" val="tx"/>
                    </a:ext>
                  </a:extLst>
                </a:hlinkClick>
              </a:rPr>
              <a:t>magic-quadrant-for-access-management</a:t>
            </a:r>
            <a:endParaRPr lang="en-US" sz="3200" b="0" dirty="0">
              <a:solidFill>
                <a:srgbClr val="000000"/>
              </a:solidFill>
              <a:effectLst/>
            </a:endParaRPr>
          </a:p>
        </p:txBody>
      </p:sp>
    </p:spTree>
    <p:extLst>
      <p:ext uri="{BB962C8B-B14F-4D97-AF65-F5344CB8AC3E}">
        <p14:creationId xmlns:p14="http://schemas.microsoft.com/office/powerpoint/2010/main" val="2294307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18d29405784_357_80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18d29405784_357_80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MFA can prevent some of the most common types of attacks.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Using usernames and passwords alone does not provide sufficient protection because it’s easy for bad actors to exploit weak or reused passwords.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MFA ties user access to multiple, </a:t>
            </a:r>
            <a:r>
              <a:rPr lang="en-US" sz="1100" i="1" dirty="0"/>
              <a:t>different</a:t>
            </a:r>
            <a:r>
              <a:rPr lang="en-US" sz="1100" dirty="0"/>
              <a:t> types of authentication factors, making it much harder for common threats like phishing attacks or credential stuffing to succeed -- which ultimately makes your environment safer from unauthorized access by bad actors.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For example, even if a user’s password is stolen, the odds are very low that an attacker will also be able to guess or hack the code from a user’s authentication app.</a:t>
            </a:r>
          </a:p>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 Id="rId4" Type="http://schemas.openxmlformats.org/officeDocument/2006/relationships/image" Target="../media/image2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H4 - Quote or Big Idea - A">
  <p:cSld name="H4 - Quote or Big Idea - A">
    <p:bg>
      <p:bgPr>
        <a:solidFill>
          <a:srgbClr val="EAF5FE"/>
        </a:solidFill>
        <a:effectLst/>
      </p:bgPr>
    </p:bg>
    <p:spTree>
      <p:nvGrpSpPr>
        <p:cNvPr id="1" name="Shape 926"/>
        <p:cNvGrpSpPr/>
        <p:nvPr/>
      </p:nvGrpSpPr>
      <p:grpSpPr>
        <a:xfrm>
          <a:off x="0" y="0"/>
          <a:ext cx="0" cy="0"/>
          <a:chOff x="0" y="0"/>
          <a:chExt cx="0" cy="0"/>
        </a:xfrm>
      </p:grpSpPr>
      <p:sp>
        <p:nvSpPr>
          <p:cNvPr id="927" name="Google Shape;927;p89" title="alt=&quot;&quot;"/>
          <p:cNvSpPr/>
          <p:nvPr/>
        </p:nvSpPr>
        <p:spPr>
          <a:xfrm>
            <a:off x="0" y="565446"/>
            <a:ext cx="10645398" cy="6289272"/>
          </a:xfrm>
          <a:custGeom>
            <a:avLst/>
            <a:gdLst/>
            <a:ahLst/>
            <a:cxnLst/>
            <a:rect l="l" t="t" r="r" b="b"/>
            <a:pathLst>
              <a:path w="21600" h="21600" extrusionOk="0">
                <a:moveTo>
                  <a:pt x="7973" y="0"/>
                </a:moveTo>
                <a:cubicBezTo>
                  <a:pt x="5173" y="0"/>
                  <a:pt x="2374" y="1452"/>
                  <a:pt x="0" y="4348"/>
                </a:cubicBezTo>
                <a:lnTo>
                  <a:pt x="0" y="21600"/>
                </a:lnTo>
                <a:lnTo>
                  <a:pt x="21600" y="21600"/>
                </a:lnTo>
                <a:cubicBezTo>
                  <a:pt x="21391" y="16200"/>
                  <a:pt x="20071" y="10900"/>
                  <a:pt x="17632" y="6773"/>
                </a:cubicBezTo>
                <a:cubicBezTo>
                  <a:pt x="14965" y="2258"/>
                  <a:pt x="11469" y="0"/>
                  <a:pt x="7973" y="0"/>
                </a:cubicBezTo>
                <a:close/>
              </a:path>
            </a:pathLst>
          </a:custGeom>
          <a:solidFill>
            <a:srgbClr val="CFE9FE"/>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8" name="Google Shape;928;p89"/>
          <p:cNvSpPr txBox="1">
            <a:spLocks noGrp="1"/>
          </p:cNvSpPr>
          <p:nvPr>
            <p:ph type="title"/>
          </p:nvPr>
        </p:nvSpPr>
        <p:spPr>
          <a:xfrm>
            <a:off x="1521850" y="1876050"/>
            <a:ext cx="6313200" cy="31464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rgbClr val="032D60"/>
              </a:buClr>
              <a:buSzPts val="3200"/>
              <a:buNone/>
              <a:defRPr sz="3200">
                <a:solidFill>
                  <a:srgbClr val="032D60"/>
                </a:solidFill>
              </a:defRPr>
            </a:lvl1pPr>
            <a:lvl2pPr lvl="1"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2pPr>
            <a:lvl3pPr lvl="2"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3pPr>
            <a:lvl4pPr lvl="3"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4pPr>
            <a:lvl5pPr lvl="4"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5pPr>
            <a:lvl6pPr lvl="5"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6pPr>
            <a:lvl7pPr lvl="6"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7pPr>
            <a:lvl8pPr lvl="7"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8pPr>
            <a:lvl9pPr lvl="8"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9pPr>
          </a:lstStyle>
          <a:p>
            <a:endParaRPr/>
          </a:p>
        </p:txBody>
      </p:sp>
      <p:sp>
        <p:nvSpPr>
          <p:cNvPr id="929" name="Google Shape;929;p89"/>
          <p:cNvSpPr txBox="1">
            <a:spLocks noGrp="1"/>
          </p:cNvSpPr>
          <p:nvPr>
            <p:ph type="subTitle" idx="1"/>
          </p:nvPr>
        </p:nvSpPr>
        <p:spPr>
          <a:xfrm>
            <a:off x="1521850" y="5085175"/>
            <a:ext cx="6289500" cy="768600"/>
          </a:xfrm>
          <a:prstGeom prst="rect">
            <a:avLst/>
          </a:prstGeom>
        </p:spPr>
        <p:txBody>
          <a:bodyPr spcFirstLastPara="1" wrap="square" lIns="0" tIns="0" rIns="0" bIns="0" anchor="t" anchorCtr="0">
            <a:noAutofit/>
          </a:bodyPr>
          <a:lstStyle>
            <a:lvl1pPr lvl="0" rtl="0">
              <a:spcBef>
                <a:spcPts val="500"/>
              </a:spcBef>
              <a:spcAft>
                <a:spcPts val="0"/>
              </a:spcAft>
              <a:buClr>
                <a:srgbClr val="032D60"/>
              </a:buClr>
              <a:buSzPts val="2200"/>
              <a:buNone/>
              <a:defRPr sz="2200">
                <a:solidFill>
                  <a:srgbClr val="032D60"/>
                </a:solidFill>
              </a:defRPr>
            </a:lvl1pPr>
            <a:lvl2pPr lvl="1" rtl="0">
              <a:spcBef>
                <a:spcPts val="900"/>
              </a:spcBef>
              <a:spcAft>
                <a:spcPts val="0"/>
              </a:spcAft>
              <a:buSzPts val="1800"/>
              <a:buNone/>
              <a:defRPr b="1"/>
            </a:lvl2pPr>
            <a:lvl3pPr lvl="2" rtl="0">
              <a:spcBef>
                <a:spcPts val="900"/>
              </a:spcBef>
              <a:spcAft>
                <a:spcPts val="0"/>
              </a:spcAft>
              <a:buSzPts val="1600"/>
              <a:buNone/>
              <a:defRPr b="1"/>
            </a:lvl3pPr>
            <a:lvl4pPr lvl="3" rtl="0">
              <a:spcBef>
                <a:spcPts val="900"/>
              </a:spcBef>
              <a:spcAft>
                <a:spcPts val="0"/>
              </a:spcAft>
              <a:buSzPts val="1400"/>
              <a:buNone/>
              <a:defRPr b="1"/>
            </a:lvl4pPr>
            <a:lvl5pPr lvl="4" rtl="0">
              <a:spcBef>
                <a:spcPts val="900"/>
              </a:spcBef>
              <a:spcAft>
                <a:spcPts val="0"/>
              </a:spcAft>
              <a:buSzPts val="1400"/>
              <a:buNone/>
              <a:defRPr b="1"/>
            </a:lvl5pPr>
            <a:lvl6pPr lvl="5" rtl="0">
              <a:spcBef>
                <a:spcPts val="900"/>
              </a:spcBef>
              <a:spcAft>
                <a:spcPts val="0"/>
              </a:spcAft>
              <a:buSzPts val="1400"/>
              <a:buNone/>
              <a:defRPr b="1"/>
            </a:lvl6pPr>
            <a:lvl7pPr lvl="6" rtl="0">
              <a:spcBef>
                <a:spcPts val="900"/>
              </a:spcBef>
              <a:spcAft>
                <a:spcPts val="0"/>
              </a:spcAft>
              <a:buSzPts val="1400"/>
              <a:buNone/>
              <a:defRPr b="1"/>
            </a:lvl7pPr>
            <a:lvl8pPr lvl="7" rtl="0">
              <a:spcBef>
                <a:spcPts val="900"/>
              </a:spcBef>
              <a:spcAft>
                <a:spcPts val="0"/>
              </a:spcAft>
              <a:buSzPts val="1400"/>
              <a:buNone/>
              <a:defRPr b="1"/>
            </a:lvl8pPr>
            <a:lvl9pPr lvl="8" rtl="0">
              <a:spcBef>
                <a:spcPts val="900"/>
              </a:spcBef>
              <a:spcAft>
                <a:spcPts val="900"/>
              </a:spcAft>
              <a:buSzPts val="1400"/>
              <a:buNone/>
              <a:defRPr b="1"/>
            </a:lvl9pPr>
          </a:lstStyle>
          <a:p>
            <a:endParaRPr/>
          </a:p>
        </p:txBody>
      </p:sp>
    </p:spTree>
    <p:extLst>
      <p:ext uri="{BB962C8B-B14F-4D97-AF65-F5344CB8AC3E}">
        <p14:creationId xmlns:p14="http://schemas.microsoft.com/office/powerpoint/2010/main" val="3127209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2 - Graphic Footer - B">
  <p:cSld name="B2 - Graphic Footer - B">
    <p:spTree>
      <p:nvGrpSpPr>
        <p:cNvPr id="1" name="Shape 554"/>
        <p:cNvGrpSpPr/>
        <p:nvPr/>
      </p:nvGrpSpPr>
      <p:grpSpPr>
        <a:xfrm>
          <a:off x="0" y="0"/>
          <a:ext cx="0" cy="0"/>
          <a:chOff x="0" y="0"/>
          <a:chExt cx="0" cy="0"/>
        </a:xfrm>
      </p:grpSpPr>
      <p:sp>
        <p:nvSpPr>
          <p:cNvPr id="555" name="Google Shape;555;p53"/>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56" name="Google Shape;556;p53"/>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57" name="Google Shape;557;p53"/>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58" name="Google Shape;558;p53"/>
          <p:cNvPicPr preferRelativeResize="0"/>
          <p:nvPr/>
        </p:nvPicPr>
        <p:blipFill>
          <a:blip r:embed="rId2">
            <a:alphaModFix/>
          </a:blip>
          <a:stretch>
            <a:fillRect/>
          </a:stretch>
        </p:blipFill>
        <p:spPr>
          <a:xfrm>
            <a:off x="10949267" y="5833891"/>
            <a:ext cx="1263949" cy="1048500"/>
          </a:xfrm>
          <a:prstGeom prst="rect">
            <a:avLst/>
          </a:prstGeom>
          <a:noFill/>
          <a:ln>
            <a:noFill/>
          </a:ln>
        </p:spPr>
      </p:pic>
      <p:sp>
        <p:nvSpPr>
          <p:cNvPr id="560" name="Google Shape;560;p53"/>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669527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G1 - Cards with Circles - 1-Up - A">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47" name="Google Shape;747;p7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2344309"/>
            <a:ext cx="11039700" cy="3879715"/>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p:nvPr>
        </p:nvSpPr>
        <p:spPr>
          <a:xfrm>
            <a:off x="748175" y="2447736"/>
            <a:ext cx="10698900" cy="3651663"/>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dirty="0"/>
          </a:p>
        </p:txBody>
      </p:sp>
      <p:sp>
        <p:nvSpPr>
          <p:cNvPr id="753" name="Google Shape;753;p74"/>
          <p:cNvSpPr txBox="1">
            <a:spLocks noGrp="1"/>
          </p:cNvSpPr>
          <p:nvPr>
            <p:ph type="subTitle" idx="3"/>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754" name="Google Shape;754;p74"/>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35057272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1 - Basic Plain White">
  <p:cSld name="B1 - Basic Plain White">
    <p:spTree>
      <p:nvGrpSpPr>
        <p:cNvPr id="1" name="Shape 679"/>
        <p:cNvGrpSpPr/>
        <p:nvPr/>
      </p:nvGrpSpPr>
      <p:grpSpPr>
        <a:xfrm>
          <a:off x="0" y="0"/>
          <a:ext cx="0" cy="0"/>
          <a:chOff x="0" y="0"/>
          <a:chExt cx="0" cy="0"/>
        </a:xfrm>
      </p:grpSpPr>
      <p:sp>
        <p:nvSpPr>
          <p:cNvPr id="680" name="Google Shape;680;p71"/>
          <p:cNvSpPr txBox="1">
            <a:spLocks noGrp="1"/>
          </p:cNvSpPr>
          <p:nvPr>
            <p:ph type="body" idx="1"/>
          </p:nvPr>
        </p:nvSpPr>
        <p:spPr>
          <a:xfrm>
            <a:off x="571506" y="1621640"/>
            <a:ext cx="11046000" cy="4223700"/>
          </a:xfrm>
          <a:prstGeom prst="rect">
            <a:avLst/>
          </a:prstGeom>
          <a:noFill/>
          <a:ln>
            <a:noFill/>
          </a:ln>
        </p:spPr>
        <p:txBody>
          <a:bodyPr spcFirstLastPara="1" wrap="square" lIns="0" tIns="0" rIns="0" bIns="0" anchor="t" anchorCtr="0">
            <a:noAutofit/>
          </a:bodyPr>
          <a:lstStyle>
            <a:lvl1pPr marL="457200" lvl="0" indent="-355600" algn="l" rtl="0">
              <a:lnSpc>
                <a:spcPct val="100000"/>
              </a:lnSpc>
              <a:spcBef>
                <a:spcPts val="1100"/>
              </a:spcBef>
              <a:spcAft>
                <a:spcPts val="0"/>
              </a:spcAft>
              <a:buClr>
                <a:schemeClr val="accent2"/>
              </a:buClr>
              <a:buSzPts val="2000"/>
              <a:buChar char="●"/>
              <a:defRPr>
                <a:solidFill>
                  <a:schemeClr val="accent2"/>
                </a:solidFill>
              </a:defRPr>
            </a:lvl1pPr>
            <a:lvl2pPr marL="914400" lvl="1" indent="-349250" algn="l" rtl="0">
              <a:lnSpc>
                <a:spcPct val="100000"/>
              </a:lnSpc>
              <a:spcBef>
                <a:spcPts val="300"/>
              </a:spcBef>
              <a:spcAft>
                <a:spcPts val="0"/>
              </a:spcAft>
              <a:buClr>
                <a:schemeClr val="accent2"/>
              </a:buClr>
              <a:buSzPts val="1900"/>
              <a:buChar char="○"/>
              <a:defRPr>
                <a:solidFill>
                  <a:schemeClr val="accent2"/>
                </a:solidFill>
              </a:defRPr>
            </a:lvl2pPr>
            <a:lvl3pPr marL="1371600" lvl="2" indent="-330200" algn="l" rtl="0">
              <a:lnSpc>
                <a:spcPct val="100000"/>
              </a:lnSpc>
              <a:spcBef>
                <a:spcPts val="700"/>
              </a:spcBef>
              <a:spcAft>
                <a:spcPts val="0"/>
              </a:spcAft>
              <a:buClr>
                <a:schemeClr val="accent2"/>
              </a:buClr>
              <a:buSzPts val="1600"/>
              <a:buChar char="■"/>
              <a:defRPr>
                <a:solidFill>
                  <a:schemeClr val="accent2"/>
                </a:solidFill>
              </a:defRPr>
            </a:lvl3pPr>
            <a:lvl4pPr marL="1828800" lvl="3" indent="-323850" algn="l" rtl="0">
              <a:lnSpc>
                <a:spcPct val="100000"/>
              </a:lnSpc>
              <a:spcBef>
                <a:spcPts val="700"/>
              </a:spcBef>
              <a:spcAft>
                <a:spcPts val="0"/>
              </a:spcAft>
              <a:buClr>
                <a:schemeClr val="accent2"/>
              </a:buClr>
              <a:buSzPts val="1500"/>
              <a:buChar char="●"/>
              <a:defRPr>
                <a:solidFill>
                  <a:schemeClr val="accent2"/>
                </a:solidFill>
              </a:defRPr>
            </a:lvl4pPr>
            <a:lvl5pPr marL="2286000" lvl="4" indent="-228600" algn="l" rtl="0">
              <a:lnSpc>
                <a:spcPct val="100000"/>
              </a:lnSpc>
              <a:spcBef>
                <a:spcPts val="700"/>
              </a:spcBef>
              <a:spcAft>
                <a:spcPts val="0"/>
              </a:spcAft>
              <a:buSzPts val="1400"/>
              <a:buNone/>
              <a:defRPr>
                <a:solidFill>
                  <a:schemeClr val="accent2"/>
                </a:solidFill>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1" name="Google Shape;681;p71"/>
          <p:cNvSpPr txBox="1">
            <a:spLocks noGrp="1"/>
          </p:cNvSpPr>
          <p:nvPr>
            <p:ph type="body" idx="2"/>
          </p:nvPr>
        </p:nvSpPr>
        <p:spPr>
          <a:xfrm>
            <a:off x="571510" y="1097179"/>
            <a:ext cx="11046000" cy="338700"/>
          </a:xfrm>
          <a:prstGeom prst="rect">
            <a:avLst/>
          </a:prstGeom>
          <a:noFill/>
          <a:ln>
            <a:noFill/>
          </a:ln>
        </p:spPr>
        <p:txBody>
          <a:bodyPr spcFirstLastPara="1" wrap="square" lIns="0" tIns="0" rIns="0" bIns="0" anchor="t" anchorCtr="0">
            <a:noAutofit/>
          </a:bodyPr>
          <a:lstStyle>
            <a:lvl1pPr marL="457200" lvl="0" indent="-374650" algn="l" rtl="0">
              <a:lnSpc>
                <a:spcPct val="100000"/>
              </a:lnSpc>
              <a:spcBef>
                <a:spcPts val="0"/>
              </a:spcBef>
              <a:spcAft>
                <a:spcPts val="0"/>
              </a:spcAft>
              <a:buSzPts val="2300"/>
              <a:buChar char="●"/>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400"/>
              <a:buNone/>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2" name="Google Shape;682;p71"/>
          <p:cNvSpPr txBox="1">
            <a:spLocks noGrp="1"/>
          </p:cNvSpPr>
          <p:nvPr>
            <p:ph type="ftr" idx="11"/>
          </p:nvPr>
        </p:nvSpPr>
        <p:spPr>
          <a:xfrm>
            <a:off x="571506"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3" name="Google Shape;683;p71"/>
          <p:cNvSpPr txBox="1">
            <a:spLocks noGrp="1"/>
          </p:cNvSpPr>
          <p:nvPr>
            <p:ph type="title"/>
          </p:nvPr>
        </p:nvSpPr>
        <p:spPr>
          <a:xfrm>
            <a:off x="571511" y="66197"/>
            <a:ext cx="10288200" cy="9909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Tree>
    <p:extLst>
      <p:ext uri="{BB962C8B-B14F-4D97-AF65-F5344CB8AC3E}">
        <p14:creationId xmlns:p14="http://schemas.microsoft.com/office/powerpoint/2010/main" val="35511147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2 - Graphic Footer - A">
  <p:cSld name="C2 - Graphic Footer - A">
    <p:spTree>
      <p:nvGrpSpPr>
        <p:cNvPr id="1" name="Shape 36"/>
        <p:cNvGrpSpPr/>
        <p:nvPr/>
      </p:nvGrpSpPr>
      <p:grpSpPr>
        <a:xfrm>
          <a:off x="0" y="0"/>
          <a:ext cx="0" cy="0"/>
          <a:chOff x="0" y="0"/>
          <a:chExt cx="0" cy="0"/>
        </a:xfrm>
      </p:grpSpPr>
      <p:sp>
        <p:nvSpPr>
          <p:cNvPr id="37" name="Google Shape;37;p7"/>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38" name="Google Shape;38;p7"/>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39" name="Google Shape;39;p7"/>
          <p:cNvSpPr txBox="1">
            <a:spLocks noGrp="1"/>
          </p:cNvSpPr>
          <p:nvPr>
            <p:ph type="body" idx="2"/>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41" name="Google Shape;41;p7"/>
          <p:cNvPicPr preferRelativeResize="0"/>
          <p:nvPr/>
        </p:nvPicPr>
        <p:blipFill>
          <a:blip r:embed="rId2">
            <a:alphaModFix/>
          </a:blip>
          <a:stretch>
            <a:fillRect/>
          </a:stretch>
        </p:blipFill>
        <p:spPr>
          <a:xfrm>
            <a:off x="10397170" y="5712943"/>
            <a:ext cx="1803950" cy="1169425"/>
          </a:xfrm>
          <a:prstGeom prst="rect">
            <a:avLst/>
          </a:prstGeom>
          <a:noFill/>
          <a:ln>
            <a:noFill/>
          </a:ln>
        </p:spPr>
      </p:pic>
      <p:sp>
        <p:nvSpPr>
          <p:cNvPr id="42" name="Google Shape;42;p7"/>
          <p:cNvSpPr txBox="1">
            <a:spLocks noGrp="1"/>
          </p:cNvSpPr>
          <p:nvPr>
            <p:ph type="subTitle" idx="3"/>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40087190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1 - Corner - B">
  <p:cSld name="M1 - Corner - B">
    <p:spTree>
      <p:nvGrpSpPr>
        <p:cNvPr id="1" name="Shape 715"/>
        <p:cNvGrpSpPr/>
        <p:nvPr/>
      </p:nvGrpSpPr>
      <p:grpSpPr>
        <a:xfrm>
          <a:off x="0" y="0"/>
          <a:ext cx="0" cy="0"/>
          <a:chOff x="0" y="0"/>
          <a:chExt cx="0" cy="0"/>
        </a:xfrm>
      </p:grpSpPr>
      <p:sp>
        <p:nvSpPr>
          <p:cNvPr id="716" name="Google Shape;716;p70"/>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17" name="Google Shape;717;p7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18" name="Google Shape;718;p70"/>
          <p:cNvSpPr/>
          <p:nvPr/>
        </p:nvSpPr>
        <p:spPr>
          <a:xfrm>
            <a:off x="7234900" y="1970000"/>
            <a:ext cx="4407300" cy="4407300"/>
          </a:xfrm>
          <a:prstGeom prst="chord">
            <a:avLst>
              <a:gd name="adj1" fmla="val 7987036"/>
              <a:gd name="adj2" fmla="val 2842284"/>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719" name="Google Shape;719;p70"/>
          <p:cNvPicPr preferRelativeResize="0"/>
          <p:nvPr/>
        </p:nvPicPr>
        <p:blipFill>
          <a:blip r:embed="rId2">
            <a:alphaModFix/>
          </a:blip>
          <a:stretch>
            <a:fillRect/>
          </a:stretch>
        </p:blipFill>
        <p:spPr>
          <a:xfrm>
            <a:off x="7276732" y="2986287"/>
            <a:ext cx="4839052" cy="3109601"/>
          </a:xfrm>
          <a:prstGeom prst="rect">
            <a:avLst/>
          </a:prstGeom>
          <a:noFill/>
          <a:ln>
            <a:noFill/>
          </a:ln>
        </p:spPr>
      </p:pic>
      <p:pic>
        <p:nvPicPr>
          <p:cNvPr id="720" name="Google Shape;720;p70"/>
          <p:cNvPicPr preferRelativeResize="0"/>
          <p:nvPr/>
        </p:nvPicPr>
        <p:blipFill>
          <a:blip r:embed="rId3">
            <a:alphaModFix/>
          </a:blip>
          <a:stretch>
            <a:fillRect/>
          </a:stretch>
        </p:blipFill>
        <p:spPr>
          <a:xfrm rot="2965957">
            <a:off x="11178038" y="2195071"/>
            <a:ext cx="380494" cy="324125"/>
          </a:xfrm>
          <a:prstGeom prst="rect">
            <a:avLst/>
          </a:prstGeom>
          <a:noFill/>
          <a:ln>
            <a:noFill/>
          </a:ln>
        </p:spPr>
      </p:pic>
      <p:sp>
        <p:nvSpPr>
          <p:cNvPr id="722" name="Google Shape;722;p70"/>
          <p:cNvSpPr txBox="1">
            <a:spLocks noGrp="1"/>
          </p:cNvSpPr>
          <p:nvPr>
            <p:ph type="body" idx="2"/>
          </p:nvPr>
        </p:nvSpPr>
        <p:spPr>
          <a:xfrm>
            <a:off x="576075"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23" name="Google Shape;723;p70"/>
          <p:cNvSpPr txBox="1">
            <a:spLocks noGrp="1"/>
          </p:cNvSpPr>
          <p:nvPr>
            <p:ph type="subTitle" idx="3"/>
          </p:nvPr>
        </p:nvSpPr>
        <p:spPr>
          <a:xfrm>
            <a:off x="5294375"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2742247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D5 - 70/30 Image Right - Basic">
  <p:cSld name="D5 - 70/30 Image Right - Basic">
    <p:spTree>
      <p:nvGrpSpPr>
        <p:cNvPr id="1" name="Shape 642"/>
        <p:cNvGrpSpPr/>
        <p:nvPr/>
      </p:nvGrpSpPr>
      <p:grpSpPr>
        <a:xfrm>
          <a:off x="0" y="0"/>
          <a:ext cx="0" cy="0"/>
          <a:chOff x="0" y="0"/>
          <a:chExt cx="0" cy="0"/>
        </a:xfrm>
      </p:grpSpPr>
      <p:sp>
        <p:nvSpPr>
          <p:cNvPr id="643" name="Google Shape;643;p60"/>
          <p:cNvSpPr txBox="1">
            <a:spLocks noGrp="1"/>
          </p:cNvSpPr>
          <p:nvPr>
            <p:ph type="title"/>
          </p:nvPr>
        </p:nvSpPr>
        <p:spPr>
          <a:xfrm>
            <a:off x="576075" y="-9728"/>
            <a:ext cx="10095000" cy="1051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44" name="Google Shape;644;p6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45" name="Google Shape;645;p60"/>
          <p:cNvPicPr preferRelativeResize="0"/>
          <p:nvPr/>
        </p:nvPicPr>
        <p:blipFill>
          <a:blip r:embed="rId2">
            <a:alphaModFix/>
          </a:blip>
          <a:stretch>
            <a:fillRect/>
          </a:stretch>
        </p:blipFill>
        <p:spPr>
          <a:xfrm>
            <a:off x="9634048" y="1866350"/>
            <a:ext cx="2561624" cy="4231577"/>
          </a:xfrm>
          <a:prstGeom prst="rect">
            <a:avLst/>
          </a:prstGeom>
          <a:noFill/>
          <a:ln>
            <a:noFill/>
          </a:ln>
        </p:spPr>
      </p:pic>
      <p:sp>
        <p:nvSpPr>
          <p:cNvPr id="647" name="Google Shape;647;p60"/>
          <p:cNvSpPr txBox="1">
            <a:spLocks noGrp="1"/>
          </p:cNvSpPr>
          <p:nvPr>
            <p:ph type="subTitle" idx="2"/>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48" name="Google Shape;648;p60"/>
          <p:cNvSpPr txBox="1">
            <a:spLocks noGrp="1"/>
          </p:cNvSpPr>
          <p:nvPr>
            <p:ph type="body" idx="3"/>
          </p:nvPr>
        </p:nvSpPr>
        <p:spPr>
          <a:xfrm>
            <a:off x="576075" y="1783075"/>
            <a:ext cx="75531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889190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2 - Graphic Footer - D">
  <p:cSld name="C2 - Graphic Footer - D">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9" name="Google Shape;59;p10"/>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60" name="Google Shape;60;p10"/>
          <p:cNvSpPr txBox="1">
            <a:spLocks noGrp="1"/>
          </p:cNvSpPr>
          <p:nvPr>
            <p:ph type="body" idx="2"/>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62" name="Google Shape;62;p10"/>
          <p:cNvPicPr preferRelativeResize="0"/>
          <p:nvPr/>
        </p:nvPicPr>
        <p:blipFill>
          <a:blip r:embed="rId2">
            <a:alphaModFix/>
          </a:blip>
          <a:stretch>
            <a:fillRect/>
          </a:stretch>
        </p:blipFill>
        <p:spPr>
          <a:xfrm>
            <a:off x="10695851" y="5833878"/>
            <a:ext cx="1505273" cy="1048500"/>
          </a:xfrm>
          <a:prstGeom prst="rect">
            <a:avLst/>
          </a:prstGeom>
          <a:noFill/>
          <a:ln>
            <a:noFill/>
          </a:ln>
        </p:spPr>
      </p:pic>
      <p:sp>
        <p:nvSpPr>
          <p:cNvPr id="63" name="Google Shape;63;p10"/>
          <p:cNvSpPr txBox="1">
            <a:spLocks noGrp="1"/>
          </p:cNvSpPr>
          <p:nvPr>
            <p:ph type="subTitle" idx="3"/>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1753056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G3 - Cards with Circles - 3-Up - A">
  <p:cSld name="G3 -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11790403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G3 - Cards with Circles - 3-Up - A" preserve="1">
  <p:cSld name="G3 - Multi-Color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chemeClr val="tx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chemeClr val="tx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7470993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G2 - Cards with Circles - 2-Up - A">
  <p:cSld name="G2 - Cards with Circles - 2-Up - A">
    <p:bg>
      <p:bgPr>
        <a:solidFill>
          <a:srgbClr val="EAF5FE"/>
        </a:solidFill>
        <a:effectLst/>
      </p:bgPr>
    </p:bg>
    <p:spTree>
      <p:nvGrpSpPr>
        <p:cNvPr id="1" name="Shape 755"/>
        <p:cNvGrpSpPr/>
        <p:nvPr/>
      </p:nvGrpSpPr>
      <p:grpSpPr>
        <a:xfrm>
          <a:off x="0" y="0"/>
          <a:ext cx="0" cy="0"/>
          <a:chOff x="0" y="0"/>
          <a:chExt cx="0" cy="0"/>
        </a:xfrm>
      </p:grpSpPr>
      <p:sp>
        <p:nvSpPr>
          <p:cNvPr id="756" name="Google Shape;756;p75"/>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57" name="Google Shape;757;p75"/>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58" name="Google Shape;758;p75"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9" name="Google Shape;759;p75" title="alt=&quot;&quot;"/>
          <p:cNvSpPr/>
          <p:nvPr/>
        </p:nvSpPr>
        <p:spPr>
          <a:xfrm>
            <a:off x="577850" y="2344309"/>
            <a:ext cx="5365800" cy="3879716"/>
          </a:xfrm>
          <a:prstGeom prst="roundRect">
            <a:avLst>
              <a:gd name="adj" fmla="val 2972"/>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60" name="Google Shape;760;p75" title="alt=&quot;&quot;"/>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61" name="Google Shape;761;p75" title="alt=&quot;&quot;"/>
          <p:cNvSpPr/>
          <p:nvPr/>
        </p:nvSpPr>
        <p:spPr>
          <a:xfrm>
            <a:off x="6251650" y="2344309"/>
            <a:ext cx="5365800" cy="3879716"/>
          </a:xfrm>
          <a:prstGeom prst="roundRect">
            <a:avLst>
              <a:gd name="adj" fmla="val 296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63" name="Google Shape;763;p75"/>
          <p:cNvSpPr txBox="1">
            <a:spLocks noGrp="1"/>
          </p:cNvSpPr>
          <p:nvPr>
            <p:ph type="body" idx="2"/>
          </p:nvPr>
        </p:nvSpPr>
        <p:spPr>
          <a:xfrm>
            <a:off x="748175" y="2593910"/>
            <a:ext cx="5047800" cy="350549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64" name="Google Shape;764;p75"/>
          <p:cNvSpPr txBox="1">
            <a:spLocks noGrp="1"/>
          </p:cNvSpPr>
          <p:nvPr>
            <p:ph type="body" idx="3"/>
          </p:nvPr>
        </p:nvSpPr>
        <p:spPr>
          <a:xfrm>
            <a:off x="6399300" y="2593910"/>
            <a:ext cx="5047800" cy="350549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765" name="Google Shape;765;p75"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
        <p:nvSpPr>
          <p:cNvPr id="766" name="Google Shape;766;p75"/>
          <p:cNvSpPr txBox="1">
            <a:spLocks noGrp="1"/>
          </p:cNvSpPr>
          <p:nvPr>
            <p:ph type="subTitle" idx="4"/>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6894672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1 - Corner - A">
  <p:cSld name="M1 - Corner - A">
    <p:spTree>
      <p:nvGrpSpPr>
        <p:cNvPr id="1" name="Shape 194"/>
        <p:cNvGrpSpPr/>
        <p:nvPr/>
      </p:nvGrpSpPr>
      <p:grpSpPr>
        <a:xfrm>
          <a:off x="0" y="0"/>
          <a:ext cx="0" cy="0"/>
          <a:chOff x="0" y="0"/>
          <a:chExt cx="0" cy="0"/>
        </a:xfrm>
      </p:grpSpPr>
      <p:sp>
        <p:nvSpPr>
          <p:cNvPr id="195" name="Google Shape;195;p24"/>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196" name="Google Shape;196;p24"/>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grpSp>
        <p:nvGrpSpPr>
          <p:cNvPr id="197" name="Google Shape;197;p24"/>
          <p:cNvGrpSpPr/>
          <p:nvPr/>
        </p:nvGrpSpPr>
        <p:grpSpPr>
          <a:xfrm>
            <a:off x="5379775" y="1133037"/>
            <a:ext cx="6809186" cy="4715013"/>
            <a:chOff x="5379775" y="1133037"/>
            <a:chExt cx="6809186" cy="4715013"/>
          </a:xfrm>
        </p:grpSpPr>
        <p:sp>
          <p:nvSpPr>
            <p:cNvPr id="198" name="Google Shape;198;p24"/>
            <p:cNvSpPr/>
            <p:nvPr/>
          </p:nvSpPr>
          <p:spPr>
            <a:xfrm>
              <a:off x="5379775" y="3880950"/>
              <a:ext cx="1967100" cy="19671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rgbClr val="F3F3F3"/>
                </a:solidFill>
              </a:endParaRPr>
            </a:p>
          </p:txBody>
        </p:sp>
        <p:sp>
          <p:nvSpPr>
            <p:cNvPr id="199" name="Google Shape;199;p24"/>
            <p:cNvSpPr/>
            <p:nvPr/>
          </p:nvSpPr>
          <p:spPr>
            <a:xfrm rot="5400000" flipH="1">
              <a:off x="10186053" y="1633569"/>
              <a:ext cx="2503440" cy="1502377"/>
            </a:xfrm>
            <a:custGeom>
              <a:avLst/>
              <a:gdLst/>
              <a:ahLst/>
              <a:cxnLst/>
              <a:rect l="l" t="t" r="r" b="b"/>
              <a:pathLst>
                <a:path w="31894" h="19141" extrusionOk="0">
                  <a:moveTo>
                    <a:pt x="309" y="1"/>
                  </a:moveTo>
                  <a:cubicBezTo>
                    <a:pt x="104" y="1028"/>
                    <a:pt x="1" y="2095"/>
                    <a:pt x="1" y="3184"/>
                  </a:cubicBezTo>
                  <a:cubicBezTo>
                    <a:pt x="1" y="11994"/>
                    <a:pt x="7127" y="19140"/>
                    <a:pt x="15957" y="19140"/>
                  </a:cubicBezTo>
                  <a:cubicBezTo>
                    <a:pt x="24767" y="19140"/>
                    <a:pt x="31893" y="11994"/>
                    <a:pt x="31893" y="3184"/>
                  </a:cubicBezTo>
                  <a:cubicBezTo>
                    <a:pt x="31893" y="2095"/>
                    <a:pt x="31791" y="1028"/>
                    <a:pt x="3158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rgbClr val="F3F3F3"/>
                </a:solidFill>
              </a:endParaRPr>
            </a:p>
          </p:txBody>
        </p:sp>
      </p:grpSp>
      <p:pic>
        <p:nvPicPr>
          <p:cNvPr id="200" name="Google Shape;200;p24"/>
          <p:cNvPicPr preferRelativeResize="0"/>
          <p:nvPr/>
        </p:nvPicPr>
        <p:blipFill>
          <a:blip r:embed="rId2">
            <a:alphaModFix/>
          </a:blip>
          <a:stretch>
            <a:fillRect/>
          </a:stretch>
        </p:blipFill>
        <p:spPr>
          <a:xfrm>
            <a:off x="5341367" y="2418381"/>
            <a:ext cx="6848858" cy="3674319"/>
          </a:xfrm>
          <a:prstGeom prst="rect">
            <a:avLst/>
          </a:prstGeom>
          <a:noFill/>
          <a:ln>
            <a:noFill/>
          </a:ln>
        </p:spPr>
      </p:pic>
      <p:sp>
        <p:nvSpPr>
          <p:cNvPr id="202" name="Google Shape;202;p24"/>
          <p:cNvSpPr txBox="1">
            <a:spLocks noGrp="1"/>
          </p:cNvSpPr>
          <p:nvPr>
            <p:ph type="body" idx="2"/>
          </p:nvPr>
        </p:nvSpPr>
        <p:spPr>
          <a:xfrm>
            <a:off x="576081"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03" name="Google Shape;203;p24"/>
          <p:cNvSpPr txBox="1">
            <a:spLocks noGrp="1"/>
          </p:cNvSpPr>
          <p:nvPr>
            <p:ph type="subTitle" idx="3"/>
          </p:nvPr>
        </p:nvSpPr>
        <p:spPr>
          <a:xfrm>
            <a:off x="5294429"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4785909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3 - Graphic Footer - C">
  <p:cSld name="B3 - Graphic Footer - C">
    <p:spTree>
      <p:nvGrpSpPr>
        <p:cNvPr id="1" name="Shape 561"/>
        <p:cNvGrpSpPr/>
        <p:nvPr/>
      </p:nvGrpSpPr>
      <p:grpSpPr>
        <a:xfrm>
          <a:off x="0" y="0"/>
          <a:ext cx="0" cy="0"/>
          <a:chOff x="0" y="0"/>
          <a:chExt cx="0" cy="0"/>
        </a:xfrm>
      </p:grpSpPr>
      <p:sp>
        <p:nvSpPr>
          <p:cNvPr id="562" name="Google Shape;562;p54"/>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63" name="Google Shape;563;p5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64" name="Google Shape;564;p54"/>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66" name="Google Shape;566;p54"/>
          <p:cNvPicPr preferRelativeResize="0"/>
          <p:nvPr/>
        </p:nvPicPr>
        <p:blipFill>
          <a:blip r:embed="rId2">
            <a:alphaModFix/>
          </a:blip>
          <a:stretch>
            <a:fillRect/>
          </a:stretch>
        </p:blipFill>
        <p:spPr>
          <a:xfrm>
            <a:off x="10767228" y="5960318"/>
            <a:ext cx="1445975" cy="922050"/>
          </a:xfrm>
          <a:prstGeom prst="rect">
            <a:avLst/>
          </a:prstGeom>
          <a:noFill/>
          <a:ln>
            <a:noFill/>
          </a:ln>
        </p:spPr>
      </p:pic>
      <p:sp>
        <p:nvSpPr>
          <p:cNvPr id="567" name="Google Shape;567;p54"/>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34386917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N6 - Thank You">
  <p:cSld name="N6 - Thank You">
    <p:bg>
      <p:bgPr>
        <a:solidFill>
          <a:srgbClr val="CFE9FE"/>
        </a:solidFill>
        <a:effectLst/>
      </p:bgPr>
    </p:bg>
    <p:spTree>
      <p:nvGrpSpPr>
        <p:cNvPr id="1" name="Shape 1052"/>
        <p:cNvGrpSpPr/>
        <p:nvPr/>
      </p:nvGrpSpPr>
      <p:grpSpPr>
        <a:xfrm>
          <a:off x="0" y="0"/>
          <a:ext cx="0" cy="0"/>
          <a:chOff x="0" y="0"/>
          <a:chExt cx="0" cy="0"/>
        </a:xfrm>
      </p:grpSpPr>
      <p:sp>
        <p:nvSpPr>
          <p:cNvPr id="1054" name="Google Shape;1054;p101" title="alt=&quot;&quot;"/>
          <p:cNvSpPr/>
          <p:nvPr/>
        </p:nvSpPr>
        <p:spPr>
          <a:xfrm>
            <a:off x="5920575" y="4229412"/>
            <a:ext cx="414600" cy="2628600"/>
          </a:xfrm>
          <a:prstGeom prst="rect">
            <a:avLst/>
          </a:prstGeom>
          <a:solidFill>
            <a:srgbClr val="3876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5" name="Google Shape;1055;p101"/>
          <p:cNvGrpSpPr/>
          <p:nvPr/>
        </p:nvGrpSpPr>
        <p:grpSpPr>
          <a:xfrm>
            <a:off x="-1994" y="501686"/>
            <a:ext cx="12190708" cy="6355677"/>
            <a:chOff x="773964" y="3721525"/>
            <a:chExt cx="3851846" cy="2008176"/>
          </a:xfrm>
        </p:grpSpPr>
        <p:pic>
          <p:nvPicPr>
            <p:cNvPr id="1056" name="Google Shape;1056;p101" title="alt=&quot;&quot;"/>
            <p:cNvPicPr preferRelativeResize="0"/>
            <p:nvPr/>
          </p:nvPicPr>
          <p:blipFill>
            <a:blip r:embed="rId2">
              <a:alphaModFix/>
            </a:blip>
            <a:stretch>
              <a:fillRect/>
            </a:stretch>
          </p:blipFill>
          <p:spPr>
            <a:xfrm>
              <a:off x="773964" y="3721525"/>
              <a:ext cx="1925923" cy="2008176"/>
            </a:xfrm>
            <a:prstGeom prst="rect">
              <a:avLst/>
            </a:prstGeom>
            <a:noFill/>
            <a:ln>
              <a:noFill/>
            </a:ln>
          </p:spPr>
        </p:pic>
        <p:pic>
          <p:nvPicPr>
            <p:cNvPr id="1057" name="Google Shape;1057;p101" title="alt=&quot;&quot;"/>
            <p:cNvPicPr preferRelativeResize="0"/>
            <p:nvPr/>
          </p:nvPicPr>
          <p:blipFill>
            <a:blip r:embed="rId3">
              <a:alphaModFix/>
            </a:blip>
            <a:stretch>
              <a:fillRect/>
            </a:stretch>
          </p:blipFill>
          <p:spPr>
            <a:xfrm>
              <a:off x="2699887" y="3721525"/>
              <a:ext cx="1925923" cy="2008176"/>
            </a:xfrm>
            <a:prstGeom prst="rect">
              <a:avLst/>
            </a:prstGeom>
            <a:noFill/>
            <a:ln>
              <a:noFill/>
            </a:ln>
          </p:spPr>
        </p:pic>
      </p:grpSp>
    </p:spTree>
    <p:extLst>
      <p:ext uri="{BB962C8B-B14F-4D97-AF65-F5344CB8AC3E}">
        <p14:creationId xmlns:p14="http://schemas.microsoft.com/office/powerpoint/2010/main" val="42407530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H4 - Quote or Big Idea - A">
  <p:cSld name="H4 - Quote or Big Idea - A">
    <p:bg>
      <p:bgPr>
        <a:solidFill>
          <a:srgbClr val="EAF5FE"/>
        </a:solidFill>
        <a:effectLst/>
      </p:bgPr>
    </p:bg>
    <p:spTree>
      <p:nvGrpSpPr>
        <p:cNvPr id="1" name="Shape 926"/>
        <p:cNvGrpSpPr/>
        <p:nvPr/>
      </p:nvGrpSpPr>
      <p:grpSpPr>
        <a:xfrm>
          <a:off x="0" y="0"/>
          <a:ext cx="0" cy="0"/>
          <a:chOff x="0" y="0"/>
          <a:chExt cx="0" cy="0"/>
        </a:xfrm>
      </p:grpSpPr>
      <p:sp>
        <p:nvSpPr>
          <p:cNvPr id="927" name="Google Shape;927;p89" title="alt=&quot;&quot;"/>
          <p:cNvSpPr/>
          <p:nvPr/>
        </p:nvSpPr>
        <p:spPr>
          <a:xfrm>
            <a:off x="0" y="565446"/>
            <a:ext cx="10645398" cy="6289272"/>
          </a:xfrm>
          <a:custGeom>
            <a:avLst/>
            <a:gdLst/>
            <a:ahLst/>
            <a:cxnLst/>
            <a:rect l="l" t="t" r="r" b="b"/>
            <a:pathLst>
              <a:path w="21600" h="21600" extrusionOk="0">
                <a:moveTo>
                  <a:pt x="7973" y="0"/>
                </a:moveTo>
                <a:cubicBezTo>
                  <a:pt x="5173" y="0"/>
                  <a:pt x="2374" y="1452"/>
                  <a:pt x="0" y="4348"/>
                </a:cubicBezTo>
                <a:lnTo>
                  <a:pt x="0" y="21600"/>
                </a:lnTo>
                <a:lnTo>
                  <a:pt x="21600" y="21600"/>
                </a:lnTo>
                <a:cubicBezTo>
                  <a:pt x="21391" y="16200"/>
                  <a:pt x="20071" y="10900"/>
                  <a:pt x="17632" y="6773"/>
                </a:cubicBezTo>
                <a:cubicBezTo>
                  <a:pt x="14965" y="2258"/>
                  <a:pt x="11469" y="0"/>
                  <a:pt x="7973" y="0"/>
                </a:cubicBezTo>
                <a:close/>
              </a:path>
            </a:pathLst>
          </a:custGeom>
          <a:solidFill>
            <a:srgbClr val="CFE9FE"/>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8" name="Google Shape;928;p89"/>
          <p:cNvSpPr txBox="1">
            <a:spLocks noGrp="1"/>
          </p:cNvSpPr>
          <p:nvPr>
            <p:ph type="title"/>
          </p:nvPr>
        </p:nvSpPr>
        <p:spPr>
          <a:xfrm>
            <a:off x="1521850" y="1876050"/>
            <a:ext cx="6313200" cy="31464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rgbClr val="032D60"/>
              </a:buClr>
              <a:buSzPts val="3200"/>
              <a:buNone/>
              <a:defRPr sz="3200">
                <a:solidFill>
                  <a:srgbClr val="032D60"/>
                </a:solidFill>
              </a:defRPr>
            </a:lvl1pPr>
            <a:lvl2pPr lvl="1"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2pPr>
            <a:lvl3pPr lvl="2"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3pPr>
            <a:lvl4pPr lvl="3"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4pPr>
            <a:lvl5pPr lvl="4"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5pPr>
            <a:lvl6pPr lvl="5"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6pPr>
            <a:lvl7pPr lvl="6"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7pPr>
            <a:lvl8pPr lvl="7"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8pPr>
            <a:lvl9pPr lvl="8"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9pPr>
          </a:lstStyle>
          <a:p>
            <a:endParaRPr/>
          </a:p>
        </p:txBody>
      </p:sp>
      <p:sp>
        <p:nvSpPr>
          <p:cNvPr id="929" name="Google Shape;929;p89"/>
          <p:cNvSpPr txBox="1">
            <a:spLocks noGrp="1"/>
          </p:cNvSpPr>
          <p:nvPr>
            <p:ph type="subTitle" idx="1"/>
          </p:nvPr>
        </p:nvSpPr>
        <p:spPr>
          <a:xfrm>
            <a:off x="1521850" y="5085175"/>
            <a:ext cx="6289500" cy="768600"/>
          </a:xfrm>
          <a:prstGeom prst="rect">
            <a:avLst/>
          </a:prstGeom>
        </p:spPr>
        <p:txBody>
          <a:bodyPr spcFirstLastPara="1" wrap="square" lIns="0" tIns="0" rIns="0" bIns="0" anchor="t" anchorCtr="0">
            <a:noAutofit/>
          </a:bodyPr>
          <a:lstStyle>
            <a:lvl1pPr lvl="0" rtl="0">
              <a:spcBef>
                <a:spcPts val="500"/>
              </a:spcBef>
              <a:spcAft>
                <a:spcPts val="0"/>
              </a:spcAft>
              <a:buClr>
                <a:srgbClr val="032D60"/>
              </a:buClr>
              <a:buSzPts val="2200"/>
              <a:buNone/>
              <a:defRPr sz="2200">
                <a:solidFill>
                  <a:srgbClr val="032D60"/>
                </a:solidFill>
              </a:defRPr>
            </a:lvl1pPr>
            <a:lvl2pPr lvl="1" rtl="0">
              <a:spcBef>
                <a:spcPts val="900"/>
              </a:spcBef>
              <a:spcAft>
                <a:spcPts val="0"/>
              </a:spcAft>
              <a:buSzPts val="1800"/>
              <a:buNone/>
              <a:defRPr b="1"/>
            </a:lvl2pPr>
            <a:lvl3pPr lvl="2" rtl="0">
              <a:spcBef>
                <a:spcPts val="900"/>
              </a:spcBef>
              <a:spcAft>
                <a:spcPts val="0"/>
              </a:spcAft>
              <a:buSzPts val="1600"/>
              <a:buNone/>
              <a:defRPr b="1"/>
            </a:lvl3pPr>
            <a:lvl4pPr lvl="3" rtl="0">
              <a:spcBef>
                <a:spcPts val="900"/>
              </a:spcBef>
              <a:spcAft>
                <a:spcPts val="0"/>
              </a:spcAft>
              <a:buSzPts val="1400"/>
              <a:buNone/>
              <a:defRPr b="1"/>
            </a:lvl4pPr>
            <a:lvl5pPr lvl="4" rtl="0">
              <a:spcBef>
                <a:spcPts val="900"/>
              </a:spcBef>
              <a:spcAft>
                <a:spcPts val="0"/>
              </a:spcAft>
              <a:buSzPts val="1400"/>
              <a:buNone/>
              <a:defRPr b="1"/>
            </a:lvl5pPr>
            <a:lvl6pPr lvl="5" rtl="0">
              <a:spcBef>
                <a:spcPts val="900"/>
              </a:spcBef>
              <a:spcAft>
                <a:spcPts val="0"/>
              </a:spcAft>
              <a:buSzPts val="1400"/>
              <a:buNone/>
              <a:defRPr b="1"/>
            </a:lvl6pPr>
            <a:lvl7pPr lvl="6" rtl="0">
              <a:spcBef>
                <a:spcPts val="900"/>
              </a:spcBef>
              <a:spcAft>
                <a:spcPts val="0"/>
              </a:spcAft>
              <a:buSzPts val="1400"/>
              <a:buNone/>
              <a:defRPr b="1"/>
            </a:lvl7pPr>
            <a:lvl8pPr lvl="7" rtl="0">
              <a:spcBef>
                <a:spcPts val="900"/>
              </a:spcBef>
              <a:spcAft>
                <a:spcPts val="0"/>
              </a:spcAft>
              <a:buSzPts val="1400"/>
              <a:buNone/>
              <a:defRPr b="1"/>
            </a:lvl8pPr>
            <a:lvl9pPr lvl="8" rtl="0">
              <a:spcBef>
                <a:spcPts val="900"/>
              </a:spcBef>
              <a:spcAft>
                <a:spcPts val="900"/>
              </a:spcAft>
              <a:buSzPts val="1400"/>
              <a:buNone/>
              <a:defRPr b="1"/>
            </a:lvl9pPr>
          </a:lstStyle>
          <a:p>
            <a:endParaRPr/>
          </a:p>
        </p:txBody>
      </p:sp>
    </p:spTree>
    <p:extLst>
      <p:ext uri="{BB962C8B-B14F-4D97-AF65-F5344CB8AC3E}">
        <p14:creationId xmlns:p14="http://schemas.microsoft.com/office/powerpoint/2010/main" val="23574920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D2 - 70/30 Image Right - Appy">
  <p:cSld name="D2 - 70/30 Image Right - Appy">
    <p:spTree>
      <p:nvGrpSpPr>
        <p:cNvPr id="1" name="Shape 1375"/>
        <p:cNvGrpSpPr/>
        <p:nvPr/>
      </p:nvGrpSpPr>
      <p:grpSpPr>
        <a:xfrm>
          <a:off x="0" y="0"/>
          <a:ext cx="0" cy="0"/>
          <a:chOff x="0" y="0"/>
          <a:chExt cx="0" cy="0"/>
        </a:xfrm>
      </p:grpSpPr>
      <p:pic>
        <p:nvPicPr>
          <p:cNvPr id="1376" name="Google Shape;1376;p87"/>
          <p:cNvPicPr preferRelativeResize="0"/>
          <p:nvPr/>
        </p:nvPicPr>
        <p:blipFill rotWithShape="1">
          <a:blip r:embed="rId2">
            <a:alphaModFix/>
          </a:blip>
          <a:srcRect l="23009" t="7001" r="23003" b="8331"/>
          <a:stretch/>
        </p:blipFill>
        <p:spPr>
          <a:xfrm>
            <a:off x="9500617" y="1737360"/>
            <a:ext cx="2688209" cy="4224600"/>
          </a:xfrm>
          <a:custGeom>
            <a:avLst/>
            <a:gdLst/>
            <a:ahLst/>
            <a:cxnLst/>
            <a:rect l="l" t="t" r="r" b="b"/>
            <a:pathLst>
              <a:path w="2688209" h="4224600" extrusionOk="0">
                <a:moveTo>
                  <a:pt x="2112300" y="0"/>
                </a:moveTo>
                <a:cubicBezTo>
                  <a:pt x="2258124" y="0"/>
                  <a:pt x="2400497" y="14777"/>
                  <a:pt x="2538002" y="42915"/>
                </a:cubicBezTo>
                <a:lnTo>
                  <a:pt x="2688209" y="81537"/>
                </a:lnTo>
                <a:lnTo>
                  <a:pt x="2688209" y="4143064"/>
                </a:lnTo>
                <a:lnTo>
                  <a:pt x="2538002" y="4181686"/>
                </a:lnTo>
                <a:cubicBezTo>
                  <a:pt x="2400497" y="4209824"/>
                  <a:pt x="2258124" y="4224600"/>
                  <a:pt x="2112300" y="4224600"/>
                </a:cubicBezTo>
                <a:cubicBezTo>
                  <a:pt x="945709" y="4224600"/>
                  <a:pt x="0" y="3278891"/>
                  <a:pt x="0" y="2112300"/>
                </a:cubicBezTo>
                <a:cubicBezTo>
                  <a:pt x="0" y="945709"/>
                  <a:pt x="945709" y="0"/>
                  <a:pt x="2112300" y="0"/>
                </a:cubicBezTo>
                <a:close/>
              </a:path>
            </a:pathLst>
          </a:custGeom>
          <a:noFill/>
          <a:ln>
            <a:noFill/>
          </a:ln>
        </p:spPr>
      </p:pic>
      <p:pic>
        <p:nvPicPr>
          <p:cNvPr id="1377" name="Google Shape;1377;p87"/>
          <p:cNvPicPr preferRelativeResize="0"/>
          <p:nvPr/>
        </p:nvPicPr>
        <p:blipFill rotWithShape="1">
          <a:blip r:embed="rId3">
            <a:alphaModFix/>
          </a:blip>
          <a:srcRect l="14828" b="65434"/>
          <a:stretch/>
        </p:blipFill>
        <p:spPr>
          <a:xfrm>
            <a:off x="10552323" y="5770224"/>
            <a:ext cx="1225349" cy="405476"/>
          </a:xfrm>
          <a:prstGeom prst="rect">
            <a:avLst/>
          </a:prstGeom>
          <a:noFill/>
          <a:ln>
            <a:noFill/>
          </a:ln>
        </p:spPr>
      </p:pic>
      <p:sp>
        <p:nvSpPr>
          <p:cNvPr id="1378" name="Google Shape;1378;p87"/>
          <p:cNvSpPr txBox="1">
            <a:spLocks noGrp="1"/>
          </p:cNvSpPr>
          <p:nvPr>
            <p:ph type="title"/>
          </p:nvPr>
        </p:nvSpPr>
        <p:spPr>
          <a:xfrm>
            <a:off x="571505" y="66197"/>
            <a:ext cx="10396800" cy="990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3200"/>
              <a:buNone/>
              <a:defRPr sz="3200">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
        <p:nvSpPr>
          <p:cNvPr id="1380" name="Google Shape;1380;p87"/>
          <p:cNvSpPr txBox="1">
            <a:spLocks noGrp="1"/>
          </p:cNvSpPr>
          <p:nvPr>
            <p:ph type="subTitle" idx="1"/>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1382" name="Google Shape;1382;p87"/>
          <p:cNvSpPr txBox="1">
            <a:spLocks noGrp="1"/>
          </p:cNvSpPr>
          <p:nvPr>
            <p:ph type="body" idx="2"/>
          </p:nvPr>
        </p:nvSpPr>
        <p:spPr>
          <a:xfrm>
            <a:off x="489859" y="1709925"/>
            <a:ext cx="8202900" cy="4389600"/>
          </a:xfrm>
          <a:prstGeom prst="rect">
            <a:avLst/>
          </a:prstGeom>
        </p:spPr>
        <p:txBody>
          <a:bodyPr spcFirstLastPara="1" wrap="square" lIns="91425" tIns="91425" rIns="91425" bIns="91425" anchor="t" anchorCtr="0">
            <a:noAutofit/>
          </a:bodyPr>
          <a:lstStyle>
            <a:lvl1pPr marL="457200" lvl="0" indent="-355600" rtl="0">
              <a:spcBef>
                <a:spcPts val="55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1200"/>
              </a:spcBef>
              <a:spcAft>
                <a:spcPts val="0"/>
              </a:spcAft>
              <a:buSzPts val="1600"/>
              <a:buChar char="■"/>
              <a:defRPr/>
            </a:lvl3pPr>
            <a:lvl4pPr marL="1828800" lvl="3" indent="-317500" rtl="0">
              <a:spcBef>
                <a:spcPts val="1200"/>
              </a:spcBef>
              <a:spcAft>
                <a:spcPts val="0"/>
              </a:spcAft>
              <a:buSzPts val="1400"/>
              <a:buChar char="●"/>
              <a:defRPr/>
            </a:lvl4pPr>
            <a:lvl5pPr marL="2286000" lvl="4" indent="-355600" rtl="0">
              <a:spcBef>
                <a:spcPts val="900"/>
              </a:spcBef>
              <a:spcAft>
                <a:spcPts val="0"/>
              </a:spcAft>
              <a:buSzPts val="2000"/>
              <a:buChar char="○"/>
              <a:defRPr/>
            </a:lvl5pPr>
            <a:lvl6pPr marL="2743200" lvl="5" indent="-355600" rtl="0">
              <a:spcBef>
                <a:spcPts val="575"/>
              </a:spcBef>
              <a:spcAft>
                <a:spcPts val="0"/>
              </a:spcAft>
              <a:buSzPts val="2000"/>
              <a:buChar char="■"/>
              <a:defRPr/>
            </a:lvl6pPr>
            <a:lvl7pPr marL="3200400" lvl="6" indent="-355600" rtl="0">
              <a:spcBef>
                <a:spcPts val="575"/>
              </a:spcBef>
              <a:spcAft>
                <a:spcPts val="0"/>
              </a:spcAft>
              <a:buSzPts val="2000"/>
              <a:buChar char="●"/>
              <a:defRPr/>
            </a:lvl7pPr>
            <a:lvl8pPr marL="3657600" lvl="7" indent="-355600" rtl="0">
              <a:spcBef>
                <a:spcPts val="575"/>
              </a:spcBef>
              <a:spcAft>
                <a:spcPts val="0"/>
              </a:spcAft>
              <a:buSzPts val="2000"/>
              <a:buChar char="○"/>
              <a:defRPr/>
            </a:lvl8pPr>
            <a:lvl9pPr marL="4114800" lvl="8" indent="-355600" rtl="0">
              <a:spcBef>
                <a:spcPts val="575"/>
              </a:spcBef>
              <a:spcAft>
                <a:spcPts val="575"/>
              </a:spcAft>
              <a:buSzPts val="2000"/>
              <a:buChar char="■"/>
              <a:defRPr/>
            </a:lvl9pPr>
          </a:lstStyle>
          <a:p>
            <a:endParaRPr/>
          </a:p>
        </p:txBody>
      </p:sp>
      <p:sp>
        <p:nvSpPr>
          <p:cNvPr id="1383" name="Google Shape;1383;p87"/>
          <p:cNvSpPr txBox="1">
            <a:spLocks noGrp="1"/>
          </p:cNvSpPr>
          <p:nvPr>
            <p:ph type="subTitle" idx="3"/>
          </p:nvPr>
        </p:nvSpPr>
        <p:spPr>
          <a:xfrm>
            <a:off x="576075" y="1115568"/>
            <a:ext cx="10397400" cy="591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1384" name="Google Shape;1384;p87"/>
          <p:cNvPicPr preferRelativeResize="0"/>
          <p:nvPr/>
        </p:nvPicPr>
        <p:blipFill>
          <a:blip r:embed="rId4">
            <a:alphaModFix/>
          </a:blip>
          <a:stretch>
            <a:fillRect/>
          </a:stretch>
        </p:blipFill>
        <p:spPr>
          <a:xfrm>
            <a:off x="10915432" y="2934548"/>
            <a:ext cx="369968" cy="405475"/>
          </a:xfrm>
          <a:prstGeom prst="rect">
            <a:avLst/>
          </a:prstGeom>
          <a:noFill/>
          <a:ln>
            <a:noFill/>
          </a:ln>
        </p:spPr>
      </p:pic>
    </p:spTree>
    <p:extLst>
      <p:ext uri="{BB962C8B-B14F-4D97-AF65-F5344CB8AC3E}">
        <p14:creationId xmlns:p14="http://schemas.microsoft.com/office/powerpoint/2010/main" val="926274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L2 - Panelist Slide - 5 Up">
  <p:cSld name="L2 - Panelist Slide - 5 Up">
    <p:spTree>
      <p:nvGrpSpPr>
        <p:cNvPr id="1" name="Shape 1905"/>
        <p:cNvGrpSpPr/>
        <p:nvPr/>
      </p:nvGrpSpPr>
      <p:grpSpPr>
        <a:xfrm>
          <a:off x="0" y="0"/>
          <a:ext cx="0" cy="0"/>
          <a:chOff x="0" y="0"/>
          <a:chExt cx="0" cy="0"/>
        </a:xfrm>
      </p:grpSpPr>
      <p:sp>
        <p:nvSpPr>
          <p:cNvPr id="1906" name="Google Shape;1906;p137"/>
          <p:cNvSpPr/>
          <p:nvPr/>
        </p:nvSpPr>
        <p:spPr>
          <a:xfrm>
            <a:off x="-198" y="6207323"/>
            <a:ext cx="12189366" cy="650700"/>
          </a:xfrm>
          <a:custGeom>
            <a:avLst/>
            <a:gdLst/>
            <a:ahLst/>
            <a:cxnLst/>
            <a:rect l="l" t="t" r="r" b="b"/>
            <a:pathLst>
              <a:path w="21600" h="21600" extrusionOk="0">
                <a:moveTo>
                  <a:pt x="21599" y="0"/>
                </a:moveTo>
                <a:cubicBezTo>
                  <a:pt x="18017" y="9703"/>
                  <a:pt x="14404" y="14560"/>
                  <a:pt x="10793" y="14558"/>
                </a:cubicBezTo>
                <a:cubicBezTo>
                  <a:pt x="7184" y="14556"/>
                  <a:pt x="3577" y="9708"/>
                  <a:pt x="0" y="26"/>
                </a:cubicBezTo>
                <a:lnTo>
                  <a:pt x="0" y="21600"/>
                </a:lnTo>
                <a:lnTo>
                  <a:pt x="21600" y="21600"/>
                </a:lnTo>
                <a:lnTo>
                  <a:pt x="21599" y="0"/>
                </a:lnTo>
                <a:close/>
              </a:path>
            </a:pathLst>
          </a:custGeom>
          <a:solidFill>
            <a:schemeClr val="accent1">
              <a:lumMod val="10000"/>
              <a:lumOff val="90000"/>
            </a:schemeClr>
          </a:solidFill>
          <a:ln>
            <a:noFill/>
          </a:ln>
        </p:spPr>
        <p:txBody>
          <a:bodyPr spcFirstLastPara="1" wrap="square" lIns="38100" tIns="38100" rIns="38100" bIns="38100" anchor="ctr" anchorCtr="0">
            <a:noAutofit/>
          </a:bodyPr>
          <a:lstStyle/>
          <a:p>
            <a:pPr marL="0" marR="0" lvl="0" indent="0" algn="ctr" rtl="0">
              <a:lnSpc>
                <a:spcPct val="90000"/>
              </a:lnSpc>
              <a:spcBef>
                <a:spcPts val="0"/>
              </a:spcBef>
              <a:spcAft>
                <a:spcPts val="0"/>
              </a:spcAft>
              <a:buClr>
                <a:srgbClr val="FEFEFD"/>
              </a:buClr>
              <a:buSzPts val="1700"/>
              <a:buFont typeface="Helvetica Neue"/>
              <a:buNone/>
            </a:pPr>
            <a:endParaRPr sz="1700" b="1" i="0" u="none" strike="noStrike" cap="none">
              <a:solidFill>
                <a:srgbClr val="FEFEFD"/>
              </a:solidFill>
              <a:latin typeface="Helvetica Neue"/>
              <a:ea typeface="Helvetica Neue"/>
              <a:cs typeface="Helvetica Neue"/>
              <a:sym typeface="Helvetica Neue"/>
            </a:endParaRPr>
          </a:p>
        </p:txBody>
      </p:sp>
      <p:sp>
        <p:nvSpPr>
          <p:cNvPr id="1907" name="Google Shape;1907;p137"/>
          <p:cNvSpPr txBox="1">
            <a:spLocks noGrp="1"/>
          </p:cNvSpPr>
          <p:nvPr>
            <p:ph type="body" idx="1"/>
          </p:nvPr>
        </p:nvSpPr>
        <p:spPr>
          <a:xfrm>
            <a:off x="3426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08" name="Google Shape;1908;p13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09" name="Google Shape;1909;p13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0" name="Google Shape;1910;p137"/>
          <p:cNvSpPr txBox="1">
            <a:spLocks noGrp="1"/>
          </p:cNvSpPr>
          <p:nvPr>
            <p:ph type="body" idx="4"/>
          </p:nvPr>
        </p:nvSpPr>
        <p:spPr>
          <a:xfrm>
            <a:off x="2699324"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1" name="Google Shape;1911;p137"/>
          <p:cNvSpPr txBox="1">
            <a:spLocks noGrp="1"/>
          </p:cNvSpPr>
          <p:nvPr>
            <p:ph type="body" idx="5"/>
          </p:nvPr>
        </p:nvSpPr>
        <p:spPr>
          <a:xfrm>
            <a:off x="505595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2" name="Google Shape;1912;p137"/>
          <p:cNvSpPr txBox="1">
            <a:spLocks noGrp="1"/>
          </p:cNvSpPr>
          <p:nvPr>
            <p:ph type="body" idx="6"/>
          </p:nvPr>
        </p:nvSpPr>
        <p:spPr>
          <a:xfrm>
            <a:off x="381422" y="3805431"/>
            <a:ext cx="20712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3" name="Google Shape;1913;p137"/>
          <p:cNvSpPr txBox="1">
            <a:spLocks noGrp="1"/>
          </p:cNvSpPr>
          <p:nvPr>
            <p:ph type="body" idx="7"/>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4" name="Google Shape;1914;p137"/>
          <p:cNvSpPr txBox="1">
            <a:spLocks noGrp="1"/>
          </p:cNvSpPr>
          <p:nvPr>
            <p:ph type="body" idx="8"/>
          </p:nvPr>
        </p:nvSpPr>
        <p:spPr>
          <a:xfrm>
            <a:off x="9797897" y="3805431"/>
            <a:ext cx="20685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5" name="Google Shape;1915;p137"/>
          <p:cNvSpPr txBox="1">
            <a:spLocks noGrp="1"/>
          </p:cNvSpPr>
          <p:nvPr>
            <p:ph type="body" idx="9"/>
          </p:nvPr>
        </p:nvSpPr>
        <p:spPr>
          <a:xfrm>
            <a:off x="7412593"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6" name="Google Shape;1916;p137"/>
          <p:cNvSpPr txBox="1">
            <a:spLocks noGrp="1"/>
          </p:cNvSpPr>
          <p:nvPr>
            <p:ph type="body" idx="13"/>
          </p:nvPr>
        </p:nvSpPr>
        <p:spPr>
          <a:xfrm>
            <a:off x="9769227"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8" name="Google Shape;1918;p137"/>
          <p:cNvSpPr txBox="1">
            <a:spLocks noGrp="1"/>
          </p:cNvSpPr>
          <p:nvPr>
            <p:ph type="title"/>
          </p:nvPr>
        </p:nvSpPr>
        <p:spPr>
          <a:xfrm>
            <a:off x="571504" y="63500"/>
            <a:ext cx="10335982"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1919" name="Google Shape;1919;p137" descr="Footer 3.png"/>
          <p:cNvPicPr preferRelativeResize="0"/>
          <p:nvPr/>
        </p:nvPicPr>
        <p:blipFill rotWithShape="1">
          <a:blip r:embed="rId2">
            <a:alphaModFix/>
          </a:blip>
          <a:srcRect l="89" r="79"/>
          <a:stretch/>
        </p:blipFill>
        <p:spPr>
          <a:xfrm flipH="1">
            <a:off x="10345109" y="5768761"/>
            <a:ext cx="1853444" cy="1098100"/>
          </a:xfrm>
          <a:prstGeom prst="rect">
            <a:avLst/>
          </a:prstGeom>
          <a:noFill/>
          <a:ln>
            <a:noFill/>
          </a:ln>
        </p:spPr>
      </p:pic>
      <p:pic>
        <p:nvPicPr>
          <p:cNvPr id="1920" name="Google Shape;1920;p137" descr="Image"/>
          <p:cNvPicPr preferRelativeResize="0"/>
          <p:nvPr/>
        </p:nvPicPr>
        <p:blipFill rotWithShape="1">
          <a:blip r:embed="rId3">
            <a:alphaModFix/>
          </a:blip>
          <a:srcRect/>
          <a:stretch/>
        </p:blipFill>
        <p:spPr>
          <a:xfrm flipH="1">
            <a:off x="11463662" y="6029298"/>
            <a:ext cx="507060" cy="557516"/>
          </a:xfrm>
          <a:prstGeom prst="rect">
            <a:avLst/>
          </a:prstGeom>
          <a:noFill/>
          <a:ln>
            <a:noFill/>
          </a:ln>
        </p:spPr>
      </p:pic>
    </p:spTree>
    <p:extLst>
      <p:ext uri="{BB962C8B-B14F-4D97-AF65-F5344CB8AC3E}">
        <p14:creationId xmlns:p14="http://schemas.microsoft.com/office/powerpoint/2010/main" val="260739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1 - Blank - Basic Content ">
  <p:cSld name="C1 - Blank - Basic Content ">
    <p:spTree>
      <p:nvGrpSpPr>
        <p:cNvPr id="1" name="Shape 516"/>
        <p:cNvGrpSpPr/>
        <p:nvPr/>
      </p:nvGrpSpPr>
      <p:grpSpPr>
        <a:xfrm>
          <a:off x="0" y="0"/>
          <a:ext cx="0" cy="0"/>
          <a:chOff x="0" y="0"/>
          <a:chExt cx="0" cy="0"/>
        </a:xfrm>
      </p:grpSpPr>
      <p:sp>
        <p:nvSpPr>
          <p:cNvPr id="517" name="Google Shape;517;p47"/>
          <p:cNvSpPr txBox="1">
            <a:spLocks noGrp="1"/>
          </p:cNvSpPr>
          <p:nvPr>
            <p:ph type="title"/>
          </p:nvPr>
        </p:nvSpPr>
        <p:spPr>
          <a:xfrm>
            <a:off x="576075" y="-11133"/>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18" name="Google Shape;518;p47"/>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19" name="Google Shape;519;p47"/>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521" name="Google Shape;521;p47"/>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2634197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G1 - Cards with Circles - 1-Up - A" userDrawn="1">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47" name="Google Shape;747;p7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1709925"/>
            <a:ext cx="11039700" cy="4514100"/>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p:nvPr>
        </p:nvSpPr>
        <p:spPr>
          <a:xfrm>
            <a:off x="748175" y="1911100"/>
            <a:ext cx="106989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754" name="Google Shape;754;p74"/>
          <p:cNvPicPr preferRelativeResize="0"/>
          <p:nvPr/>
        </p:nvPicPr>
        <p:blipFill>
          <a:blip r:embed="rId2">
            <a:alphaModFix/>
          </a:blip>
          <a:stretch>
            <a:fillRect/>
          </a:stretch>
        </p:blipFill>
        <p:spPr>
          <a:xfrm>
            <a:off x="8974972" y="5684325"/>
            <a:ext cx="3639801" cy="1173975"/>
          </a:xfrm>
          <a:prstGeom prst="rect">
            <a:avLst/>
          </a:prstGeom>
          <a:noFill/>
          <a:ln>
            <a:noFill/>
          </a:ln>
        </p:spPr>
      </p:pic>
    </p:spTree>
    <p:extLst>
      <p:ext uri="{BB962C8B-B14F-4D97-AF65-F5344CB8AC3E}">
        <p14:creationId xmlns:p14="http://schemas.microsoft.com/office/powerpoint/2010/main" val="708148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1 - Title Slide_D">
  <p:cSld name="A1 - Title Slide_D">
    <p:bg>
      <p:bgPr>
        <a:solidFill>
          <a:srgbClr val="CFE9FE"/>
        </a:solidFill>
        <a:effectLst/>
      </p:bgPr>
    </p:bg>
    <p:spTree>
      <p:nvGrpSpPr>
        <p:cNvPr id="1" name="Shape 575"/>
        <p:cNvGrpSpPr/>
        <p:nvPr/>
      </p:nvGrpSpPr>
      <p:grpSpPr>
        <a:xfrm>
          <a:off x="0" y="0"/>
          <a:ext cx="0" cy="0"/>
          <a:chOff x="0" y="0"/>
          <a:chExt cx="0" cy="0"/>
        </a:xfrm>
      </p:grpSpPr>
      <p:sp>
        <p:nvSpPr>
          <p:cNvPr id="576" name="Google Shape;576;p56" title="alt=&quot;&quot;"/>
          <p:cNvSpPr/>
          <p:nvPr/>
        </p:nvSpPr>
        <p:spPr>
          <a:xfrm>
            <a:off x="7725925" y="2574574"/>
            <a:ext cx="4469038" cy="4286268"/>
          </a:xfrm>
          <a:custGeom>
            <a:avLst/>
            <a:gdLst/>
            <a:ahLst/>
            <a:cxnLst/>
            <a:rect l="l" t="t" r="r" b="b"/>
            <a:pathLst>
              <a:path w="3341337" h="3204686" extrusionOk="0">
                <a:moveTo>
                  <a:pt x="3341337" y="320707"/>
                </a:moveTo>
                <a:cubicBezTo>
                  <a:pt x="3008184" y="117253"/>
                  <a:pt x="2616792" y="0"/>
                  <a:pt x="2197995" y="0"/>
                </a:cubicBezTo>
                <a:cubicBezTo>
                  <a:pt x="984045" y="0"/>
                  <a:pt x="0" y="984980"/>
                  <a:pt x="0" y="2200085"/>
                </a:cubicBezTo>
                <a:cubicBezTo>
                  <a:pt x="0" y="2562035"/>
                  <a:pt x="87356" y="2903506"/>
                  <a:pt x="242086" y="3204686"/>
                </a:cubicBezTo>
                <a:lnTo>
                  <a:pt x="3341337" y="3204686"/>
                </a:lnTo>
                <a:lnTo>
                  <a:pt x="3341337" y="320707"/>
                </a:lnTo>
                <a:close/>
              </a:path>
            </a:pathLst>
          </a:custGeom>
          <a:solidFill>
            <a:srgbClr val="EAF5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pic>
        <p:nvPicPr>
          <p:cNvPr id="577" name="Google Shape;577;p56" title="alt=&quot;&quot;"/>
          <p:cNvPicPr preferRelativeResize="0"/>
          <p:nvPr/>
        </p:nvPicPr>
        <p:blipFill>
          <a:blip r:embed="rId2">
            <a:alphaModFix/>
          </a:blip>
          <a:stretch>
            <a:fillRect/>
          </a:stretch>
        </p:blipFill>
        <p:spPr>
          <a:xfrm>
            <a:off x="6573413" y="386140"/>
            <a:ext cx="5658817" cy="6483096"/>
          </a:xfrm>
          <a:prstGeom prst="rect">
            <a:avLst/>
          </a:prstGeom>
          <a:noFill/>
          <a:ln>
            <a:noFill/>
          </a:ln>
        </p:spPr>
      </p:pic>
      <p:pic>
        <p:nvPicPr>
          <p:cNvPr id="581" name="Google Shape;581;p56" title="alt=&quot;&quot;"/>
          <p:cNvPicPr preferRelativeResize="0"/>
          <p:nvPr/>
        </p:nvPicPr>
        <p:blipFill>
          <a:blip r:embed="rId3">
            <a:alphaModFix/>
          </a:blip>
          <a:stretch>
            <a:fillRect/>
          </a:stretch>
        </p:blipFill>
        <p:spPr>
          <a:xfrm rot="505039" flipH="1">
            <a:off x="8445554" y="1748146"/>
            <a:ext cx="363510" cy="309656"/>
          </a:xfrm>
          <a:prstGeom prst="rect">
            <a:avLst/>
          </a:prstGeom>
          <a:noFill/>
          <a:ln>
            <a:noFill/>
          </a:ln>
        </p:spPr>
      </p:pic>
      <p:grpSp>
        <p:nvGrpSpPr>
          <p:cNvPr id="584" name="Google Shape;584;p56"/>
          <p:cNvGrpSpPr/>
          <p:nvPr/>
        </p:nvGrpSpPr>
        <p:grpSpPr>
          <a:xfrm>
            <a:off x="0" y="0"/>
            <a:ext cx="7778812" cy="6857986"/>
            <a:chOff x="0" y="-1"/>
            <a:chExt cx="8235905" cy="6855929"/>
          </a:xfrm>
        </p:grpSpPr>
        <p:sp>
          <p:nvSpPr>
            <p:cNvPr id="585" name="Google Shape;585;p56" title="alt=&quot;&quot;"/>
            <p:cNvSpPr/>
            <p:nvPr/>
          </p:nvSpPr>
          <p:spPr>
            <a:xfrm flipH="1">
              <a:off x="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586" name="Google Shape;586;p56" title="alt=&quot;&quot;"/>
            <p:cNvSpPr/>
            <p:nvPr/>
          </p:nvSpPr>
          <p:spPr>
            <a:xfrm flipH="1">
              <a:off x="168405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grpSp>
      <p:sp>
        <p:nvSpPr>
          <p:cNvPr id="587" name="Google Shape;587;p56"/>
          <p:cNvSpPr txBox="1">
            <a:spLocks noGrp="1"/>
          </p:cNvSpPr>
          <p:nvPr>
            <p:ph type="title"/>
          </p:nvPr>
        </p:nvSpPr>
        <p:spPr>
          <a:xfrm>
            <a:off x="576075" y="1210300"/>
            <a:ext cx="6620100" cy="2727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chemeClr val="lt1"/>
              </a:buClr>
              <a:buSzPts val="4800"/>
              <a:buNone/>
              <a:defRPr sz="4800">
                <a:solidFill>
                  <a:schemeClr val="lt1"/>
                </a:solidFill>
              </a:defRPr>
            </a:lvl1pPr>
            <a:lvl2pPr lvl="1" algn="l" rtl="0">
              <a:lnSpc>
                <a:spcPct val="90000"/>
              </a:lnSpc>
              <a:spcBef>
                <a:spcPts val="0"/>
              </a:spcBef>
              <a:spcAft>
                <a:spcPts val="0"/>
              </a:spcAft>
              <a:buClr>
                <a:schemeClr val="lt1"/>
              </a:buClr>
              <a:buSzPts val="3200"/>
              <a:buNone/>
              <a:defRPr>
                <a:solidFill>
                  <a:schemeClr val="lt1"/>
                </a:solidFill>
              </a:defRPr>
            </a:lvl2pPr>
            <a:lvl3pPr lvl="2" algn="l" rtl="0">
              <a:lnSpc>
                <a:spcPct val="90000"/>
              </a:lnSpc>
              <a:spcBef>
                <a:spcPts val="0"/>
              </a:spcBef>
              <a:spcAft>
                <a:spcPts val="0"/>
              </a:spcAft>
              <a:buClr>
                <a:schemeClr val="lt1"/>
              </a:buClr>
              <a:buSzPts val="3200"/>
              <a:buNone/>
              <a:defRPr>
                <a:solidFill>
                  <a:schemeClr val="lt1"/>
                </a:solidFill>
              </a:defRPr>
            </a:lvl3pPr>
            <a:lvl4pPr lvl="3" algn="l" rtl="0">
              <a:lnSpc>
                <a:spcPct val="90000"/>
              </a:lnSpc>
              <a:spcBef>
                <a:spcPts val="0"/>
              </a:spcBef>
              <a:spcAft>
                <a:spcPts val="0"/>
              </a:spcAft>
              <a:buClr>
                <a:schemeClr val="lt1"/>
              </a:buClr>
              <a:buSzPts val="3200"/>
              <a:buNone/>
              <a:defRPr>
                <a:solidFill>
                  <a:schemeClr val="lt1"/>
                </a:solidFill>
              </a:defRPr>
            </a:lvl4pPr>
            <a:lvl5pPr lvl="4" algn="l" rtl="0">
              <a:lnSpc>
                <a:spcPct val="90000"/>
              </a:lnSpc>
              <a:spcBef>
                <a:spcPts val="0"/>
              </a:spcBef>
              <a:spcAft>
                <a:spcPts val="0"/>
              </a:spcAft>
              <a:buClr>
                <a:schemeClr val="lt1"/>
              </a:buClr>
              <a:buSzPts val="3200"/>
              <a:buNone/>
              <a:defRPr>
                <a:solidFill>
                  <a:schemeClr val="lt1"/>
                </a:solidFill>
              </a:defRPr>
            </a:lvl5pPr>
            <a:lvl6pPr lvl="5" algn="l" rtl="0">
              <a:lnSpc>
                <a:spcPct val="90000"/>
              </a:lnSpc>
              <a:spcBef>
                <a:spcPts val="0"/>
              </a:spcBef>
              <a:spcAft>
                <a:spcPts val="0"/>
              </a:spcAft>
              <a:buClr>
                <a:schemeClr val="lt1"/>
              </a:buClr>
              <a:buSzPts val="3200"/>
              <a:buNone/>
              <a:defRPr>
                <a:solidFill>
                  <a:schemeClr val="lt1"/>
                </a:solidFill>
              </a:defRPr>
            </a:lvl6pPr>
            <a:lvl7pPr lvl="6" algn="l" rtl="0">
              <a:lnSpc>
                <a:spcPct val="90000"/>
              </a:lnSpc>
              <a:spcBef>
                <a:spcPts val="0"/>
              </a:spcBef>
              <a:spcAft>
                <a:spcPts val="0"/>
              </a:spcAft>
              <a:buClr>
                <a:schemeClr val="lt1"/>
              </a:buClr>
              <a:buSzPts val="3200"/>
              <a:buNone/>
              <a:defRPr>
                <a:solidFill>
                  <a:schemeClr val="lt1"/>
                </a:solidFill>
              </a:defRPr>
            </a:lvl7pPr>
            <a:lvl8pPr lvl="7" algn="l" rtl="0">
              <a:lnSpc>
                <a:spcPct val="90000"/>
              </a:lnSpc>
              <a:spcBef>
                <a:spcPts val="0"/>
              </a:spcBef>
              <a:spcAft>
                <a:spcPts val="0"/>
              </a:spcAft>
              <a:buClr>
                <a:schemeClr val="lt1"/>
              </a:buClr>
              <a:buSzPts val="3200"/>
              <a:buNone/>
              <a:defRPr>
                <a:solidFill>
                  <a:schemeClr val="lt1"/>
                </a:solidFill>
              </a:defRPr>
            </a:lvl8pPr>
            <a:lvl9pPr lvl="8" algn="l" rtl="0">
              <a:lnSpc>
                <a:spcPct val="90000"/>
              </a:lnSpc>
              <a:spcBef>
                <a:spcPts val="0"/>
              </a:spcBef>
              <a:spcAft>
                <a:spcPts val="0"/>
              </a:spcAft>
              <a:buClr>
                <a:schemeClr val="lt1"/>
              </a:buClr>
              <a:buSzPts val="3200"/>
              <a:buNone/>
              <a:defRPr>
                <a:solidFill>
                  <a:schemeClr val="lt1"/>
                </a:solidFill>
              </a:defRPr>
            </a:lvl9pPr>
          </a:lstStyle>
          <a:p>
            <a:endParaRPr/>
          </a:p>
        </p:txBody>
      </p:sp>
      <p:sp>
        <p:nvSpPr>
          <p:cNvPr id="589" name="Google Shape;589;p56"/>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lvl1pPr lvl="0" rtl="0">
              <a:lnSpc>
                <a:spcPct val="103000"/>
              </a:lnSpc>
              <a:spcBef>
                <a:spcPts val="550"/>
              </a:spcBef>
              <a:spcAft>
                <a:spcPts val="0"/>
              </a:spcAft>
              <a:buClr>
                <a:schemeClr val="lt1"/>
              </a:buClr>
              <a:buSzPts val="2200"/>
              <a:buNone/>
              <a:defRPr sz="2200">
                <a:solidFill>
                  <a:schemeClr val="lt1"/>
                </a:solidFill>
              </a:defRPr>
            </a:lvl1pPr>
            <a:lvl2pPr lvl="1" rtl="0">
              <a:lnSpc>
                <a:spcPct val="95000"/>
              </a:lnSpc>
              <a:spcBef>
                <a:spcPts val="575"/>
              </a:spcBef>
              <a:spcAft>
                <a:spcPts val="0"/>
              </a:spcAft>
              <a:buClr>
                <a:schemeClr val="lt1"/>
              </a:buClr>
              <a:buSzPts val="2200"/>
              <a:buNone/>
              <a:defRPr sz="2200">
                <a:solidFill>
                  <a:schemeClr val="lt1"/>
                </a:solidFill>
              </a:defRPr>
            </a:lvl2pPr>
            <a:lvl3pPr lvl="2" rtl="0">
              <a:lnSpc>
                <a:spcPct val="95000"/>
              </a:lnSpc>
              <a:spcBef>
                <a:spcPts val="300"/>
              </a:spcBef>
              <a:spcAft>
                <a:spcPts val="0"/>
              </a:spcAft>
              <a:buClr>
                <a:schemeClr val="lt1"/>
              </a:buClr>
              <a:buSzPts val="2200"/>
              <a:buNone/>
              <a:defRPr sz="2200">
                <a:solidFill>
                  <a:schemeClr val="lt1"/>
                </a:solidFill>
              </a:defRPr>
            </a:lvl3pPr>
            <a:lvl4pPr lvl="3" rtl="0">
              <a:lnSpc>
                <a:spcPct val="95000"/>
              </a:lnSpc>
              <a:spcBef>
                <a:spcPts val="300"/>
              </a:spcBef>
              <a:spcAft>
                <a:spcPts val="0"/>
              </a:spcAft>
              <a:buClr>
                <a:schemeClr val="lt1"/>
              </a:buClr>
              <a:buSzPts val="2200"/>
              <a:buNone/>
              <a:defRPr sz="2200">
                <a:solidFill>
                  <a:schemeClr val="lt1"/>
                </a:solidFill>
              </a:defRPr>
            </a:lvl4pPr>
            <a:lvl5pPr lvl="4" rtl="0">
              <a:lnSpc>
                <a:spcPct val="95000"/>
              </a:lnSpc>
              <a:spcBef>
                <a:spcPts val="300"/>
              </a:spcBef>
              <a:spcAft>
                <a:spcPts val="0"/>
              </a:spcAft>
              <a:buClr>
                <a:schemeClr val="lt1"/>
              </a:buClr>
              <a:buSzPts val="2200"/>
              <a:buNone/>
              <a:defRPr sz="2200">
                <a:solidFill>
                  <a:schemeClr val="lt1"/>
                </a:solidFill>
              </a:defRPr>
            </a:lvl5pPr>
            <a:lvl6pPr lvl="5" rtl="0">
              <a:lnSpc>
                <a:spcPct val="95000"/>
              </a:lnSpc>
              <a:spcBef>
                <a:spcPts val="300"/>
              </a:spcBef>
              <a:spcAft>
                <a:spcPts val="0"/>
              </a:spcAft>
              <a:buClr>
                <a:schemeClr val="lt1"/>
              </a:buClr>
              <a:buSzPts val="2200"/>
              <a:buNone/>
              <a:defRPr sz="2200">
                <a:solidFill>
                  <a:schemeClr val="lt1"/>
                </a:solidFill>
              </a:defRPr>
            </a:lvl6pPr>
            <a:lvl7pPr lvl="6" rtl="0">
              <a:lnSpc>
                <a:spcPct val="95000"/>
              </a:lnSpc>
              <a:spcBef>
                <a:spcPts val="300"/>
              </a:spcBef>
              <a:spcAft>
                <a:spcPts val="0"/>
              </a:spcAft>
              <a:buClr>
                <a:schemeClr val="lt1"/>
              </a:buClr>
              <a:buSzPts val="2200"/>
              <a:buNone/>
              <a:defRPr sz="2200">
                <a:solidFill>
                  <a:schemeClr val="lt1"/>
                </a:solidFill>
              </a:defRPr>
            </a:lvl7pPr>
            <a:lvl8pPr lvl="7" rtl="0">
              <a:lnSpc>
                <a:spcPct val="95000"/>
              </a:lnSpc>
              <a:spcBef>
                <a:spcPts val="300"/>
              </a:spcBef>
              <a:spcAft>
                <a:spcPts val="0"/>
              </a:spcAft>
              <a:buClr>
                <a:schemeClr val="lt1"/>
              </a:buClr>
              <a:buSzPts val="2200"/>
              <a:buNone/>
              <a:defRPr sz="2200">
                <a:solidFill>
                  <a:schemeClr val="lt1"/>
                </a:solidFill>
              </a:defRPr>
            </a:lvl8pPr>
            <a:lvl9pPr lvl="8" rtl="0">
              <a:lnSpc>
                <a:spcPct val="95000"/>
              </a:lnSpc>
              <a:spcBef>
                <a:spcPts val="300"/>
              </a:spcBef>
              <a:spcAft>
                <a:spcPts val="300"/>
              </a:spcAft>
              <a:buClr>
                <a:schemeClr val="lt1"/>
              </a:buClr>
              <a:buSzPts val="2200"/>
              <a:buNone/>
              <a:defRPr sz="2200">
                <a:solidFill>
                  <a:schemeClr val="lt1"/>
                </a:solidFill>
              </a:defRPr>
            </a:lvl9pPr>
          </a:lstStyle>
          <a:p>
            <a:endParaRPr/>
          </a:p>
        </p:txBody>
      </p:sp>
      <p:sp>
        <p:nvSpPr>
          <p:cNvPr id="591" name="Google Shape;591;p56"/>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lvl1pPr lvl="0" rtl="0">
              <a:lnSpc>
                <a:spcPct val="100000"/>
              </a:lnSpc>
              <a:spcBef>
                <a:spcPts val="550"/>
              </a:spcBef>
              <a:spcAft>
                <a:spcPts val="0"/>
              </a:spcAft>
              <a:buClr>
                <a:schemeClr val="lt1"/>
              </a:buClr>
              <a:buSzPts val="1600"/>
              <a:buNone/>
              <a:defRPr sz="1600">
                <a:solidFill>
                  <a:schemeClr val="lt1"/>
                </a:solidFill>
              </a:defRPr>
            </a:lvl1pPr>
            <a:lvl2pPr lvl="1" rtl="0">
              <a:lnSpc>
                <a:spcPct val="100000"/>
              </a:lnSpc>
              <a:spcBef>
                <a:spcPts val="575"/>
              </a:spcBef>
              <a:spcAft>
                <a:spcPts val="0"/>
              </a:spcAft>
              <a:buClr>
                <a:schemeClr val="lt1"/>
              </a:buClr>
              <a:buSzPts val="1600"/>
              <a:buNone/>
              <a:defRPr sz="1600">
                <a:solidFill>
                  <a:schemeClr val="lt1"/>
                </a:solidFill>
              </a:defRPr>
            </a:lvl2pPr>
            <a:lvl3pPr lvl="2" rtl="0">
              <a:lnSpc>
                <a:spcPct val="100000"/>
              </a:lnSpc>
              <a:spcBef>
                <a:spcPts val="575"/>
              </a:spcBef>
              <a:spcAft>
                <a:spcPts val="0"/>
              </a:spcAft>
              <a:buClr>
                <a:schemeClr val="lt1"/>
              </a:buClr>
              <a:buSzPts val="1600"/>
              <a:buNone/>
              <a:defRPr>
                <a:solidFill>
                  <a:schemeClr val="lt1"/>
                </a:solidFill>
              </a:defRPr>
            </a:lvl3pPr>
            <a:lvl4pPr lvl="3" rtl="0">
              <a:lnSpc>
                <a:spcPct val="100000"/>
              </a:lnSpc>
              <a:spcBef>
                <a:spcPts val="575"/>
              </a:spcBef>
              <a:spcAft>
                <a:spcPts val="0"/>
              </a:spcAft>
              <a:buClr>
                <a:schemeClr val="lt1"/>
              </a:buClr>
              <a:buSzPts val="1600"/>
              <a:buNone/>
              <a:defRPr sz="1600">
                <a:solidFill>
                  <a:schemeClr val="lt1"/>
                </a:solidFill>
              </a:defRPr>
            </a:lvl4pPr>
            <a:lvl5pPr lvl="4" rtl="0">
              <a:lnSpc>
                <a:spcPct val="100000"/>
              </a:lnSpc>
              <a:spcBef>
                <a:spcPts val="575"/>
              </a:spcBef>
              <a:spcAft>
                <a:spcPts val="0"/>
              </a:spcAft>
              <a:buClr>
                <a:schemeClr val="lt1"/>
              </a:buClr>
              <a:buSzPts val="1600"/>
              <a:buNone/>
              <a:defRPr sz="1600">
                <a:solidFill>
                  <a:schemeClr val="lt1"/>
                </a:solidFill>
              </a:defRPr>
            </a:lvl5pPr>
            <a:lvl6pPr lvl="5" rtl="0">
              <a:lnSpc>
                <a:spcPct val="100000"/>
              </a:lnSpc>
              <a:spcBef>
                <a:spcPts val="575"/>
              </a:spcBef>
              <a:spcAft>
                <a:spcPts val="0"/>
              </a:spcAft>
              <a:buClr>
                <a:schemeClr val="lt1"/>
              </a:buClr>
              <a:buSzPts val="1600"/>
              <a:buNone/>
              <a:defRPr sz="1600">
                <a:solidFill>
                  <a:schemeClr val="lt1"/>
                </a:solidFill>
              </a:defRPr>
            </a:lvl6pPr>
            <a:lvl7pPr lvl="6" rtl="0">
              <a:lnSpc>
                <a:spcPct val="100000"/>
              </a:lnSpc>
              <a:spcBef>
                <a:spcPts val="575"/>
              </a:spcBef>
              <a:spcAft>
                <a:spcPts val="0"/>
              </a:spcAft>
              <a:buClr>
                <a:schemeClr val="lt1"/>
              </a:buClr>
              <a:buSzPts val="1600"/>
              <a:buNone/>
              <a:defRPr sz="1600">
                <a:solidFill>
                  <a:schemeClr val="lt1"/>
                </a:solidFill>
              </a:defRPr>
            </a:lvl7pPr>
            <a:lvl8pPr lvl="7" rtl="0">
              <a:lnSpc>
                <a:spcPct val="100000"/>
              </a:lnSpc>
              <a:spcBef>
                <a:spcPts val="575"/>
              </a:spcBef>
              <a:spcAft>
                <a:spcPts val="0"/>
              </a:spcAft>
              <a:buClr>
                <a:schemeClr val="lt1"/>
              </a:buClr>
              <a:buSzPts val="1600"/>
              <a:buNone/>
              <a:defRPr sz="1600">
                <a:solidFill>
                  <a:schemeClr val="lt1"/>
                </a:solidFill>
              </a:defRPr>
            </a:lvl8pPr>
            <a:lvl9pPr lvl="8" rtl="0">
              <a:lnSpc>
                <a:spcPct val="100000"/>
              </a:lnSpc>
              <a:spcBef>
                <a:spcPts val="575"/>
              </a:spcBef>
              <a:spcAft>
                <a:spcPts val="575"/>
              </a:spcAft>
              <a:buClr>
                <a:schemeClr val="lt1"/>
              </a:buClr>
              <a:buSzPts val="1600"/>
              <a:buNone/>
              <a:defRPr sz="1600">
                <a:solidFill>
                  <a:schemeClr val="lt1"/>
                </a:solidFill>
              </a:defRPr>
            </a:lvl9pPr>
          </a:lstStyle>
          <a:p>
            <a:endParaRPr/>
          </a:p>
        </p:txBody>
      </p:sp>
      <p:pic>
        <p:nvPicPr>
          <p:cNvPr id="592" name="Google Shape;592;p56"/>
          <p:cNvPicPr preferRelativeResize="0"/>
          <p:nvPr/>
        </p:nvPicPr>
        <p:blipFill>
          <a:blip r:embed="rId4">
            <a:alphaModFix/>
          </a:blip>
          <a:stretch>
            <a:fillRect/>
          </a:stretch>
        </p:blipFill>
        <p:spPr>
          <a:xfrm>
            <a:off x="6188885" y="6142651"/>
            <a:ext cx="2331549" cy="723025"/>
          </a:xfrm>
          <a:prstGeom prst="rect">
            <a:avLst/>
          </a:prstGeom>
          <a:noFill/>
          <a:ln>
            <a:noFill/>
          </a:ln>
        </p:spPr>
      </p:pic>
    </p:spTree>
    <p:extLst>
      <p:ext uri="{BB962C8B-B14F-4D97-AF65-F5344CB8AC3E}">
        <p14:creationId xmlns:p14="http://schemas.microsoft.com/office/powerpoint/2010/main" val="800093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G6 - Large Card on Sky">
  <p:cSld name="G6 - Large Card on Sky">
    <p:bg>
      <p:bgPr>
        <a:solidFill>
          <a:srgbClr val="CFE9FE"/>
        </a:solidFill>
        <a:effectLst/>
      </p:bgPr>
    </p:bg>
    <p:spTree>
      <p:nvGrpSpPr>
        <p:cNvPr id="1" name="Shape 1060"/>
        <p:cNvGrpSpPr/>
        <p:nvPr/>
      </p:nvGrpSpPr>
      <p:grpSpPr>
        <a:xfrm>
          <a:off x="0" y="0"/>
          <a:ext cx="0" cy="0"/>
          <a:chOff x="0" y="0"/>
          <a:chExt cx="0" cy="0"/>
        </a:xfrm>
      </p:grpSpPr>
      <p:pic>
        <p:nvPicPr>
          <p:cNvPr id="1061" name="Google Shape;1061;p102" title="alt=&quot;&quot;"/>
          <p:cNvPicPr preferRelativeResize="0"/>
          <p:nvPr/>
        </p:nvPicPr>
        <p:blipFill>
          <a:blip r:embed="rId2">
            <a:alphaModFix/>
          </a:blip>
          <a:stretch>
            <a:fillRect/>
          </a:stretch>
        </p:blipFill>
        <p:spPr>
          <a:xfrm>
            <a:off x="-12" y="1777302"/>
            <a:ext cx="12188827" cy="5080697"/>
          </a:xfrm>
          <a:prstGeom prst="rect">
            <a:avLst/>
          </a:prstGeom>
          <a:noFill/>
          <a:ln>
            <a:noFill/>
          </a:ln>
        </p:spPr>
      </p:pic>
      <p:sp>
        <p:nvSpPr>
          <p:cNvPr id="1063" name="Google Shape;1063;p102" title="alt=&quot;&quot;"/>
          <p:cNvSpPr/>
          <p:nvPr/>
        </p:nvSpPr>
        <p:spPr>
          <a:xfrm>
            <a:off x="578000" y="565450"/>
            <a:ext cx="8207400" cy="5528100"/>
          </a:xfrm>
          <a:prstGeom prst="roundRect">
            <a:avLst>
              <a:gd name="adj" fmla="val 3384"/>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strike="noStrike" cap="none">
              <a:solidFill>
                <a:srgbClr val="FFFFFF"/>
              </a:solidFill>
              <a:latin typeface="Salesforce Sans"/>
              <a:ea typeface="Salesforce Sans"/>
              <a:cs typeface="Salesforce Sans"/>
              <a:sym typeface="Salesforce Sans"/>
            </a:endParaRPr>
          </a:p>
        </p:txBody>
      </p:sp>
      <p:sp>
        <p:nvSpPr>
          <p:cNvPr id="1064" name="Google Shape;1064;p102"/>
          <p:cNvSpPr txBox="1">
            <a:spLocks noGrp="1"/>
          </p:cNvSpPr>
          <p:nvPr>
            <p:ph type="title"/>
          </p:nvPr>
        </p:nvSpPr>
        <p:spPr>
          <a:xfrm>
            <a:off x="1214081" y="868395"/>
            <a:ext cx="7332300" cy="4812600"/>
          </a:xfrm>
          <a:prstGeom prst="rect">
            <a:avLst/>
          </a:prstGeom>
        </p:spPr>
        <p:txBody>
          <a:bodyPr spcFirstLastPara="1" wrap="square" lIns="0" tIns="0" rIns="0" bIns="0" anchor="ctr" anchorCtr="0">
            <a:noAutofit/>
          </a:bodyPr>
          <a:lstStyle>
            <a:lvl1pPr lvl="0" rtl="0">
              <a:lnSpc>
                <a:spcPct val="90000"/>
              </a:lnSpc>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2441509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3 - 70/30 Image Right - Large Vignette">
  <p:cSld name="E3 - 70/30 Image Right - Large Vignette">
    <p:spTree>
      <p:nvGrpSpPr>
        <p:cNvPr id="1" name="Shape 691"/>
        <p:cNvGrpSpPr/>
        <p:nvPr/>
      </p:nvGrpSpPr>
      <p:grpSpPr>
        <a:xfrm>
          <a:off x="0" y="0"/>
          <a:ext cx="0" cy="0"/>
          <a:chOff x="0" y="0"/>
          <a:chExt cx="0" cy="0"/>
        </a:xfrm>
      </p:grpSpPr>
      <p:sp>
        <p:nvSpPr>
          <p:cNvPr id="692" name="Google Shape;692;p67"/>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93" name="Google Shape;693;p67"/>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94" name="Google Shape;694;p67"/>
          <p:cNvPicPr preferRelativeResize="0"/>
          <p:nvPr/>
        </p:nvPicPr>
        <p:blipFill>
          <a:blip r:embed="rId2">
            <a:alphaModFix/>
          </a:blip>
          <a:stretch>
            <a:fillRect/>
          </a:stretch>
        </p:blipFill>
        <p:spPr>
          <a:xfrm>
            <a:off x="7176566" y="2486"/>
            <a:ext cx="5016137" cy="6858000"/>
          </a:xfrm>
          <a:prstGeom prst="rect">
            <a:avLst/>
          </a:prstGeom>
          <a:noFill/>
          <a:ln>
            <a:noFill/>
          </a:ln>
        </p:spPr>
      </p:pic>
      <p:sp>
        <p:nvSpPr>
          <p:cNvPr id="696" name="Google Shape;696;p67"/>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7" name="Google Shape;697;p67"/>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3308009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3 - 70/30 Image Right - Codey">
  <p:cSld name="D3 - 70/30 Image Right - Codey">
    <p:spTree>
      <p:nvGrpSpPr>
        <p:cNvPr id="1" name="Shape 1385"/>
        <p:cNvGrpSpPr/>
        <p:nvPr/>
      </p:nvGrpSpPr>
      <p:grpSpPr>
        <a:xfrm>
          <a:off x="0" y="0"/>
          <a:ext cx="0" cy="0"/>
          <a:chOff x="0" y="0"/>
          <a:chExt cx="0" cy="0"/>
        </a:xfrm>
      </p:grpSpPr>
      <p:pic>
        <p:nvPicPr>
          <p:cNvPr id="1386" name="Google Shape;1386;p88"/>
          <p:cNvPicPr preferRelativeResize="0"/>
          <p:nvPr/>
        </p:nvPicPr>
        <p:blipFill rotWithShape="1">
          <a:blip r:embed="rId2">
            <a:alphaModFix/>
          </a:blip>
          <a:srcRect l="44" r="36321"/>
          <a:stretch/>
        </p:blipFill>
        <p:spPr>
          <a:xfrm>
            <a:off x="9500617" y="1737360"/>
            <a:ext cx="2688209" cy="4224600"/>
          </a:xfrm>
          <a:custGeom>
            <a:avLst/>
            <a:gdLst/>
            <a:ahLst/>
            <a:cxnLst/>
            <a:rect l="l" t="t" r="r" b="b"/>
            <a:pathLst>
              <a:path w="2688209" h="4224600" extrusionOk="0">
                <a:moveTo>
                  <a:pt x="2112300" y="0"/>
                </a:moveTo>
                <a:cubicBezTo>
                  <a:pt x="2258124" y="0"/>
                  <a:pt x="2400497" y="14777"/>
                  <a:pt x="2538002" y="42915"/>
                </a:cubicBezTo>
                <a:lnTo>
                  <a:pt x="2688209" y="81537"/>
                </a:lnTo>
                <a:lnTo>
                  <a:pt x="2688209" y="4143064"/>
                </a:lnTo>
                <a:lnTo>
                  <a:pt x="2538002" y="4181686"/>
                </a:lnTo>
                <a:cubicBezTo>
                  <a:pt x="2400497" y="4209824"/>
                  <a:pt x="2258124" y="4224600"/>
                  <a:pt x="2112300" y="4224600"/>
                </a:cubicBezTo>
                <a:cubicBezTo>
                  <a:pt x="945709" y="4224600"/>
                  <a:pt x="0" y="3278891"/>
                  <a:pt x="0" y="2112300"/>
                </a:cubicBezTo>
                <a:cubicBezTo>
                  <a:pt x="0" y="945709"/>
                  <a:pt x="945709" y="0"/>
                  <a:pt x="2112300" y="0"/>
                </a:cubicBezTo>
                <a:close/>
              </a:path>
            </a:pathLst>
          </a:custGeom>
          <a:noFill/>
          <a:ln>
            <a:noFill/>
          </a:ln>
        </p:spPr>
      </p:pic>
      <p:pic>
        <p:nvPicPr>
          <p:cNvPr id="1387" name="Google Shape;1387;p88" descr="Google Shape;896;p63"/>
          <p:cNvPicPr preferRelativeResize="0"/>
          <p:nvPr/>
        </p:nvPicPr>
        <p:blipFill rotWithShape="1">
          <a:blip r:embed="rId3">
            <a:alphaModFix/>
          </a:blip>
          <a:srcRect r="48065"/>
          <a:stretch/>
        </p:blipFill>
        <p:spPr>
          <a:xfrm>
            <a:off x="11226050" y="1307500"/>
            <a:ext cx="962775" cy="4509251"/>
          </a:xfrm>
          <a:prstGeom prst="rect">
            <a:avLst/>
          </a:prstGeom>
          <a:noFill/>
          <a:ln>
            <a:noFill/>
          </a:ln>
        </p:spPr>
      </p:pic>
      <p:sp>
        <p:nvSpPr>
          <p:cNvPr id="1388" name="Google Shape;1388;p88"/>
          <p:cNvSpPr txBox="1">
            <a:spLocks noGrp="1"/>
          </p:cNvSpPr>
          <p:nvPr>
            <p:ph type="title"/>
          </p:nvPr>
        </p:nvSpPr>
        <p:spPr>
          <a:xfrm>
            <a:off x="571505" y="66197"/>
            <a:ext cx="10396800" cy="990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3200"/>
              <a:buNone/>
              <a:defRPr sz="3200">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pic>
        <p:nvPicPr>
          <p:cNvPr id="1389" name="Google Shape;1389;p88"/>
          <p:cNvPicPr preferRelativeResize="0"/>
          <p:nvPr/>
        </p:nvPicPr>
        <p:blipFill rotWithShape="1">
          <a:blip r:embed="rId4">
            <a:alphaModFix/>
          </a:blip>
          <a:srcRect b="54319"/>
          <a:stretch/>
        </p:blipFill>
        <p:spPr>
          <a:xfrm>
            <a:off x="10305925" y="5198450"/>
            <a:ext cx="2007426" cy="901074"/>
          </a:xfrm>
          <a:prstGeom prst="rect">
            <a:avLst/>
          </a:prstGeom>
          <a:noFill/>
          <a:ln>
            <a:noFill/>
          </a:ln>
        </p:spPr>
      </p:pic>
      <p:pic>
        <p:nvPicPr>
          <p:cNvPr id="1390" name="Google Shape;1390;p88" descr="4.png"/>
          <p:cNvPicPr preferRelativeResize="0"/>
          <p:nvPr/>
        </p:nvPicPr>
        <p:blipFill rotWithShape="1">
          <a:blip r:embed="rId5">
            <a:alphaModFix/>
          </a:blip>
          <a:srcRect r="33958"/>
          <a:stretch/>
        </p:blipFill>
        <p:spPr>
          <a:xfrm>
            <a:off x="10886875" y="5524925"/>
            <a:ext cx="1301950" cy="574600"/>
          </a:xfrm>
          <a:prstGeom prst="rect">
            <a:avLst/>
          </a:prstGeom>
          <a:noFill/>
          <a:ln>
            <a:noFill/>
          </a:ln>
        </p:spPr>
      </p:pic>
      <p:sp>
        <p:nvSpPr>
          <p:cNvPr id="1392" name="Google Shape;1392;p88"/>
          <p:cNvSpPr txBox="1">
            <a:spLocks noGrp="1"/>
          </p:cNvSpPr>
          <p:nvPr>
            <p:ph type="subTitle" idx="1"/>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1393" name="Google Shape;1393;p88"/>
          <p:cNvSpPr txBox="1">
            <a:spLocks noGrp="1"/>
          </p:cNvSpPr>
          <p:nvPr>
            <p:ph type="body" idx="2"/>
          </p:nvPr>
        </p:nvSpPr>
        <p:spPr>
          <a:xfrm>
            <a:off x="489859" y="1709925"/>
            <a:ext cx="8202900" cy="4389600"/>
          </a:xfrm>
          <a:prstGeom prst="rect">
            <a:avLst/>
          </a:prstGeom>
        </p:spPr>
        <p:txBody>
          <a:bodyPr spcFirstLastPara="1" wrap="square" lIns="91425" tIns="91425" rIns="91425" bIns="91425" anchor="t" anchorCtr="0">
            <a:noAutofit/>
          </a:bodyPr>
          <a:lstStyle>
            <a:lvl1pPr marL="457200" lvl="0" indent="-355600" rtl="0">
              <a:spcBef>
                <a:spcPts val="55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1200"/>
              </a:spcBef>
              <a:spcAft>
                <a:spcPts val="0"/>
              </a:spcAft>
              <a:buSzPts val="1600"/>
              <a:buChar char="■"/>
              <a:defRPr/>
            </a:lvl3pPr>
            <a:lvl4pPr marL="1828800" lvl="3" indent="-317500" rtl="0">
              <a:spcBef>
                <a:spcPts val="1200"/>
              </a:spcBef>
              <a:spcAft>
                <a:spcPts val="0"/>
              </a:spcAft>
              <a:buSzPts val="1400"/>
              <a:buChar char="●"/>
              <a:defRPr/>
            </a:lvl4pPr>
            <a:lvl5pPr marL="2286000" lvl="4" indent="-355600" rtl="0">
              <a:spcBef>
                <a:spcPts val="900"/>
              </a:spcBef>
              <a:spcAft>
                <a:spcPts val="0"/>
              </a:spcAft>
              <a:buSzPts val="2000"/>
              <a:buChar char="○"/>
              <a:defRPr/>
            </a:lvl5pPr>
            <a:lvl6pPr marL="2743200" lvl="5" indent="-355600" rtl="0">
              <a:spcBef>
                <a:spcPts val="575"/>
              </a:spcBef>
              <a:spcAft>
                <a:spcPts val="0"/>
              </a:spcAft>
              <a:buSzPts val="2000"/>
              <a:buChar char="■"/>
              <a:defRPr/>
            </a:lvl6pPr>
            <a:lvl7pPr marL="3200400" lvl="6" indent="-355600" rtl="0">
              <a:spcBef>
                <a:spcPts val="575"/>
              </a:spcBef>
              <a:spcAft>
                <a:spcPts val="0"/>
              </a:spcAft>
              <a:buSzPts val="2000"/>
              <a:buChar char="●"/>
              <a:defRPr/>
            </a:lvl7pPr>
            <a:lvl8pPr marL="3657600" lvl="7" indent="-355600" rtl="0">
              <a:spcBef>
                <a:spcPts val="575"/>
              </a:spcBef>
              <a:spcAft>
                <a:spcPts val="0"/>
              </a:spcAft>
              <a:buSzPts val="2000"/>
              <a:buChar char="○"/>
              <a:defRPr/>
            </a:lvl8pPr>
            <a:lvl9pPr marL="4114800" lvl="8" indent="-355600" rtl="0">
              <a:spcBef>
                <a:spcPts val="575"/>
              </a:spcBef>
              <a:spcAft>
                <a:spcPts val="575"/>
              </a:spcAft>
              <a:buSzPts val="2000"/>
              <a:buChar char="■"/>
              <a:defRPr/>
            </a:lvl9pPr>
          </a:lstStyle>
          <a:p>
            <a:endParaRPr/>
          </a:p>
        </p:txBody>
      </p:sp>
      <p:sp>
        <p:nvSpPr>
          <p:cNvPr id="1394" name="Google Shape;1394;p88"/>
          <p:cNvSpPr txBox="1">
            <a:spLocks noGrp="1"/>
          </p:cNvSpPr>
          <p:nvPr>
            <p:ph type="subTitle" idx="3"/>
          </p:nvPr>
        </p:nvSpPr>
        <p:spPr>
          <a:xfrm>
            <a:off x="576075" y="1115568"/>
            <a:ext cx="10397400" cy="591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Tree>
    <p:extLst>
      <p:ext uri="{BB962C8B-B14F-4D97-AF65-F5344CB8AC3E}">
        <p14:creationId xmlns:p14="http://schemas.microsoft.com/office/powerpoint/2010/main" val="1593122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theme" Target="../theme/theme2.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1" r:id="rId1"/>
    <p:sldLayoutId id="2147483732" r:id="rId2"/>
    <p:sldLayoutId id="2147483734" r:id="rId3"/>
    <p:sldLayoutId id="2147483808" r:id="rId4"/>
    <p:sldLayoutId id="2147483809" r:id="rId5"/>
    <p:sldLayoutId id="2147483810" r:id="rId6"/>
    <p:sldLayoutId id="2147483811" r:id="rId7"/>
    <p:sldLayoutId id="2147483812" r:id="rId8"/>
    <p:sldLayoutId id="2147483826" r:id="rId9"/>
    <p:sldLayoutId id="214748382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80" r:id="rId1"/>
    <p:sldLayoutId id="2147483788" r:id="rId2"/>
    <p:sldLayoutId id="2147483789" r:id="rId3"/>
    <p:sldLayoutId id="2147483794"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31" r:id="rId13"/>
    <p:sldLayoutId id="2147483821" r:id="rId14"/>
    <p:sldLayoutId id="2147483822" r:id="rId15"/>
    <p:sldLayoutId id="2147483823" r:id="rId16"/>
    <p:sldLayoutId id="2147483824" r:id="rId17"/>
    <p:sldLayoutId id="2147483828" r:id="rId18"/>
    <p:sldLayoutId id="2147483829" r:id="rId19"/>
    <p:sldLayoutId id="2147483830"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2EA_24AB0D12.xml"/><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2E7_9A2FCEAA.xml"/><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2F0_94ACA48B.xml"/><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microsoft.com/office/2018/10/relationships/comments" Target="../comments/modernComment_10E_0.xml"/><Relationship Id="rId7" Type="http://schemas.openxmlformats.org/officeDocument/2006/relationships/hyperlink" Target="https://sfdc.co/mfa-roadmap" TargetMode="External"/><Relationship Id="rId2" Type="http://schemas.openxmlformats.org/officeDocument/2006/relationships/notesSlide" Target="../notesSlides/notesSlide13.xml"/><Relationship Id="rId1" Type="http://schemas.openxmlformats.org/officeDocument/2006/relationships/slideLayout" Target="../slideLayouts/slideLayout17.xml"/><Relationship Id="rId6" Type="http://schemas.openxmlformats.org/officeDocument/2006/relationships/image" Target="../media/image35.png"/><Relationship Id="rId11" Type="http://schemas.openxmlformats.org/officeDocument/2006/relationships/image" Target="../media/image39.png"/><Relationship Id="rId5" Type="http://schemas.openxmlformats.org/officeDocument/2006/relationships/image" Target="../media/image34.png"/><Relationship Id="rId10" Type="http://schemas.openxmlformats.org/officeDocument/2006/relationships/image" Target="../media/image38.png"/><Relationship Id="rId4" Type="http://schemas.openxmlformats.org/officeDocument/2006/relationships/image" Target="../media/image33.png"/><Relationship Id="rId9" Type="http://schemas.openxmlformats.org/officeDocument/2006/relationships/image" Target="../media/image37.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microsoft.com/office/2018/10/relationships/comments" Target="../comments/modernComment_2E8_0.xml"/><Relationship Id="rId7"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24.png"/><Relationship Id="rId5" Type="http://schemas.openxmlformats.org/officeDocument/2006/relationships/image" Target="../media/image40.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29.xml"/><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2.png"/><Relationship Id="rId3" Type="http://schemas.openxmlformats.org/officeDocument/2006/relationships/image" Target="../media/image45.png"/><Relationship Id="rId7" Type="http://schemas.openxmlformats.org/officeDocument/2006/relationships/hyperlink" Target="http://sfdc.co/IntrotoAuthenticator" TargetMode="External"/><Relationship Id="rId12"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26.xml"/><Relationship Id="rId6" Type="http://schemas.openxmlformats.org/officeDocument/2006/relationships/image" Target="../media/image47.png"/><Relationship Id="rId11" Type="http://schemas.openxmlformats.org/officeDocument/2006/relationships/image" Target="../media/image50.png"/><Relationship Id="rId5" Type="http://schemas.openxmlformats.org/officeDocument/2006/relationships/image" Target="../media/image46.png"/><Relationship Id="rId10" Type="http://schemas.microsoft.com/office/2007/relationships/hdphoto" Target="../media/hdphoto1.wdp"/><Relationship Id="rId4" Type="http://schemas.openxmlformats.org/officeDocument/2006/relationships/image" Target="../media/image30.png"/><Relationship Id="rId9"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19.xml"/><Relationship Id="rId5" Type="http://schemas.openxmlformats.org/officeDocument/2006/relationships/image" Target="../media/image54.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2" Type="http://schemas.openxmlformats.org/officeDocument/2006/relationships/notesSlide" Target="../notesSlides/notesSlide19.xml"/><Relationship Id="rId1" Type="http://schemas.openxmlformats.org/officeDocument/2006/relationships/slideLayout" Target="../slideLayouts/slideLayout20.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58.png"/><Relationship Id="rId5" Type="http://schemas.openxmlformats.org/officeDocument/2006/relationships/hyperlink" Target="https://webauthn.guide/" TargetMode="External"/><Relationship Id="rId4" Type="http://schemas.openxmlformats.org/officeDocument/2006/relationships/hyperlink" Target="https://www.yubico.com/authentication-standards/fido-u2f/"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21.xml"/><Relationship Id="rId5" Type="http://schemas.openxmlformats.org/officeDocument/2006/relationships/hyperlink" Target="https://fidoalliance.org/fido2/fido2-web-authentication-webauthn/" TargetMode="External"/><Relationship Id="rId4" Type="http://schemas.openxmlformats.org/officeDocument/2006/relationships/image" Target="../media/image60.png"/></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image" Target="../media/image65.png"/><Relationship Id="rId11" Type="http://schemas.openxmlformats.org/officeDocument/2006/relationships/image" Target="../media/image69.png"/><Relationship Id="rId5" Type="http://schemas.openxmlformats.org/officeDocument/2006/relationships/image" Target="../media/image64.png"/><Relationship Id="rId10" Type="http://schemas.openxmlformats.org/officeDocument/2006/relationships/image" Target="../media/image68.png"/><Relationship Id="rId4" Type="http://schemas.openxmlformats.org/officeDocument/2006/relationships/image" Target="../media/image63.png"/><Relationship Id="rId9"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hyperlink" Target="https://help.salesforce.com/s/articleView?id=sf.security_mfa_exclude_exempt_users.htm" TargetMode="External"/><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7.xml"/><Relationship Id="rId1" Type="http://schemas.openxmlformats.org/officeDocument/2006/relationships/slideLayout" Target="../slideLayouts/slideLayout30.xml"/><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8.xml"/><Relationship Id="rId1" Type="http://schemas.openxmlformats.org/officeDocument/2006/relationships/slideLayout" Target="../slideLayouts/slideLayout30.xml"/><Relationship Id="rId4" Type="http://schemas.openxmlformats.org/officeDocument/2006/relationships/image" Target="../media/image7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8" Type="http://schemas.openxmlformats.org/officeDocument/2006/relationships/hyperlink" Target="https://help.salesforce.com/apex/HTViewSolution?urlname=Salesforce-Multi-Factor-Authentication-FAQ" TargetMode="External"/><Relationship Id="rId13" Type="http://schemas.openxmlformats.org/officeDocument/2006/relationships/hyperlink" Target="https://trailhead.salesforce.com/content/learn/projects/quick-start-turn-on-multi-factor-authentication" TargetMode="External"/><Relationship Id="rId18" Type="http://schemas.openxmlformats.org/officeDocument/2006/relationships/hyperlink" Target="https://sfdc.co/download-mfa-rollout-pack" TargetMode="External"/><Relationship Id="rId3" Type="http://schemas.microsoft.com/office/2018/10/relationships/comments" Target="../comments/modernComment_2E9_9B87503E.xml"/><Relationship Id="rId7" Type="http://schemas.openxmlformats.org/officeDocument/2006/relationships/hyperlink" Target="https://salesforce.vidyard.com/watch/JyZ_mibupf6sOzMwvhtA3g" TargetMode="External"/><Relationship Id="rId12" Type="http://schemas.openxmlformats.org/officeDocument/2006/relationships/image" Target="../media/image78.png"/><Relationship Id="rId17" Type="http://schemas.openxmlformats.org/officeDocument/2006/relationships/image" Target="../media/image81.png"/><Relationship Id="rId2" Type="http://schemas.openxmlformats.org/officeDocument/2006/relationships/notesSlide" Target="../notesSlides/notesSlide30.xml"/><Relationship Id="rId16" Type="http://schemas.openxmlformats.org/officeDocument/2006/relationships/image" Target="../media/image80.png"/><Relationship Id="rId1" Type="http://schemas.openxmlformats.org/officeDocument/2006/relationships/slideLayout" Target="../slideLayouts/slideLayout17.xml"/><Relationship Id="rId6" Type="http://schemas.openxmlformats.org/officeDocument/2006/relationships/hyperlink" Target="https://help.salesforce.com/s/articleView?id=000389361&amp;type=1" TargetMode="External"/><Relationship Id="rId11" Type="http://schemas.openxmlformats.org/officeDocument/2006/relationships/image" Target="../media/image77.jpg"/><Relationship Id="rId5" Type="http://schemas.openxmlformats.org/officeDocument/2006/relationships/image" Target="../media/image75.png"/><Relationship Id="rId15" Type="http://schemas.openxmlformats.org/officeDocument/2006/relationships/hyperlink" Target="https://sfdc.co/MfaAdminQuickGuide" TargetMode="External"/><Relationship Id="rId10" Type="http://schemas.openxmlformats.org/officeDocument/2006/relationships/image" Target="../media/image76.png"/><Relationship Id="rId19" Type="http://schemas.openxmlformats.org/officeDocument/2006/relationships/image" Target="../media/image82.png"/><Relationship Id="rId4" Type="http://schemas.openxmlformats.org/officeDocument/2006/relationships/hyperlink" Target="https://security.salesforce.com/mfa" TargetMode="External"/><Relationship Id="rId9" Type="http://schemas.openxmlformats.org/officeDocument/2006/relationships/image" Target="../media/image36.png"/><Relationship Id="rId14" Type="http://schemas.openxmlformats.org/officeDocument/2006/relationships/image" Target="../media/image7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okta.com/infographic/one-minute-whitepaper-the-anatomy-of-account-takeover-attacks/"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10" name="Shape 146">
            <a:extLst>
              <a:ext uri="{FF2B5EF4-FFF2-40B4-BE49-F238E27FC236}">
                <a16:creationId xmlns:a16="http://schemas.microsoft.com/office/drawing/2014/main" id="{811C2D47-5797-98C0-BDDA-91A4DFF7C596}"/>
              </a:ext>
            </a:extLst>
          </p:cNvPr>
          <p:cNvSpPr txBox="1">
            <a:spLocks/>
          </p:cNvSpPr>
          <p:nvPr/>
        </p:nvSpPr>
        <p:spPr>
          <a:xfrm>
            <a:off x="338325" y="727788"/>
            <a:ext cx="11530214" cy="522303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nSpc>
                <a:spcPct val="150000"/>
              </a:lnSpc>
            </a:pPr>
            <a:r>
              <a:rPr lang="ja-JP" sz="3000" dirty="0">
                <a:solidFill>
                  <a:srgbClr val="434343"/>
                </a:solidFill>
                <a:latin typeface="Arial" panose="020B0604020202020204" pitchFamily="34" charset="0"/>
                <a:ea typeface="MS Gothic" panose="020B0609070205080204" pitchFamily="49" charset="-128"/>
              </a:rPr>
              <a:t>ようこそ!</a:t>
            </a:r>
          </a:p>
          <a:p>
            <a:pPr marL="0" indent="0">
              <a:lnSpc>
                <a:spcPct val="100000"/>
              </a:lnSpc>
            </a:pPr>
            <a:endParaRPr lang="en-US" sz="2400" dirty="0">
              <a:solidFill>
                <a:srgbClr val="434343"/>
              </a:solidFill>
              <a:latin typeface="Arial" panose="020B0604020202020204" pitchFamily="34" charset="0"/>
              <a:ea typeface="MS Gothic" panose="020B0609070205080204" pitchFamily="49" charset="-128"/>
            </a:endParaRPr>
          </a:p>
          <a:p>
            <a:pPr marL="0" indent="0">
              <a:lnSpc>
                <a:spcPct val="100000"/>
              </a:lnSpc>
              <a:buClr>
                <a:schemeClr val="dk1"/>
              </a:buClr>
              <a:buSzPct val="25000"/>
            </a:pPr>
            <a:r>
              <a:rPr lang="ja-JP" sz="2400" dirty="0">
                <a:solidFill>
                  <a:srgbClr val="434343"/>
                </a:solidFill>
                <a:latin typeface="Arial" panose="020B0604020202020204" pitchFamily="34" charset="0"/>
                <a:ea typeface="MS Gothic" panose="020B0609070205080204" pitchFamily="49" charset="-128"/>
              </a:rPr>
              <a:t>このプレゼンテーションは、多要素認証 (MFA) の重要性や Salesforce の要件、Salesforce の自動有効化計画などを貴社や貴社の顧客に案内するためにカスタマイズして使用できます。顧客側で MFA の有効化とユーザーのトレーニングを行う場合は、貴社が主催するウェビナーやエキスパートへの質問セッションでこれらのスライドを使用して、MFA に対する顧客の認識を向上させ、有効化を促進できます。</a:t>
            </a:r>
          </a:p>
          <a:p>
            <a:pPr marL="0" indent="0">
              <a:lnSpc>
                <a:spcPct val="100000"/>
              </a:lnSpc>
              <a:buClr>
                <a:schemeClr val="dk1"/>
              </a:buClr>
              <a:buSzPct val="25000"/>
            </a:pPr>
            <a:endParaRPr lang="en-US" sz="2400" dirty="0">
              <a:solidFill>
                <a:srgbClr val="434343"/>
              </a:solidFill>
              <a:latin typeface="Arial" panose="020B0604020202020204" pitchFamily="34" charset="0"/>
              <a:ea typeface="MS Gothic" panose="020B0609070205080204" pitchFamily="49" charset="-128"/>
            </a:endParaRPr>
          </a:p>
          <a:p>
            <a:pPr marL="0" indent="0">
              <a:lnSpc>
                <a:spcPct val="100000"/>
              </a:lnSpc>
              <a:buClr>
                <a:schemeClr val="dk1"/>
              </a:buClr>
              <a:buSzPct val="25000"/>
            </a:pPr>
            <a:r>
              <a:rPr lang="ja-JP" sz="2400" dirty="0">
                <a:solidFill>
                  <a:srgbClr val="434343"/>
                </a:solidFill>
                <a:latin typeface="Arial" panose="020B0604020202020204" pitchFamily="34" charset="0"/>
                <a:ea typeface="MS Gothic" panose="020B0609070205080204" pitchFamily="49" charset="-128"/>
              </a:rPr>
              <a:t>ブランディング、ビジネス、ユースケースに応じて編集してください。</a:t>
            </a:r>
          </a:p>
          <a:p>
            <a:pPr marL="0" indent="0">
              <a:lnSpc>
                <a:spcPct val="100000"/>
              </a:lnSpc>
              <a:buClr>
                <a:schemeClr val="dk1"/>
              </a:buClr>
              <a:buSzPct val="25000"/>
            </a:pPr>
            <a:endParaRPr lang="en-US" sz="3200" dirty="0">
              <a:solidFill>
                <a:srgbClr val="434343"/>
              </a:solidFill>
              <a:latin typeface="Arial" panose="020B0604020202020204" pitchFamily="34" charset="0"/>
              <a:ea typeface="MS Gothic" panose="020B0609070205080204" pitchFamily="49" charset="-128"/>
            </a:endParaRPr>
          </a:p>
          <a:p>
            <a:pPr marL="0" indent="0">
              <a:lnSpc>
                <a:spcPct val="100000"/>
              </a:lnSpc>
              <a:buClr>
                <a:schemeClr val="dk1"/>
              </a:buClr>
              <a:buSzPct val="25000"/>
            </a:pPr>
            <a:r>
              <a:rPr lang="ja-JP" sz="1800" dirty="0">
                <a:solidFill>
                  <a:srgbClr val="434343"/>
                </a:solidFill>
                <a:latin typeface="Arial" panose="020B0604020202020204" pitchFamily="34" charset="0"/>
                <a:ea typeface="MS Gothic" panose="020B0609070205080204" pitchFamily="49" charset="-128"/>
              </a:rPr>
              <a:t>注意: デッキのカスタマイズに関するヒントやガイダンスを見るには、[コメント] ペインをオンにします。</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solidFill>
                  <a:schemeClr val="accent1"/>
                </a:solidFill>
                <a:latin typeface="Arial" panose="020B0604020202020204" pitchFamily="34" charset="0"/>
                <a:ea typeface="MS Gothic" panose="020B0609070205080204" pitchFamily="49" charset="-128"/>
              </a:rPr>
              <a:t>MFA の要件と自動有効化 / 適用</a:t>
            </a:r>
          </a:p>
        </p:txBody>
      </p:sp>
    </p:spTree>
    <p:extLst>
      <p:ext uri="{BB962C8B-B14F-4D97-AF65-F5344CB8AC3E}">
        <p14:creationId xmlns:p14="http://schemas.microsoft.com/office/powerpoint/2010/main" val="615189778"/>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a:latin typeface="Arial" panose="020B0604020202020204" pitchFamily="34" charset="0"/>
                <a:ea typeface="MS Gothic" panose="020B0609070205080204" pitchFamily="49" charset="-128"/>
              </a:rPr>
              <a:t>多要素認証 (MFA) の要件</a:t>
            </a:r>
          </a:p>
        </p:txBody>
      </p:sp>
      <p:sp>
        <p:nvSpPr>
          <p:cNvPr id="3" name="Google Shape;1097;p156">
            <a:extLst>
              <a:ext uri="{FF2B5EF4-FFF2-40B4-BE49-F238E27FC236}">
                <a16:creationId xmlns:a16="http://schemas.microsoft.com/office/drawing/2014/main" id="{9E43EF3E-80E4-CE55-2175-2D2EF2BC956E}"/>
              </a:ext>
            </a:extLst>
          </p:cNvPr>
          <p:cNvSpPr txBox="1">
            <a:spLocks/>
          </p:cNvSpPr>
          <p:nvPr/>
        </p:nvSpPr>
        <p:spPr>
          <a:xfrm>
            <a:off x="576075" y="1220631"/>
            <a:ext cx="9618127" cy="936661"/>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spcBef>
                <a:spcPts val="300"/>
              </a:spcBef>
            </a:pPr>
            <a:r>
              <a:rPr lang="ja-JP" sz="2400" b="1" dirty="0">
                <a:solidFill>
                  <a:schemeClr val="accent2"/>
                </a:solidFill>
                <a:latin typeface="Arial" panose="020B0604020202020204" pitchFamily="34" charset="0"/>
                <a:ea typeface="MS Gothic" panose="020B0609070205080204" pitchFamily="49" charset="-128"/>
              </a:rPr>
              <a:t>2022 年 2 月 1 日</a:t>
            </a:r>
            <a:r>
              <a:rPr lang="ja-JP" sz="2400" dirty="0">
                <a:solidFill>
                  <a:schemeClr val="accent2"/>
                </a:solidFill>
                <a:latin typeface="Arial" panose="020B0604020202020204" pitchFamily="34" charset="0"/>
                <a:ea typeface="MS Gothic" panose="020B0609070205080204" pitchFamily="49" charset="-128"/>
              </a:rPr>
              <a:t>より、Salesforce のテクノロジーを基盤としてビルドされた製品にアクセスするには、MFA の使用が必須となります。</a:t>
            </a:r>
          </a:p>
        </p:txBody>
      </p:sp>
      <p:sp>
        <p:nvSpPr>
          <p:cNvPr id="19" name="Google Shape;881;p93">
            <a:extLst>
              <a:ext uri="{FF2B5EF4-FFF2-40B4-BE49-F238E27FC236}">
                <a16:creationId xmlns:a16="http://schemas.microsoft.com/office/drawing/2014/main" id="{BBA6D5BF-192B-3CE4-DE8A-2C2481A38A4F}"/>
              </a:ext>
            </a:extLst>
          </p:cNvPr>
          <p:cNvSpPr/>
          <p:nvPr/>
        </p:nvSpPr>
        <p:spPr>
          <a:xfrm>
            <a:off x="2793087" y="3776392"/>
            <a:ext cx="2743200" cy="2117400"/>
          </a:xfrm>
          <a:prstGeom prst="roundRect">
            <a:avLst>
              <a:gd name="adj" fmla="val 7333"/>
            </a:avLst>
          </a:prstGeom>
          <a:solidFill>
            <a:srgbClr val="CFE9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ea typeface="MS Gothic" panose="020B0609070205080204" pitchFamily="49" charset="-128"/>
            </a:endParaRPr>
          </a:p>
        </p:txBody>
      </p:sp>
      <p:sp>
        <p:nvSpPr>
          <p:cNvPr id="20" name="Google Shape;882;p93">
            <a:extLst>
              <a:ext uri="{FF2B5EF4-FFF2-40B4-BE49-F238E27FC236}">
                <a16:creationId xmlns:a16="http://schemas.microsoft.com/office/drawing/2014/main" id="{1D8E6904-2A20-4578-5DFF-C26CD14A66AC}"/>
              </a:ext>
            </a:extLst>
          </p:cNvPr>
          <p:cNvSpPr/>
          <p:nvPr/>
        </p:nvSpPr>
        <p:spPr>
          <a:xfrm>
            <a:off x="6652536" y="3776392"/>
            <a:ext cx="2871709" cy="2115300"/>
          </a:xfrm>
          <a:prstGeom prst="roundRect">
            <a:avLst>
              <a:gd name="adj" fmla="val 7333"/>
            </a:avLst>
          </a:prstGeom>
          <a:solidFill>
            <a:srgbClr val="CFE9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ea typeface="MS Gothic" panose="020B0609070205080204" pitchFamily="49" charset="-128"/>
            </a:endParaRPr>
          </a:p>
        </p:txBody>
      </p:sp>
      <p:sp>
        <p:nvSpPr>
          <p:cNvPr id="21" name="Google Shape;883;p93">
            <a:extLst>
              <a:ext uri="{FF2B5EF4-FFF2-40B4-BE49-F238E27FC236}">
                <a16:creationId xmlns:a16="http://schemas.microsoft.com/office/drawing/2014/main" id="{213A411E-55D7-45EC-4EDC-68D4B89DAA24}"/>
              </a:ext>
            </a:extLst>
          </p:cNvPr>
          <p:cNvSpPr/>
          <p:nvPr/>
        </p:nvSpPr>
        <p:spPr>
          <a:xfrm>
            <a:off x="3775888" y="3962927"/>
            <a:ext cx="777600" cy="758400"/>
          </a:xfrm>
          <a:prstGeom prst="ellipse">
            <a:avLst/>
          </a:prstGeom>
          <a:solidFill>
            <a:srgbClr val="032E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ea typeface="MS Gothic" panose="020B0609070205080204" pitchFamily="49" charset="-128"/>
            </a:endParaRPr>
          </a:p>
        </p:txBody>
      </p:sp>
      <p:sp>
        <p:nvSpPr>
          <p:cNvPr id="22" name="Google Shape;884;p93">
            <a:extLst>
              <a:ext uri="{FF2B5EF4-FFF2-40B4-BE49-F238E27FC236}">
                <a16:creationId xmlns:a16="http://schemas.microsoft.com/office/drawing/2014/main" id="{2F853234-868C-E46B-A215-71F11F4BFE7C}"/>
              </a:ext>
            </a:extLst>
          </p:cNvPr>
          <p:cNvSpPr/>
          <p:nvPr/>
        </p:nvSpPr>
        <p:spPr>
          <a:xfrm>
            <a:off x="7734912" y="3962938"/>
            <a:ext cx="777600" cy="758400"/>
          </a:xfrm>
          <a:prstGeom prst="ellipse">
            <a:avLst/>
          </a:prstGeom>
          <a:solidFill>
            <a:srgbClr val="032E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900">
              <a:latin typeface="Arial" panose="020B0604020202020204" pitchFamily="34" charset="0"/>
              <a:ea typeface="MS Gothic" panose="020B0609070205080204" pitchFamily="49" charset="-128"/>
            </a:endParaRPr>
          </a:p>
        </p:txBody>
      </p:sp>
      <p:grpSp>
        <p:nvGrpSpPr>
          <p:cNvPr id="23" name="Google Shape;885;p93">
            <a:extLst>
              <a:ext uri="{FF2B5EF4-FFF2-40B4-BE49-F238E27FC236}">
                <a16:creationId xmlns:a16="http://schemas.microsoft.com/office/drawing/2014/main" id="{ECA22F82-C30B-F39C-81B7-DE7E9DAC0017}"/>
              </a:ext>
            </a:extLst>
          </p:cNvPr>
          <p:cNvGrpSpPr/>
          <p:nvPr/>
        </p:nvGrpSpPr>
        <p:grpSpPr>
          <a:xfrm>
            <a:off x="7864358" y="4089370"/>
            <a:ext cx="518327" cy="505513"/>
            <a:chOff x="12005533" y="3560346"/>
            <a:chExt cx="462627" cy="462627"/>
          </a:xfrm>
        </p:grpSpPr>
        <p:sp>
          <p:nvSpPr>
            <p:cNvPr id="24" name="Google Shape;886;p93">
              <a:extLst>
                <a:ext uri="{FF2B5EF4-FFF2-40B4-BE49-F238E27FC236}">
                  <a16:creationId xmlns:a16="http://schemas.microsoft.com/office/drawing/2014/main" id="{04A547C8-3D7B-466B-7B5E-A898C3A7AC3A}"/>
                </a:ext>
              </a:extLst>
            </p:cNvPr>
            <p:cNvSpPr/>
            <p:nvPr/>
          </p:nvSpPr>
          <p:spPr>
            <a:xfrm>
              <a:off x="12005533"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Arial" panose="020B0604020202020204" pitchFamily="34" charset="0"/>
                <a:ea typeface="MS Gothic" panose="020B0609070205080204" pitchFamily="49" charset="-128"/>
                <a:cs typeface="Salesforce Sans"/>
                <a:sym typeface="Salesforce Sans"/>
              </a:endParaRPr>
            </a:p>
          </p:txBody>
        </p:sp>
        <p:sp>
          <p:nvSpPr>
            <p:cNvPr id="25" name="Google Shape;887;p93">
              <a:extLst>
                <a:ext uri="{FF2B5EF4-FFF2-40B4-BE49-F238E27FC236}">
                  <a16:creationId xmlns:a16="http://schemas.microsoft.com/office/drawing/2014/main" id="{9530C531-9D1D-1EEC-1019-1E46E79D4B1B}"/>
                </a:ext>
              </a:extLst>
            </p:cNvPr>
            <p:cNvSpPr/>
            <p:nvPr/>
          </p:nvSpPr>
          <p:spPr>
            <a:xfrm>
              <a:off x="12117694"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Arial" panose="020B0604020202020204" pitchFamily="34" charset="0"/>
                <a:ea typeface="MS Gothic" panose="020B0609070205080204" pitchFamily="49" charset="-128"/>
                <a:cs typeface="Salesforce Sans"/>
                <a:sym typeface="Salesforce Sans"/>
              </a:endParaRPr>
            </a:p>
          </p:txBody>
        </p:sp>
      </p:grpSp>
      <p:grpSp>
        <p:nvGrpSpPr>
          <p:cNvPr id="26" name="Google Shape;888;p93">
            <a:extLst>
              <a:ext uri="{FF2B5EF4-FFF2-40B4-BE49-F238E27FC236}">
                <a16:creationId xmlns:a16="http://schemas.microsoft.com/office/drawing/2014/main" id="{918D28A7-F5A7-ADBD-35A5-2015D1F6EE6F}"/>
              </a:ext>
            </a:extLst>
          </p:cNvPr>
          <p:cNvGrpSpPr/>
          <p:nvPr/>
        </p:nvGrpSpPr>
        <p:grpSpPr>
          <a:xfrm>
            <a:off x="3929970" y="4069757"/>
            <a:ext cx="470673" cy="505485"/>
            <a:chOff x="8499634" y="3609064"/>
            <a:chExt cx="357600" cy="393864"/>
          </a:xfrm>
        </p:grpSpPr>
        <p:sp>
          <p:nvSpPr>
            <p:cNvPr id="27" name="Google Shape;889;p93">
              <a:extLst>
                <a:ext uri="{FF2B5EF4-FFF2-40B4-BE49-F238E27FC236}">
                  <a16:creationId xmlns:a16="http://schemas.microsoft.com/office/drawing/2014/main" id="{CDFB5D5F-9D47-2383-CF86-B286617ADF7B}"/>
                </a:ext>
              </a:extLst>
            </p:cNvPr>
            <p:cNvSpPr/>
            <p:nvPr/>
          </p:nvSpPr>
          <p:spPr>
            <a:xfrm>
              <a:off x="8499634" y="3661828"/>
              <a:ext cx="357600" cy="341100"/>
            </a:xfrm>
            <a:custGeom>
              <a:avLst/>
              <a:gdLst/>
              <a:ahLst/>
              <a:cxnLst/>
              <a:rect l="l" t="t" r="r" b="b"/>
              <a:pathLst>
                <a:path w="120000" h="120000" extrusionOk="0">
                  <a:moveTo>
                    <a:pt x="119972" y="57294"/>
                  </a:moveTo>
                  <a:cubicBezTo>
                    <a:pt x="119972" y="31722"/>
                    <a:pt x="105361" y="9822"/>
                    <a:pt x="84416" y="16"/>
                  </a:cubicBezTo>
                  <a:lnTo>
                    <a:pt x="84416" y="22988"/>
                  </a:lnTo>
                  <a:cubicBezTo>
                    <a:pt x="94455" y="30816"/>
                    <a:pt x="101016" y="43188"/>
                    <a:pt x="101050" y="57294"/>
                  </a:cubicBezTo>
                  <a:cubicBezTo>
                    <a:pt x="100972" y="80983"/>
                    <a:pt x="82666" y="100183"/>
                    <a:pt x="60000" y="100216"/>
                  </a:cubicBezTo>
                  <a:cubicBezTo>
                    <a:pt x="37333" y="100183"/>
                    <a:pt x="18983" y="80983"/>
                    <a:pt x="18950" y="57294"/>
                  </a:cubicBezTo>
                  <a:cubicBezTo>
                    <a:pt x="18950" y="43188"/>
                    <a:pt x="25544" y="30816"/>
                    <a:pt x="35572" y="22988"/>
                  </a:cubicBezTo>
                  <a:lnTo>
                    <a:pt x="35572" y="0"/>
                  </a:lnTo>
                  <a:cubicBezTo>
                    <a:pt x="14622" y="9794"/>
                    <a:pt x="0" y="31711"/>
                    <a:pt x="0" y="57294"/>
                  </a:cubicBezTo>
                  <a:cubicBezTo>
                    <a:pt x="0" y="91955"/>
                    <a:pt x="26844" y="120000"/>
                    <a:pt x="60000" y="120000"/>
                  </a:cubicBezTo>
                  <a:cubicBezTo>
                    <a:pt x="93116" y="120000"/>
                    <a:pt x="119972" y="91955"/>
                    <a:pt x="120000" y="57294"/>
                  </a:cubicBezTo>
                  <a:lnTo>
                    <a:pt x="119972" y="57294"/>
                  </a:lnTo>
                  <a:close/>
                  <a:moveTo>
                    <a:pt x="119972" y="57294"/>
                  </a:moveTo>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1C1C1C"/>
                </a:solidFill>
                <a:latin typeface="Arial" panose="020B0604020202020204" pitchFamily="34" charset="0"/>
                <a:ea typeface="MS Gothic" panose="020B0609070205080204" pitchFamily="49" charset="-128"/>
                <a:cs typeface="Arial"/>
                <a:sym typeface="Arial"/>
              </a:endParaRPr>
            </a:p>
          </p:txBody>
        </p:sp>
        <p:sp>
          <p:nvSpPr>
            <p:cNvPr id="28" name="Google Shape;890;p93">
              <a:extLst>
                <a:ext uri="{FF2B5EF4-FFF2-40B4-BE49-F238E27FC236}">
                  <a16:creationId xmlns:a16="http://schemas.microsoft.com/office/drawing/2014/main" id="{0CCEF94E-73B9-2DE3-5AEA-5E5AE8320C45}"/>
                </a:ext>
              </a:extLst>
            </p:cNvPr>
            <p:cNvSpPr/>
            <p:nvPr/>
          </p:nvSpPr>
          <p:spPr>
            <a:xfrm>
              <a:off x="8649414" y="3609064"/>
              <a:ext cx="63300" cy="191700"/>
            </a:xfrm>
            <a:custGeom>
              <a:avLst/>
              <a:gdLst/>
              <a:ahLst/>
              <a:cxnLst/>
              <a:rect l="l" t="t" r="r" b="b"/>
              <a:pathLst>
                <a:path w="120000" h="120000" extrusionOk="0">
                  <a:moveTo>
                    <a:pt x="0" y="100211"/>
                  </a:moveTo>
                  <a:lnTo>
                    <a:pt x="0" y="19788"/>
                  </a:lnTo>
                  <a:cubicBezTo>
                    <a:pt x="0" y="8861"/>
                    <a:pt x="26861" y="0"/>
                    <a:pt x="60000" y="0"/>
                  </a:cubicBezTo>
                  <a:cubicBezTo>
                    <a:pt x="93138" y="0"/>
                    <a:pt x="120000" y="8861"/>
                    <a:pt x="120000" y="19788"/>
                  </a:cubicBezTo>
                  <a:lnTo>
                    <a:pt x="120000" y="100211"/>
                  </a:lnTo>
                  <a:cubicBezTo>
                    <a:pt x="120000" y="111138"/>
                    <a:pt x="93138" y="120000"/>
                    <a:pt x="60000" y="120000"/>
                  </a:cubicBezTo>
                  <a:cubicBezTo>
                    <a:pt x="26861" y="120000"/>
                    <a:pt x="0" y="111138"/>
                    <a:pt x="0" y="100211"/>
                  </a:cubicBezTo>
                  <a:close/>
                  <a:moveTo>
                    <a:pt x="0" y="100211"/>
                  </a:moveTo>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1C1C1C"/>
                </a:solidFill>
                <a:latin typeface="Arial" panose="020B0604020202020204" pitchFamily="34" charset="0"/>
                <a:ea typeface="MS Gothic" panose="020B0609070205080204" pitchFamily="49" charset="-128"/>
                <a:cs typeface="Arial"/>
                <a:sym typeface="Arial"/>
              </a:endParaRPr>
            </a:p>
          </p:txBody>
        </p:sp>
      </p:grpSp>
      <p:sp>
        <p:nvSpPr>
          <p:cNvPr id="29" name="Google Shape;892;p93">
            <a:extLst>
              <a:ext uri="{FF2B5EF4-FFF2-40B4-BE49-F238E27FC236}">
                <a16:creationId xmlns:a16="http://schemas.microsoft.com/office/drawing/2014/main" id="{19C2BBC6-1AB5-2B30-1367-8D76916F2A8E}"/>
              </a:ext>
            </a:extLst>
          </p:cNvPr>
          <p:cNvSpPr txBox="1"/>
          <p:nvPr/>
        </p:nvSpPr>
        <p:spPr>
          <a:xfrm>
            <a:off x="3376939" y="4696942"/>
            <a:ext cx="1586031" cy="1465500"/>
          </a:xfrm>
          <a:prstGeom prst="rect">
            <a:avLst/>
          </a:prstGeom>
          <a:noFill/>
          <a:ln>
            <a:noFill/>
          </a:ln>
        </p:spPr>
        <p:txBody>
          <a:bodyPr spcFirstLastPara="1" wrap="square" lIns="0" tIns="0" rIns="0" bIns="0" anchor="t" anchorCtr="0">
            <a:noAutofit/>
          </a:bodyPr>
          <a:lstStyle/>
          <a:p>
            <a:pPr marL="0" lvl="0" indent="0" algn="ctr" rtl="0">
              <a:lnSpc>
                <a:spcPct val="115000"/>
              </a:lnSpc>
              <a:spcBef>
                <a:spcPts val="1100"/>
              </a:spcBef>
              <a:spcAft>
                <a:spcPts val="1300"/>
              </a:spcAft>
              <a:buNone/>
            </a:pPr>
            <a:r>
              <a:rPr lang="ja-JP" sz="1800" b="1" dirty="0">
                <a:solidFill>
                  <a:srgbClr val="032D60"/>
                </a:solidFill>
                <a:latin typeface="Arial" panose="020B0604020202020204" pitchFamily="34" charset="0"/>
                <a:ea typeface="MS Gothic" panose="020B0609070205080204" pitchFamily="49" charset="-128"/>
                <a:cs typeface="Salesforce Sans"/>
                <a:sym typeface="Salesforce Sans"/>
              </a:rPr>
              <a:t>製品で直接有効にする</a:t>
            </a:r>
          </a:p>
        </p:txBody>
      </p:sp>
      <p:sp>
        <p:nvSpPr>
          <p:cNvPr id="30" name="Google Shape;893;p93">
            <a:extLst>
              <a:ext uri="{FF2B5EF4-FFF2-40B4-BE49-F238E27FC236}">
                <a16:creationId xmlns:a16="http://schemas.microsoft.com/office/drawing/2014/main" id="{DBAA530A-F3DD-964F-3ABE-A9A3F816B30A}"/>
              </a:ext>
            </a:extLst>
          </p:cNvPr>
          <p:cNvSpPr txBox="1"/>
          <p:nvPr/>
        </p:nvSpPr>
        <p:spPr>
          <a:xfrm>
            <a:off x="6815287" y="4696942"/>
            <a:ext cx="2509781" cy="758400"/>
          </a:xfrm>
          <a:prstGeom prst="rect">
            <a:avLst/>
          </a:prstGeom>
          <a:noFill/>
          <a:ln>
            <a:noFill/>
          </a:ln>
        </p:spPr>
        <p:txBody>
          <a:bodyPr spcFirstLastPara="1" wrap="square" lIns="0" tIns="0" rIns="0" bIns="0" anchor="t" anchorCtr="0">
            <a:noAutofit/>
          </a:bodyPr>
          <a:lstStyle/>
          <a:p>
            <a:pPr marL="0" lvl="0" indent="0" algn="ctr" rtl="0">
              <a:lnSpc>
                <a:spcPct val="115000"/>
              </a:lnSpc>
              <a:spcBef>
                <a:spcPts val="1100"/>
              </a:spcBef>
              <a:spcAft>
                <a:spcPts val="1300"/>
              </a:spcAft>
              <a:buNone/>
            </a:pPr>
            <a:r>
              <a:rPr lang="ja-JP" sz="1800" b="1" dirty="0">
                <a:solidFill>
                  <a:srgbClr val="032D60"/>
                </a:solidFill>
                <a:latin typeface="Arial" panose="020B0604020202020204" pitchFamily="34" charset="0"/>
                <a:ea typeface="MS Gothic" panose="020B0609070205080204" pitchFamily="49" charset="-128"/>
                <a:cs typeface="Salesforce Sans"/>
                <a:sym typeface="Salesforce Sans"/>
              </a:rPr>
              <a:t>SSO プロバイダの MFA サービスを使用する</a:t>
            </a:r>
          </a:p>
        </p:txBody>
      </p:sp>
      <p:sp>
        <p:nvSpPr>
          <p:cNvPr id="31" name="Google Shape;896;p93">
            <a:extLst>
              <a:ext uri="{FF2B5EF4-FFF2-40B4-BE49-F238E27FC236}">
                <a16:creationId xmlns:a16="http://schemas.microsoft.com/office/drawing/2014/main" id="{D6CB0DB4-0DC5-4B95-90E2-74C0EF36DA44}"/>
              </a:ext>
            </a:extLst>
          </p:cNvPr>
          <p:cNvSpPr/>
          <p:nvPr/>
        </p:nvSpPr>
        <p:spPr>
          <a:xfrm>
            <a:off x="5703683" y="4472412"/>
            <a:ext cx="756429" cy="727330"/>
          </a:xfrm>
          <a:prstGeom prst="ellipse">
            <a:avLst/>
          </a:prstGeom>
          <a:solidFill>
            <a:srgbClr val="FBBE01"/>
          </a:solidFill>
          <a:ln>
            <a:noFill/>
          </a:ln>
        </p:spPr>
        <p:txBody>
          <a:bodyPr spcFirstLastPara="1" wrap="square" lIns="0" tIns="91425" rIns="0" bIns="91425" anchor="ctr" anchorCtr="0">
            <a:noAutofit/>
          </a:bodyPr>
          <a:lstStyle/>
          <a:p>
            <a:pPr marL="0" lvl="0" indent="0" algn="ctr" rtl="0">
              <a:spcBef>
                <a:spcPts val="0"/>
              </a:spcBef>
              <a:spcAft>
                <a:spcPts val="0"/>
              </a:spcAft>
              <a:buNone/>
            </a:pPr>
            <a:r>
              <a:rPr lang="ja-JP" b="1" dirty="0">
                <a:solidFill>
                  <a:srgbClr val="032D60"/>
                </a:solidFill>
                <a:latin typeface="Arial" panose="020B0604020202020204" pitchFamily="34" charset="0"/>
                <a:ea typeface="MS Gothic" panose="020B0609070205080204" pitchFamily="49" charset="-128"/>
                <a:cs typeface="Salesforce Sans"/>
                <a:sym typeface="Salesforce Sans"/>
              </a:rPr>
              <a:t>または</a:t>
            </a:r>
          </a:p>
        </p:txBody>
      </p:sp>
      <p:sp>
        <p:nvSpPr>
          <p:cNvPr id="2" name="Google Shape;1097;p156">
            <a:extLst>
              <a:ext uri="{FF2B5EF4-FFF2-40B4-BE49-F238E27FC236}">
                <a16:creationId xmlns:a16="http://schemas.microsoft.com/office/drawing/2014/main" id="{FB735E87-5C8B-1821-E679-CD0E09CDC08C}"/>
              </a:ext>
            </a:extLst>
          </p:cNvPr>
          <p:cNvSpPr txBox="1">
            <a:spLocks/>
          </p:cNvSpPr>
          <p:nvPr/>
        </p:nvSpPr>
        <p:spPr>
          <a:xfrm>
            <a:off x="924931" y="2869944"/>
            <a:ext cx="10338962" cy="57618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gn="ctr">
              <a:spcBef>
                <a:spcPts val="300"/>
              </a:spcBef>
            </a:pPr>
            <a:r>
              <a:rPr lang="ja-JP" sz="2400" b="1">
                <a:solidFill>
                  <a:schemeClr val="bg2"/>
                </a:solidFill>
                <a:latin typeface="Arial" panose="020B0604020202020204" pitchFamily="34" charset="0"/>
                <a:ea typeface="MS Gothic" panose="020B0609070205080204" pitchFamily="49" charset="-128"/>
              </a:rPr>
              <a:t>顧客が MFA 要件を満たすには?</a:t>
            </a:r>
          </a:p>
          <a:p>
            <a:pPr marL="0" indent="0">
              <a:spcBef>
                <a:spcPts val="300"/>
              </a:spcBef>
              <a:spcAft>
                <a:spcPts val="300"/>
              </a:spcAft>
            </a:pPr>
            <a:endParaRPr lang="en-US" dirty="0">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2586824362"/>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65"/>
        <p:cNvGrpSpPr/>
        <p:nvPr/>
      </p:nvGrpSpPr>
      <p:grpSpPr>
        <a:xfrm>
          <a:off x="0" y="0"/>
          <a:ext cx="0" cy="0"/>
          <a:chOff x="0" y="0"/>
          <a:chExt cx="0" cy="0"/>
        </a:xfrm>
      </p:grpSpPr>
      <p:sp>
        <p:nvSpPr>
          <p:cNvPr id="1466" name="Google Shape;1466;p145"/>
          <p:cNvSpPr txBox="1">
            <a:spLocks noGrp="1"/>
          </p:cNvSpPr>
          <p:nvPr>
            <p:ph type="title"/>
          </p:nvPr>
        </p:nvSpPr>
        <p:spPr>
          <a:xfrm>
            <a:off x="576075" y="294696"/>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latin typeface="Arial" panose="020B0604020202020204" pitchFamily="34" charset="0"/>
                <a:ea typeface="MS Gothic" panose="020B0609070205080204" pitchFamily="49" charset="-128"/>
              </a:rPr>
              <a:t>顧客が提供するライセンスを共有している場合に MFA 要件を満たすには </a:t>
            </a:r>
          </a:p>
        </p:txBody>
      </p:sp>
      <p:sp>
        <p:nvSpPr>
          <p:cNvPr id="1467" name="Google Shape;1467;p145"/>
          <p:cNvSpPr txBox="1">
            <a:spLocks noGrp="1"/>
          </p:cNvSpPr>
          <p:nvPr>
            <p:ph type="subTitle" idx="1"/>
          </p:nvPr>
        </p:nvSpPr>
        <p:spPr>
          <a:xfrm>
            <a:off x="576075" y="1565309"/>
            <a:ext cx="10396800" cy="5943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ja-JP" sz="2400">
                <a:solidFill>
                  <a:schemeClr val="accent1"/>
                </a:solidFill>
                <a:latin typeface="Arial" panose="020B0604020202020204" pitchFamily="34" charset="0"/>
                <a:ea typeface="MS Gothic" panose="020B0609070205080204" pitchFamily="49" charset="-128"/>
                <a:cs typeface="Salesforce Sans"/>
                <a:sym typeface="Salesforce Sans"/>
              </a:rPr>
              <a:t>パートナー管理者共有ログインユースケースで延長を利用する顧客の場合</a:t>
            </a:r>
          </a:p>
        </p:txBody>
      </p:sp>
      <p:sp>
        <p:nvSpPr>
          <p:cNvPr id="1468" name="Google Shape;1468;p145"/>
          <p:cNvSpPr txBox="1">
            <a:spLocks noGrp="1"/>
          </p:cNvSpPr>
          <p:nvPr>
            <p:ph type="body" idx="2"/>
          </p:nvPr>
        </p:nvSpPr>
        <p:spPr>
          <a:xfrm>
            <a:off x="973427" y="2519264"/>
            <a:ext cx="4372869" cy="3580135"/>
          </a:xfrm>
          <a:prstGeom prst="rect">
            <a:avLst/>
          </a:prstGeom>
        </p:spPr>
        <p:txBody>
          <a:bodyPr spcFirstLastPara="1" wrap="square" lIns="0" tIns="0" rIns="0" bIns="0" anchor="t" anchorCtr="0">
            <a:noAutofit/>
          </a:bodyPr>
          <a:lstStyle/>
          <a:p>
            <a:pPr marL="101600" indent="0" algn="ctr">
              <a:buNone/>
            </a:pPr>
            <a:r>
              <a:rPr lang="ja-JP" sz="2200" b="1">
                <a:solidFill>
                  <a:schemeClr val="tx1"/>
                </a:solidFill>
                <a:latin typeface="Arial" panose="020B0604020202020204" pitchFamily="34" charset="0"/>
                <a:ea typeface="MS Gothic" panose="020B0609070205080204" pitchFamily="49" charset="-128"/>
              </a:rPr>
              <a:t>オプション 1</a:t>
            </a:r>
          </a:p>
          <a:p>
            <a:r>
              <a:rPr lang="ja-JP" sz="2200">
                <a:latin typeface="Arial" panose="020B0604020202020204" pitchFamily="34" charset="0"/>
                <a:ea typeface="MS Gothic" panose="020B0609070205080204" pitchFamily="49" charset="-128"/>
              </a:rPr>
              <a:t>顧客がサービスプロバイダに対して、サービスプロバイダ側の各ユーザーに十分な数の固有ライセンスを提供する</a:t>
            </a:r>
          </a:p>
        </p:txBody>
      </p:sp>
      <p:sp>
        <p:nvSpPr>
          <p:cNvPr id="1469" name="Google Shape;1469;p145"/>
          <p:cNvSpPr txBox="1">
            <a:spLocks noGrp="1"/>
          </p:cNvSpPr>
          <p:nvPr>
            <p:ph type="body" idx="3"/>
          </p:nvPr>
        </p:nvSpPr>
        <p:spPr>
          <a:xfrm>
            <a:off x="6627781" y="2519264"/>
            <a:ext cx="4587616" cy="3580135"/>
          </a:xfrm>
          <a:prstGeom prst="rect">
            <a:avLst/>
          </a:prstGeom>
        </p:spPr>
        <p:txBody>
          <a:bodyPr spcFirstLastPara="1" wrap="square" lIns="0" tIns="0" rIns="0" bIns="0" anchor="t" anchorCtr="0">
            <a:noAutofit/>
          </a:bodyPr>
          <a:lstStyle/>
          <a:p>
            <a:pPr marL="101600" indent="0" algn="ctr">
              <a:buNone/>
            </a:pPr>
            <a:r>
              <a:rPr lang="ja-JP" sz="2200" b="1">
                <a:solidFill>
                  <a:schemeClr val="tx1"/>
                </a:solidFill>
                <a:latin typeface="Arial" panose="020B0604020202020204" pitchFamily="34" charset="0"/>
                <a:ea typeface="MS Gothic" panose="020B0609070205080204" pitchFamily="49" charset="-128"/>
              </a:rPr>
              <a:t>オプション 2</a:t>
            </a:r>
          </a:p>
          <a:p>
            <a:r>
              <a:rPr lang="ja-JP" sz="2200" i="0">
                <a:effectLst/>
                <a:latin typeface="Arial" panose="020B0604020202020204" pitchFamily="34" charset="0"/>
                <a:ea typeface="MS Gothic" panose="020B0609070205080204" pitchFamily="49" charset="-128"/>
              </a:rPr>
              <a:t>サービスプロバイダが</a:t>
            </a:r>
            <a:r>
              <a:rPr lang="ja-JP" sz="2200" b="1" i="0">
                <a:effectLst/>
                <a:latin typeface="Arial" panose="020B0604020202020204" pitchFamily="34" charset="0"/>
                <a:ea typeface="MS Gothic" panose="020B0609070205080204" pitchFamily="49" charset="-128"/>
              </a:rPr>
              <a:t>特権アカウント管理ツールまたはエンタープライズパスワード管理ツール</a:t>
            </a:r>
            <a:r>
              <a:rPr lang="ja-JP" sz="2200" i="0">
                <a:effectLst/>
                <a:latin typeface="Arial" panose="020B0604020202020204" pitchFamily="34" charset="0"/>
                <a:ea typeface="MS Gothic" panose="020B0609070205080204" pitchFamily="49" charset="-128"/>
              </a:rPr>
              <a:t>を導入し、共有された資格情報に対する MFA 検証方法として機能させる</a:t>
            </a:r>
          </a:p>
        </p:txBody>
      </p:sp>
      <p:sp>
        <p:nvSpPr>
          <p:cNvPr id="6" name="Google Shape;896;p93">
            <a:extLst>
              <a:ext uri="{FF2B5EF4-FFF2-40B4-BE49-F238E27FC236}">
                <a16:creationId xmlns:a16="http://schemas.microsoft.com/office/drawing/2014/main" id="{AA1D5000-7818-007E-B780-AC15D2AD8217}"/>
              </a:ext>
            </a:extLst>
          </p:cNvPr>
          <p:cNvSpPr>
            <a:spLocks noChangeAspect="1"/>
          </p:cNvSpPr>
          <p:nvPr/>
        </p:nvSpPr>
        <p:spPr>
          <a:xfrm>
            <a:off x="5623575" y="3178574"/>
            <a:ext cx="914400" cy="914400"/>
          </a:xfrm>
          <a:prstGeom prst="ellipse">
            <a:avLst/>
          </a:prstGeom>
          <a:solidFill>
            <a:srgbClr val="FBBE01"/>
          </a:solidFill>
          <a:ln>
            <a:noFill/>
          </a:ln>
        </p:spPr>
        <p:txBody>
          <a:bodyPr spcFirstLastPara="1" wrap="square" lIns="0" tIns="91425" rIns="0" bIns="91425" anchor="ctr" anchorCtr="0">
            <a:noAutofit/>
          </a:bodyPr>
          <a:lstStyle/>
          <a:p>
            <a:pPr marL="0" lvl="0" indent="0" algn="ctr" rtl="0">
              <a:spcBef>
                <a:spcPts val="0"/>
              </a:spcBef>
              <a:spcAft>
                <a:spcPts val="0"/>
              </a:spcAft>
              <a:buNone/>
            </a:pPr>
            <a:r>
              <a:rPr lang="ja-JP" sz="1600" b="1" dirty="0">
                <a:solidFill>
                  <a:srgbClr val="032D60"/>
                </a:solidFill>
                <a:latin typeface="Arial" panose="020B0604020202020204" pitchFamily="34" charset="0"/>
                <a:ea typeface="MS Gothic" panose="020B0609070205080204" pitchFamily="49" charset="-128"/>
                <a:cs typeface="Salesforce Sans"/>
                <a:sym typeface="Salesforce Sans"/>
              </a:rPr>
              <a:t>または</a:t>
            </a:r>
          </a:p>
        </p:txBody>
      </p:sp>
      <p:sp>
        <p:nvSpPr>
          <p:cNvPr id="9" name="Google Shape;2552;p177">
            <a:extLst>
              <a:ext uri="{FF2B5EF4-FFF2-40B4-BE49-F238E27FC236}">
                <a16:creationId xmlns:a16="http://schemas.microsoft.com/office/drawing/2014/main" id="{19E62E83-CB05-0A7F-F91F-E5C08C45E403}"/>
              </a:ext>
            </a:extLst>
          </p:cNvPr>
          <p:cNvSpPr/>
          <p:nvPr/>
        </p:nvSpPr>
        <p:spPr>
          <a:xfrm rot="-5404374">
            <a:off x="5652169" y="940081"/>
            <a:ext cx="884485" cy="9983094"/>
          </a:xfrm>
          <a:prstGeom prst="roundRect">
            <a:avLst>
              <a:gd name="adj" fmla="val 50000"/>
            </a:avLst>
          </a:prstGeom>
          <a:solidFill>
            <a:schemeClr val="tx1"/>
          </a:solidFill>
          <a:ln w="9525" cap="flat" cmpd="sng">
            <a:solidFill>
              <a:schemeClr val="dk1"/>
            </a:solidFill>
            <a:prstDash val="solid"/>
            <a:round/>
            <a:headEnd type="none" w="sm" len="sm"/>
            <a:tailEnd type="none" w="sm" len="sm"/>
          </a:ln>
          <a:effectLst>
            <a:outerShdw blurRad="292100" dist="101600" dir="3660000" rotWithShape="0">
              <a:srgbClr val="000000">
                <a:alpha val="16470"/>
              </a:srgbClr>
            </a:outerShdw>
          </a:effectLst>
        </p:spPr>
        <p:txBody>
          <a:bodyPr spcFirstLastPara="1" wrap="square" lIns="45650" tIns="45650" rIns="45650" bIns="45650" anchor="ctr" anchorCtr="0">
            <a:noAutofit/>
          </a:bodyPr>
          <a:lstStyle/>
          <a:p>
            <a:pPr marL="0" marR="0" lvl="0" indent="0" algn="ctr" rtl="0">
              <a:spcBef>
                <a:spcPts val="0"/>
              </a:spcBef>
              <a:spcAft>
                <a:spcPts val="0"/>
              </a:spcAft>
              <a:buNone/>
            </a:pPr>
            <a:endParaRPr sz="1100">
              <a:solidFill>
                <a:srgbClr val="0B5CAB"/>
              </a:solidFill>
              <a:latin typeface="Arial" panose="020B0604020202020204" pitchFamily="34" charset="0"/>
              <a:ea typeface="MS Gothic" panose="020B0609070205080204" pitchFamily="49" charset="-128"/>
              <a:cs typeface="Salesforce Sans"/>
              <a:sym typeface="Salesforce Sans"/>
            </a:endParaRPr>
          </a:p>
        </p:txBody>
      </p:sp>
      <p:sp>
        <p:nvSpPr>
          <p:cNvPr id="10" name="Google Shape;2553;p177">
            <a:extLst>
              <a:ext uri="{FF2B5EF4-FFF2-40B4-BE49-F238E27FC236}">
                <a16:creationId xmlns:a16="http://schemas.microsoft.com/office/drawing/2014/main" id="{DD2BB3FE-2984-6E48-E1E6-F1DBBB7B9301}"/>
              </a:ext>
            </a:extLst>
          </p:cNvPr>
          <p:cNvSpPr txBox="1"/>
          <p:nvPr/>
        </p:nvSpPr>
        <p:spPr>
          <a:xfrm>
            <a:off x="1339911" y="5669096"/>
            <a:ext cx="9569590" cy="468300"/>
          </a:xfrm>
          <a:prstGeom prst="rect">
            <a:avLst/>
          </a:prstGeom>
          <a:noFill/>
          <a:ln>
            <a:noFill/>
          </a:ln>
        </p:spPr>
        <p:txBody>
          <a:bodyPr spcFirstLastPara="1" wrap="square" lIns="119875" tIns="119875" rIns="119875" bIns="119875" anchor="t" anchorCtr="0">
            <a:noAutofit/>
          </a:bodyPr>
          <a:lstStyle/>
          <a:p>
            <a:pPr algn="ctr"/>
            <a:r>
              <a:rPr lang="ja-JP" sz="2000" b="1" dirty="0">
                <a:solidFill>
                  <a:schemeClr val="bg1"/>
                </a:solidFill>
                <a:latin typeface="Arial" panose="020B0604020202020204" pitchFamily="34" charset="0"/>
                <a:ea typeface="MS Gothic" panose="020B0609070205080204" pitchFamily="49" charset="-128"/>
                <a:cs typeface="Salesforce Sans"/>
                <a:sym typeface="Salesforce Sans"/>
              </a:rPr>
              <a:t>期限: </a:t>
            </a:r>
            <a:r>
              <a:rPr lang="ja-JP" sz="2000" dirty="0">
                <a:solidFill>
                  <a:schemeClr val="bg1"/>
                </a:solidFill>
                <a:latin typeface="Arial" panose="020B0604020202020204" pitchFamily="34" charset="0"/>
                <a:ea typeface="MS Gothic" panose="020B0609070205080204" pitchFamily="49" charset="-128"/>
                <a:cs typeface="Salesforce Sans"/>
                <a:sym typeface="Salesforce Sans"/>
              </a:rPr>
              <a:t>2023 年 11 月 15 日 </a:t>
            </a:r>
            <a:r>
              <a:rPr lang="ja-JP" sz="1800" dirty="0">
                <a:solidFill>
                  <a:schemeClr val="bg1"/>
                </a:solidFill>
                <a:latin typeface="Arial" panose="020B0604020202020204" pitchFamily="34" charset="0"/>
                <a:ea typeface="MS Gothic" panose="020B0609070205080204" pitchFamily="49" charset="-128"/>
                <a:cs typeface="Salesforce Sans"/>
                <a:sym typeface="Salesforce Sans"/>
              </a:rPr>
              <a:t>(パートナー管理者ユースケースの延長がすべて終了した時点)</a:t>
            </a:r>
          </a:p>
          <a:p>
            <a:pPr marL="0" lvl="0" indent="0" algn="l" rtl="0">
              <a:spcBef>
                <a:spcPts val="0"/>
              </a:spcBef>
              <a:spcAft>
                <a:spcPts val="0"/>
              </a:spcAft>
              <a:buNone/>
            </a:pPr>
            <a:r>
              <a:rPr lang="ja-JP" sz="2000" b="1" dirty="0">
                <a:solidFill>
                  <a:schemeClr val="lt1"/>
                </a:solidFill>
                <a:latin typeface="Arial" panose="020B0604020202020204" pitchFamily="34" charset="0"/>
                <a:ea typeface="MS Gothic" panose="020B0609070205080204" pitchFamily="49" charset="-128"/>
                <a:cs typeface="Salesforce Sans"/>
                <a:sym typeface="Salesforce Sans"/>
              </a:rPr>
              <a:t> </a:t>
            </a:r>
          </a:p>
          <a:p>
            <a:pPr marL="0" lvl="0" indent="0" algn="l" rtl="0">
              <a:spcBef>
                <a:spcPts val="0"/>
              </a:spcBef>
              <a:spcAft>
                <a:spcPts val="0"/>
              </a:spcAft>
              <a:buNone/>
            </a:pPr>
            <a:endParaRPr sz="1800" b="1" dirty="0">
              <a:solidFill>
                <a:schemeClr val="lt1"/>
              </a:solidFill>
              <a:latin typeface="Arial" panose="020B0604020202020204" pitchFamily="34" charset="0"/>
              <a:ea typeface="MS Gothic" panose="020B0609070205080204" pitchFamily="49" charset="-128"/>
              <a:cs typeface="Salesforce Sans"/>
              <a:sym typeface="Salesforce Sans"/>
            </a:endParaRPr>
          </a:p>
        </p:txBody>
      </p:sp>
    </p:spTree>
    <p:extLst>
      <p:ext uri="{BB962C8B-B14F-4D97-AF65-F5344CB8AC3E}">
        <p14:creationId xmlns:p14="http://schemas.microsoft.com/office/powerpoint/2010/main" val="2494342283"/>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36"/>
        <p:cNvGrpSpPr/>
        <p:nvPr/>
      </p:nvGrpSpPr>
      <p:grpSpPr>
        <a:xfrm>
          <a:off x="0" y="0"/>
          <a:ext cx="0" cy="0"/>
          <a:chOff x="0" y="0"/>
          <a:chExt cx="0" cy="0"/>
        </a:xfrm>
      </p:grpSpPr>
      <p:sp>
        <p:nvSpPr>
          <p:cNvPr id="937" name="Google Shape;937;p96"/>
          <p:cNvSpPr/>
          <p:nvPr/>
        </p:nvSpPr>
        <p:spPr>
          <a:xfrm>
            <a:off x="7720584" y="2330850"/>
            <a:ext cx="2560200" cy="731400"/>
          </a:xfrm>
          <a:prstGeom prst="parallelogram">
            <a:avLst>
              <a:gd name="adj" fmla="val 96952"/>
            </a:avLst>
          </a:prstGeom>
          <a:solidFill>
            <a:schemeClr val="dk2"/>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ja-JP" sz="800" b="1">
                <a:solidFill>
                  <a:srgbClr val="FFFFFF"/>
                </a:solidFill>
                <a:latin typeface="Arial" panose="020B0604020202020204" pitchFamily="34" charset="0"/>
                <a:ea typeface="MS Gothic" panose="020B0609070205080204" pitchFamily="49" charset="-128"/>
                <a:cs typeface="Salesforce Sans"/>
                <a:sym typeface="Salesforce Sans"/>
              </a:rPr>
              <a:t>フェーズ 4: </a:t>
            </a:r>
          </a:p>
          <a:p>
            <a:pPr marL="0" lvl="0" indent="0" algn="ctr" rtl="0">
              <a:spcBef>
                <a:spcPts val="0"/>
              </a:spcBef>
              <a:spcAft>
                <a:spcPts val="0"/>
              </a:spcAft>
              <a:buNone/>
            </a:pPr>
            <a:r>
              <a:rPr lang="ja-JP" sz="1200" b="1">
                <a:solidFill>
                  <a:srgbClr val="FFFFFF"/>
                </a:solidFill>
                <a:latin typeface="Arial" panose="020B0604020202020204" pitchFamily="34" charset="0"/>
                <a:ea typeface="MS Gothic" panose="020B0609070205080204" pitchFamily="49" charset="-128"/>
                <a:cs typeface="Salesforce Sans"/>
                <a:sym typeface="Salesforce Sans"/>
              </a:rPr>
              <a:t>Spring '24</a:t>
            </a:r>
            <a:r>
              <a:rPr lang="ja-JP" sz="1000" b="1">
                <a:solidFill>
                  <a:srgbClr val="FFFFFF"/>
                </a:solidFill>
                <a:latin typeface="Arial" panose="020B0604020202020204" pitchFamily="34" charset="0"/>
                <a:ea typeface="MS Gothic" panose="020B0609070205080204" pitchFamily="49" charset="-128"/>
                <a:cs typeface="Salesforce Sans"/>
                <a:sym typeface="Salesforce Sans"/>
              </a:rPr>
              <a:t> </a:t>
            </a:r>
          </a:p>
          <a:p>
            <a:pPr marL="0" lvl="0" indent="0" algn="ctr" rtl="0">
              <a:spcBef>
                <a:spcPts val="0"/>
              </a:spcBef>
              <a:spcAft>
                <a:spcPts val="0"/>
              </a:spcAft>
              <a:buNone/>
            </a:pPr>
            <a:r>
              <a:rPr lang="ja-JP" sz="1000" b="1">
                <a:solidFill>
                  <a:srgbClr val="FFFFFF"/>
                </a:solidFill>
                <a:latin typeface="Arial" panose="020B0604020202020204" pitchFamily="34" charset="0"/>
                <a:ea typeface="MS Gothic" panose="020B0609070205080204" pitchFamily="49" charset="-128"/>
                <a:cs typeface="Salesforce Sans"/>
                <a:sym typeface="Salesforce Sans"/>
              </a:rPr>
              <a:t>(2024 年 1 月～2 月)</a:t>
            </a:r>
          </a:p>
        </p:txBody>
      </p:sp>
      <p:sp>
        <p:nvSpPr>
          <p:cNvPr id="939" name="Google Shape;939;p96"/>
          <p:cNvSpPr txBox="1"/>
          <p:nvPr/>
        </p:nvSpPr>
        <p:spPr>
          <a:xfrm>
            <a:off x="2468899" y="3108960"/>
            <a:ext cx="6620779" cy="983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ja-JP" sz="1200" b="1" dirty="0">
                <a:solidFill>
                  <a:schemeClr val="accent1"/>
                </a:solidFill>
                <a:latin typeface="Arial" panose="020B0604020202020204" pitchFamily="34" charset="0"/>
                <a:ea typeface="MS Gothic" panose="020B0609070205080204" pitchFamily="49" charset="-128"/>
                <a:cs typeface="Salesforce Sans"/>
                <a:sym typeface="Salesforce Sans"/>
              </a:rPr>
              <a:t>MFA 自動有効化のリリース更新により完了</a:t>
            </a:r>
          </a:p>
          <a:p>
            <a:pPr marL="0" lvl="0" indent="0" algn="ctr" rtl="0">
              <a:lnSpc>
                <a:spcPct val="100000"/>
              </a:lnSpc>
              <a:spcBef>
                <a:spcPts val="1400"/>
              </a:spcBef>
              <a:spcAft>
                <a:spcPts val="0"/>
              </a:spcAft>
              <a:buNone/>
            </a:pPr>
            <a:r>
              <a:rPr lang="ja-JP" sz="1200" b="1" dirty="0">
                <a:solidFill>
                  <a:schemeClr val="accent1"/>
                </a:solidFill>
                <a:latin typeface="Arial" panose="020B0604020202020204" pitchFamily="34" charset="0"/>
                <a:ea typeface="MS Gothic" panose="020B0609070205080204" pitchFamily="49" charset="-128"/>
                <a:cs typeface="Salesforce Sans"/>
                <a:sym typeface="Salesforce Sans"/>
              </a:rPr>
              <a:t>[Salesforce 組織へのすべての直接 UI ログインに多要素認証 (MFA) が必要] の設定を有効化</a:t>
            </a:r>
          </a:p>
        </p:txBody>
      </p:sp>
      <p:sp>
        <p:nvSpPr>
          <p:cNvPr id="940" name="Google Shape;940;p96"/>
          <p:cNvSpPr/>
          <p:nvPr/>
        </p:nvSpPr>
        <p:spPr>
          <a:xfrm>
            <a:off x="1959250" y="2330850"/>
            <a:ext cx="2557500" cy="731400"/>
          </a:xfrm>
          <a:prstGeom prst="parallelogram">
            <a:avLst>
              <a:gd name="adj" fmla="val 96952"/>
            </a:avLst>
          </a:prstGeom>
          <a:solidFill>
            <a:srgbClr val="0D9DDA"/>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ja-JP" sz="800" b="1">
                <a:solidFill>
                  <a:srgbClr val="FFFFFF"/>
                </a:solidFill>
                <a:latin typeface="Arial" panose="020B0604020202020204" pitchFamily="34" charset="0"/>
                <a:ea typeface="MS Gothic" panose="020B0609070205080204" pitchFamily="49" charset="-128"/>
                <a:cs typeface="Salesforce Sans"/>
                <a:sym typeface="Salesforce Sans"/>
              </a:rPr>
              <a:t>フェーズ 1: </a:t>
            </a:r>
          </a:p>
          <a:p>
            <a:pPr marL="0" lvl="0" indent="0" algn="ctr" rtl="0">
              <a:spcBef>
                <a:spcPts val="0"/>
              </a:spcBef>
              <a:spcAft>
                <a:spcPts val="0"/>
              </a:spcAft>
              <a:buNone/>
            </a:pPr>
            <a:r>
              <a:rPr lang="ja-JP" sz="1200" b="1">
                <a:solidFill>
                  <a:srgbClr val="FFFFFF"/>
                </a:solidFill>
                <a:latin typeface="Arial" panose="020B0604020202020204" pitchFamily="34" charset="0"/>
                <a:ea typeface="MS Gothic" panose="020B0609070205080204" pitchFamily="49" charset="-128"/>
                <a:cs typeface="Salesforce Sans"/>
                <a:sym typeface="Salesforce Sans"/>
              </a:rPr>
              <a:t>Spring '23</a:t>
            </a:r>
          </a:p>
          <a:p>
            <a:pPr marL="0" lvl="0" indent="0" algn="ctr" rtl="0">
              <a:spcBef>
                <a:spcPts val="0"/>
              </a:spcBef>
              <a:spcAft>
                <a:spcPts val="0"/>
              </a:spcAft>
              <a:buNone/>
            </a:pPr>
            <a:r>
              <a:rPr lang="ja-JP" sz="1000" b="1">
                <a:solidFill>
                  <a:srgbClr val="FFFFFF"/>
                </a:solidFill>
                <a:latin typeface="Arial" panose="020B0604020202020204" pitchFamily="34" charset="0"/>
                <a:ea typeface="MS Gothic" panose="020B0609070205080204" pitchFamily="49" charset="-128"/>
                <a:cs typeface="Salesforce Sans"/>
                <a:sym typeface="Salesforce Sans"/>
              </a:rPr>
              <a:t>(2023 年 1 月～2 月)</a:t>
            </a:r>
          </a:p>
        </p:txBody>
      </p:sp>
      <p:sp>
        <p:nvSpPr>
          <p:cNvPr id="941" name="Google Shape;941;p96"/>
          <p:cNvSpPr txBox="1"/>
          <p:nvPr/>
        </p:nvSpPr>
        <p:spPr>
          <a:xfrm>
            <a:off x="9719926" y="3108950"/>
            <a:ext cx="1562100" cy="7035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ja-JP" sz="1200" b="1" dirty="0">
                <a:solidFill>
                  <a:schemeClr val="accent1"/>
                </a:solidFill>
                <a:latin typeface="Arial" panose="020B0604020202020204" pitchFamily="34" charset="0"/>
                <a:ea typeface="MS Gothic" panose="020B0609070205080204" pitchFamily="49" charset="-128"/>
                <a:cs typeface="Salesforce Sans"/>
                <a:sym typeface="Salesforce Sans"/>
              </a:rPr>
              <a:t>将来のリリース更新により完了</a:t>
            </a:r>
          </a:p>
        </p:txBody>
      </p:sp>
      <p:sp>
        <p:nvSpPr>
          <p:cNvPr id="942" name="Google Shape;942;p96"/>
          <p:cNvSpPr/>
          <p:nvPr/>
        </p:nvSpPr>
        <p:spPr>
          <a:xfrm>
            <a:off x="9649968" y="2330850"/>
            <a:ext cx="2425260" cy="731400"/>
          </a:xfrm>
          <a:prstGeom prst="parallelogram">
            <a:avLst>
              <a:gd name="adj" fmla="val 96952"/>
            </a:avLst>
          </a:prstGeom>
          <a:solidFill>
            <a:srgbClr val="8A033E"/>
          </a:solidFill>
          <a:ln w="9525"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ja-JP" sz="1000" b="1">
                <a:solidFill>
                  <a:srgbClr val="FFFFFF"/>
                </a:solidFill>
                <a:latin typeface="Arial" panose="020B0604020202020204" pitchFamily="34" charset="0"/>
                <a:ea typeface="MS Gothic" panose="020B0609070205080204" pitchFamily="49" charset="-128"/>
                <a:cs typeface="Salesforce Sans"/>
                <a:sym typeface="Salesforce Sans"/>
              </a:rPr>
              <a:t>開始</a:t>
            </a:r>
          </a:p>
          <a:p>
            <a:pPr marL="0" lvl="0" indent="0" algn="ctr" rtl="0">
              <a:spcBef>
                <a:spcPts val="0"/>
              </a:spcBef>
              <a:spcAft>
                <a:spcPts val="0"/>
              </a:spcAft>
              <a:buNone/>
            </a:pPr>
            <a:r>
              <a:rPr lang="ja-JP" sz="1000" b="1">
                <a:solidFill>
                  <a:srgbClr val="FFFFFF"/>
                </a:solidFill>
                <a:latin typeface="Arial" panose="020B0604020202020204" pitchFamily="34" charset="0"/>
                <a:ea typeface="MS Gothic" panose="020B0609070205080204" pitchFamily="49" charset="-128"/>
                <a:cs typeface="Salesforce Sans"/>
                <a:sym typeface="Salesforce Sans"/>
              </a:rPr>
              <a:t>Summer ‘24 </a:t>
            </a:r>
          </a:p>
          <a:p>
            <a:pPr marL="0" lvl="0" indent="0" algn="ctr" rtl="0">
              <a:spcBef>
                <a:spcPts val="0"/>
              </a:spcBef>
              <a:spcAft>
                <a:spcPts val="0"/>
              </a:spcAft>
              <a:buNone/>
            </a:pPr>
            <a:r>
              <a:rPr lang="ja-JP" sz="1000" b="1">
                <a:solidFill>
                  <a:srgbClr val="FFFFFF"/>
                </a:solidFill>
                <a:latin typeface="Arial" panose="020B0604020202020204" pitchFamily="34" charset="0"/>
                <a:ea typeface="MS Gothic" panose="020B0609070205080204" pitchFamily="49" charset="-128"/>
                <a:cs typeface="Salesforce Sans"/>
                <a:sym typeface="Salesforce Sans"/>
              </a:rPr>
              <a:t>(2024 年 5 月～6 月)</a:t>
            </a:r>
          </a:p>
        </p:txBody>
      </p:sp>
      <p:sp>
        <p:nvSpPr>
          <p:cNvPr id="943" name="Google Shape;943;p96"/>
          <p:cNvSpPr txBox="1"/>
          <p:nvPr/>
        </p:nvSpPr>
        <p:spPr>
          <a:xfrm>
            <a:off x="208875" y="3108960"/>
            <a:ext cx="1750500" cy="983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ja-JP" sz="1200" b="1" dirty="0">
                <a:solidFill>
                  <a:schemeClr val="accent1"/>
                </a:solidFill>
                <a:latin typeface="Arial" panose="020B0604020202020204" pitchFamily="34" charset="0"/>
                <a:ea typeface="MS Gothic" panose="020B0609070205080204" pitchFamily="49" charset="-128"/>
                <a:cs typeface="Salesforce Sans"/>
                <a:sym typeface="Salesforce Sans"/>
              </a:rPr>
              <a:t>Salesforce の顧客全員を対象に、Salesforce 製品へのアクセスに MFA の利用を義務化</a:t>
            </a:r>
          </a:p>
        </p:txBody>
      </p:sp>
      <p:sp>
        <p:nvSpPr>
          <p:cNvPr id="944" name="Google Shape;944;p96"/>
          <p:cNvSpPr/>
          <p:nvPr/>
        </p:nvSpPr>
        <p:spPr>
          <a:xfrm>
            <a:off x="149352" y="2330850"/>
            <a:ext cx="2288100" cy="731400"/>
          </a:xfrm>
          <a:prstGeom prst="parallelogram">
            <a:avLst>
              <a:gd name="adj" fmla="val 96952"/>
            </a:avLst>
          </a:prstGeom>
          <a:solidFill>
            <a:srgbClr val="FCC003"/>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ja-JP" sz="1000" b="1" dirty="0">
                <a:solidFill>
                  <a:srgbClr val="032D60"/>
                </a:solidFill>
                <a:latin typeface="Arial" panose="020B0604020202020204" pitchFamily="34" charset="0"/>
                <a:ea typeface="MS Gothic" panose="020B0609070205080204" pitchFamily="49" charset="-128"/>
                <a:cs typeface="Salesforce Sans"/>
                <a:sym typeface="Salesforce Sans"/>
              </a:rPr>
              <a:t>2022 年 2 月 1 日より適用</a:t>
            </a:r>
          </a:p>
        </p:txBody>
      </p:sp>
      <p:sp>
        <p:nvSpPr>
          <p:cNvPr id="946" name="Google Shape;946;p96"/>
          <p:cNvSpPr/>
          <p:nvPr/>
        </p:nvSpPr>
        <p:spPr>
          <a:xfrm flipH="1">
            <a:off x="2055375" y="1702050"/>
            <a:ext cx="8212200" cy="639600"/>
          </a:xfrm>
          <a:prstGeom prst="parallelogram">
            <a:avLst>
              <a:gd name="adj" fmla="val 96952"/>
            </a:avLst>
          </a:prstGeom>
          <a:solidFill>
            <a:srgbClr val="9A8F87"/>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ja-JP" sz="1200" b="1">
                <a:solidFill>
                  <a:srgbClr val="FFFFFF"/>
                </a:solidFill>
                <a:latin typeface="Arial" panose="020B0604020202020204" pitchFamily="34" charset="0"/>
                <a:ea typeface="MS Gothic" panose="020B0609070205080204" pitchFamily="49" charset="-128"/>
                <a:cs typeface="Salesforce Sans"/>
                <a:sym typeface="Salesforce Sans"/>
              </a:rPr>
              <a:t>MFA の自動有効化  </a:t>
            </a:r>
          </a:p>
        </p:txBody>
      </p:sp>
      <p:sp>
        <p:nvSpPr>
          <p:cNvPr id="947" name="Google Shape;947;p96"/>
          <p:cNvSpPr/>
          <p:nvPr/>
        </p:nvSpPr>
        <p:spPr>
          <a:xfrm flipH="1">
            <a:off x="208865" y="1701700"/>
            <a:ext cx="2240400" cy="639600"/>
          </a:xfrm>
          <a:prstGeom prst="parallelogram">
            <a:avLst>
              <a:gd name="adj" fmla="val 96952"/>
            </a:avLst>
          </a:prstGeom>
          <a:solidFill>
            <a:srgbClr val="9A8F87"/>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ja-JP" sz="1200" b="1">
                <a:solidFill>
                  <a:srgbClr val="FFFFFF"/>
                </a:solidFill>
                <a:latin typeface="Arial" panose="020B0604020202020204" pitchFamily="34" charset="0"/>
                <a:ea typeface="MS Gothic" panose="020B0609070205080204" pitchFamily="49" charset="-128"/>
                <a:cs typeface="Salesforce Sans"/>
                <a:sym typeface="Salesforce Sans"/>
              </a:rPr>
              <a:t>契約上の要件  </a:t>
            </a:r>
          </a:p>
        </p:txBody>
      </p:sp>
      <p:sp>
        <p:nvSpPr>
          <p:cNvPr id="948" name="Google Shape;948;p96"/>
          <p:cNvSpPr/>
          <p:nvPr/>
        </p:nvSpPr>
        <p:spPr>
          <a:xfrm flipH="1">
            <a:off x="9710208" y="1702050"/>
            <a:ext cx="2370567" cy="639600"/>
          </a:xfrm>
          <a:prstGeom prst="parallelogram">
            <a:avLst>
              <a:gd name="adj" fmla="val 96952"/>
            </a:avLst>
          </a:prstGeom>
          <a:solidFill>
            <a:srgbClr val="9A8F87"/>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ja-JP" sz="1200" b="1" dirty="0">
                <a:solidFill>
                  <a:srgbClr val="FFFFFF"/>
                </a:solidFill>
                <a:latin typeface="Arial" panose="020B0604020202020204" pitchFamily="34" charset="0"/>
                <a:ea typeface="MS Gothic" panose="020B0609070205080204" pitchFamily="49" charset="-128"/>
                <a:cs typeface="Salesforce Sans"/>
                <a:sym typeface="Salesforce Sans"/>
              </a:rPr>
              <a:t>MFA の強制適用</a:t>
            </a:r>
          </a:p>
        </p:txBody>
      </p:sp>
      <p:sp>
        <p:nvSpPr>
          <p:cNvPr id="949" name="Google Shape;949;p96"/>
          <p:cNvSpPr/>
          <p:nvPr/>
        </p:nvSpPr>
        <p:spPr>
          <a:xfrm rot="5400000">
            <a:off x="4250867" y="1375244"/>
            <a:ext cx="540900" cy="689700"/>
          </a:xfrm>
          <a:prstGeom prst="homePlate">
            <a:avLst>
              <a:gd name="adj" fmla="val 28553"/>
            </a:avLst>
          </a:prstGeom>
          <a:solidFill>
            <a:srgbClr val="DD7A01"/>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Arial" panose="020B0604020202020204" pitchFamily="34" charset="0"/>
              <a:ea typeface="MS Gothic" panose="020B0609070205080204" pitchFamily="49" charset="-128"/>
            </a:endParaRPr>
          </a:p>
        </p:txBody>
      </p:sp>
      <p:sp>
        <p:nvSpPr>
          <p:cNvPr id="950" name="Google Shape;950;p96"/>
          <p:cNvSpPr txBox="1"/>
          <p:nvPr/>
        </p:nvSpPr>
        <p:spPr>
          <a:xfrm>
            <a:off x="4176535" y="1468600"/>
            <a:ext cx="689700" cy="292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ja-JP" sz="1100" b="1">
                <a:solidFill>
                  <a:srgbClr val="FFFFFF"/>
                </a:solidFill>
                <a:latin typeface="Arial" panose="020B0604020202020204" pitchFamily="34" charset="0"/>
                <a:ea typeface="MS Gothic" panose="020B0609070205080204" pitchFamily="49" charset="-128"/>
                <a:cs typeface="Salesforce Sans"/>
                <a:sym typeface="Salesforce Sans"/>
              </a:rPr>
              <a:t>現在</a:t>
            </a:r>
          </a:p>
        </p:txBody>
      </p:sp>
      <p:pic>
        <p:nvPicPr>
          <p:cNvPr id="951" name="Google Shape;951;p96" descr="Google Shape;1025;p76"/>
          <p:cNvPicPr preferRelativeResize="0"/>
          <p:nvPr/>
        </p:nvPicPr>
        <p:blipFill rotWithShape="1">
          <a:blip r:embed="rId4">
            <a:alphaModFix/>
          </a:blip>
          <a:srcRect r="16380"/>
          <a:stretch/>
        </p:blipFill>
        <p:spPr>
          <a:xfrm rot="7123059">
            <a:off x="3621591" y="4539630"/>
            <a:ext cx="606030" cy="410650"/>
          </a:xfrm>
          <a:prstGeom prst="rect">
            <a:avLst/>
          </a:prstGeom>
          <a:noFill/>
          <a:ln>
            <a:noFill/>
          </a:ln>
        </p:spPr>
      </p:pic>
      <p:grpSp>
        <p:nvGrpSpPr>
          <p:cNvPr id="952" name="Google Shape;952;p96"/>
          <p:cNvGrpSpPr/>
          <p:nvPr/>
        </p:nvGrpSpPr>
        <p:grpSpPr>
          <a:xfrm rot="-640110" flipH="1">
            <a:off x="3715524" y="4357653"/>
            <a:ext cx="812104" cy="1313481"/>
            <a:chOff x="1387205" y="4498250"/>
            <a:chExt cx="799265" cy="1305136"/>
          </a:xfrm>
        </p:grpSpPr>
        <p:pic>
          <p:nvPicPr>
            <p:cNvPr id="953" name="Google Shape;953;p96" descr="Google Shape;1023;p76"/>
            <p:cNvPicPr preferRelativeResize="0"/>
            <p:nvPr/>
          </p:nvPicPr>
          <p:blipFill rotWithShape="1">
            <a:blip r:embed="rId5">
              <a:alphaModFix/>
            </a:blip>
            <a:srcRect/>
            <a:stretch/>
          </p:blipFill>
          <p:spPr>
            <a:xfrm>
              <a:off x="1674321" y="4498250"/>
              <a:ext cx="381167" cy="581650"/>
            </a:xfrm>
            <a:prstGeom prst="rect">
              <a:avLst/>
            </a:prstGeom>
            <a:noFill/>
            <a:ln>
              <a:noFill/>
            </a:ln>
          </p:spPr>
        </p:pic>
        <p:pic>
          <p:nvPicPr>
            <p:cNvPr id="954" name="Google Shape;954;p96" descr="1.png"/>
            <p:cNvPicPr preferRelativeResize="0"/>
            <p:nvPr/>
          </p:nvPicPr>
          <p:blipFill rotWithShape="1">
            <a:blip r:embed="rId6">
              <a:alphaModFix/>
            </a:blip>
            <a:srcRect/>
            <a:stretch/>
          </p:blipFill>
          <p:spPr>
            <a:xfrm rot="-6180000">
              <a:off x="1283280" y="5013707"/>
              <a:ext cx="944539" cy="538003"/>
            </a:xfrm>
            <a:prstGeom prst="rect">
              <a:avLst/>
            </a:prstGeom>
            <a:noFill/>
            <a:ln>
              <a:noFill/>
            </a:ln>
          </p:spPr>
        </p:pic>
        <p:pic>
          <p:nvPicPr>
            <p:cNvPr id="955" name="Google Shape;955;p96"/>
            <p:cNvPicPr preferRelativeResize="0"/>
            <p:nvPr/>
          </p:nvPicPr>
          <p:blipFill rotWithShape="1">
            <a:blip r:embed="rId4">
              <a:alphaModFix/>
            </a:blip>
            <a:srcRect r="16380"/>
            <a:stretch/>
          </p:blipFill>
          <p:spPr>
            <a:xfrm rot="-9803289" flipH="1">
              <a:off x="1610810" y="5268185"/>
              <a:ext cx="534522" cy="365821"/>
            </a:xfrm>
            <a:prstGeom prst="rect">
              <a:avLst/>
            </a:prstGeom>
            <a:noFill/>
            <a:ln>
              <a:noFill/>
            </a:ln>
          </p:spPr>
        </p:pic>
      </p:grpSp>
      <p:sp>
        <p:nvSpPr>
          <p:cNvPr id="956" name="Google Shape;956;p96"/>
          <p:cNvSpPr/>
          <p:nvPr/>
        </p:nvSpPr>
        <p:spPr>
          <a:xfrm rot="-640372" flipH="1">
            <a:off x="3680750" y="4574557"/>
            <a:ext cx="79373" cy="79373"/>
          </a:xfrm>
          <a:prstGeom prst="ellipse">
            <a:avLst/>
          </a:prstGeom>
          <a:solidFill>
            <a:srgbClr val="FE9339"/>
          </a:solidFill>
          <a:ln>
            <a:noFill/>
          </a:ln>
        </p:spPr>
        <p:txBody>
          <a:bodyPr spcFirstLastPara="1" wrap="square" lIns="45700" tIns="45700" rIns="45700" bIns="45700" anchor="ctr" anchorCtr="0">
            <a:noAutofit/>
          </a:bodyPr>
          <a:lstStyle/>
          <a:p>
            <a:pPr marL="0" marR="0" lvl="0" indent="0" algn="l" rtl="0">
              <a:spcBef>
                <a:spcPts val="0"/>
              </a:spcBef>
              <a:spcAft>
                <a:spcPts val="0"/>
              </a:spcAft>
              <a:buNone/>
            </a:pPr>
            <a:endParaRPr sz="1100">
              <a:solidFill>
                <a:srgbClr val="0B5CAB"/>
              </a:solidFill>
              <a:latin typeface="Arial" panose="020B0604020202020204" pitchFamily="34" charset="0"/>
              <a:ea typeface="MS Gothic" panose="020B0609070205080204" pitchFamily="49" charset="-128"/>
              <a:cs typeface="Salesforce Sans"/>
              <a:sym typeface="Salesforce Sans"/>
            </a:endParaRPr>
          </a:p>
        </p:txBody>
      </p:sp>
      <p:sp>
        <p:nvSpPr>
          <p:cNvPr id="957" name="Google Shape;957;p96"/>
          <p:cNvSpPr/>
          <p:nvPr/>
        </p:nvSpPr>
        <p:spPr>
          <a:xfrm>
            <a:off x="1572486" y="4825574"/>
            <a:ext cx="2611200" cy="1560600"/>
          </a:xfrm>
          <a:prstGeom prst="roundRect">
            <a:avLst>
              <a:gd name="adj" fmla="val 11597"/>
            </a:avLst>
          </a:prstGeom>
          <a:solidFill>
            <a:srgbClr val="FFFFFF"/>
          </a:solidFill>
          <a:ln w="9525" cap="flat" cmpd="sng">
            <a:solidFill>
              <a:srgbClr val="FFFFFF"/>
            </a:solidFill>
            <a:prstDash val="solid"/>
            <a:round/>
            <a:headEnd type="none" w="sm" len="sm"/>
            <a:tailEnd type="none" w="sm" len="sm"/>
          </a:ln>
          <a:effectLst>
            <a:outerShdw blurRad="285750" rotWithShape="0">
              <a:srgbClr val="000000">
                <a:alpha val="20000"/>
              </a:srgbClr>
            </a:outerShdw>
          </a:effectLst>
        </p:spPr>
        <p:txBody>
          <a:bodyPr spcFirstLastPara="1" wrap="square" lIns="137150" tIns="137150" rIns="137150" bIns="137150" anchor="ctr" anchorCtr="0">
            <a:noAutofit/>
          </a:bodyPr>
          <a:lstStyle/>
          <a:p>
            <a:pPr marL="0" lvl="0" indent="0" algn="ctr" rtl="0">
              <a:spcBef>
                <a:spcPts val="0"/>
              </a:spcBef>
              <a:spcAft>
                <a:spcPts val="0"/>
              </a:spcAft>
              <a:buNone/>
            </a:pPr>
            <a:r>
              <a:rPr lang="ja-JP" sz="1200">
                <a:solidFill>
                  <a:schemeClr val="accent2"/>
                </a:solidFill>
                <a:latin typeface="Arial" panose="020B0604020202020204" pitchFamily="34" charset="0"/>
                <a:ea typeface="MS Gothic" panose="020B0609070205080204" pitchFamily="49" charset="-128"/>
                <a:cs typeface="Salesforce Sans"/>
                <a:sym typeface="Salesforce Sans"/>
              </a:rPr>
              <a:t>多要素認証 (MFA) 適用ロードマップ </a:t>
            </a:r>
            <a:r>
              <a:rPr lang="ja-JP" sz="1200" u="sng">
                <a:solidFill>
                  <a:schemeClr val="accent2"/>
                </a:solidFill>
                <a:latin typeface="Arial" panose="020B0604020202020204" pitchFamily="34" charset="0"/>
                <a:ea typeface="MS Gothic" panose="020B0609070205080204" pitchFamily="49" charset="-128"/>
                <a:cs typeface="Salesforce Sans"/>
                <a:sym typeface="Salesforce Sans"/>
                <a:hlinkClick r:id="rId7">
                  <a:extLst>
                    <a:ext uri="{A12FA001-AC4F-418D-AE19-62706E023703}">
                      <ahyp:hlinkClr xmlns:ahyp="http://schemas.microsoft.com/office/drawing/2018/hyperlinkcolor" val="tx"/>
                    </a:ext>
                  </a:extLst>
                </a:hlinkClick>
              </a:rPr>
              <a:t>(https://sfdc.co/mfa-roadmap)</a:t>
            </a:r>
            <a:r>
              <a:rPr lang="ja-JP" sz="1200">
                <a:solidFill>
                  <a:schemeClr val="accent2"/>
                </a:solidFill>
                <a:latin typeface="Arial" panose="020B0604020202020204" pitchFamily="34" charset="0"/>
                <a:ea typeface="MS Gothic" panose="020B0609070205080204" pitchFamily="49" charset="-128"/>
                <a:cs typeface="Salesforce Sans"/>
                <a:sym typeface="Salesforce Sans"/>
              </a:rPr>
              <a:t> を使用して、自動有効化および適用の最新の日程を確認できます。</a:t>
            </a:r>
          </a:p>
        </p:txBody>
      </p:sp>
      <p:pic>
        <p:nvPicPr>
          <p:cNvPr id="958" name="Google Shape;958;p96" descr="Google Shape;914;p64"/>
          <p:cNvPicPr preferRelativeResize="0"/>
          <p:nvPr/>
        </p:nvPicPr>
        <p:blipFill rotWithShape="1">
          <a:blip r:embed="rId8">
            <a:alphaModFix/>
          </a:blip>
          <a:srcRect l="-2300" t="5591" r="78512" b="51761"/>
          <a:stretch/>
        </p:blipFill>
        <p:spPr>
          <a:xfrm>
            <a:off x="1460061" y="4254799"/>
            <a:ext cx="977391" cy="901151"/>
          </a:xfrm>
          <a:prstGeom prst="rect">
            <a:avLst/>
          </a:prstGeom>
          <a:noFill/>
          <a:ln>
            <a:noFill/>
          </a:ln>
          <a:effectLst>
            <a:outerShdw blurRad="57150" dist="19050" dir="5400000" algn="bl" rotWithShape="0">
              <a:srgbClr val="000000">
                <a:alpha val="50000"/>
              </a:srgbClr>
            </a:outerShdw>
          </a:effectLst>
        </p:spPr>
      </p:pic>
      <p:sp>
        <p:nvSpPr>
          <p:cNvPr id="959" name="Google Shape;959;p96"/>
          <p:cNvSpPr txBox="1"/>
          <p:nvPr/>
        </p:nvSpPr>
        <p:spPr>
          <a:xfrm>
            <a:off x="480725" y="255900"/>
            <a:ext cx="10095000" cy="6402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None/>
            </a:pPr>
            <a:r>
              <a:rPr lang="ja-JP" sz="3200" b="1">
                <a:solidFill>
                  <a:srgbClr val="032D60"/>
                </a:solidFill>
                <a:latin typeface="Arial" panose="020B0604020202020204" pitchFamily="34" charset="0"/>
                <a:ea typeface="MS Gothic" panose="020B0609070205080204" pitchFamily="49" charset="-128"/>
                <a:cs typeface="Avant Garde Demi SFDC"/>
                <a:sym typeface="Avant Garde Demi SFDC"/>
              </a:rPr>
              <a:t>MFA の自動有効化と強制適用 </a:t>
            </a:r>
          </a:p>
        </p:txBody>
      </p:sp>
      <p:sp>
        <p:nvSpPr>
          <p:cNvPr id="960" name="Google Shape;960;p96"/>
          <p:cNvSpPr txBox="1"/>
          <p:nvPr/>
        </p:nvSpPr>
        <p:spPr>
          <a:xfrm>
            <a:off x="480731" y="929637"/>
            <a:ext cx="10396800" cy="594300"/>
          </a:xfrm>
          <a:prstGeom prst="rect">
            <a:avLst/>
          </a:prstGeom>
          <a:noFill/>
          <a:ln>
            <a:noFill/>
          </a:ln>
        </p:spPr>
        <p:txBody>
          <a:bodyPr spcFirstLastPara="1" wrap="square" lIns="0" tIns="0" rIns="0" bIns="0" anchor="t" anchorCtr="0">
            <a:noAutofit/>
          </a:bodyPr>
          <a:lstStyle/>
          <a:p>
            <a:pPr marL="0" lvl="0" indent="0" algn="l" rtl="0">
              <a:lnSpc>
                <a:spcPct val="95000"/>
              </a:lnSpc>
              <a:spcBef>
                <a:spcPts val="0"/>
              </a:spcBef>
              <a:spcAft>
                <a:spcPts val="300"/>
              </a:spcAft>
              <a:buNone/>
            </a:pPr>
            <a:r>
              <a:rPr lang="ja-JP" sz="2200">
                <a:solidFill>
                  <a:srgbClr val="032D60"/>
                </a:solidFill>
                <a:latin typeface="Arial" panose="020B0604020202020204" pitchFamily="34" charset="0"/>
                <a:ea typeface="MS Gothic" panose="020B0609070205080204" pitchFamily="49" charset="-128"/>
                <a:cs typeface="Salesforce Sans"/>
                <a:sym typeface="Salesforce Sans"/>
              </a:rPr>
              <a:t>顧客が MFA 要件を満たせるようサポート</a:t>
            </a:r>
          </a:p>
        </p:txBody>
      </p:sp>
      <p:sp>
        <p:nvSpPr>
          <p:cNvPr id="961" name="Google Shape;961;p96"/>
          <p:cNvSpPr/>
          <p:nvPr/>
        </p:nvSpPr>
        <p:spPr>
          <a:xfrm>
            <a:off x="3861816" y="2340864"/>
            <a:ext cx="2560200" cy="722400"/>
          </a:xfrm>
          <a:prstGeom prst="parallelogram">
            <a:avLst>
              <a:gd name="adj" fmla="val 96952"/>
            </a:avLst>
          </a:prstGeom>
          <a:solidFill>
            <a:schemeClr val="dk2"/>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ja-JP" sz="800" b="1">
                <a:solidFill>
                  <a:srgbClr val="FFFFFF"/>
                </a:solidFill>
                <a:latin typeface="Arial" panose="020B0604020202020204" pitchFamily="34" charset="0"/>
                <a:ea typeface="MS Gothic" panose="020B0609070205080204" pitchFamily="49" charset="-128"/>
                <a:cs typeface="Salesforce Sans"/>
                <a:sym typeface="Salesforce Sans"/>
              </a:rPr>
              <a:t>フェーズ 2: </a:t>
            </a:r>
          </a:p>
          <a:p>
            <a:pPr marL="0" lvl="0" indent="0" algn="ctr" rtl="0">
              <a:spcBef>
                <a:spcPts val="0"/>
              </a:spcBef>
              <a:spcAft>
                <a:spcPts val="0"/>
              </a:spcAft>
              <a:buNone/>
            </a:pPr>
            <a:r>
              <a:rPr lang="ja-JP" sz="1200" b="1">
                <a:solidFill>
                  <a:srgbClr val="FFFFFF"/>
                </a:solidFill>
                <a:latin typeface="Arial" panose="020B0604020202020204" pitchFamily="34" charset="0"/>
                <a:ea typeface="MS Gothic" panose="020B0609070205080204" pitchFamily="49" charset="-128"/>
                <a:cs typeface="Salesforce Sans"/>
                <a:sym typeface="Salesforce Sans"/>
              </a:rPr>
              <a:t>Summer ‘23 </a:t>
            </a:r>
          </a:p>
          <a:p>
            <a:pPr marL="0" lvl="0" indent="0" algn="ctr" rtl="0">
              <a:spcBef>
                <a:spcPts val="0"/>
              </a:spcBef>
              <a:spcAft>
                <a:spcPts val="0"/>
              </a:spcAft>
              <a:buNone/>
            </a:pPr>
            <a:r>
              <a:rPr lang="ja-JP" sz="1000" b="1">
                <a:solidFill>
                  <a:srgbClr val="FFFFFF"/>
                </a:solidFill>
                <a:latin typeface="Arial" panose="020B0604020202020204" pitchFamily="34" charset="0"/>
                <a:ea typeface="MS Gothic" panose="020B0609070205080204" pitchFamily="49" charset="-128"/>
                <a:cs typeface="Salesforce Sans"/>
                <a:sym typeface="Salesforce Sans"/>
              </a:rPr>
              <a:t>(2023 年 5 月～6 月)</a:t>
            </a:r>
          </a:p>
        </p:txBody>
      </p:sp>
      <p:sp>
        <p:nvSpPr>
          <p:cNvPr id="962" name="Google Shape;962;p96"/>
          <p:cNvSpPr/>
          <p:nvPr/>
        </p:nvSpPr>
        <p:spPr>
          <a:xfrm>
            <a:off x="5791200" y="2340864"/>
            <a:ext cx="2560200" cy="722400"/>
          </a:xfrm>
          <a:prstGeom prst="parallelogram">
            <a:avLst>
              <a:gd name="adj" fmla="val 96952"/>
            </a:avLst>
          </a:prstGeom>
          <a:solidFill>
            <a:schemeClr val="dk2"/>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ja-JP" sz="800" b="1">
                <a:solidFill>
                  <a:srgbClr val="FFFFFF"/>
                </a:solidFill>
                <a:latin typeface="Arial" panose="020B0604020202020204" pitchFamily="34" charset="0"/>
                <a:ea typeface="MS Gothic" panose="020B0609070205080204" pitchFamily="49" charset="-128"/>
                <a:cs typeface="Salesforce Sans"/>
                <a:sym typeface="Salesforce Sans"/>
              </a:rPr>
              <a:t>フェーズ 3: </a:t>
            </a:r>
          </a:p>
          <a:p>
            <a:pPr marL="0" lvl="0" indent="0" algn="ctr" rtl="0">
              <a:spcBef>
                <a:spcPts val="0"/>
              </a:spcBef>
              <a:spcAft>
                <a:spcPts val="0"/>
              </a:spcAft>
              <a:buNone/>
            </a:pPr>
            <a:r>
              <a:rPr lang="ja-JP" sz="1200" b="1">
                <a:solidFill>
                  <a:srgbClr val="FFFFFF"/>
                </a:solidFill>
                <a:latin typeface="Arial" panose="020B0604020202020204" pitchFamily="34" charset="0"/>
                <a:ea typeface="MS Gothic" panose="020B0609070205080204" pitchFamily="49" charset="-128"/>
                <a:cs typeface="Salesforce Sans"/>
                <a:sym typeface="Salesforce Sans"/>
              </a:rPr>
              <a:t>Winter ‘24 </a:t>
            </a:r>
          </a:p>
          <a:p>
            <a:pPr marL="0" lvl="0" indent="0" algn="ctr" rtl="0">
              <a:spcBef>
                <a:spcPts val="0"/>
              </a:spcBef>
              <a:spcAft>
                <a:spcPts val="0"/>
              </a:spcAft>
              <a:buNone/>
            </a:pPr>
            <a:r>
              <a:rPr lang="ja-JP" sz="1000" b="1">
                <a:solidFill>
                  <a:srgbClr val="FFFFFF"/>
                </a:solidFill>
                <a:latin typeface="Arial" panose="020B0604020202020204" pitchFamily="34" charset="0"/>
                <a:ea typeface="MS Gothic" panose="020B0609070205080204" pitchFamily="49" charset="-128"/>
                <a:cs typeface="Salesforce Sans"/>
                <a:sym typeface="Salesforce Sans"/>
              </a:rPr>
              <a:t>(2023 年 9 月～10 月)</a:t>
            </a:r>
          </a:p>
        </p:txBody>
      </p:sp>
      <p:sp>
        <p:nvSpPr>
          <p:cNvPr id="963" name="Google Shape;963;p96"/>
          <p:cNvSpPr/>
          <p:nvPr/>
        </p:nvSpPr>
        <p:spPr>
          <a:xfrm>
            <a:off x="7847792" y="4911932"/>
            <a:ext cx="2611200" cy="1560600"/>
          </a:xfrm>
          <a:prstGeom prst="roundRect">
            <a:avLst>
              <a:gd name="adj" fmla="val 11597"/>
            </a:avLst>
          </a:prstGeom>
          <a:solidFill>
            <a:srgbClr val="FFFFFF"/>
          </a:solidFill>
          <a:ln w="9525" cap="flat" cmpd="sng">
            <a:solidFill>
              <a:srgbClr val="FFFFFF"/>
            </a:solidFill>
            <a:prstDash val="solid"/>
            <a:round/>
            <a:headEnd type="none" w="sm" len="sm"/>
            <a:tailEnd type="none" w="sm" len="sm"/>
          </a:ln>
          <a:effectLst>
            <a:outerShdw blurRad="285750" rotWithShape="0">
              <a:srgbClr val="000000">
                <a:alpha val="20000"/>
              </a:srgbClr>
            </a:outerShdw>
          </a:effectLst>
        </p:spPr>
        <p:txBody>
          <a:bodyPr spcFirstLastPara="1" wrap="square" lIns="137150" tIns="137150" rIns="137150" bIns="137150" anchor="ctr" anchorCtr="0">
            <a:noAutofit/>
          </a:bodyPr>
          <a:lstStyle/>
          <a:p>
            <a:pPr marL="0" lvl="0" indent="0" algn="ctr" rtl="0">
              <a:spcBef>
                <a:spcPts val="0"/>
              </a:spcBef>
              <a:spcAft>
                <a:spcPts val="0"/>
              </a:spcAft>
              <a:buNone/>
            </a:pPr>
            <a:r>
              <a:rPr lang="ja-JP" sz="1200">
                <a:solidFill>
                  <a:schemeClr val="accent2"/>
                </a:solidFill>
                <a:latin typeface="Arial" panose="020B0604020202020204" pitchFamily="34" charset="0"/>
                <a:ea typeface="MS Gothic" panose="020B0609070205080204" pitchFamily="49" charset="-128"/>
                <a:cs typeface="Salesforce Sans"/>
                <a:sym typeface="Salesforce Sans"/>
              </a:rPr>
              <a:t>MFA の要件から除外される一部のユーザー種別に対しては、自動有効化および強制適用がされないよう手動で除外する必要があります。</a:t>
            </a:r>
          </a:p>
        </p:txBody>
      </p:sp>
      <p:pic>
        <p:nvPicPr>
          <p:cNvPr id="964" name="Google Shape;964;p96" descr="Google Shape;884;p63"/>
          <p:cNvPicPr preferRelativeResize="0"/>
          <p:nvPr/>
        </p:nvPicPr>
        <p:blipFill rotWithShape="1">
          <a:blip r:embed="rId9">
            <a:alphaModFix/>
          </a:blip>
          <a:srcRect b="2752"/>
          <a:stretch/>
        </p:blipFill>
        <p:spPr>
          <a:xfrm rot="-5400000" flipH="1">
            <a:off x="7215579" y="5428498"/>
            <a:ext cx="897700" cy="383150"/>
          </a:xfrm>
          <a:prstGeom prst="rect">
            <a:avLst/>
          </a:prstGeom>
          <a:noFill/>
          <a:ln>
            <a:noFill/>
          </a:ln>
        </p:spPr>
      </p:pic>
      <p:pic>
        <p:nvPicPr>
          <p:cNvPr id="965" name="Google Shape;965;p96"/>
          <p:cNvPicPr preferRelativeResize="0"/>
          <p:nvPr/>
        </p:nvPicPr>
        <p:blipFill rotWithShape="1">
          <a:blip r:embed="rId10">
            <a:alphaModFix/>
          </a:blip>
          <a:srcRect t="3900" b="3900"/>
          <a:stretch/>
        </p:blipFill>
        <p:spPr>
          <a:xfrm flipH="1">
            <a:off x="7369381" y="6068932"/>
            <a:ext cx="383150" cy="353241"/>
          </a:xfrm>
          <a:prstGeom prst="rect">
            <a:avLst/>
          </a:prstGeom>
          <a:noFill/>
          <a:ln>
            <a:noFill/>
          </a:ln>
        </p:spPr>
      </p:pic>
      <p:pic>
        <p:nvPicPr>
          <p:cNvPr id="966" name="Google Shape;966;p96" descr="Image"/>
          <p:cNvPicPr preferRelativeResize="0"/>
          <p:nvPr/>
        </p:nvPicPr>
        <p:blipFill rotWithShape="1">
          <a:blip r:embed="rId11">
            <a:alphaModFix/>
          </a:blip>
          <a:srcRect/>
          <a:stretch/>
        </p:blipFill>
        <p:spPr>
          <a:xfrm flipH="1">
            <a:off x="10119525" y="4665315"/>
            <a:ext cx="456200" cy="501575"/>
          </a:xfrm>
          <a:prstGeom prst="rect">
            <a:avLst/>
          </a:prstGeom>
          <a:noFill/>
          <a:ln>
            <a:noFill/>
          </a:ln>
        </p:spPr>
      </p:pic>
    </p:spTree>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70"/>
        <p:cNvGrpSpPr/>
        <p:nvPr/>
      </p:nvGrpSpPr>
      <p:grpSpPr>
        <a:xfrm>
          <a:off x="0" y="0"/>
          <a:ext cx="0" cy="0"/>
          <a:chOff x="0" y="0"/>
          <a:chExt cx="0" cy="0"/>
        </a:xfrm>
      </p:grpSpPr>
      <p:sp>
        <p:nvSpPr>
          <p:cNvPr id="971" name="Google Shape;971;p97"/>
          <p:cNvSpPr/>
          <p:nvPr/>
        </p:nvSpPr>
        <p:spPr>
          <a:xfrm>
            <a:off x="7156975" y="5617275"/>
            <a:ext cx="1359000" cy="1280100"/>
          </a:xfrm>
          <a:prstGeom prst="flowChartDelay">
            <a:avLst/>
          </a:prstGeom>
          <a:solidFill>
            <a:srgbClr val="FBBE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ea typeface="MS Gothic" panose="020B0609070205080204" pitchFamily="49" charset="-128"/>
            </a:endParaRPr>
          </a:p>
        </p:txBody>
      </p:sp>
      <p:pic>
        <p:nvPicPr>
          <p:cNvPr id="973" name="Google Shape;973;p97" descr="Google Shape;884;p63"/>
          <p:cNvPicPr preferRelativeResize="0"/>
          <p:nvPr/>
        </p:nvPicPr>
        <p:blipFill rotWithShape="1">
          <a:blip r:embed="rId4">
            <a:alphaModFix/>
          </a:blip>
          <a:srcRect b="2752"/>
          <a:stretch/>
        </p:blipFill>
        <p:spPr>
          <a:xfrm rot="578380" flipH="1">
            <a:off x="10847901" y="1545343"/>
            <a:ext cx="900775" cy="414522"/>
          </a:xfrm>
          <a:prstGeom prst="rect">
            <a:avLst/>
          </a:prstGeom>
          <a:noFill/>
          <a:ln>
            <a:noFill/>
          </a:ln>
        </p:spPr>
      </p:pic>
      <p:pic>
        <p:nvPicPr>
          <p:cNvPr id="974" name="Google Shape;974;p97" descr="Google Shape;897;p63"/>
          <p:cNvPicPr preferRelativeResize="0"/>
          <p:nvPr/>
        </p:nvPicPr>
        <p:blipFill rotWithShape="1">
          <a:blip r:embed="rId5">
            <a:alphaModFix/>
          </a:blip>
          <a:srcRect/>
          <a:stretch/>
        </p:blipFill>
        <p:spPr>
          <a:xfrm rot="-2205211">
            <a:off x="340976" y="1859272"/>
            <a:ext cx="410225" cy="1021262"/>
          </a:xfrm>
          <a:prstGeom prst="rect">
            <a:avLst/>
          </a:prstGeom>
          <a:noFill/>
          <a:ln>
            <a:noFill/>
          </a:ln>
        </p:spPr>
      </p:pic>
      <p:sp>
        <p:nvSpPr>
          <p:cNvPr id="975" name="Google Shape;975;p97"/>
          <p:cNvSpPr/>
          <p:nvPr/>
        </p:nvSpPr>
        <p:spPr>
          <a:xfrm>
            <a:off x="6314163" y="1837671"/>
            <a:ext cx="5303400" cy="3223215"/>
          </a:xfrm>
          <a:prstGeom prst="roundRect">
            <a:avLst>
              <a:gd name="adj" fmla="val 8507"/>
            </a:avLst>
          </a:prstGeom>
          <a:solidFill>
            <a:srgbClr val="CFE9FE"/>
          </a:solidFill>
          <a:ln>
            <a:noFill/>
          </a:ln>
          <a:effectLst>
            <a:outerShdw blurRad="200025" algn="bl" rotWithShape="0">
              <a:srgbClr val="000000">
                <a:alpha val="20000"/>
              </a:srgbClr>
            </a:outerShdw>
          </a:effectLst>
        </p:spPr>
        <p:txBody>
          <a:bodyPr spcFirstLastPara="1" wrap="square" lIns="137150" tIns="137150" rIns="137150" bIns="137150" anchor="t" anchorCtr="0">
            <a:noAutofit/>
          </a:bodyPr>
          <a:lstStyle/>
          <a:p>
            <a:pPr marL="0" lvl="0" indent="0" algn="ctr" rtl="0">
              <a:spcBef>
                <a:spcPts val="0"/>
              </a:spcBef>
              <a:spcAft>
                <a:spcPts val="0"/>
              </a:spcAft>
              <a:buNone/>
            </a:pPr>
            <a:r>
              <a:rPr lang="ja-JP" sz="2000" b="1" dirty="0">
                <a:solidFill>
                  <a:srgbClr val="032D60"/>
                </a:solidFill>
                <a:latin typeface="Arial" panose="020B0604020202020204" pitchFamily="34" charset="0"/>
                <a:ea typeface="MS Gothic" panose="020B0609070205080204" pitchFamily="49" charset="-128"/>
                <a:cs typeface="Avant Garde Demi SFDC"/>
                <a:sym typeface="Avant Garde Demi SFDC"/>
              </a:rPr>
              <a:t>MFA の強制適用</a:t>
            </a:r>
          </a:p>
          <a:p>
            <a:pPr marL="274320" lvl="0" indent="-238759" algn="l" rtl="0">
              <a:spcBef>
                <a:spcPts val="1600"/>
              </a:spcBef>
              <a:spcAft>
                <a:spcPts val="0"/>
              </a:spcAft>
              <a:buClr>
                <a:srgbClr val="59575C"/>
              </a:buClr>
              <a:buSzPts val="1600"/>
              <a:buFont typeface="Salesforce Sans"/>
              <a:buChar char="●"/>
            </a:pPr>
            <a:r>
              <a:rPr lang="ja-JP" sz="1500" dirty="0">
                <a:solidFill>
                  <a:srgbClr val="59575C"/>
                </a:solidFill>
                <a:latin typeface="Arial" panose="020B0604020202020204" pitchFamily="34" charset="0"/>
                <a:ea typeface="MS Gothic" panose="020B0609070205080204" pitchFamily="49" charset="-128"/>
                <a:cs typeface="Salesforce Sans"/>
                <a:sym typeface="Salesforce Sans"/>
              </a:rPr>
              <a:t>MFA はログインエクスペリエンスの必須操作となり、ユーザーはログインするたびに本人確認を行う必要がある</a:t>
            </a:r>
          </a:p>
          <a:p>
            <a:pPr marL="274320" lvl="0" indent="-238759" algn="l" rtl="0">
              <a:spcBef>
                <a:spcPts val="800"/>
              </a:spcBef>
              <a:spcAft>
                <a:spcPts val="0"/>
              </a:spcAft>
              <a:buClr>
                <a:srgbClr val="59575C"/>
              </a:buClr>
              <a:buSzPts val="1600"/>
              <a:buFont typeface="Salesforce Sans"/>
              <a:buChar char="●"/>
            </a:pPr>
            <a:r>
              <a:rPr lang="ja-JP" sz="1500" dirty="0">
                <a:solidFill>
                  <a:srgbClr val="59575C"/>
                </a:solidFill>
                <a:latin typeface="Arial" panose="020B0604020202020204" pitchFamily="34" charset="0"/>
                <a:ea typeface="MS Gothic" panose="020B0609070205080204" pitchFamily="49" charset="-128"/>
                <a:cs typeface="Salesforce Sans"/>
                <a:sym typeface="Salesforce Sans"/>
              </a:rPr>
              <a:t>MFA を使用していないユーザーはダイレクトログインが自動で有効になる</a:t>
            </a:r>
          </a:p>
          <a:p>
            <a:pPr marL="274320" lvl="0" indent="-238759" algn="l" rtl="0">
              <a:spcBef>
                <a:spcPts val="800"/>
              </a:spcBef>
              <a:spcAft>
                <a:spcPts val="0"/>
              </a:spcAft>
              <a:buClr>
                <a:srgbClr val="59575C"/>
              </a:buClr>
              <a:buSzPts val="1600"/>
              <a:buFont typeface="Salesforce Sans"/>
              <a:buChar char="●"/>
            </a:pPr>
            <a:r>
              <a:rPr lang="ja-JP" sz="1500" dirty="0">
                <a:solidFill>
                  <a:srgbClr val="59575C"/>
                </a:solidFill>
                <a:latin typeface="Arial" panose="020B0604020202020204" pitchFamily="34" charset="0"/>
                <a:ea typeface="MS Gothic" panose="020B0609070205080204" pitchFamily="49" charset="-128"/>
                <a:cs typeface="Salesforce Sans"/>
                <a:sym typeface="Salesforce Sans"/>
              </a:rPr>
              <a:t>すでに MFA を使用しているユーザーは影響を受け</a:t>
            </a:r>
            <a:br>
              <a:rPr lang="en-AS" altLang="ja-JP" sz="1500" dirty="0">
                <a:solidFill>
                  <a:srgbClr val="59575C"/>
                </a:solidFill>
                <a:latin typeface="Arial" panose="020B0604020202020204" pitchFamily="34" charset="0"/>
                <a:ea typeface="MS Gothic" panose="020B0609070205080204" pitchFamily="49" charset="-128"/>
                <a:cs typeface="Salesforce Sans"/>
                <a:sym typeface="Salesforce Sans"/>
              </a:rPr>
            </a:br>
            <a:r>
              <a:rPr lang="ja-JP" sz="1500" dirty="0">
                <a:solidFill>
                  <a:srgbClr val="59575C"/>
                </a:solidFill>
                <a:latin typeface="Arial" panose="020B0604020202020204" pitchFamily="34" charset="0"/>
                <a:ea typeface="MS Gothic" panose="020B0609070205080204" pitchFamily="49" charset="-128"/>
                <a:cs typeface="Salesforce Sans"/>
                <a:sym typeface="Salesforce Sans"/>
              </a:rPr>
              <a:t>ない    </a:t>
            </a:r>
          </a:p>
          <a:p>
            <a:pPr marL="274320" lvl="0" indent="-238759" algn="l" rtl="0">
              <a:spcBef>
                <a:spcPts val="800"/>
              </a:spcBef>
              <a:spcAft>
                <a:spcPts val="0"/>
              </a:spcAft>
              <a:buClr>
                <a:srgbClr val="59575C"/>
              </a:buClr>
              <a:buSzPts val="1600"/>
              <a:buFont typeface="Salesforce Sans"/>
              <a:buChar char="●"/>
            </a:pPr>
            <a:r>
              <a:rPr lang="ja-JP" sz="1500" dirty="0">
                <a:solidFill>
                  <a:srgbClr val="59575C"/>
                </a:solidFill>
                <a:latin typeface="Arial" panose="020B0604020202020204" pitchFamily="34" charset="0"/>
                <a:ea typeface="MS Gothic" panose="020B0609070205080204" pitchFamily="49" charset="-128"/>
                <a:cs typeface="Salesforce Sans"/>
                <a:sym typeface="Salesforce Sans"/>
              </a:rPr>
              <a:t>顧客側の管理者とユーザーは MFA を無効にできない</a:t>
            </a:r>
          </a:p>
          <a:p>
            <a:pPr marL="0" lvl="0" indent="0" algn="l" rtl="0">
              <a:spcBef>
                <a:spcPts val="800"/>
              </a:spcBef>
              <a:spcAft>
                <a:spcPts val="800"/>
              </a:spcAft>
              <a:buClr>
                <a:srgbClr val="000000"/>
              </a:buClr>
              <a:buFont typeface="Arial"/>
              <a:buNone/>
            </a:pPr>
            <a:endParaRPr sz="1600" dirty="0">
              <a:solidFill>
                <a:srgbClr val="59575C"/>
              </a:solidFill>
              <a:latin typeface="Arial" panose="020B0604020202020204" pitchFamily="34" charset="0"/>
              <a:ea typeface="MS Gothic" panose="020B0609070205080204" pitchFamily="49" charset="-128"/>
              <a:cs typeface="Salesforce Sans"/>
              <a:sym typeface="Salesforce Sans"/>
            </a:endParaRPr>
          </a:p>
        </p:txBody>
      </p:sp>
      <p:sp>
        <p:nvSpPr>
          <p:cNvPr id="976" name="Google Shape;976;p97"/>
          <p:cNvSpPr/>
          <p:nvPr/>
        </p:nvSpPr>
        <p:spPr>
          <a:xfrm>
            <a:off x="588581" y="1840147"/>
            <a:ext cx="5303400" cy="3223215"/>
          </a:xfrm>
          <a:prstGeom prst="roundRect">
            <a:avLst>
              <a:gd name="adj" fmla="val 8507"/>
            </a:avLst>
          </a:prstGeom>
          <a:solidFill>
            <a:srgbClr val="CFE9FE"/>
          </a:solidFill>
          <a:ln>
            <a:noFill/>
          </a:ln>
          <a:effectLst>
            <a:outerShdw blurRad="200025" algn="bl" rotWithShape="0">
              <a:srgbClr val="000000">
                <a:alpha val="20000"/>
              </a:srgbClr>
            </a:outerShdw>
          </a:effectLst>
        </p:spPr>
        <p:txBody>
          <a:bodyPr spcFirstLastPara="1" wrap="square" lIns="137150" tIns="137150" rIns="137150" bIns="137150" anchor="t" anchorCtr="0">
            <a:noAutofit/>
          </a:bodyPr>
          <a:lstStyle/>
          <a:p>
            <a:pPr marL="0" lvl="0" indent="0" algn="ctr" rtl="0">
              <a:spcBef>
                <a:spcPts val="0"/>
              </a:spcBef>
              <a:spcAft>
                <a:spcPts val="0"/>
              </a:spcAft>
              <a:buNone/>
            </a:pPr>
            <a:r>
              <a:rPr lang="ja-JP" sz="2000" b="1" dirty="0">
                <a:solidFill>
                  <a:srgbClr val="032D60"/>
                </a:solidFill>
                <a:latin typeface="Arial" panose="020B0604020202020204" pitchFamily="34" charset="0"/>
                <a:ea typeface="MS Gothic" panose="020B0609070205080204" pitchFamily="49" charset="-128"/>
                <a:cs typeface="Avant Garde Demi SFDC"/>
                <a:sym typeface="Avant Garde Demi SFDC"/>
              </a:rPr>
              <a:t>MFA の自動有効化 </a:t>
            </a:r>
          </a:p>
          <a:p>
            <a:pPr marL="274320" lvl="0" indent="-238759" algn="l" rtl="0">
              <a:spcBef>
                <a:spcPts val="1600"/>
              </a:spcBef>
              <a:spcAft>
                <a:spcPts val="0"/>
              </a:spcAft>
              <a:buClr>
                <a:srgbClr val="59575C"/>
              </a:buClr>
              <a:buSzPts val="1600"/>
              <a:buFont typeface="Salesforce Sans"/>
              <a:buChar char="●"/>
            </a:pPr>
            <a:r>
              <a:rPr lang="ja-JP" sz="1500" dirty="0">
                <a:solidFill>
                  <a:srgbClr val="59575C"/>
                </a:solidFill>
                <a:latin typeface="Arial" panose="020B0604020202020204" pitchFamily="34" charset="0"/>
                <a:ea typeface="MS Gothic" panose="020B0609070205080204" pitchFamily="49" charset="-128"/>
                <a:cs typeface="Salesforce Sans"/>
                <a:sym typeface="Salesforce Sans"/>
              </a:rPr>
              <a:t>Salesforce が顧客に代わって MFA を有効にする</a:t>
            </a:r>
          </a:p>
          <a:p>
            <a:pPr marL="274320" lvl="0" indent="-238759" algn="l" rtl="0">
              <a:spcBef>
                <a:spcPts val="800"/>
              </a:spcBef>
              <a:spcAft>
                <a:spcPts val="0"/>
              </a:spcAft>
              <a:buClr>
                <a:srgbClr val="59575C"/>
              </a:buClr>
              <a:buSzPts val="1600"/>
              <a:buFont typeface="Salesforce Sans"/>
              <a:buChar char="●"/>
            </a:pPr>
            <a:r>
              <a:rPr lang="ja-JP" sz="1500" dirty="0">
                <a:solidFill>
                  <a:srgbClr val="59575C"/>
                </a:solidFill>
                <a:latin typeface="Arial" panose="020B0604020202020204" pitchFamily="34" charset="0"/>
                <a:ea typeface="MS Gothic" panose="020B0609070205080204" pitchFamily="49" charset="-128"/>
                <a:cs typeface="Salesforce Sans"/>
                <a:sym typeface="Salesforce Sans"/>
              </a:rPr>
              <a:t>ユーザーは MFA を使用してログインする必要がある (30日の猶予期間後)</a:t>
            </a:r>
          </a:p>
          <a:p>
            <a:pPr marL="274320" lvl="0" indent="-238759" algn="l" rtl="0">
              <a:spcBef>
                <a:spcPts val="800"/>
              </a:spcBef>
              <a:spcAft>
                <a:spcPts val="0"/>
              </a:spcAft>
              <a:buClr>
                <a:srgbClr val="59575C"/>
              </a:buClr>
              <a:buSzPts val="1600"/>
              <a:buFont typeface="Salesforce Sans"/>
              <a:buChar char="●"/>
            </a:pPr>
            <a:r>
              <a:rPr lang="ja-JP" sz="1500" dirty="0">
                <a:solidFill>
                  <a:srgbClr val="59575C"/>
                </a:solidFill>
                <a:latin typeface="Arial" panose="020B0604020202020204" pitchFamily="34" charset="0"/>
                <a:ea typeface="MS Gothic" panose="020B0609070205080204" pitchFamily="49" charset="-128"/>
                <a:cs typeface="Salesforce Sans"/>
                <a:sym typeface="Salesforce Sans"/>
              </a:rPr>
              <a:t>ログイン時に MFA への登録がユーザーに求められる</a:t>
            </a:r>
          </a:p>
          <a:p>
            <a:pPr marL="274320" lvl="0" indent="-238759" algn="l" rtl="0">
              <a:spcBef>
                <a:spcPts val="800"/>
              </a:spcBef>
              <a:spcAft>
                <a:spcPts val="0"/>
              </a:spcAft>
              <a:buClr>
                <a:srgbClr val="59575C"/>
              </a:buClr>
              <a:buSzPts val="1600"/>
              <a:buFont typeface="Salesforce Sans"/>
              <a:buChar char="●"/>
            </a:pPr>
            <a:r>
              <a:rPr lang="ja-JP" sz="1500" dirty="0">
                <a:solidFill>
                  <a:srgbClr val="59575C"/>
                </a:solidFill>
                <a:latin typeface="Arial" panose="020B0604020202020204" pitchFamily="34" charset="0"/>
                <a:ea typeface="MS Gothic" panose="020B0609070205080204" pitchFamily="49" charset="-128"/>
                <a:cs typeface="Salesforce Sans"/>
                <a:sym typeface="Salesforce Sans"/>
              </a:rPr>
              <a:t>すでに MFA を使用しているユーザーは影響を受け</a:t>
            </a:r>
            <a:br>
              <a:rPr lang="en-AS" altLang="ja-JP" sz="1500" dirty="0">
                <a:solidFill>
                  <a:srgbClr val="59575C"/>
                </a:solidFill>
                <a:latin typeface="Arial" panose="020B0604020202020204" pitchFamily="34" charset="0"/>
                <a:ea typeface="MS Gothic" panose="020B0609070205080204" pitchFamily="49" charset="-128"/>
                <a:cs typeface="Salesforce Sans"/>
                <a:sym typeface="Salesforce Sans"/>
              </a:rPr>
            </a:br>
            <a:r>
              <a:rPr lang="ja-JP" sz="1500" dirty="0">
                <a:solidFill>
                  <a:srgbClr val="59575C"/>
                </a:solidFill>
                <a:latin typeface="Arial" panose="020B0604020202020204" pitchFamily="34" charset="0"/>
                <a:ea typeface="MS Gothic" panose="020B0609070205080204" pitchFamily="49" charset="-128"/>
                <a:cs typeface="Salesforce Sans"/>
                <a:sym typeface="Salesforce Sans"/>
              </a:rPr>
              <a:t>ない    </a:t>
            </a:r>
          </a:p>
          <a:p>
            <a:pPr marL="274320" lvl="0" indent="-238759" algn="l" rtl="0">
              <a:spcBef>
                <a:spcPts val="800"/>
              </a:spcBef>
              <a:spcAft>
                <a:spcPts val="800"/>
              </a:spcAft>
              <a:buClr>
                <a:srgbClr val="59575C"/>
              </a:buClr>
              <a:buSzPts val="1600"/>
              <a:buFont typeface="Salesforce Sans"/>
              <a:buChar char="●"/>
            </a:pPr>
            <a:r>
              <a:rPr lang="ja-JP" sz="1500" dirty="0">
                <a:solidFill>
                  <a:srgbClr val="59575C"/>
                </a:solidFill>
                <a:latin typeface="Arial" panose="020B0604020202020204" pitchFamily="34" charset="0"/>
                <a:ea typeface="MS Gothic" panose="020B0609070205080204" pitchFamily="49" charset="-128"/>
                <a:cs typeface="Salesforce Sans"/>
                <a:sym typeface="Salesforce Sans"/>
              </a:rPr>
              <a:t>準備が整っていない場合は管理者が MFA を無効にできる</a:t>
            </a:r>
          </a:p>
        </p:txBody>
      </p:sp>
      <p:sp>
        <p:nvSpPr>
          <p:cNvPr id="977" name="Google Shape;977;p97"/>
          <p:cNvSpPr txBox="1"/>
          <p:nvPr/>
        </p:nvSpPr>
        <p:spPr>
          <a:xfrm>
            <a:off x="450957" y="522906"/>
            <a:ext cx="11438700" cy="8661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None/>
            </a:pPr>
            <a:r>
              <a:rPr lang="ja-JP" sz="3200" b="1">
                <a:solidFill>
                  <a:srgbClr val="032D60"/>
                </a:solidFill>
                <a:latin typeface="Arial" panose="020B0604020202020204" pitchFamily="34" charset="0"/>
                <a:ea typeface="MS Gothic" panose="020B0609070205080204" pitchFamily="49" charset="-128"/>
                <a:cs typeface="Avant Garde Demi SFDC"/>
                <a:sym typeface="Avant Garde Demi SFDC"/>
              </a:rPr>
              <a:t>今後の予定: MFA の自動有効化と適用</a:t>
            </a:r>
          </a:p>
        </p:txBody>
      </p:sp>
      <p:pic>
        <p:nvPicPr>
          <p:cNvPr id="978" name="Google Shape;978;p97" descr="Image"/>
          <p:cNvPicPr preferRelativeResize="0"/>
          <p:nvPr/>
        </p:nvPicPr>
        <p:blipFill rotWithShape="1">
          <a:blip r:embed="rId6">
            <a:alphaModFix/>
          </a:blip>
          <a:srcRect/>
          <a:stretch/>
        </p:blipFill>
        <p:spPr>
          <a:xfrm flipH="1">
            <a:off x="5988131" y="1389006"/>
            <a:ext cx="661375" cy="727199"/>
          </a:xfrm>
          <a:prstGeom prst="rect">
            <a:avLst/>
          </a:prstGeom>
          <a:noFill/>
          <a:ln>
            <a:noFill/>
          </a:ln>
          <a:effectLst>
            <a:outerShdw blurRad="57150" dist="19050" dir="5400000" algn="bl" rotWithShape="0">
              <a:srgbClr val="000000">
                <a:alpha val="50000"/>
              </a:srgbClr>
            </a:outerShdw>
          </a:effectLst>
        </p:spPr>
      </p:pic>
      <p:sp>
        <p:nvSpPr>
          <p:cNvPr id="979" name="Google Shape;979;p97"/>
          <p:cNvSpPr/>
          <p:nvPr/>
        </p:nvSpPr>
        <p:spPr>
          <a:xfrm>
            <a:off x="0" y="5608675"/>
            <a:ext cx="8431992" cy="1280178"/>
          </a:xfrm>
          <a:custGeom>
            <a:avLst/>
            <a:gdLst/>
            <a:ahLst/>
            <a:cxnLst/>
            <a:rect l="l" t="t" r="r" b="b"/>
            <a:pathLst>
              <a:path w="21600" h="21600" extrusionOk="0">
                <a:moveTo>
                  <a:pt x="0" y="0"/>
                </a:moveTo>
                <a:lnTo>
                  <a:pt x="0" y="21600"/>
                </a:lnTo>
                <a:lnTo>
                  <a:pt x="16513" y="21600"/>
                </a:lnTo>
                <a:cubicBezTo>
                  <a:pt x="17237" y="21600"/>
                  <a:pt x="17817" y="21600"/>
                  <a:pt x="18287" y="21518"/>
                </a:cubicBezTo>
                <a:cubicBezTo>
                  <a:pt x="18758" y="21436"/>
                  <a:pt x="19120" y="21273"/>
                  <a:pt x="19410" y="20948"/>
                </a:cubicBezTo>
                <a:cubicBezTo>
                  <a:pt x="20334" y="19856"/>
                  <a:pt x="21063" y="17495"/>
                  <a:pt x="21399" y="14495"/>
                </a:cubicBezTo>
                <a:cubicBezTo>
                  <a:pt x="21532" y="13312"/>
                  <a:pt x="21600" y="12061"/>
                  <a:pt x="21600" y="10800"/>
                </a:cubicBezTo>
                <a:cubicBezTo>
                  <a:pt x="21600" y="9539"/>
                  <a:pt x="21532" y="8288"/>
                  <a:pt x="21399" y="7105"/>
                </a:cubicBezTo>
                <a:cubicBezTo>
                  <a:pt x="21063" y="4105"/>
                  <a:pt x="20334" y="1744"/>
                  <a:pt x="19410" y="652"/>
                </a:cubicBezTo>
                <a:cubicBezTo>
                  <a:pt x="19120" y="327"/>
                  <a:pt x="18758" y="164"/>
                  <a:pt x="18287" y="82"/>
                </a:cubicBezTo>
                <a:cubicBezTo>
                  <a:pt x="17817" y="0"/>
                  <a:pt x="17237" y="0"/>
                  <a:pt x="16513" y="0"/>
                </a:cubicBezTo>
                <a:lnTo>
                  <a:pt x="0" y="0"/>
                </a:lnTo>
                <a:close/>
              </a:path>
            </a:pathLst>
          </a:custGeom>
          <a:solidFill>
            <a:srgbClr val="FBBE01"/>
          </a:solidFill>
          <a:ln>
            <a:noFill/>
          </a:ln>
        </p:spPr>
        <p:txBody>
          <a:bodyPr spcFirstLastPara="1" wrap="square" lIns="45650" tIns="45650" rIns="45650" bIns="45650" anchor="ctr" anchorCtr="0">
            <a:noAutofit/>
          </a:bodyPr>
          <a:lstStyle/>
          <a:p>
            <a:pPr marL="0" marR="0" lvl="0" indent="0" algn="ctr" rtl="0">
              <a:spcBef>
                <a:spcPts val="0"/>
              </a:spcBef>
              <a:spcAft>
                <a:spcPts val="0"/>
              </a:spcAft>
              <a:buNone/>
            </a:pPr>
            <a:endParaRPr sz="1800">
              <a:solidFill>
                <a:srgbClr val="0B5CAB"/>
              </a:solidFill>
              <a:latin typeface="Arial" panose="020B0604020202020204" pitchFamily="34" charset="0"/>
              <a:ea typeface="MS Gothic" panose="020B0609070205080204" pitchFamily="49" charset="-128"/>
              <a:cs typeface="Salesforce Sans"/>
              <a:sym typeface="Salesforce Sans"/>
            </a:endParaRPr>
          </a:p>
        </p:txBody>
      </p:sp>
      <p:sp>
        <p:nvSpPr>
          <p:cNvPr id="980" name="Google Shape;980;p97"/>
          <p:cNvSpPr txBox="1"/>
          <p:nvPr/>
        </p:nvSpPr>
        <p:spPr>
          <a:xfrm>
            <a:off x="998875" y="5867313"/>
            <a:ext cx="6791700" cy="7629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ja-JP" sz="1800" b="1" dirty="0">
                <a:solidFill>
                  <a:srgbClr val="59575C"/>
                </a:solidFill>
                <a:latin typeface="Arial" panose="020B0604020202020204" pitchFamily="34" charset="0"/>
                <a:ea typeface="MS Gothic" panose="020B0609070205080204" pitchFamily="49" charset="-128"/>
                <a:cs typeface="Salesforce Sans"/>
                <a:sym typeface="Salesforce Sans"/>
              </a:rPr>
              <a:t>SSO を使用する場合</a:t>
            </a:r>
            <a:r>
              <a:rPr lang="ja-JP" sz="1800" dirty="0">
                <a:solidFill>
                  <a:srgbClr val="59575C"/>
                </a:solidFill>
                <a:latin typeface="Arial" panose="020B0604020202020204" pitchFamily="34" charset="0"/>
                <a:ea typeface="MS Gothic" panose="020B0609070205080204" pitchFamily="49" charset="-128"/>
                <a:cs typeface="Salesforce Sans"/>
                <a:sym typeface="Salesforce Sans"/>
              </a:rPr>
              <a:t>Salesforce がアクションを実行して SSO ID プロバイダの MFA を有効にすることはありません。ただし契約上の要件は SSO を使った Salesforce へのアクセスに適用されます。</a:t>
            </a:r>
          </a:p>
        </p:txBody>
      </p:sp>
      <p:grpSp>
        <p:nvGrpSpPr>
          <p:cNvPr id="981" name="Google Shape;981;p97"/>
          <p:cNvGrpSpPr/>
          <p:nvPr/>
        </p:nvGrpSpPr>
        <p:grpSpPr>
          <a:xfrm>
            <a:off x="-11" y="6132174"/>
            <a:ext cx="1082161" cy="763006"/>
            <a:chOff x="-11361" y="5724888"/>
            <a:chExt cx="1082161" cy="763006"/>
          </a:xfrm>
        </p:grpSpPr>
        <p:pic>
          <p:nvPicPr>
            <p:cNvPr id="982" name="Google Shape;982;p97" descr="Image"/>
            <p:cNvPicPr preferRelativeResize="0"/>
            <p:nvPr/>
          </p:nvPicPr>
          <p:blipFill rotWithShape="1">
            <a:blip r:embed="rId7">
              <a:alphaModFix/>
            </a:blip>
            <a:srcRect l="33364" b="18619"/>
            <a:stretch/>
          </p:blipFill>
          <p:spPr>
            <a:xfrm>
              <a:off x="0" y="5724888"/>
              <a:ext cx="439607" cy="602814"/>
            </a:xfrm>
            <a:prstGeom prst="rect">
              <a:avLst/>
            </a:prstGeom>
            <a:noFill/>
            <a:ln>
              <a:noFill/>
            </a:ln>
          </p:spPr>
        </p:pic>
        <p:pic>
          <p:nvPicPr>
            <p:cNvPr id="983" name="Google Shape;983;p97" descr="Group"/>
            <p:cNvPicPr preferRelativeResize="0"/>
            <p:nvPr/>
          </p:nvPicPr>
          <p:blipFill rotWithShape="1">
            <a:blip r:embed="rId8">
              <a:alphaModFix/>
            </a:blip>
            <a:srcRect t="2203" r="37644" b="14664"/>
            <a:stretch/>
          </p:blipFill>
          <p:spPr>
            <a:xfrm flipH="1">
              <a:off x="-11361" y="5780233"/>
              <a:ext cx="1082161" cy="707661"/>
            </a:xfrm>
            <a:prstGeom prst="rect">
              <a:avLst/>
            </a:prstGeom>
            <a:noFill/>
            <a:ln>
              <a:noFill/>
            </a:ln>
          </p:spPr>
        </p:pic>
      </p:grpSp>
    </p:spTree>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72"/>
        <p:cNvGrpSpPr/>
        <p:nvPr/>
      </p:nvGrpSpPr>
      <p:grpSpPr>
        <a:xfrm>
          <a:off x="0" y="0"/>
          <a:ext cx="0" cy="0"/>
          <a:chOff x="0" y="0"/>
          <a:chExt cx="0" cy="0"/>
        </a:xfrm>
      </p:grpSpPr>
      <p:sp>
        <p:nvSpPr>
          <p:cNvPr id="2273" name="Google Shape;2273;p162"/>
          <p:cNvSpPr txBox="1">
            <a:spLocks noGrp="1"/>
          </p:cNvSpPr>
          <p:nvPr>
            <p:ph type="title"/>
          </p:nvPr>
        </p:nvSpPr>
        <p:spPr>
          <a:xfrm>
            <a:off x="571505" y="66197"/>
            <a:ext cx="103968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latin typeface="Arial" panose="020B0604020202020204" pitchFamily="34" charset="0"/>
                <a:ea typeface="MS Gothic" panose="020B0609070205080204" pitchFamily="49" charset="-128"/>
              </a:rPr>
              <a:t>MFA 自動有効化後のログインエクスペリエンス</a:t>
            </a:r>
          </a:p>
        </p:txBody>
      </p:sp>
      <p:pic>
        <p:nvPicPr>
          <p:cNvPr id="2274" name="Google Shape;2274;p162"/>
          <p:cNvPicPr preferRelativeResize="0">
            <a:picLocks noChangeAspect="1"/>
          </p:cNvPicPr>
          <p:nvPr/>
        </p:nvPicPr>
        <p:blipFill>
          <a:blip r:embed="rId3">
            <a:alphaModFix/>
          </a:blip>
          <a:stretch>
            <a:fillRect/>
          </a:stretch>
        </p:blipFill>
        <p:spPr>
          <a:xfrm>
            <a:off x="1463746" y="1783192"/>
            <a:ext cx="3060439" cy="3749039"/>
          </a:xfrm>
          <a:prstGeom prst="rect">
            <a:avLst/>
          </a:prstGeom>
          <a:noFill/>
          <a:ln w="9525" cap="flat" cmpd="sng">
            <a:solidFill>
              <a:schemeClr val="accent2"/>
            </a:solidFill>
            <a:prstDash val="solid"/>
            <a:round/>
            <a:headEnd type="none" w="sm" len="sm"/>
            <a:tailEnd type="none" w="sm" len="sm"/>
          </a:ln>
          <a:effectLst>
            <a:outerShdw blurRad="57150" dist="19050" dir="5400000" algn="bl" rotWithShape="0">
              <a:srgbClr val="000000">
                <a:alpha val="50000"/>
              </a:srgbClr>
            </a:outerShdw>
          </a:effectLst>
        </p:spPr>
      </p:pic>
      <p:pic>
        <p:nvPicPr>
          <p:cNvPr id="2275" name="Google Shape;2275;p162"/>
          <p:cNvPicPr preferRelativeResize="0">
            <a:picLocks noChangeAspect="1"/>
          </p:cNvPicPr>
          <p:nvPr/>
        </p:nvPicPr>
        <p:blipFill rotWithShape="1">
          <a:blip r:embed="rId4">
            <a:alphaModFix/>
          </a:blip>
          <a:srcRect b="9730"/>
          <a:stretch/>
        </p:blipFill>
        <p:spPr>
          <a:xfrm>
            <a:off x="5109277" y="1783192"/>
            <a:ext cx="3065089" cy="4846320"/>
          </a:xfrm>
          <a:prstGeom prst="rect">
            <a:avLst/>
          </a:prstGeom>
          <a:noFill/>
          <a:ln>
            <a:solidFill>
              <a:schemeClr val="accent2"/>
            </a:solidFill>
          </a:ln>
          <a:effectLst>
            <a:outerShdw blurRad="50800" dist="38100" dir="2700000" algn="tl" rotWithShape="0">
              <a:prstClr val="black">
                <a:alpha val="40000"/>
              </a:prstClr>
            </a:outerShdw>
          </a:effectLst>
        </p:spPr>
      </p:pic>
      <p:sp>
        <p:nvSpPr>
          <p:cNvPr id="2276" name="Google Shape;2276;p162"/>
          <p:cNvSpPr/>
          <p:nvPr/>
        </p:nvSpPr>
        <p:spPr>
          <a:xfrm>
            <a:off x="5549884" y="5207774"/>
            <a:ext cx="2206750" cy="735825"/>
          </a:xfrm>
          <a:prstGeom prst="roundRect">
            <a:avLst>
              <a:gd name="adj" fmla="val 16667"/>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222006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690100" y="3159292"/>
            <a:ext cx="8453901"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solidFill>
                  <a:schemeClr val="accent1"/>
                </a:solidFill>
                <a:latin typeface="Arial" panose="020B0604020202020204" pitchFamily="34" charset="0"/>
                <a:ea typeface="MS Gothic" panose="020B0609070205080204" pitchFamily="49" charset="-128"/>
              </a:rPr>
              <a:t>MFA の検証方法とユーザーエクスペリエンス</a:t>
            </a:r>
          </a:p>
        </p:txBody>
      </p:sp>
    </p:spTree>
    <p:extLst>
      <p:ext uri="{BB962C8B-B14F-4D97-AF65-F5344CB8AC3E}">
        <p14:creationId xmlns:p14="http://schemas.microsoft.com/office/powerpoint/2010/main" val="12594696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8"/>
        <p:cNvGrpSpPr/>
        <p:nvPr/>
      </p:nvGrpSpPr>
      <p:grpSpPr>
        <a:xfrm>
          <a:off x="0" y="0"/>
          <a:ext cx="0" cy="0"/>
          <a:chOff x="0" y="0"/>
          <a:chExt cx="0" cy="0"/>
        </a:xfrm>
      </p:grpSpPr>
      <p:sp>
        <p:nvSpPr>
          <p:cNvPr id="10" name="Google Shape;1144;p157">
            <a:extLst>
              <a:ext uri="{FF2B5EF4-FFF2-40B4-BE49-F238E27FC236}">
                <a16:creationId xmlns:a16="http://schemas.microsoft.com/office/drawing/2014/main" id="{0B20E754-D147-FDAB-2B72-5A928159B393}"/>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chemeClr val="accent1"/>
                </a:solidFill>
                <a:latin typeface="Arial" panose="020B0604020202020204" pitchFamily="34" charset="0"/>
                <a:ea typeface="MS Gothic" panose="020B0609070205080204" pitchFamily="49" charset="-128"/>
                <a:cs typeface="Salesforce Sans"/>
                <a:sym typeface="Salesforce Sans"/>
              </a:rPr>
              <a:t>MFA の強力な検証メソッド</a:t>
            </a:r>
          </a:p>
        </p:txBody>
      </p:sp>
      <p:sp>
        <p:nvSpPr>
          <p:cNvPr id="11" name="Google Shape;1145;p157">
            <a:extLst>
              <a:ext uri="{FF2B5EF4-FFF2-40B4-BE49-F238E27FC236}">
                <a16:creationId xmlns:a16="http://schemas.microsoft.com/office/drawing/2014/main" id="{6F5DD3C2-AD74-A614-3FAD-1183CB40E9BB}"/>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400">
                <a:solidFill>
                  <a:schemeClr val="accent1"/>
                </a:solidFill>
                <a:latin typeface="Arial" panose="020B0604020202020204" pitchFamily="34" charset="0"/>
                <a:ea typeface="MS Gothic" panose="020B0609070205080204" pitchFamily="49" charset="-128"/>
                <a:cs typeface="Salesforce Sans"/>
                <a:sym typeface="Salesforce Sans"/>
              </a:rPr>
              <a:t>利用可能な検証方法の種類</a:t>
            </a:r>
          </a:p>
        </p:txBody>
      </p:sp>
      <p:sp>
        <p:nvSpPr>
          <p:cNvPr id="12" name="Google Shape;1150;p157">
            <a:extLst>
              <a:ext uri="{FF2B5EF4-FFF2-40B4-BE49-F238E27FC236}">
                <a16:creationId xmlns:a16="http://schemas.microsoft.com/office/drawing/2014/main" id="{8F912ACA-521D-DD5C-F07B-CD55D23AD8F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Arial" panose="020B0604020202020204" pitchFamily="34" charset="0"/>
              <a:ea typeface="MS Gothic" panose="020B0609070205080204" pitchFamily="49" charset="-128"/>
              <a:cs typeface="Salesforce Sans"/>
              <a:sym typeface="Salesforce Sans"/>
            </a:endParaRPr>
          </a:p>
        </p:txBody>
      </p:sp>
      <p:sp>
        <p:nvSpPr>
          <p:cNvPr id="13" name="Google Shape;1150;p157">
            <a:extLst>
              <a:ext uri="{FF2B5EF4-FFF2-40B4-BE49-F238E27FC236}">
                <a16:creationId xmlns:a16="http://schemas.microsoft.com/office/drawing/2014/main" id="{56A57EF9-D697-C235-2568-DDE88B0902C7}"/>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Arial" panose="020B0604020202020204" pitchFamily="34" charset="0"/>
              <a:ea typeface="MS Gothic" panose="020B0609070205080204" pitchFamily="49" charset="-128"/>
              <a:cs typeface="Salesforce Sans"/>
              <a:sym typeface="Salesforce Sans"/>
            </a:endParaRPr>
          </a:p>
        </p:txBody>
      </p:sp>
      <p:grpSp>
        <p:nvGrpSpPr>
          <p:cNvPr id="14" name="Google Shape;1165;p157">
            <a:extLst>
              <a:ext uri="{FF2B5EF4-FFF2-40B4-BE49-F238E27FC236}">
                <a16:creationId xmlns:a16="http://schemas.microsoft.com/office/drawing/2014/main" id="{F9E944F5-6A22-4201-681A-4E772843C3D0}"/>
              </a:ext>
            </a:extLst>
          </p:cNvPr>
          <p:cNvGrpSpPr/>
          <p:nvPr/>
        </p:nvGrpSpPr>
        <p:grpSpPr>
          <a:xfrm>
            <a:off x="9242224" y="2705422"/>
            <a:ext cx="2742617" cy="2743226"/>
            <a:chOff x="7009601" y="2029117"/>
            <a:chExt cx="2057477" cy="2057471"/>
          </a:xfrm>
        </p:grpSpPr>
        <p:sp>
          <p:nvSpPr>
            <p:cNvPr id="15" name="Google Shape;1166;p157">
              <a:extLst>
                <a:ext uri="{FF2B5EF4-FFF2-40B4-BE49-F238E27FC236}">
                  <a16:creationId xmlns:a16="http://schemas.microsoft.com/office/drawing/2014/main" id="{3227D4AE-0732-D37F-B92F-40134A92B856}"/>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Arial" panose="020B0604020202020204" pitchFamily="34" charset="0"/>
                <a:ea typeface="MS Gothic" panose="020B0609070205080204" pitchFamily="49" charset="-128"/>
                <a:cs typeface="Salesforce Sans"/>
                <a:sym typeface="Salesforce Sans"/>
              </a:endParaRPr>
            </a:p>
          </p:txBody>
        </p:sp>
        <p:pic>
          <p:nvPicPr>
            <p:cNvPr id="16" name="Google Shape;1167;p157">
              <a:extLst>
                <a:ext uri="{FF2B5EF4-FFF2-40B4-BE49-F238E27FC236}">
                  <a16:creationId xmlns:a16="http://schemas.microsoft.com/office/drawing/2014/main" id="{D0839A85-7AE5-691C-260B-DE8C7984244D}"/>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17" name="Google Shape;1168;p157">
              <a:extLst>
                <a:ext uri="{FF2B5EF4-FFF2-40B4-BE49-F238E27FC236}">
                  <a16:creationId xmlns:a16="http://schemas.microsoft.com/office/drawing/2014/main" id="{4B545AE4-644E-3DC1-79F5-8498228CB067}"/>
                </a:ext>
              </a:extLst>
            </p:cNvPr>
            <p:cNvSpPr txBox="1"/>
            <p:nvPr/>
          </p:nvSpPr>
          <p:spPr>
            <a:xfrm>
              <a:off x="7255788" y="27562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ja-JP" sz="1300">
                  <a:solidFill>
                    <a:srgbClr val="FFFFFF"/>
                  </a:solidFill>
                  <a:latin typeface="Arial" panose="020B0604020202020204" pitchFamily="34" charset="0"/>
                  <a:ea typeface="MS Gothic" panose="020B0609070205080204" pitchFamily="49" charset="-128"/>
                  <a:cs typeface="Salesforce Sans"/>
                  <a:sym typeface="Salesforce Sans"/>
                </a:rPr>
                <a:t>SMS (テキスト) 検証</a:t>
              </a:r>
            </a:p>
            <a:p>
              <a:pPr marL="0" marR="0" lvl="0" indent="0" algn="ctr" rtl="0">
                <a:spcBef>
                  <a:spcPts val="800"/>
                </a:spcBef>
                <a:spcAft>
                  <a:spcPts val="0"/>
                </a:spcAft>
                <a:buClr>
                  <a:srgbClr val="FFFFFF"/>
                </a:buClr>
                <a:buSzPts val="2400"/>
                <a:buFont typeface="Salesforce Sans"/>
                <a:buNone/>
              </a:pPr>
              <a:r>
                <a:rPr lang="ja-JP" sz="1300">
                  <a:solidFill>
                    <a:srgbClr val="FFFFFF"/>
                  </a:solidFill>
                  <a:latin typeface="Arial" panose="020B0604020202020204" pitchFamily="34" charset="0"/>
                  <a:ea typeface="MS Gothic" panose="020B0609070205080204" pitchFamily="49" charset="-128"/>
                  <a:cs typeface="Salesforce Sans"/>
                  <a:sym typeface="Salesforce Sans"/>
                </a:rPr>
                <a:t>電話検証 </a:t>
              </a:r>
            </a:p>
            <a:p>
              <a:pPr marL="0" marR="0" lvl="0" indent="0" algn="ctr" rtl="0">
                <a:spcBef>
                  <a:spcPts val="800"/>
                </a:spcBef>
                <a:spcAft>
                  <a:spcPts val="0"/>
                </a:spcAft>
                <a:buClr>
                  <a:srgbClr val="FFFFFF"/>
                </a:buClr>
                <a:buSzPts val="2400"/>
                <a:buFont typeface="Salesforce Sans"/>
                <a:buNone/>
              </a:pPr>
              <a:r>
                <a:rPr lang="ja-JP" sz="1300">
                  <a:solidFill>
                    <a:srgbClr val="FFFFFF"/>
                  </a:solidFill>
                  <a:latin typeface="Arial" panose="020B0604020202020204" pitchFamily="34" charset="0"/>
                  <a:ea typeface="MS Gothic" panose="020B0609070205080204" pitchFamily="49" charset="-128"/>
                  <a:cs typeface="Salesforce Sans"/>
                  <a:sym typeface="Salesforce Sans"/>
                </a:rPr>
                <a:t>メール検証</a:t>
              </a:r>
            </a:p>
          </p:txBody>
        </p:sp>
        <p:sp>
          <p:nvSpPr>
            <p:cNvPr id="18" name="Google Shape;1169;p157">
              <a:extLst>
                <a:ext uri="{FF2B5EF4-FFF2-40B4-BE49-F238E27FC236}">
                  <a16:creationId xmlns:a16="http://schemas.microsoft.com/office/drawing/2014/main" id="{FAE183F8-7EC5-1EE2-6B62-625B86CB4E59}"/>
                </a:ext>
              </a:extLst>
            </p:cNvPr>
            <p:cNvSpPr txBox="1"/>
            <p:nvPr/>
          </p:nvSpPr>
          <p:spPr>
            <a:xfrm>
              <a:off x="7395562" y="23996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ja-JP" sz="1600" b="1" dirty="0">
                  <a:solidFill>
                    <a:srgbClr val="FFFFFF"/>
                  </a:solidFill>
                  <a:latin typeface="Arial" panose="020B0604020202020204" pitchFamily="34" charset="0"/>
                  <a:ea typeface="MS Gothic" panose="020B0609070205080204" pitchFamily="49" charset="-128"/>
                  <a:cs typeface="Salesforce Sans"/>
                  <a:sym typeface="Salesforce Sans"/>
                </a:rPr>
                <a:t>サポートされ</a:t>
              </a:r>
              <a:br>
                <a:rPr lang="en-AS" altLang="ja-JP" sz="1600" b="1" dirty="0">
                  <a:solidFill>
                    <a:srgbClr val="FFFFFF"/>
                  </a:solidFill>
                  <a:latin typeface="Arial" panose="020B0604020202020204" pitchFamily="34" charset="0"/>
                  <a:ea typeface="MS Gothic" panose="020B0609070205080204" pitchFamily="49" charset="-128"/>
                  <a:cs typeface="Salesforce Sans"/>
                  <a:sym typeface="Salesforce Sans"/>
                </a:rPr>
              </a:br>
              <a:r>
                <a:rPr lang="ja-JP" sz="1600" b="1" dirty="0">
                  <a:solidFill>
                    <a:srgbClr val="FFFFFF"/>
                  </a:solidFill>
                  <a:latin typeface="Arial" panose="020B0604020202020204" pitchFamily="34" charset="0"/>
                  <a:ea typeface="MS Gothic" panose="020B0609070205080204" pitchFamily="49" charset="-128"/>
                  <a:cs typeface="Salesforce Sans"/>
                  <a:sym typeface="Salesforce Sans"/>
                </a:rPr>
                <a:t>ていません</a:t>
              </a:r>
            </a:p>
          </p:txBody>
        </p:sp>
        <p:pic>
          <p:nvPicPr>
            <p:cNvPr id="19" name="Google Shape;1170;p157">
              <a:extLst>
                <a:ext uri="{FF2B5EF4-FFF2-40B4-BE49-F238E27FC236}">
                  <a16:creationId xmlns:a16="http://schemas.microsoft.com/office/drawing/2014/main" id="{31ADEE00-32DE-7440-DFDE-BD975EA5C019}"/>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20" name="Google Shape;1171;p157">
              <a:extLst>
                <a:ext uri="{FF2B5EF4-FFF2-40B4-BE49-F238E27FC236}">
                  <a16:creationId xmlns:a16="http://schemas.microsoft.com/office/drawing/2014/main" id="{EB651CA8-01D9-B436-838D-01286498F589}"/>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21" name="Google Shape;1172;p157">
              <a:extLst>
                <a:ext uri="{FF2B5EF4-FFF2-40B4-BE49-F238E27FC236}">
                  <a16:creationId xmlns:a16="http://schemas.microsoft.com/office/drawing/2014/main" id="{D0614351-14C4-9B96-F3AD-EB61B74F3C6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ja-JP" sz="2400" b="1">
                  <a:solidFill>
                    <a:srgbClr val="FF0000"/>
                  </a:solidFill>
                  <a:latin typeface="Arial" panose="020B0604020202020204" pitchFamily="34" charset="0"/>
                  <a:ea typeface="MS Gothic" panose="020B0609070205080204" pitchFamily="49" charset="-128"/>
                  <a:cs typeface="Salesforce Sans"/>
                  <a:sym typeface="Salesforce Sans"/>
                </a:rPr>
                <a:t>x</a:t>
              </a:r>
            </a:p>
          </p:txBody>
        </p:sp>
        <p:sp>
          <p:nvSpPr>
            <p:cNvPr id="22" name="Google Shape;1173;p157">
              <a:extLst>
                <a:ext uri="{FF2B5EF4-FFF2-40B4-BE49-F238E27FC236}">
                  <a16:creationId xmlns:a16="http://schemas.microsoft.com/office/drawing/2014/main" id="{C86254F7-B35D-ADB8-25B3-E87123E8588D}"/>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ja-JP" sz="2400" b="1">
                  <a:solidFill>
                    <a:srgbClr val="FF0000"/>
                  </a:solidFill>
                  <a:latin typeface="Arial" panose="020B0604020202020204" pitchFamily="34" charset="0"/>
                  <a:ea typeface="MS Gothic" panose="020B0609070205080204" pitchFamily="49" charset="-128"/>
                  <a:cs typeface="Salesforce Sans"/>
                  <a:sym typeface="Salesforce Sans"/>
                </a:rPr>
                <a:t>x</a:t>
              </a:r>
            </a:p>
          </p:txBody>
        </p:sp>
      </p:grpSp>
      <p:sp>
        <p:nvSpPr>
          <p:cNvPr id="23" name="Google Shape;1150;p157">
            <a:extLst>
              <a:ext uri="{FF2B5EF4-FFF2-40B4-BE49-F238E27FC236}">
                <a16:creationId xmlns:a16="http://schemas.microsoft.com/office/drawing/2014/main" id="{FBB216AE-5BBB-82FC-D389-2BA7BDC42C60}"/>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Arial" panose="020B0604020202020204" pitchFamily="34" charset="0"/>
              <a:ea typeface="MS Gothic" panose="020B0609070205080204" pitchFamily="49" charset="-128"/>
              <a:cs typeface="Salesforce Sans"/>
              <a:sym typeface="Salesforce Sans"/>
            </a:endParaRPr>
          </a:p>
        </p:txBody>
      </p:sp>
      <p:sp>
        <p:nvSpPr>
          <p:cNvPr id="24" name="Google Shape;1150;p157">
            <a:extLst>
              <a:ext uri="{FF2B5EF4-FFF2-40B4-BE49-F238E27FC236}">
                <a16:creationId xmlns:a16="http://schemas.microsoft.com/office/drawing/2014/main" id="{D09127C0-1701-74C1-F444-65E7AE1809D4}"/>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Arial" panose="020B0604020202020204" pitchFamily="34" charset="0"/>
              <a:ea typeface="MS Gothic" panose="020B0609070205080204" pitchFamily="49" charset="-128"/>
              <a:cs typeface="Salesforce Sans"/>
              <a:sym typeface="Salesforce Sans"/>
            </a:endParaRPr>
          </a:p>
        </p:txBody>
      </p:sp>
      <p:pic>
        <p:nvPicPr>
          <p:cNvPr id="25" name="Google Shape;1164;p157">
            <a:extLst>
              <a:ext uri="{FF2B5EF4-FFF2-40B4-BE49-F238E27FC236}">
                <a16:creationId xmlns:a16="http://schemas.microsoft.com/office/drawing/2014/main" id="{1D9AAA6C-0320-E6DF-4F26-274AECDCF01B}"/>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26" name="Google Shape;1156;p157">
            <a:extLst>
              <a:ext uri="{FF2B5EF4-FFF2-40B4-BE49-F238E27FC236}">
                <a16:creationId xmlns:a16="http://schemas.microsoft.com/office/drawing/2014/main" id="{18A03177-D239-D75D-4E8A-DFC181FFE29D}"/>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ja-JP" sz="2000" dirty="0">
                <a:solidFill>
                  <a:srgbClr val="FFFFFF"/>
                </a:solidFill>
                <a:latin typeface="Arial" panose="020B0604020202020204" pitchFamily="34" charset="0"/>
                <a:ea typeface="MS Gothic" panose="020B0609070205080204" pitchFamily="49" charset="-128"/>
                <a:cs typeface="Salesforce Sans"/>
                <a:sym typeface="Salesforce Sans"/>
              </a:rPr>
              <a:t>Salesforce Authenticator</a:t>
            </a:r>
            <a:br>
              <a:rPr lang="en-AS" altLang="ja-JP" sz="2000" dirty="0">
                <a:solidFill>
                  <a:srgbClr val="FFFFFF"/>
                </a:solidFill>
                <a:latin typeface="Arial" panose="020B0604020202020204" pitchFamily="34" charset="0"/>
                <a:ea typeface="MS Gothic" panose="020B0609070205080204" pitchFamily="49" charset="-128"/>
                <a:cs typeface="Salesforce Sans"/>
                <a:sym typeface="Salesforce Sans"/>
              </a:rPr>
            </a:br>
            <a:r>
              <a:rPr lang="ja-JP" sz="2000" dirty="0">
                <a:solidFill>
                  <a:srgbClr val="FFFFFF"/>
                </a:solidFill>
                <a:latin typeface="Arial" panose="020B0604020202020204" pitchFamily="34" charset="0"/>
                <a:ea typeface="MS Gothic" panose="020B0609070205080204" pitchFamily="49" charset="-128"/>
                <a:cs typeface="Salesforce Sans"/>
                <a:sym typeface="Salesforce Sans"/>
              </a:rPr>
              <a:t>モバイルアプリケーション</a:t>
            </a:r>
          </a:p>
        </p:txBody>
      </p:sp>
      <p:sp>
        <p:nvSpPr>
          <p:cNvPr id="27" name="Google Shape;1160;p157">
            <a:extLst>
              <a:ext uri="{FF2B5EF4-FFF2-40B4-BE49-F238E27FC236}">
                <a16:creationId xmlns:a16="http://schemas.microsoft.com/office/drawing/2014/main" id="{F2412491-FA7C-4070-3352-F7F330A706F2}"/>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ja-JP" sz="1100">
                <a:solidFill>
                  <a:srgbClr val="FFFFFF"/>
                </a:solidFill>
                <a:latin typeface="Arial" panose="020B0604020202020204" pitchFamily="34" charset="0"/>
                <a:ea typeface="MS Gothic" panose="020B0609070205080204" pitchFamily="49" charset="-128"/>
                <a:cs typeface="Salesforce Sans"/>
                <a:sym typeface="Salesforce Sans"/>
              </a:rPr>
              <a:t>高速の無料認証</a:t>
            </a:r>
          </a:p>
          <a:p>
            <a:pPr marL="0" marR="0" lvl="0" indent="-82550" algn="ctr" rtl="0">
              <a:lnSpc>
                <a:spcPct val="105000"/>
              </a:lnSpc>
              <a:spcBef>
                <a:spcPts val="0"/>
              </a:spcBef>
              <a:spcAft>
                <a:spcPts val="0"/>
              </a:spcAft>
              <a:buClr>
                <a:srgbClr val="FFFFFF"/>
              </a:buClr>
              <a:buSzPts val="1300"/>
              <a:buFont typeface="Salesforce Sans"/>
              <a:buChar char="​"/>
            </a:pPr>
            <a:r>
              <a:rPr lang="ja-JP" sz="1100" u="sng">
                <a:solidFill>
                  <a:srgbClr val="FFFFFF"/>
                </a:solidFill>
                <a:latin typeface="Arial" panose="020B0604020202020204" pitchFamily="34" charset="0"/>
                <a:ea typeface="MS Gothic" panose="020B0609070205080204" pitchFamily="49" charset="-128"/>
                <a:cs typeface="Salesforce Sans"/>
                <a:sym typeface="Salesforce Sans"/>
                <a:hlinkClick r:id="rId7">
                  <a:extLst>
                    <a:ext uri="{A12FA001-AC4F-418D-AE19-62706E023703}">
                      <ahyp:hlinkClr xmlns:ahyp="http://schemas.microsoft.com/office/drawing/2018/hyperlinkcolor" val="tx"/>
                    </a:ext>
                  </a:extLst>
                </a:hlinkClick>
              </a:rPr>
              <a:t>sfdc.co/IntrotoAuthenticator</a:t>
            </a:r>
          </a:p>
        </p:txBody>
      </p:sp>
      <p:sp>
        <p:nvSpPr>
          <p:cNvPr id="28" name="Google Shape;1158;p157">
            <a:extLst>
              <a:ext uri="{FF2B5EF4-FFF2-40B4-BE49-F238E27FC236}">
                <a16:creationId xmlns:a16="http://schemas.microsoft.com/office/drawing/2014/main" id="{4CB91ABC-DEB4-6866-8A30-51034EC4E08A}"/>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ja-JP" sz="2000" dirty="0">
                <a:solidFill>
                  <a:srgbClr val="FFFFFF"/>
                </a:solidFill>
                <a:latin typeface="Arial" panose="020B0604020202020204" pitchFamily="34" charset="0"/>
                <a:ea typeface="MS Gothic" panose="020B0609070205080204" pitchFamily="49" charset="-128"/>
                <a:cs typeface="Salesforce Sans"/>
                <a:sym typeface="Salesforce Sans"/>
              </a:rPr>
              <a:t>サードパーティ認証アプリ</a:t>
            </a:r>
            <a:br>
              <a:rPr lang="en-AS" altLang="ja-JP" sz="2000" dirty="0">
                <a:solidFill>
                  <a:srgbClr val="FFFFFF"/>
                </a:solidFill>
                <a:latin typeface="Arial" panose="020B0604020202020204" pitchFamily="34" charset="0"/>
                <a:ea typeface="MS Gothic" panose="020B0609070205080204" pitchFamily="49" charset="-128"/>
                <a:cs typeface="Salesforce Sans"/>
                <a:sym typeface="Salesforce Sans"/>
              </a:rPr>
            </a:br>
            <a:r>
              <a:rPr lang="ja-JP" sz="2000" dirty="0">
                <a:solidFill>
                  <a:srgbClr val="FFFFFF"/>
                </a:solidFill>
                <a:latin typeface="Arial" panose="020B0604020202020204" pitchFamily="34" charset="0"/>
                <a:ea typeface="MS Gothic" panose="020B0609070205080204" pitchFamily="49" charset="-128"/>
                <a:cs typeface="Salesforce Sans"/>
                <a:sym typeface="Salesforce Sans"/>
              </a:rPr>
              <a:t>ケーション</a:t>
            </a:r>
          </a:p>
        </p:txBody>
      </p:sp>
      <p:sp>
        <p:nvSpPr>
          <p:cNvPr id="29" name="Google Shape;1161;p157">
            <a:extLst>
              <a:ext uri="{FF2B5EF4-FFF2-40B4-BE49-F238E27FC236}">
                <a16:creationId xmlns:a16="http://schemas.microsoft.com/office/drawing/2014/main" id="{0370706B-4E37-9A54-3B68-645F7BD334A8}"/>
              </a:ext>
            </a:extLst>
          </p:cNvPr>
          <p:cNvSpPr txBox="1"/>
          <p:nvPr/>
        </p:nvSpPr>
        <p:spPr>
          <a:xfrm>
            <a:off x="5692593" y="3092681"/>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ja-JP" sz="1100" dirty="0">
                <a:solidFill>
                  <a:srgbClr val="FFFFFF"/>
                </a:solidFill>
                <a:latin typeface="Arial" panose="020B0604020202020204" pitchFamily="34" charset="0"/>
                <a:ea typeface="MS Gothic" panose="020B0609070205080204" pitchFamily="49" charset="-128"/>
                <a:cs typeface="Salesforce Sans"/>
                <a:sym typeface="Salesforce Sans"/>
              </a:rPr>
              <a:t>例:</a:t>
            </a:r>
          </a:p>
          <a:p>
            <a:pPr marL="0" marR="0" lvl="0" indent="-82550" algn="ctr" rtl="0">
              <a:lnSpc>
                <a:spcPct val="105000"/>
              </a:lnSpc>
              <a:spcBef>
                <a:spcPts val="0"/>
              </a:spcBef>
              <a:spcAft>
                <a:spcPts val="0"/>
              </a:spcAft>
              <a:buClr>
                <a:srgbClr val="FFFFFF"/>
              </a:buClr>
              <a:buSzPts val="1300"/>
              <a:buFont typeface="Salesforce Sans"/>
              <a:buChar char="​"/>
            </a:pPr>
            <a:r>
              <a:rPr lang="ja-JP" sz="1100" dirty="0">
                <a:solidFill>
                  <a:srgbClr val="FFFFFF"/>
                </a:solidFill>
                <a:latin typeface="Arial" panose="020B0604020202020204" pitchFamily="34" charset="0"/>
                <a:ea typeface="MS Gothic" panose="020B0609070205080204" pitchFamily="49" charset="-128"/>
                <a:cs typeface="Salesforce Sans"/>
                <a:sym typeface="Salesforce Sans"/>
              </a:rPr>
              <a:t>Google Authenticator</a:t>
            </a:r>
          </a:p>
          <a:p>
            <a:pPr marL="0" marR="0" lvl="0" indent="-82550" algn="ctr" rtl="0">
              <a:lnSpc>
                <a:spcPct val="105000"/>
              </a:lnSpc>
              <a:spcBef>
                <a:spcPts val="0"/>
              </a:spcBef>
              <a:spcAft>
                <a:spcPts val="0"/>
              </a:spcAft>
              <a:buClr>
                <a:srgbClr val="FFFFFF"/>
              </a:buClr>
              <a:buSzPts val="1300"/>
              <a:buFont typeface="Salesforce Sans"/>
              <a:buChar char="​"/>
            </a:pPr>
            <a:r>
              <a:rPr lang="ja-JP" sz="1100" dirty="0">
                <a:solidFill>
                  <a:srgbClr val="FFFFFF"/>
                </a:solidFill>
                <a:latin typeface="Arial" panose="020B0604020202020204" pitchFamily="34" charset="0"/>
                <a:ea typeface="MS Gothic" panose="020B0609070205080204" pitchFamily="49" charset="-128"/>
                <a:cs typeface="Salesforce Sans"/>
                <a:sym typeface="Salesforce Sans"/>
              </a:rPr>
              <a:t>Microsoft Authenticator</a:t>
            </a:r>
          </a:p>
          <a:p>
            <a:pPr marL="0" marR="0" lvl="0" indent="-82550" algn="ctr" rtl="0">
              <a:lnSpc>
                <a:spcPct val="105000"/>
              </a:lnSpc>
              <a:spcBef>
                <a:spcPts val="0"/>
              </a:spcBef>
              <a:spcAft>
                <a:spcPts val="0"/>
              </a:spcAft>
              <a:buClr>
                <a:srgbClr val="FFFFFF"/>
              </a:buClr>
              <a:buSzPts val="1300"/>
              <a:buFont typeface="Salesforce Sans"/>
              <a:buChar char="​"/>
            </a:pPr>
            <a:r>
              <a:rPr lang="ja-JP" sz="1100" dirty="0">
                <a:solidFill>
                  <a:srgbClr val="FFFFFF"/>
                </a:solidFill>
                <a:latin typeface="Arial" panose="020B0604020202020204" pitchFamily="34" charset="0"/>
                <a:ea typeface="MS Gothic" panose="020B0609070205080204" pitchFamily="49" charset="-128"/>
                <a:cs typeface="Salesforce Sans"/>
                <a:sym typeface="Salesforce Sans"/>
              </a:rPr>
              <a:t>Authy</a:t>
            </a:r>
          </a:p>
        </p:txBody>
      </p:sp>
      <p:pic>
        <p:nvPicPr>
          <p:cNvPr id="30" name="Google Shape;1163;p157">
            <a:extLst>
              <a:ext uri="{FF2B5EF4-FFF2-40B4-BE49-F238E27FC236}">
                <a16:creationId xmlns:a16="http://schemas.microsoft.com/office/drawing/2014/main" id="{290BB8DD-4725-0C15-DB48-C8C79874F1ED}"/>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31" name="Google Shape;1159;p157">
            <a:extLst>
              <a:ext uri="{FF2B5EF4-FFF2-40B4-BE49-F238E27FC236}">
                <a16:creationId xmlns:a16="http://schemas.microsoft.com/office/drawing/2014/main" id="{DF841EB8-CF8B-17C8-915A-281FA3225A52}"/>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ja-JP" sz="2000">
                <a:solidFill>
                  <a:srgbClr val="FFFFFF"/>
                </a:solidFill>
                <a:latin typeface="Arial" panose="020B0604020202020204" pitchFamily="34" charset="0"/>
                <a:ea typeface="MS Gothic" panose="020B0609070205080204" pitchFamily="49" charset="-128"/>
                <a:cs typeface="Salesforce Sans"/>
                <a:sym typeface="Salesforce Sans"/>
              </a:rPr>
              <a:t>セキュリティキー</a:t>
            </a:r>
          </a:p>
        </p:txBody>
      </p:sp>
      <p:sp>
        <p:nvSpPr>
          <p:cNvPr id="32" name="Google Shape;1162;p157">
            <a:extLst>
              <a:ext uri="{FF2B5EF4-FFF2-40B4-BE49-F238E27FC236}">
                <a16:creationId xmlns:a16="http://schemas.microsoft.com/office/drawing/2014/main" id="{AF4668FB-D115-B72A-B09E-CD7B8A887797}"/>
              </a:ext>
            </a:extLst>
          </p:cNvPr>
          <p:cNvSpPr txBox="1"/>
          <p:nvPr/>
        </p:nvSpPr>
        <p:spPr>
          <a:xfrm>
            <a:off x="1396571" y="5540100"/>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ja-JP" sz="1100">
                <a:solidFill>
                  <a:srgbClr val="FFFFFF"/>
                </a:solidFill>
                <a:latin typeface="Arial" panose="020B0604020202020204" pitchFamily="34" charset="0"/>
                <a:ea typeface="MS Gothic" panose="020B0609070205080204" pitchFamily="49" charset="-128"/>
                <a:cs typeface="Salesforce Sans"/>
                <a:sym typeface="Salesforce Sans"/>
              </a:rPr>
              <a:t>例:</a:t>
            </a:r>
          </a:p>
          <a:p>
            <a:pPr marL="0" marR="0" lvl="0" indent="-82550" algn="ctr" rtl="0">
              <a:lnSpc>
                <a:spcPct val="105000"/>
              </a:lnSpc>
              <a:spcBef>
                <a:spcPts val="0"/>
              </a:spcBef>
              <a:spcAft>
                <a:spcPts val="0"/>
              </a:spcAft>
              <a:buClr>
                <a:srgbClr val="FFFFFF"/>
              </a:buClr>
              <a:buSzPts val="1300"/>
              <a:buFont typeface="Salesforce Sans"/>
              <a:buChar char="​"/>
            </a:pPr>
            <a:r>
              <a:rPr lang="ja-JP" sz="1100">
                <a:solidFill>
                  <a:srgbClr val="FFFFFF"/>
                </a:solidFill>
                <a:latin typeface="Arial" panose="020B0604020202020204" pitchFamily="34" charset="0"/>
                <a:ea typeface="MS Gothic" panose="020B0609070205080204" pitchFamily="49" charset="-128"/>
                <a:cs typeface="Salesforce Sans"/>
                <a:sym typeface="Salesforce Sans"/>
              </a:rPr>
              <a:t>Yubico の YubiKey</a:t>
            </a:r>
          </a:p>
          <a:p>
            <a:pPr marL="0" marR="0" lvl="0" indent="-82550" algn="ctr" rtl="0">
              <a:lnSpc>
                <a:spcPct val="105000"/>
              </a:lnSpc>
              <a:spcBef>
                <a:spcPts val="0"/>
              </a:spcBef>
              <a:spcAft>
                <a:spcPts val="0"/>
              </a:spcAft>
              <a:buClr>
                <a:srgbClr val="FFFFFF"/>
              </a:buClr>
              <a:buSzPts val="1300"/>
              <a:buFont typeface="Salesforce Sans"/>
              <a:buChar char="​"/>
            </a:pPr>
            <a:r>
              <a:rPr lang="ja-JP" sz="1100">
                <a:solidFill>
                  <a:srgbClr val="FFFFFF"/>
                </a:solidFill>
                <a:latin typeface="Arial" panose="020B0604020202020204" pitchFamily="34" charset="0"/>
                <a:ea typeface="MS Gothic" panose="020B0609070205080204" pitchFamily="49" charset="-128"/>
                <a:cs typeface="Salesforce Sans"/>
                <a:sym typeface="Salesforce Sans"/>
              </a:rPr>
              <a:t>Google の Titan セキュリティキー</a:t>
            </a:r>
          </a:p>
        </p:txBody>
      </p:sp>
      <p:pic>
        <p:nvPicPr>
          <p:cNvPr id="33" name="Picture 22">
            <a:extLst>
              <a:ext uri="{FF2B5EF4-FFF2-40B4-BE49-F238E27FC236}">
                <a16:creationId xmlns:a16="http://schemas.microsoft.com/office/drawing/2014/main" id="{E8FECFFB-11B6-3706-5E43-799E6BC1ACA6}"/>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4" name="Google Shape;1159;p157">
            <a:extLst>
              <a:ext uri="{FF2B5EF4-FFF2-40B4-BE49-F238E27FC236}">
                <a16:creationId xmlns:a16="http://schemas.microsoft.com/office/drawing/2014/main" id="{266CDCD6-6D7D-3E68-10C5-B27826866D9E}"/>
              </a:ext>
            </a:extLst>
          </p:cNvPr>
          <p:cNvSpPr txBox="1"/>
          <p:nvPr/>
        </p:nvSpPr>
        <p:spPr>
          <a:xfrm>
            <a:off x="5244641"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ja-JP" sz="2000" dirty="0">
                <a:solidFill>
                  <a:srgbClr val="FFFFFF"/>
                </a:solidFill>
                <a:latin typeface="Arial" panose="020B0604020202020204" pitchFamily="34" charset="0"/>
                <a:ea typeface="MS Gothic" panose="020B0609070205080204" pitchFamily="49" charset="-128"/>
                <a:cs typeface="Salesforce Sans"/>
                <a:sym typeface="Salesforce Sans"/>
              </a:rPr>
              <a:t>組み込み Authenticator</a:t>
            </a:r>
          </a:p>
        </p:txBody>
      </p:sp>
      <p:sp>
        <p:nvSpPr>
          <p:cNvPr id="35" name="Google Shape;1161;p157">
            <a:extLst>
              <a:ext uri="{FF2B5EF4-FFF2-40B4-BE49-F238E27FC236}">
                <a16:creationId xmlns:a16="http://schemas.microsoft.com/office/drawing/2014/main" id="{EBA7836D-F958-FDAD-350A-05BCA2B12E30}"/>
              </a:ext>
            </a:extLst>
          </p:cNvPr>
          <p:cNvSpPr txBox="1"/>
          <p:nvPr/>
        </p:nvSpPr>
        <p:spPr>
          <a:xfrm>
            <a:off x="4885596" y="5540100"/>
            <a:ext cx="4042812" cy="577500"/>
          </a:xfrm>
          <a:prstGeom prst="rect">
            <a:avLst/>
          </a:prstGeom>
          <a:noFill/>
          <a:ln>
            <a:noFill/>
          </a:ln>
        </p:spPr>
        <p:txBody>
          <a:bodyPr spcFirstLastPara="1" wrap="square" lIns="0" tIns="0" rIns="0" bIns="0" anchor="t" anchorCtr="0">
            <a:noAutofit/>
          </a:bodyPr>
          <a:lstStyle/>
          <a:p>
            <a:pPr algn="ctr" fontAlgn="base"/>
            <a:r>
              <a:rPr lang="ja-JP" sz="1100" dirty="0">
                <a:solidFill>
                  <a:schemeClr val="bg1"/>
                </a:solidFill>
                <a:latin typeface="Arial" panose="020B0604020202020204" pitchFamily="34" charset="0"/>
                <a:ea typeface="MS Gothic" panose="020B0609070205080204" pitchFamily="49" charset="-128"/>
              </a:rPr>
              <a:t>デスクトップ + モバイルデバイスの生体認証システム。例: </a:t>
            </a:r>
          </a:p>
          <a:p>
            <a:pPr algn="ctr" fontAlgn="base"/>
            <a:r>
              <a:rPr lang="ja-JP" sz="1100" dirty="0">
                <a:solidFill>
                  <a:schemeClr val="bg1"/>
                </a:solidFill>
                <a:latin typeface="Arial" panose="020B0604020202020204" pitchFamily="34" charset="0"/>
                <a:ea typeface="MS Gothic" panose="020B0609070205080204" pitchFamily="49" charset="-128"/>
              </a:rPr>
              <a:t>Windows Hello</a:t>
            </a:r>
          </a:p>
          <a:p>
            <a:pPr algn="ctr" fontAlgn="base"/>
            <a:r>
              <a:rPr lang="ja-JP" sz="1100" dirty="0">
                <a:solidFill>
                  <a:schemeClr val="bg1"/>
                </a:solidFill>
                <a:latin typeface="Arial" panose="020B0604020202020204" pitchFamily="34" charset="0"/>
                <a:ea typeface="MS Gothic" panose="020B0609070205080204" pitchFamily="49" charset="-128"/>
              </a:rPr>
              <a:t>Touch ID</a:t>
            </a:r>
          </a:p>
          <a:p>
            <a:pPr algn="ctr" fontAlgn="base"/>
            <a:r>
              <a:rPr lang="ja-JP" sz="1100" dirty="0">
                <a:solidFill>
                  <a:schemeClr val="bg1"/>
                </a:solidFill>
                <a:latin typeface="Arial" panose="020B0604020202020204" pitchFamily="34" charset="0"/>
                <a:ea typeface="MS Gothic" panose="020B0609070205080204" pitchFamily="49" charset="-128"/>
              </a:rPr>
              <a:t>Face ID</a:t>
            </a:r>
          </a:p>
        </p:txBody>
      </p:sp>
      <p:pic>
        <p:nvPicPr>
          <p:cNvPr id="36" name="Picture 2">
            <a:extLst>
              <a:ext uri="{FF2B5EF4-FFF2-40B4-BE49-F238E27FC236}">
                <a16:creationId xmlns:a16="http://schemas.microsoft.com/office/drawing/2014/main" id="{98F56292-6798-EC97-C0E2-1B20BC2C815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a:extLst>
              <a:ext uri="{FF2B5EF4-FFF2-40B4-BE49-F238E27FC236}">
                <a16:creationId xmlns:a16="http://schemas.microsoft.com/office/drawing/2014/main" id="{B306CA4B-8E81-C796-40C1-50ED0F7B266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a:extLst>
              <a:ext uri="{FF2B5EF4-FFF2-40B4-BE49-F238E27FC236}">
                <a16:creationId xmlns:a16="http://schemas.microsoft.com/office/drawing/2014/main" id="{FFDC8639-A51C-C16A-08A1-D7E8ECFCF4B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43"/>
        <p:cNvGrpSpPr/>
        <p:nvPr/>
      </p:nvGrpSpPr>
      <p:grpSpPr>
        <a:xfrm>
          <a:off x="0" y="0"/>
          <a:ext cx="0" cy="0"/>
          <a:chOff x="0" y="0"/>
          <a:chExt cx="0" cy="0"/>
        </a:xfrm>
      </p:grpSpPr>
      <p:sp>
        <p:nvSpPr>
          <p:cNvPr id="10" name="Google Shape;1307;p164">
            <a:extLst>
              <a:ext uri="{FF2B5EF4-FFF2-40B4-BE49-F238E27FC236}">
                <a16:creationId xmlns:a16="http://schemas.microsoft.com/office/drawing/2014/main" id="{57621921-4AE1-A0E9-0460-3A55EECB2FF6}"/>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chemeClr val="accent1"/>
                </a:solidFill>
                <a:latin typeface="Arial" panose="020B0604020202020204" pitchFamily="34" charset="0"/>
                <a:ea typeface="MS Gothic" panose="020B0609070205080204" pitchFamily="49" charset="-128"/>
                <a:cs typeface="Salesforce Sans"/>
                <a:sym typeface="Salesforce Sans"/>
              </a:rPr>
              <a:t>Salesforce Authenticator</a:t>
            </a:r>
          </a:p>
        </p:txBody>
      </p:sp>
      <p:sp>
        <p:nvSpPr>
          <p:cNvPr id="11" name="Google Shape;1308;p164">
            <a:extLst>
              <a:ext uri="{FF2B5EF4-FFF2-40B4-BE49-F238E27FC236}">
                <a16:creationId xmlns:a16="http://schemas.microsoft.com/office/drawing/2014/main" id="{B5E3AD49-906E-821F-9017-7D055AF00FE0}"/>
              </a:ext>
            </a:extLst>
          </p:cNvPr>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ja-JP" sz="2000" b="1">
                <a:solidFill>
                  <a:srgbClr val="59575C"/>
                </a:solidFill>
                <a:latin typeface="Arial" panose="020B0604020202020204" pitchFamily="34" charset="0"/>
                <a:ea typeface="MS Gothic" panose="020B0609070205080204" pitchFamily="49" charset="-128"/>
                <a:cs typeface="Salesforce Sans"/>
                <a:sym typeface="Salesforce Sans"/>
              </a:rPr>
              <a:t>Salesforce Authenticator</a:t>
            </a:r>
            <a:r>
              <a:rPr lang="ja-JP" sz="2000">
                <a:solidFill>
                  <a:srgbClr val="59575C"/>
                </a:solidFill>
                <a:latin typeface="Arial" panose="020B0604020202020204" pitchFamily="34" charset="0"/>
                <a:ea typeface="MS Gothic" panose="020B0609070205080204" pitchFamily="49" charset="-128"/>
                <a:cs typeface="Salesforce Sans"/>
                <a:sym typeface="Salesforce Sans"/>
              </a:rPr>
              <a:t> は、Salesforce 組織やテナントで MFA に使用できるモバイルアプリケーションで、エンドユーザーの操作環境をシームレス化します。</a:t>
            </a:r>
          </a:p>
          <a:p>
            <a:pPr marL="0" lvl="0" indent="0" algn="l" rtl="0">
              <a:spcBef>
                <a:spcPts val="1900"/>
              </a:spcBef>
              <a:spcAft>
                <a:spcPts val="0"/>
              </a:spcAft>
              <a:buNone/>
            </a:pPr>
            <a:r>
              <a:rPr lang="ja-JP" sz="2000" b="1">
                <a:solidFill>
                  <a:srgbClr val="1C4587"/>
                </a:solidFill>
                <a:latin typeface="Arial" panose="020B0604020202020204" pitchFamily="34" charset="0"/>
                <a:ea typeface="MS Gothic" panose="020B0609070205080204" pitchFamily="49" charset="-128"/>
                <a:cs typeface="Salesforce Sans"/>
                <a:sym typeface="Salesforce Sans"/>
              </a:rPr>
              <a:t>Salesforce Authenticator からユーザーに次の情報が通知されます。</a:t>
            </a:r>
          </a:p>
          <a:p>
            <a:pPr marL="749300" lvl="0" indent="-342900" algn="l" rtl="0">
              <a:spcBef>
                <a:spcPts val="300"/>
              </a:spcBef>
              <a:spcAft>
                <a:spcPts val="0"/>
              </a:spcAft>
              <a:buClr>
                <a:srgbClr val="7F7F7F"/>
              </a:buClr>
              <a:buSzPts val="1600"/>
              <a:buChar char="●"/>
            </a:pPr>
            <a:r>
              <a:rPr lang="ja-JP" sz="1600">
                <a:solidFill>
                  <a:srgbClr val="59575C"/>
                </a:solidFill>
                <a:latin typeface="Arial" panose="020B0604020202020204" pitchFamily="34" charset="0"/>
                <a:ea typeface="MS Gothic" panose="020B0609070205080204" pitchFamily="49" charset="-128"/>
                <a:cs typeface="Salesforce Sans"/>
                <a:sym typeface="Salesforce Sans"/>
              </a:rPr>
              <a:t>承認が必要な</a:t>
            </a:r>
            <a:r>
              <a:rPr lang="ja-JP" sz="1600" b="1">
                <a:solidFill>
                  <a:srgbClr val="59575C"/>
                </a:solidFill>
                <a:latin typeface="Arial" panose="020B0604020202020204" pitchFamily="34" charset="0"/>
                <a:ea typeface="MS Gothic" panose="020B0609070205080204" pitchFamily="49" charset="-128"/>
                <a:cs typeface="Salesforce Sans"/>
                <a:sym typeface="Salesforce Sans"/>
              </a:rPr>
              <a:t>アクション</a:t>
            </a:r>
          </a:p>
          <a:p>
            <a:pPr marL="749300" lvl="0" indent="-342900" algn="l" rtl="0">
              <a:spcBef>
                <a:spcPts val="1100"/>
              </a:spcBef>
              <a:spcAft>
                <a:spcPts val="0"/>
              </a:spcAft>
              <a:buClr>
                <a:srgbClr val="7F7F7F"/>
              </a:buClr>
              <a:buSzPts val="1600"/>
              <a:buChar char="●"/>
            </a:pPr>
            <a:r>
              <a:rPr lang="ja-JP" sz="1600">
                <a:solidFill>
                  <a:srgbClr val="59575C"/>
                </a:solidFill>
                <a:latin typeface="Arial" panose="020B0604020202020204" pitchFamily="34" charset="0"/>
                <a:ea typeface="MS Gothic" panose="020B0609070205080204" pitchFamily="49" charset="-128"/>
                <a:cs typeface="Salesforce Sans"/>
                <a:sym typeface="Salesforce Sans"/>
              </a:rPr>
              <a:t>アクションを要求している</a:t>
            </a:r>
            <a:r>
              <a:rPr lang="ja-JP" sz="1600" b="1">
                <a:solidFill>
                  <a:srgbClr val="59575C"/>
                </a:solidFill>
                <a:latin typeface="Arial" panose="020B0604020202020204" pitchFamily="34" charset="0"/>
                <a:ea typeface="MS Gothic" panose="020B0609070205080204" pitchFamily="49" charset="-128"/>
                <a:cs typeface="Salesforce Sans"/>
                <a:sym typeface="Salesforce Sans"/>
              </a:rPr>
              <a:t>ユーザー</a:t>
            </a:r>
          </a:p>
          <a:p>
            <a:pPr marL="749300" lvl="0" indent="-342900" algn="l" rtl="0">
              <a:spcBef>
                <a:spcPts val="1100"/>
              </a:spcBef>
              <a:spcAft>
                <a:spcPts val="0"/>
              </a:spcAft>
              <a:buClr>
                <a:srgbClr val="7F7F7F"/>
              </a:buClr>
              <a:buSzPts val="1600"/>
              <a:buChar char="●"/>
            </a:pPr>
            <a:r>
              <a:rPr lang="ja-JP" sz="1600">
                <a:solidFill>
                  <a:srgbClr val="59575C"/>
                </a:solidFill>
                <a:latin typeface="Arial" panose="020B0604020202020204" pitchFamily="34" charset="0"/>
                <a:ea typeface="MS Gothic" panose="020B0609070205080204" pitchFamily="49" charset="-128"/>
                <a:cs typeface="Salesforce Sans"/>
                <a:sym typeface="Salesforce Sans"/>
              </a:rPr>
              <a:t>アクションの要求元</a:t>
            </a:r>
            <a:r>
              <a:rPr lang="ja-JP" sz="1600" b="1">
                <a:solidFill>
                  <a:srgbClr val="59575C"/>
                </a:solidFill>
                <a:latin typeface="Arial" panose="020B0604020202020204" pitchFamily="34" charset="0"/>
                <a:ea typeface="MS Gothic" panose="020B0609070205080204" pitchFamily="49" charset="-128"/>
                <a:cs typeface="Salesforce Sans"/>
                <a:sym typeface="Salesforce Sans"/>
              </a:rPr>
              <a:t>サービス</a:t>
            </a:r>
          </a:p>
          <a:p>
            <a:pPr marL="749300" lvl="0" indent="-342900" algn="l" rtl="0">
              <a:spcBef>
                <a:spcPts val="1100"/>
              </a:spcBef>
              <a:spcAft>
                <a:spcPts val="0"/>
              </a:spcAft>
              <a:buClr>
                <a:srgbClr val="7F7F7F"/>
              </a:buClr>
              <a:buSzPts val="1600"/>
              <a:buChar char="●"/>
            </a:pPr>
            <a:r>
              <a:rPr lang="ja-JP" sz="1600">
                <a:solidFill>
                  <a:srgbClr val="59575C"/>
                </a:solidFill>
                <a:latin typeface="Arial" panose="020B0604020202020204" pitchFamily="34" charset="0"/>
                <a:ea typeface="MS Gothic" panose="020B0609070205080204" pitchFamily="49" charset="-128"/>
                <a:cs typeface="Salesforce Sans"/>
                <a:sym typeface="Salesforce Sans"/>
              </a:rPr>
              <a:t>ユーザーが使用している</a:t>
            </a:r>
            <a:r>
              <a:rPr lang="ja-JP" sz="1600" b="1">
                <a:solidFill>
                  <a:srgbClr val="59575C"/>
                </a:solidFill>
                <a:latin typeface="Arial" panose="020B0604020202020204" pitchFamily="34" charset="0"/>
                <a:ea typeface="MS Gothic" panose="020B0609070205080204" pitchFamily="49" charset="-128"/>
                <a:cs typeface="Salesforce Sans"/>
                <a:sym typeface="Salesforce Sans"/>
              </a:rPr>
              <a:t>デバイス</a:t>
            </a:r>
          </a:p>
          <a:p>
            <a:pPr marL="749300" lvl="0" indent="-342900" algn="l" rtl="0">
              <a:spcBef>
                <a:spcPts val="1100"/>
              </a:spcBef>
              <a:spcAft>
                <a:spcPts val="0"/>
              </a:spcAft>
              <a:buClr>
                <a:srgbClr val="7F7F7F"/>
              </a:buClr>
              <a:buSzPts val="1600"/>
              <a:buChar char="●"/>
            </a:pPr>
            <a:r>
              <a:rPr lang="ja-JP" sz="1600">
                <a:solidFill>
                  <a:srgbClr val="59575C"/>
                </a:solidFill>
                <a:latin typeface="Arial" panose="020B0604020202020204" pitchFamily="34" charset="0"/>
                <a:ea typeface="MS Gothic" panose="020B0609070205080204" pitchFamily="49" charset="-128"/>
                <a:cs typeface="Salesforce Sans"/>
                <a:sym typeface="Salesforce Sans"/>
              </a:rPr>
              <a:t>ユーザーがこの要求を承認または却下する</a:t>
            </a:r>
            <a:r>
              <a:rPr lang="ja-JP" sz="1600" b="1">
                <a:solidFill>
                  <a:srgbClr val="59575C"/>
                </a:solidFill>
                <a:latin typeface="Arial" panose="020B0604020202020204" pitchFamily="34" charset="0"/>
                <a:ea typeface="MS Gothic" panose="020B0609070205080204" pitchFamily="49" charset="-128"/>
                <a:cs typeface="Salesforce Sans"/>
                <a:sym typeface="Salesforce Sans"/>
              </a:rPr>
              <a:t>場所</a:t>
            </a:r>
          </a:p>
          <a:p>
            <a:pPr marL="0" lvl="0" indent="0" algn="l" rtl="0">
              <a:spcBef>
                <a:spcPts val="1900"/>
              </a:spcBef>
              <a:spcAft>
                <a:spcPts val="0"/>
              </a:spcAft>
              <a:buNone/>
            </a:pPr>
            <a:r>
              <a:rPr lang="ja-JP" sz="2000">
                <a:solidFill>
                  <a:srgbClr val="59575C"/>
                </a:solidFill>
                <a:latin typeface="Arial" panose="020B0604020202020204" pitchFamily="34" charset="0"/>
                <a:ea typeface="MS Gothic" panose="020B0609070205080204" pitchFamily="49" charset="-128"/>
                <a:cs typeface="Salesforce Sans"/>
                <a:sym typeface="Salesforce Sans"/>
              </a:rPr>
              <a:t>ユーザーは、この情報に基づき [承認] または [却下] ボタンをタップして決定するだけで、ログインプロセスの一部として迅速に認証を完了できます。</a:t>
            </a:r>
          </a:p>
          <a:p>
            <a:pPr marL="0" lvl="0" indent="0" algn="l" rtl="0">
              <a:spcBef>
                <a:spcPts val="1100"/>
              </a:spcBef>
              <a:spcAft>
                <a:spcPts val="0"/>
              </a:spcAft>
              <a:buNone/>
            </a:pPr>
            <a:endParaRPr sz="1200" dirty="0">
              <a:solidFill>
                <a:srgbClr val="59575C"/>
              </a:solidFill>
              <a:latin typeface="Arial" panose="020B0604020202020204" pitchFamily="34" charset="0"/>
              <a:ea typeface="MS Gothic" panose="020B0609070205080204" pitchFamily="49" charset="-128"/>
              <a:cs typeface="Salesforce Sans"/>
              <a:sym typeface="Salesforce Sans"/>
            </a:endParaRPr>
          </a:p>
          <a:p>
            <a:pPr marL="0" lvl="0" indent="0" algn="l" rtl="0">
              <a:spcBef>
                <a:spcPts val="1100"/>
              </a:spcBef>
              <a:spcAft>
                <a:spcPts val="300"/>
              </a:spcAft>
              <a:buNone/>
            </a:pPr>
            <a:endParaRPr sz="1200" dirty="0">
              <a:solidFill>
                <a:srgbClr val="59575C"/>
              </a:solidFill>
              <a:latin typeface="Arial" panose="020B0604020202020204" pitchFamily="34" charset="0"/>
              <a:ea typeface="MS Gothic" panose="020B0609070205080204" pitchFamily="49" charset="-128"/>
              <a:cs typeface="Salesforce Sans"/>
              <a:sym typeface="Salesforce Sans"/>
            </a:endParaRPr>
          </a:p>
        </p:txBody>
      </p:sp>
      <p:sp>
        <p:nvSpPr>
          <p:cNvPr id="12" name="Google Shape;1309;p164">
            <a:extLst>
              <a:ext uri="{FF2B5EF4-FFF2-40B4-BE49-F238E27FC236}">
                <a16:creationId xmlns:a16="http://schemas.microsoft.com/office/drawing/2014/main" id="{599F3F83-F005-24A7-C103-0498145753CA}"/>
              </a:ext>
            </a:extLst>
          </p:cNvPr>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400">
                <a:solidFill>
                  <a:schemeClr val="accent1"/>
                </a:solidFill>
                <a:latin typeface="Arial" panose="020B0604020202020204" pitchFamily="34" charset="0"/>
                <a:ea typeface="MS Gothic" panose="020B0609070205080204" pitchFamily="49" charset="-128"/>
                <a:cs typeface="Salesforce Sans"/>
                <a:sym typeface="Salesforce Sans"/>
              </a:rPr>
              <a:t>高速でストレスのない無料の認証</a:t>
            </a:r>
          </a:p>
        </p:txBody>
      </p:sp>
      <p:grpSp>
        <p:nvGrpSpPr>
          <p:cNvPr id="13" name="Google Shape;1310;p164">
            <a:extLst>
              <a:ext uri="{FF2B5EF4-FFF2-40B4-BE49-F238E27FC236}">
                <a16:creationId xmlns:a16="http://schemas.microsoft.com/office/drawing/2014/main" id="{BCE40F94-C0F1-6E06-A4D2-6AAC89F828E4}"/>
              </a:ext>
            </a:extLst>
          </p:cNvPr>
          <p:cNvGrpSpPr/>
          <p:nvPr/>
        </p:nvGrpSpPr>
        <p:grpSpPr>
          <a:xfrm>
            <a:off x="7574651" y="720799"/>
            <a:ext cx="3811284" cy="5938726"/>
            <a:chOff x="5836401" y="470632"/>
            <a:chExt cx="2859178" cy="4454156"/>
          </a:xfrm>
        </p:grpSpPr>
        <p:pic>
          <p:nvPicPr>
            <p:cNvPr id="14" name="Google Shape;1311;p164">
              <a:extLst>
                <a:ext uri="{FF2B5EF4-FFF2-40B4-BE49-F238E27FC236}">
                  <a16:creationId xmlns:a16="http://schemas.microsoft.com/office/drawing/2014/main" id="{4EA76C87-93E0-69CE-8199-8E688A6EDDBD}"/>
                </a:ext>
              </a:extLst>
            </p:cNvPr>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5" name="Google Shape;1312;p164">
              <a:extLst>
                <a:ext uri="{FF2B5EF4-FFF2-40B4-BE49-F238E27FC236}">
                  <a16:creationId xmlns:a16="http://schemas.microsoft.com/office/drawing/2014/main" id="{5F0AB0DD-4DBA-0D3B-EF66-5B662114F47F}"/>
                </a:ext>
              </a:extLst>
            </p:cNvPr>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6" name="Google Shape;1313;p164">
              <a:extLst>
                <a:ext uri="{FF2B5EF4-FFF2-40B4-BE49-F238E27FC236}">
                  <a16:creationId xmlns:a16="http://schemas.microsoft.com/office/drawing/2014/main" id="{0C630522-8C74-981A-B290-74267AC4ADFC}"/>
                </a:ext>
              </a:extLst>
            </p:cNvPr>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03"/>
        <p:cNvGrpSpPr/>
        <p:nvPr/>
      </p:nvGrpSpPr>
      <p:grpSpPr>
        <a:xfrm>
          <a:off x="0" y="0"/>
          <a:ext cx="0" cy="0"/>
          <a:chOff x="0" y="0"/>
          <a:chExt cx="0" cy="0"/>
        </a:xfrm>
      </p:grpSpPr>
      <p:sp>
        <p:nvSpPr>
          <p:cNvPr id="11" name="Google Shape;1319;p165">
            <a:extLst>
              <a:ext uri="{FF2B5EF4-FFF2-40B4-BE49-F238E27FC236}">
                <a16:creationId xmlns:a16="http://schemas.microsoft.com/office/drawing/2014/main" id="{5F96423B-86DD-F52A-126B-2604FACF12C4}"/>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chemeClr val="accent1"/>
                </a:solidFill>
                <a:latin typeface="Arial" panose="020B0604020202020204" pitchFamily="34" charset="0"/>
                <a:ea typeface="MS Gothic" panose="020B0609070205080204" pitchFamily="49" charset="-128"/>
                <a:cs typeface="Salesforce Sans"/>
                <a:sym typeface="Salesforce Sans"/>
              </a:rPr>
              <a:t>サードパーティ認証アプリケーション</a:t>
            </a:r>
          </a:p>
        </p:txBody>
      </p:sp>
      <p:sp>
        <p:nvSpPr>
          <p:cNvPr id="12" name="Google Shape;1320;p165">
            <a:extLst>
              <a:ext uri="{FF2B5EF4-FFF2-40B4-BE49-F238E27FC236}">
                <a16:creationId xmlns:a16="http://schemas.microsoft.com/office/drawing/2014/main" id="{13883C9E-EBCB-9101-4745-4918C01E3B85}"/>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Arial" panose="020B0604020202020204" pitchFamily="34" charset="0"/>
              <a:ea typeface="MS Gothic" panose="020B0609070205080204" pitchFamily="49" charset="-128"/>
              <a:cs typeface="Salesforce Sans"/>
              <a:sym typeface="Salesforce Sans"/>
            </a:endParaRPr>
          </a:p>
        </p:txBody>
      </p:sp>
      <p:sp>
        <p:nvSpPr>
          <p:cNvPr id="13" name="Google Shape;1321;p165">
            <a:extLst>
              <a:ext uri="{FF2B5EF4-FFF2-40B4-BE49-F238E27FC236}">
                <a16:creationId xmlns:a16="http://schemas.microsoft.com/office/drawing/2014/main" id="{8F2B4716-AFDE-04C4-27DD-AECEACA79285}"/>
              </a:ext>
            </a:extLst>
          </p:cNvPr>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ja-JP" sz="2000" dirty="0">
                <a:latin typeface="Arial" panose="020B0604020202020204" pitchFamily="34" charset="0"/>
                <a:ea typeface="MS Gothic" panose="020B0609070205080204" pitchFamily="49" charset="-128"/>
                <a:cs typeface="Salesforce Sans"/>
                <a:sym typeface="Salesforce Sans"/>
              </a:rPr>
              <a:t>OATH タイムベースドワンタイムパスワード (TOTP) アルゴリズム </a:t>
            </a:r>
            <a:r>
              <a:rPr lang="ja-JP" sz="1600" dirty="0">
                <a:latin typeface="Arial" panose="020B0604020202020204" pitchFamily="34" charset="0"/>
                <a:ea typeface="MS Gothic" panose="020B0609070205080204" pitchFamily="49" charset="-128"/>
                <a:cs typeface="Salesforce Sans"/>
                <a:sym typeface="Salesforce Sans"/>
              </a:rPr>
              <a:t>(</a:t>
            </a:r>
            <a:r>
              <a:rPr lang="ja-JP" sz="1600" u="sng" dirty="0">
                <a:solidFill>
                  <a:srgbClr val="1155CC"/>
                </a:solidFill>
                <a:latin typeface="Arial" panose="020B0604020202020204" pitchFamily="34" charset="0"/>
                <a:ea typeface="MS Gothic" panose="020B0609070205080204" pitchFamily="49" charset="-128"/>
                <a:cs typeface="Salesforce Sans"/>
                <a:sym typeface="Salesforce Sans"/>
                <a:hlinkClick r:id="rId3">
                  <a:extLst>
                    <a:ext uri="{A12FA001-AC4F-418D-AE19-62706E023703}">
                      <ahyp:hlinkClr xmlns:ahyp="http://schemas.microsoft.com/office/drawing/2018/hyperlinkcolor" val="tx"/>
                    </a:ext>
                  </a:extLst>
                </a:hlinkClick>
              </a:rPr>
              <a:t>RFC 6238</a:t>
            </a:r>
            <a:r>
              <a:rPr lang="ja-JP" sz="1600" dirty="0">
                <a:latin typeface="Arial" panose="020B0604020202020204" pitchFamily="34" charset="0"/>
                <a:ea typeface="MS Gothic" panose="020B0609070205080204" pitchFamily="49" charset="-128"/>
                <a:cs typeface="Salesforce Sans"/>
                <a:sym typeface="Salesforce Sans"/>
              </a:rPr>
              <a:t> 準拠) </a:t>
            </a:r>
            <a:r>
              <a:rPr lang="ja-JP" sz="2000" dirty="0">
                <a:latin typeface="Arial" panose="020B0604020202020204" pitchFamily="34" charset="0"/>
                <a:ea typeface="MS Gothic" panose="020B0609070205080204" pitchFamily="49" charset="-128"/>
                <a:cs typeface="Salesforce Sans"/>
                <a:sym typeface="Salesforce Sans"/>
              </a:rPr>
              <a:t>に基づいて一時コードを生成する認証アプリケーションを使用できます。 </a:t>
            </a:r>
          </a:p>
        </p:txBody>
      </p:sp>
      <p:pic>
        <p:nvPicPr>
          <p:cNvPr id="14" name="Google Shape;1322;p165">
            <a:extLst>
              <a:ext uri="{FF2B5EF4-FFF2-40B4-BE49-F238E27FC236}">
                <a16:creationId xmlns:a16="http://schemas.microsoft.com/office/drawing/2014/main" id="{D5D4F889-C2CC-731B-9BEC-55C0306FEDF3}"/>
              </a:ext>
            </a:extLst>
          </p:cNvPr>
          <p:cNvPicPr preferRelativeResize="0"/>
          <p:nvPr/>
        </p:nvPicPr>
        <p:blipFill>
          <a:blip r:embed="rId4">
            <a:alphaModFix/>
          </a:blip>
          <a:stretch>
            <a:fillRect/>
          </a:stretch>
        </p:blipFill>
        <p:spPr>
          <a:xfrm>
            <a:off x="4298085" y="5967317"/>
            <a:ext cx="731329" cy="731329"/>
          </a:xfrm>
          <a:prstGeom prst="rect">
            <a:avLst/>
          </a:prstGeom>
          <a:noFill/>
          <a:ln>
            <a:noFill/>
          </a:ln>
        </p:spPr>
      </p:pic>
      <p:pic>
        <p:nvPicPr>
          <p:cNvPr id="15" name="Google Shape;1323;p165">
            <a:extLst>
              <a:ext uri="{FF2B5EF4-FFF2-40B4-BE49-F238E27FC236}">
                <a16:creationId xmlns:a16="http://schemas.microsoft.com/office/drawing/2014/main" id="{AD4DC69D-65DE-B2EB-FDAD-FE8DF537D7A9}"/>
              </a:ext>
            </a:extLst>
          </p:cNvPr>
          <p:cNvPicPr preferRelativeResize="0"/>
          <p:nvPr/>
        </p:nvPicPr>
        <p:blipFill>
          <a:blip r:embed="rId5">
            <a:alphaModFix/>
          </a:blip>
          <a:stretch>
            <a:fillRect/>
          </a:stretch>
        </p:blipFill>
        <p:spPr>
          <a:xfrm>
            <a:off x="2989939" y="5964772"/>
            <a:ext cx="624305" cy="731330"/>
          </a:xfrm>
          <a:prstGeom prst="rect">
            <a:avLst/>
          </a:prstGeom>
          <a:noFill/>
          <a:ln>
            <a:noFill/>
          </a:ln>
        </p:spPr>
      </p:pic>
      <p:pic>
        <p:nvPicPr>
          <p:cNvPr id="16" name="Google Shape;1324;p165">
            <a:extLst>
              <a:ext uri="{FF2B5EF4-FFF2-40B4-BE49-F238E27FC236}">
                <a16:creationId xmlns:a16="http://schemas.microsoft.com/office/drawing/2014/main" id="{04DE2D4E-3C33-10EA-FD36-48EE5DE6DD74}"/>
              </a:ext>
            </a:extLst>
          </p:cNvPr>
          <p:cNvPicPr preferRelativeResize="0"/>
          <p:nvPr/>
        </p:nvPicPr>
        <p:blipFill rotWithShape="1">
          <a:blip r:embed="rId6">
            <a:alphaModFix/>
          </a:blip>
          <a:srcRect t="8465" b="8457"/>
          <a:stretch/>
        </p:blipFill>
        <p:spPr>
          <a:xfrm>
            <a:off x="1647832" y="5964755"/>
            <a:ext cx="753491" cy="731520"/>
          </a:xfrm>
          <a:prstGeom prst="rect">
            <a:avLst/>
          </a:prstGeom>
          <a:noFill/>
          <a:ln>
            <a:noFill/>
          </a:ln>
        </p:spPr>
      </p:pic>
      <p:sp>
        <p:nvSpPr>
          <p:cNvPr id="17" name="Google Shape;1325;p165">
            <a:extLst>
              <a:ext uri="{FF2B5EF4-FFF2-40B4-BE49-F238E27FC236}">
                <a16:creationId xmlns:a16="http://schemas.microsoft.com/office/drawing/2014/main" id="{FD2057CA-D1B6-40B4-AC67-842E07AFE4B1}"/>
              </a:ext>
            </a:extLst>
          </p:cNvPr>
          <p:cNvSpPr txBox="1"/>
          <p:nvPr/>
        </p:nvSpPr>
        <p:spPr>
          <a:xfrm>
            <a:off x="3868159" y="5243789"/>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ja-JP" sz="1500" b="1">
                <a:latin typeface="Arial" panose="020B0604020202020204" pitchFamily="34" charset="0"/>
                <a:ea typeface="MS Gothic" panose="020B0609070205080204" pitchFamily="49" charset="-128"/>
                <a:cs typeface="Salesforce Sans"/>
                <a:sym typeface="Salesforce Sans"/>
              </a:rPr>
              <a:t>Google Authenticator</a:t>
            </a:r>
          </a:p>
        </p:txBody>
      </p:sp>
      <p:sp>
        <p:nvSpPr>
          <p:cNvPr id="18" name="Google Shape;1326;p165">
            <a:extLst>
              <a:ext uri="{FF2B5EF4-FFF2-40B4-BE49-F238E27FC236}">
                <a16:creationId xmlns:a16="http://schemas.microsoft.com/office/drawing/2014/main" id="{EC89649F-1C7A-793A-4721-E2C7674BE0FF}"/>
              </a:ext>
            </a:extLst>
          </p:cNvPr>
          <p:cNvSpPr txBox="1"/>
          <p:nvPr/>
        </p:nvSpPr>
        <p:spPr>
          <a:xfrm>
            <a:off x="1228980" y="5247989"/>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ja-JP" sz="1500" b="1">
                <a:latin typeface="Arial" panose="020B0604020202020204" pitchFamily="34" charset="0"/>
                <a:ea typeface="MS Gothic" panose="020B0609070205080204" pitchFamily="49" charset="-128"/>
                <a:cs typeface="Salesforce Sans"/>
                <a:sym typeface="Salesforce Sans"/>
              </a:rPr>
              <a:t>Microsoft Authenticator</a:t>
            </a:r>
          </a:p>
        </p:txBody>
      </p:sp>
      <p:sp>
        <p:nvSpPr>
          <p:cNvPr id="19" name="Google Shape;1327;p165">
            <a:extLst>
              <a:ext uri="{FF2B5EF4-FFF2-40B4-BE49-F238E27FC236}">
                <a16:creationId xmlns:a16="http://schemas.microsoft.com/office/drawing/2014/main" id="{618EDF6A-1D87-04E2-F753-612172102811}"/>
              </a:ext>
            </a:extLst>
          </p:cNvPr>
          <p:cNvSpPr txBox="1"/>
          <p:nvPr/>
        </p:nvSpPr>
        <p:spPr>
          <a:xfrm>
            <a:off x="2897412" y="5247989"/>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ja-JP" sz="1500" b="1">
                <a:latin typeface="Arial" panose="020B0604020202020204" pitchFamily="34" charset="0"/>
                <a:ea typeface="MS Gothic" panose="020B0609070205080204" pitchFamily="49" charset="-128"/>
                <a:cs typeface="Salesforce Sans"/>
                <a:sym typeface="Salesforce Sans"/>
              </a:rPr>
              <a:t>Authy</a:t>
            </a:r>
          </a:p>
        </p:txBody>
      </p:sp>
      <p:sp>
        <p:nvSpPr>
          <p:cNvPr id="20" name="Google Shape;1328;p165">
            <a:extLst>
              <a:ext uri="{FF2B5EF4-FFF2-40B4-BE49-F238E27FC236}">
                <a16:creationId xmlns:a16="http://schemas.microsoft.com/office/drawing/2014/main" id="{EB85BCC8-4C7D-F643-F651-E597E220AB17}"/>
              </a:ext>
            </a:extLst>
          </p:cNvPr>
          <p:cNvSpPr txBox="1"/>
          <p:nvPr/>
        </p:nvSpPr>
        <p:spPr>
          <a:xfrm>
            <a:off x="905345" y="4661725"/>
            <a:ext cx="4762122"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ja-JP" sz="2000" b="1" dirty="0">
                <a:solidFill>
                  <a:schemeClr val="dk1"/>
                </a:solidFill>
                <a:latin typeface="Arial" panose="020B0604020202020204" pitchFamily="34" charset="0"/>
                <a:ea typeface="MS Gothic" panose="020B0609070205080204" pitchFamily="49" charset="-128"/>
                <a:cs typeface="Salesforce Sans"/>
                <a:sym typeface="Salesforce Sans"/>
              </a:rPr>
              <a:t>  広く利用されているアプリケーション</a:t>
            </a:r>
          </a:p>
        </p:txBody>
      </p:sp>
      <p:sp>
        <p:nvSpPr>
          <p:cNvPr id="22" name="Google Shape;1330;p165">
            <a:extLst>
              <a:ext uri="{FF2B5EF4-FFF2-40B4-BE49-F238E27FC236}">
                <a16:creationId xmlns:a16="http://schemas.microsoft.com/office/drawing/2014/main" id="{F1174979-F97A-8B3F-79DE-A6F449740509}"/>
              </a:ext>
            </a:extLst>
          </p:cNvPr>
          <p:cNvSpPr txBox="1"/>
          <p:nvPr/>
        </p:nvSpPr>
        <p:spPr>
          <a:xfrm>
            <a:off x="463745" y="2499000"/>
            <a:ext cx="8399597"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ja-JP" sz="2000" dirty="0">
                <a:latin typeface="Arial" panose="020B0604020202020204" pitchFamily="34" charset="0"/>
                <a:ea typeface="MS Gothic" panose="020B0609070205080204" pitchFamily="49" charset="-128"/>
                <a:cs typeface="Salesforce Sans"/>
                <a:sym typeface="Salesforce Sans"/>
              </a:rPr>
              <a:t>このタイプの検証メソッドを使用してログインするには、アプリケーションからコードを取得し、ログインプロセスでそのコードを入力します。</a:t>
            </a:r>
          </a:p>
        </p:txBody>
      </p:sp>
      <p:sp>
        <p:nvSpPr>
          <p:cNvPr id="23" name="Google Shape;1331;p165">
            <a:extLst>
              <a:ext uri="{FF2B5EF4-FFF2-40B4-BE49-F238E27FC236}">
                <a16:creationId xmlns:a16="http://schemas.microsoft.com/office/drawing/2014/main" id="{F3C1B060-50BD-60C2-2102-25C4C01FF3B9}"/>
              </a:ext>
            </a:extLst>
          </p:cNvPr>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ja-JP" sz="2000">
                <a:latin typeface="Arial" panose="020B0604020202020204" pitchFamily="34" charset="0"/>
                <a:ea typeface="MS Gothic" panose="020B0609070205080204" pitchFamily="49" charset="-128"/>
                <a:cs typeface="Salesforce Sans"/>
                <a:sym typeface="Salesforce Sans"/>
              </a:rPr>
              <a:t>TOTP アプリケーションにはデータやインターネット接続は必要ありません。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5"/>
        <p:cNvGrpSpPr/>
        <p:nvPr/>
      </p:nvGrpSpPr>
      <p:grpSpPr>
        <a:xfrm>
          <a:off x="0" y="0"/>
          <a:ext cx="0" cy="0"/>
          <a:chOff x="0" y="0"/>
          <a:chExt cx="0" cy="0"/>
        </a:xfrm>
      </p:grpSpPr>
      <p:sp>
        <p:nvSpPr>
          <p:cNvPr id="1296" name="Google Shape;1296;p124"/>
          <p:cNvSpPr txBox="1">
            <a:spLocks noGrp="1"/>
          </p:cNvSpPr>
          <p:nvPr>
            <p:ph type="title"/>
          </p:nvPr>
        </p:nvSpPr>
        <p:spPr>
          <a:xfrm>
            <a:off x="576075" y="1210300"/>
            <a:ext cx="6620100" cy="2727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latin typeface="Salesforce Sans" panose="020B0505020202020203" pitchFamily="34" charset="0"/>
                <a:ea typeface="MS Gothic" panose="020B0609070205080204" pitchFamily="49" charset="-128"/>
              </a:rPr>
              <a:t>多要素認証 (MFA)</a:t>
            </a:r>
          </a:p>
        </p:txBody>
      </p:sp>
      <p:sp>
        <p:nvSpPr>
          <p:cNvPr id="1297" name="Google Shape;1297;p124"/>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p>
            <a:pPr marL="0" lvl="0" indent="0" algn="l" rtl="0">
              <a:spcBef>
                <a:spcPts val="550"/>
              </a:spcBef>
              <a:spcAft>
                <a:spcPts val="575"/>
              </a:spcAft>
              <a:buNone/>
            </a:pPr>
            <a:r>
              <a:rPr lang="ja-JP" dirty="0">
                <a:latin typeface="Salesforce Sans" panose="020B0505020202020203" pitchFamily="34" charset="0"/>
                <a:ea typeface="MS Gothic" panose="020B0609070205080204" pitchFamily="49" charset="-128"/>
              </a:rPr>
              <a:t>ユーザーアカウントのアクセスを保護</a:t>
            </a:r>
          </a:p>
        </p:txBody>
      </p:sp>
      <p:sp>
        <p:nvSpPr>
          <p:cNvPr id="1298" name="Google Shape;1298;p124"/>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p>
            <a:pPr marL="0" lvl="0" indent="0" algn="l" rtl="0">
              <a:spcBef>
                <a:spcPts val="0"/>
              </a:spcBef>
              <a:buNone/>
            </a:pPr>
            <a:r>
              <a:rPr lang="ja-JP" b="1" dirty="0">
                <a:latin typeface="Salesforce Sans" panose="020B0505020202020203" pitchFamily="34" charset="0"/>
                <a:ea typeface="MS Gothic" panose="020B0609070205080204" pitchFamily="49" charset="-128"/>
              </a:rPr>
              <a:t>役職、氏名</a:t>
            </a:r>
            <a:endParaRPr lang="en-AS" altLang="ja-JP" b="1" dirty="0">
              <a:latin typeface="Salesforce Sans" panose="020B0505020202020203" pitchFamily="34" charset="0"/>
              <a:ea typeface="MS Gothic" panose="020B0609070205080204" pitchFamily="49" charset="-128"/>
            </a:endParaRPr>
          </a:p>
          <a:p>
            <a:pPr marL="0" lvl="0" indent="0" algn="l" rtl="0">
              <a:spcBef>
                <a:spcPts val="0"/>
              </a:spcBef>
              <a:buNone/>
            </a:pPr>
            <a:r>
              <a:rPr lang="ja-JP" dirty="0">
                <a:latin typeface="Salesforce Sans" panose="020B0505020202020203" pitchFamily="34" charset="0"/>
                <a:ea typeface="MS Gothic" panose="020B0609070205080204" pitchFamily="49" charset="-128"/>
              </a:rPr>
              <a:t>Twitter | メール</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79"/>
        <p:cNvGrpSpPr/>
        <p:nvPr/>
      </p:nvGrpSpPr>
      <p:grpSpPr>
        <a:xfrm>
          <a:off x="0" y="0"/>
          <a:ext cx="0" cy="0"/>
          <a:chOff x="0" y="0"/>
          <a:chExt cx="0" cy="0"/>
        </a:xfrm>
      </p:grpSpPr>
      <p:sp>
        <p:nvSpPr>
          <p:cNvPr id="1580" name="Google Shape;1580;p124"/>
          <p:cNvSpPr txBox="1"/>
          <p:nvPr/>
        </p:nvSpPr>
        <p:spPr>
          <a:xfrm>
            <a:off x="577856" y="76429"/>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rgbClr val="032D60"/>
                </a:solidFill>
                <a:latin typeface="Arial" panose="020B0604020202020204" pitchFamily="34" charset="0"/>
                <a:ea typeface="MS Gothic" panose="020B0609070205080204" pitchFamily="49" charset="-128"/>
                <a:cs typeface="Avant Garde Demi SFDC"/>
                <a:sym typeface="Avant Garde Demi SFDC"/>
              </a:rPr>
              <a:t>セキュリティキー</a:t>
            </a:r>
          </a:p>
        </p:txBody>
      </p:sp>
      <p:sp>
        <p:nvSpPr>
          <p:cNvPr id="1582" name="Google Shape;1582;p124"/>
          <p:cNvSpPr/>
          <p:nvPr/>
        </p:nvSpPr>
        <p:spPr>
          <a:xfrm>
            <a:off x="6836625" y="1274775"/>
            <a:ext cx="4795500" cy="4341300"/>
          </a:xfrm>
          <a:prstGeom prst="roundRect">
            <a:avLst>
              <a:gd name="adj" fmla="val 13222"/>
            </a:avLst>
          </a:prstGeom>
          <a:solidFill>
            <a:srgbClr val="0D9DDA"/>
          </a:solidFill>
          <a:ln>
            <a:noFill/>
          </a:ln>
          <a:effectLst>
            <a:outerShdw blurRad="57150" dist="19050" dir="5400000" algn="bl" rotWithShape="0">
              <a:srgbClr val="000000">
                <a:alpha val="50000"/>
              </a:srgbClr>
            </a:outerShdw>
          </a:effectLst>
        </p:spPr>
        <p:txBody>
          <a:bodyPr spcFirstLastPara="1" wrap="square" lIns="119875" tIns="119875" rIns="119875" bIns="119875" anchor="ctr" anchorCtr="0">
            <a:noAutofit/>
          </a:bodyPr>
          <a:lstStyle/>
          <a:p>
            <a:pPr marL="0" lvl="0" indent="0" algn="l" rtl="0">
              <a:spcBef>
                <a:spcPts val="0"/>
              </a:spcBef>
              <a:spcAft>
                <a:spcPts val="0"/>
              </a:spcAft>
              <a:buNone/>
            </a:pPr>
            <a:endParaRPr>
              <a:latin typeface="Arial" panose="020B0604020202020204" pitchFamily="34" charset="0"/>
              <a:ea typeface="MS Gothic" panose="020B0609070205080204" pitchFamily="49" charset="-128"/>
            </a:endParaRPr>
          </a:p>
        </p:txBody>
      </p:sp>
      <p:pic>
        <p:nvPicPr>
          <p:cNvPr id="1583" name="Google Shape;1583;p124"/>
          <p:cNvPicPr preferRelativeResize="0"/>
          <p:nvPr/>
        </p:nvPicPr>
        <p:blipFill>
          <a:blip r:embed="rId3">
            <a:alphaModFix/>
          </a:blip>
          <a:stretch>
            <a:fillRect/>
          </a:stretch>
        </p:blipFill>
        <p:spPr>
          <a:xfrm>
            <a:off x="9234375" y="130256"/>
            <a:ext cx="2993518" cy="1772719"/>
          </a:xfrm>
          <a:prstGeom prst="rect">
            <a:avLst/>
          </a:prstGeom>
          <a:noFill/>
          <a:ln>
            <a:noFill/>
          </a:ln>
          <a:effectLst>
            <a:outerShdw blurRad="57150" dist="19050" dir="5400000" algn="bl" rotWithShape="0">
              <a:srgbClr val="000000">
                <a:alpha val="50000"/>
              </a:srgbClr>
            </a:outerShdw>
          </a:effectLst>
        </p:spPr>
      </p:pic>
      <p:sp>
        <p:nvSpPr>
          <p:cNvPr id="1584" name="Google Shape;1584;p124"/>
          <p:cNvSpPr txBox="1"/>
          <p:nvPr/>
        </p:nvSpPr>
        <p:spPr>
          <a:xfrm>
            <a:off x="7173300" y="1902975"/>
            <a:ext cx="4128300" cy="3440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ja-JP" sz="2000" b="1" dirty="0">
                <a:solidFill>
                  <a:srgbClr val="FFFFFF"/>
                </a:solidFill>
                <a:latin typeface="Arial" panose="020B0604020202020204" pitchFamily="34" charset="0"/>
                <a:ea typeface="MS Gothic" panose="020B0609070205080204" pitchFamily="49" charset="-128"/>
                <a:cs typeface="Salesforce Sans"/>
                <a:sym typeface="Salesforce Sans"/>
              </a:rPr>
              <a:t>サポートされるフォームファクタ: </a:t>
            </a:r>
            <a:r>
              <a:rPr lang="ja-JP" sz="2000" dirty="0">
                <a:solidFill>
                  <a:srgbClr val="FFFFFF"/>
                </a:solidFill>
                <a:latin typeface="Arial" panose="020B0604020202020204" pitchFamily="34" charset="0"/>
                <a:ea typeface="MS Gothic" panose="020B0609070205080204" pitchFamily="49" charset="-128"/>
                <a:cs typeface="Salesforce Sans"/>
                <a:sym typeface="Salesforce Sans"/>
              </a:rPr>
              <a:t> </a:t>
            </a:r>
          </a:p>
          <a:p>
            <a:pPr marL="0" lvl="0" indent="0" algn="l" rtl="0">
              <a:lnSpc>
                <a:spcPct val="100000"/>
              </a:lnSpc>
              <a:spcBef>
                <a:spcPts val="500"/>
              </a:spcBef>
              <a:spcAft>
                <a:spcPts val="0"/>
              </a:spcAft>
              <a:buNone/>
            </a:pPr>
            <a:r>
              <a:rPr lang="ja-JP" sz="1600" dirty="0">
                <a:solidFill>
                  <a:srgbClr val="FFFFFF"/>
                </a:solidFill>
                <a:latin typeface="Arial" panose="020B0604020202020204" pitchFamily="34" charset="0"/>
                <a:ea typeface="MS Gothic" panose="020B0609070205080204" pitchFamily="49" charset="-128"/>
                <a:cs typeface="Salesforce Sans"/>
                <a:sym typeface="Salesforce Sans"/>
              </a:rPr>
              <a:t>USB-A、USB-C、Lightning</a:t>
            </a:r>
          </a:p>
          <a:p>
            <a:pPr marL="0" lvl="0" indent="0" algn="l" rtl="0">
              <a:lnSpc>
                <a:spcPct val="100000"/>
              </a:lnSpc>
              <a:spcBef>
                <a:spcPts val="0"/>
              </a:spcBef>
              <a:spcAft>
                <a:spcPts val="0"/>
              </a:spcAft>
              <a:buNone/>
            </a:pPr>
            <a:endParaRPr sz="1600" dirty="0">
              <a:solidFill>
                <a:srgbClr val="FFFFFF"/>
              </a:solidFill>
              <a:latin typeface="Arial" panose="020B0604020202020204" pitchFamily="34" charset="0"/>
              <a:ea typeface="MS Gothic" panose="020B0609070205080204" pitchFamily="49" charset="-128"/>
              <a:cs typeface="Salesforce Sans"/>
              <a:sym typeface="Salesforce Sans"/>
            </a:endParaRPr>
          </a:p>
          <a:p>
            <a:pPr marL="0" lvl="0" indent="0" algn="l" rtl="0">
              <a:lnSpc>
                <a:spcPct val="100000"/>
              </a:lnSpc>
              <a:spcBef>
                <a:spcPts val="1300"/>
              </a:spcBef>
              <a:spcAft>
                <a:spcPts val="0"/>
              </a:spcAft>
              <a:buNone/>
            </a:pPr>
            <a:r>
              <a:rPr lang="ja-JP" sz="2000" b="1" dirty="0">
                <a:solidFill>
                  <a:srgbClr val="FFFFFF"/>
                </a:solidFill>
                <a:latin typeface="Arial" panose="020B0604020202020204" pitchFamily="34" charset="0"/>
                <a:ea typeface="MS Gothic" panose="020B0609070205080204" pitchFamily="49" charset="-128"/>
                <a:cs typeface="Salesforce Sans"/>
                <a:sym typeface="Salesforce Sans"/>
              </a:rPr>
              <a:t>WebAuthn キーに対応するブラウザー:</a:t>
            </a:r>
          </a:p>
          <a:p>
            <a:pPr marL="0" lvl="0" indent="0" algn="l" rtl="0">
              <a:lnSpc>
                <a:spcPct val="100000"/>
              </a:lnSpc>
              <a:spcBef>
                <a:spcPts val="500"/>
              </a:spcBef>
              <a:spcAft>
                <a:spcPts val="0"/>
              </a:spcAft>
              <a:buNone/>
            </a:pPr>
            <a:r>
              <a:rPr lang="ja-JP" sz="1600" dirty="0">
                <a:solidFill>
                  <a:srgbClr val="FFFFFF"/>
                </a:solidFill>
                <a:latin typeface="Arial" panose="020B0604020202020204" pitchFamily="34" charset="0"/>
                <a:ea typeface="MS Gothic" panose="020B0609070205080204" pitchFamily="49" charset="-128"/>
                <a:cs typeface="Salesforce Sans"/>
                <a:sym typeface="Salesforce Sans"/>
              </a:rPr>
              <a:t>Chrome、Edge Chromium、Firefox、Safari</a:t>
            </a:r>
          </a:p>
          <a:p>
            <a:pPr marL="0" lvl="0" indent="0" algn="l" rtl="0">
              <a:lnSpc>
                <a:spcPct val="100000"/>
              </a:lnSpc>
              <a:spcBef>
                <a:spcPts val="500"/>
              </a:spcBef>
              <a:spcAft>
                <a:spcPts val="0"/>
              </a:spcAft>
              <a:buNone/>
            </a:pPr>
            <a:endParaRPr sz="1600" dirty="0">
              <a:solidFill>
                <a:srgbClr val="FFFFFF"/>
              </a:solidFill>
              <a:latin typeface="Arial" panose="020B0604020202020204" pitchFamily="34" charset="0"/>
              <a:ea typeface="MS Gothic" panose="020B0609070205080204" pitchFamily="49" charset="-128"/>
              <a:cs typeface="Salesforce Sans"/>
              <a:sym typeface="Salesforce Sans"/>
            </a:endParaRPr>
          </a:p>
          <a:p>
            <a:pPr marL="0" lvl="0" indent="0" algn="l" rtl="0">
              <a:lnSpc>
                <a:spcPct val="100000"/>
              </a:lnSpc>
              <a:spcBef>
                <a:spcPts val="1300"/>
              </a:spcBef>
              <a:spcAft>
                <a:spcPts val="0"/>
              </a:spcAft>
              <a:buNone/>
            </a:pPr>
            <a:r>
              <a:rPr lang="ja-JP" sz="2000" b="1" dirty="0">
                <a:solidFill>
                  <a:srgbClr val="FFFFFF"/>
                </a:solidFill>
                <a:latin typeface="Arial" panose="020B0604020202020204" pitchFamily="34" charset="0"/>
                <a:ea typeface="MS Gothic" panose="020B0609070205080204" pitchFamily="49" charset="-128"/>
                <a:cs typeface="Salesforce Sans"/>
                <a:sym typeface="Salesforce Sans"/>
              </a:rPr>
              <a:t>U2F キーに対応するブラウザー:</a:t>
            </a:r>
          </a:p>
          <a:p>
            <a:pPr marL="0" lvl="0" indent="0" algn="l" rtl="0">
              <a:lnSpc>
                <a:spcPct val="100000"/>
              </a:lnSpc>
              <a:spcBef>
                <a:spcPts val="500"/>
              </a:spcBef>
              <a:spcAft>
                <a:spcPts val="0"/>
              </a:spcAft>
              <a:buNone/>
            </a:pPr>
            <a:r>
              <a:rPr lang="ja-JP" sz="1600" dirty="0">
                <a:solidFill>
                  <a:srgbClr val="FFFFFF"/>
                </a:solidFill>
                <a:latin typeface="Arial" panose="020B0604020202020204" pitchFamily="34" charset="0"/>
                <a:ea typeface="MS Gothic" panose="020B0609070205080204" pitchFamily="49" charset="-128"/>
                <a:cs typeface="Salesforce Sans"/>
                <a:sym typeface="Salesforce Sans"/>
              </a:rPr>
              <a:t>Chrome (バージョン 41 以降)、Edge Chromium</a:t>
            </a:r>
          </a:p>
          <a:p>
            <a:pPr marL="0" lvl="0" indent="0" algn="l" rtl="0">
              <a:lnSpc>
                <a:spcPct val="100000"/>
              </a:lnSpc>
              <a:spcBef>
                <a:spcPts val="1000"/>
              </a:spcBef>
              <a:spcAft>
                <a:spcPts val="0"/>
              </a:spcAft>
              <a:buNone/>
            </a:pPr>
            <a:endParaRPr sz="1200" dirty="0">
              <a:solidFill>
                <a:srgbClr val="59575C"/>
              </a:solidFill>
              <a:latin typeface="Arial" panose="020B0604020202020204" pitchFamily="34" charset="0"/>
              <a:ea typeface="MS Gothic" panose="020B0609070205080204" pitchFamily="49" charset="-128"/>
              <a:cs typeface="Salesforce Sans"/>
              <a:sym typeface="Salesforce Sans"/>
            </a:endParaRPr>
          </a:p>
          <a:p>
            <a:pPr marL="0" lvl="0" indent="0" algn="l" rtl="0">
              <a:lnSpc>
                <a:spcPct val="100000"/>
              </a:lnSpc>
              <a:spcBef>
                <a:spcPts val="1000"/>
              </a:spcBef>
              <a:spcAft>
                <a:spcPts val="300"/>
              </a:spcAft>
              <a:buNone/>
            </a:pPr>
            <a:endParaRPr sz="1200" dirty="0">
              <a:solidFill>
                <a:srgbClr val="59575C"/>
              </a:solidFill>
              <a:latin typeface="Arial" panose="020B0604020202020204" pitchFamily="34" charset="0"/>
              <a:ea typeface="MS Gothic" panose="020B0609070205080204" pitchFamily="49" charset="-128"/>
              <a:cs typeface="Salesforce Sans"/>
              <a:sym typeface="Salesforce Sans"/>
            </a:endParaRPr>
          </a:p>
        </p:txBody>
      </p:sp>
      <p:sp>
        <p:nvSpPr>
          <p:cNvPr id="1585" name="Google Shape;1585;p124"/>
          <p:cNvSpPr txBox="1"/>
          <p:nvPr/>
        </p:nvSpPr>
        <p:spPr>
          <a:xfrm>
            <a:off x="577839" y="3920479"/>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ja-JP" sz="2000" b="1">
                <a:solidFill>
                  <a:srgbClr val="8A033E"/>
                </a:solidFill>
                <a:latin typeface="Arial" panose="020B0604020202020204" pitchFamily="34" charset="0"/>
                <a:ea typeface="MS Gothic" panose="020B0609070205080204" pitchFamily="49" charset="-128"/>
                <a:cs typeface="Salesforce Sans"/>
                <a:sym typeface="Salesforce Sans"/>
              </a:rPr>
              <a:t>セキュリティキーを使用したログインは簡単</a:t>
            </a:r>
          </a:p>
          <a:p>
            <a:pPr marL="609600" lvl="0" indent="-419100" algn="l" rtl="0">
              <a:lnSpc>
                <a:spcPct val="100000"/>
              </a:lnSpc>
              <a:spcBef>
                <a:spcPts val="700"/>
              </a:spcBef>
              <a:spcAft>
                <a:spcPts val="0"/>
              </a:spcAft>
              <a:buClr>
                <a:srgbClr val="59575C"/>
              </a:buClr>
              <a:buSzPts val="1800"/>
              <a:buFont typeface="Salesforce Sans"/>
              <a:buChar char="●"/>
            </a:pPr>
            <a:r>
              <a:rPr lang="ja-JP" sz="1800">
                <a:solidFill>
                  <a:srgbClr val="59575C"/>
                </a:solidFill>
                <a:latin typeface="Arial" panose="020B0604020202020204" pitchFamily="34" charset="0"/>
                <a:ea typeface="MS Gothic" panose="020B0609070205080204" pitchFamily="49" charset="-128"/>
                <a:cs typeface="Salesforce Sans"/>
                <a:sym typeface="Salesforce Sans"/>
              </a:rPr>
              <a:t>セキュリティキーを PC に接続</a:t>
            </a:r>
          </a:p>
          <a:p>
            <a:pPr marL="609600" lvl="0" indent="-419100" algn="l" rtl="0">
              <a:lnSpc>
                <a:spcPct val="100000"/>
              </a:lnSpc>
              <a:spcBef>
                <a:spcPts val="700"/>
              </a:spcBef>
              <a:spcAft>
                <a:spcPts val="700"/>
              </a:spcAft>
              <a:buClr>
                <a:srgbClr val="59575C"/>
              </a:buClr>
              <a:buSzPts val="1800"/>
              <a:buFont typeface="Salesforce Sans"/>
              <a:buChar char="●"/>
            </a:pPr>
            <a:r>
              <a:rPr lang="ja-JP" sz="1800">
                <a:solidFill>
                  <a:srgbClr val="59575C"/>
                </a:solidFill>
                <a:latin typeface="Arial" panose="020B0604020202020204" pitchFamily="34" charset="0"/>
                <a:ea typeface="MS Gothic" panose="020B0609070205080204" pitchFamily="49" charset="-128"/>
                <a:cs typeface="Salesforce Sans"/>
                <a:sym typeface="Salesforce Sans"/>
              </a:rPr>
              <a:t>キーのボタンを押して身元を確認</a:t>
            </a:r>
          </a:p>
        </p:txBody>
      </p:sp>
      <p:sp>
        <p:nvSpPr>
          <p:cNvPr id="1586" name="Google Shape;1586;p124"/>
          <p:cNvSpPr txBox="1"/>
          <p:nvPr/>
        </p:nvSpPr>
        <p:spPr>
          <a:xfrm>
            <a:off x="577840" y="5343433"/>
            <a:ext cx="592826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ja-JP" sz="1800">
                <a:solidFill>
                  <a:srgbClr val="59575C"/>
                </a:solidFill>
                <a:latin typeface="Arial" panose="020B0604020202020204" pitchFamily="34" charset="0"/>
                <a:ea typeface="MS Gothic" panose="020B0609070205080204" pitchFamily="49" charset="-128"/>
                <a:cs typeface="Salesforce Sans"/>
                <a:sym typeface="Salesforce Sans"/>
              </a:rPr>
              <a:t>Yubico の YubiKey や Google の Titan Key など、</a:t>
            </a:r>
            <a:r>
              <a:rPr lang="ja-JP" sz="1800">
                <a:solidFill>
                  <a:srgbClr val="0B5CAB"/>
                </a:solidFill>
                <a:uFill>
                  <a:noFill/>
                </a:uFill>
                <a:latin typeface="Arial" panose="020B0604020202020204" pitchFamily="34" charset="0"/>
                <a:ea typeface="MS Gothic" panose="020B0609070205080204" pitchFamily="49" charset="-128"/>
                <a:cs typeface="Salesforce Sans"/>
                <a:sym typeface="Salesforce Sans"/>
                <a:hlinkClick r:id="rId4">
                  <a:extLst>
                    <a:ext uri="{A12FA001-AC4F-418D-AE19-62706E023703}">
                      <ahyp:hlinkClr xmlns:ahyp="http://schemas.microsoft.com/office/drawing/2018/hyperlinkcolor" val="tx"/>
                    </a:ext>
                  </a:extLst>
                </a:hlinkClick>
              </a:rPr>
              <a:t>FIDO U2F</a:t>
            </a:r>
            <a:r>
              <a:rPr lang="ja-JP" sz="1800">
                <a:solidFill>
                  <a:srgbClr val="59575C"/>
                </a:solidFill>
                <a:latin typeface="Arial" panose="020B0604020202020204" pitchFamily="34" charset="0"/>
                <a:ea typeface="MS Gothic" panose="020B0609070205080204" pitchFamily="49" charset="-128"/>
                <a:cs typeface="Salesforce Sans"/>
                <a:sym typeface="Salesforce Sans"/>
              </a:rPr>
              <a:t> または </a:t>
            </a:r>
            <a:r>
              <a:rPr lang="ja-JP" sz="1800">
                <a:solidFill>
                  <a:srgbClr val="0B5CAB"/>
                </a:solidFill>
                <a:uFill>
                  <a:noFill/>
                </a:uFill>
                <a:latin typeface="Arial" panose="020B0604020202020204" pitchFamily="34" charset="0"/>
                <a:ea typeface="MS Gothic" panose="020B0609070205080204" pitchFamily="49" charset="-128"/>
                <a:cs typeface="Salesforce Sans"/>
                <a:sym typeface="Salesforce Sans"/>
                <a:hlinkClick r:id="rId5">
                  <a:extLst>
                    <a:ext uri="{A12FA001-AC4F-418D-AE19-62706E023703}">
                      <ahyp:hlinkClr xmlns:ahyp="http://schemas.microsoft.com/office/drawing/2018/hyperlinkcolor" val="tx"/>
                    </a:ext>
                  </a:extLst>
                </a:hlinkClick>
              </a:rPr>
              <a:t>WebAuthn (FIDO2)</a:t>
            </a:r>
            <a:r>
              <a:rPr lang="ja-JP" sz="1800">
                <a:solidFill>
                  <a:srgbClr val="59575C"/>
                </a:solidFill>
                <a:latin typeface="Arial" panose="020B0604020202020204" pitchFamily="34" charset="0"/>
                <a:ea typeface="MS Gothic" panose="020B0609070205080204" pitchFamily="49" charset="-128"/>
                <a:cs typeface="Salesforce Sans"/>
                <a:sym typeface="Salesforce Sans"/>
              </a:rPr>
              <a:t> </a:t>
            </a:r>
            <a:r>
              <a:rPr lang="ja-JP" sz="1800">
                <a:latin typeface="Arial" panose="020B0604020202020204" pitchFamily="34" charset="0"/>
                <a:ea typeface="MS Gothic" panose="020B0609070205080204" pitchFamily="49" charset="-128"/>
                <a:cs typeface="Salesforce Sans"/>
                <a:sym typeface="Salesforce Sans"/>
              </a:rPr>
              <a:t>標準に適合するセキュリティキーを使用してください。</a:t>
            </a:r>
            <a:r>
              <a:rPr lang="ja-JP" sz="1800" b="1">
                <a:solidFill>
                  <a:srgbClr val="59575C"/>
                </a:solidFill>
                <a:latin typeface="Arial" panose="020B0604020202020204" pitchFamily="34" charset="0"/>
                <a:ea typeface="MS Gothic" panose="020B0609070205080204" pitchFamily="49" charset="-128"/>
                <a:cs typeface="Salesforce Sans"/>
                <a:sym typeface="Salesforce Sans"/>
              </a:rPr>
              <a:t> </a:t>
            </a:r>
          </a:p>
          <a:p>
            <a:pPr marL="0" lvl="0" indent="0" algn="l" rtl="0">
              <a:spcBef>
                <a:spcPts val="1100"/>
              </a:spcBef>
              <a:spcAft>
                <a:spcPts val="0"/>
              </a:spcAft>
              <a:buNone/>
            </a:pPr>
            <a:endParaRPr sz="1500" dirty="0">
              <a:solidFill>
                <a:srgbClr val="59575C"/>
              </a:solidFill>
              <a:latin typeface="Arial" panose="020B0604020202020204" pitchFamily="34" charset="0"/>
              <a:ea typeface="MS Gothic" panose="020B0609070205080204" pitchFamily="49" charset="-128"/>
              <a:cs typeface="Salesforce Sans"/>
              <a:sym typeface="Salesforce Sans"/>
            </a:endParaRPr>
          </a:p>
          <a:p>
            <a:pPr marL="0" lvl="0" indent="0" algn="l" rtl="0">
              <a:spcBef>
                <a:spcPts val="1100"/>
              </a:spcBef>
              <a:spcAft>
                <a:spcPts val="300"/>
              </a:spcAft>
              <a:buNone/>
            </a:pPr>
            <a:endParaRPr sz="1200" dirty="0">
              <a:solidFill>
                <a:srgbClr val="59575C"/>
              </a:solidFill>
              <a:latin typeface="Arial" panose="020B0604020202020204" pitchFamily="34" charset="0"/>
              <a:ea typeface="MS Gothic" panose="020B0609070205080204" pitchFamily="49" charset="-128"/>
              <a:cs typeface="Salesforce Sans"/>
              <a:sym typeface="Salesforce Sans"/>
            </a:endParaRPr>
          </a:p>
        </p:txBody>
      </p:sp>
      <p:sp>
        <p:nvSpPr>
          <p:cNvPr id="1587" name="Google Shape;1587;p124"/>
          <p:cNvSpPr txBox="1"/>
          <p:nvPr/>
        </p:nvSpPr>
        <p:spPr>
          <a:xfrm>
            <a:off x="594950" y="1392550"/>
            <a:ext cx="6016200" cy="1956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ja-JP" sz="2000" b="1">
                <a:solidFill>
                  <a:srgbClr val="8A033E"/>
                </a:solidFill>
                <a:latin typeface="Arial" panose="020B0604020202020204" pitchFamily="34" charset="0"/>
                <a:ea typeface="MS Gothic" panose="020B0609070205080204" pitchFamily="49" charset="-128"/>
                <a:cs typeface="Salesforce Sans"/>
                <a:sym typeface="Salesforce Sans"/>
              </a:rPr>
              <a:t>モバイルアプリケーションでの検証に使用できる使いやすいハードウェアソリューション</a:t>
            </a:r>
          </a:p>
          <a:p>
            <a:pPr marL="609600" lvl="0" indent="-419100" algn="l" rtl="0">
              <a:spcBef>
                <a:spcPts val="700"/>
              </a:spcBef>
              <a:spcAft>
                <a:spcPts val="0"/>
              </a:spcAft>
              <a:buClr>
                <a:srgbClr val="59575C"/>
              </a:buClr>
              <a:buSzPts val="1800"/>
              <a:buFont typeface="Salesforce Sans"/>
              <a:buChar char="●"/>
            </a:pPr>
            <a:r>
              <a:rPr lang="ja-JP" sz="1800">
                <a:solidFill>
                  <a:srgbClr val="59575C"/>
                </a:solidFill>
                <a:latin typeface="Arial" panose="020B0604020202020204" pitchFamily="34" charset="0"/>
                <a:ea typeface="MS Gothic" panose="020B0609070205080204" pitchFamily="49" charset="-128"/>
                <a:cs typeface="Salesforce Sans"/>
                <a:sym typeface="Salesforce Sans"/>
              </a:rPr>
              <a:t>そのまま使用できる - ソフトウェアのインストールが不要</a:t>
            </a:r>
          </a:p>
          <a:p>
            <a:pPr marL="609600" lvl="0" indent="-419100" algn="l" rtl="0">
              <a:spcBef>
                <a:spcPts val="700"/>
              </a:spcBef>
              <a:spcAft>
                <a:spcPts val="0"/>
              </a:spcAft>
              <a:buClr>
                <a:srgbClr val="59575C"/>
              </a:buClr>
              <a:buSzPts val="1800"/>
              <a:buFont typeface="Salesforce Sans"/>
              <a:buChar char="●"/>
            </a:pPr>
            <a:r>
              <a:rPr lang="ja-JP" sz="1800">
                <a:solidFill>
                  <a:srgbClr val="59575C"/>
                </a:solidFill>
                <a:latin typeface="Arial" panose="020B0604020202020204" pitchFamily="34" charset="0"/>
                <a:ea typeface="MS Gothic" panose="020B0609070205080204" pitchFamily="49" charset="-128"/>
                <a:cs typeface="Salesforce Sans"/>
                <a:sym typeface="Salesforce Sans"/>
              </a:rPr>
              <a:t>ユーザーアカウントと組織のドメインにバインドされた強力な公開鍵暗号化</a:t>
            </a:r>
          </a:p>
          <a:p>
            <a:pPr marL="609600" lvl="0" indent="-419100" algn="l" rtl="0">
              <a:spcBef>
                <a:spcPts val="700"/>
              </a:spcBef>
              <a:spcAft>
                <a:spcPts val="700"/>
              </a:spcAft>
              <a:buClr>
                <a:srgbClr val="59575C"/>
              </a:buClr>
              <a:buSzPts val="1800"/>
              <a:buFont typeface="Salesforce Sans"/>
              <a:buChar char="●"/>
            </a:pPr>
            <a:r>
              <a:rPr lang="ja-JP" sz="1800">
                <a:solidFill>
                  <a:srgbClr val="59575C"/>
                </a:solidFill>
                <a:latin typeface="Arial" panose="020B0604020202020204" pitchFamily="34" charset="0"/>
                <a:ea typeface="MS Gothic" panose="020B0609070205080204" pitchFamily="49" charset="-128"/>
                <a:cs typeface="Salesforce Sans"/>
                <a:sym typeface="Salesforce Sans"/>
              </a:rPr>
              <a:t>マルウェアや中間者 (man-in-the-middle) 攻撃を防御</a:t>
            </a:r>
          </a:p>
        </p:txBody>
      </p:sp>
      <p:pic>
        <p:nvPicPr>
          <p:cNvPr id="1588" name="Google Shape;1588;p124"/>
          <p:cNvPicPr preferRelativeResize="0"/>
          <p:nvPr/>
        </p:nvPicPr>
        <p:blipFill rotWithShape="1">
          <a:blip r:embed="rId6">
            <a:alphaModFix/>
          </a:blip>
          <a:srcRect r="1390" b="30853"/>
          <a:stretch/>
        </p:blipFill>
        <p:spPr>
          <a:xfrm>
            <a:off x="9449912" y="6200099"/>
            <a:ext cx="2739040" cy="6579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92"/>
        <p:cNvGrpSpPr/>
        <p:nvPr/>
      </p:nvGrpSpPr>
      <p:grpSpPr>
        <a:xfrm>
          <a:off x="0" y="0"/>
          <a:ext cx="0" cy="0"/>
          <a:chOff x="0" y="0"/>
          <a:chExt cx="0" cy="0"/>
        </a:xfrm>
      </p:grpSpPr>
      <p:sp>
        <p:nvSpPr>
          <p:cNvPr id="1593" name="Google Shape;1593;p125"/>
          <p:cNvSpPr txBox="1"/>
          <p:nvPr/>
        </p:nvSpPr>
        <p:spPr>
          <a:xfrm>
            <a:off x="57785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rgbClr val="032D60"/>
                </a:solidFill>
                <a:latin typeface="Arial" panose="020B0604020202020204" pitchFamily="34" charset="0"/>
                <a:ea typeface="MS Gothic" panose="020B0609070205080204" pitchFamily="49" charset="-128"/>
                <a:cs typeface="Avant Garde Demi SFDC"/>
                <a:sym typeface="Avant Garde Demi SFDC"/>
              </a:rPr>
              <a:t>組み込み Authenticator</a:t>
            </a:r>
          </a:p>
        </p:txBody>
      </p:sp>
      <p:sp>
        <p:nvSpPr>
          <p:cNvPr id="1594" name="Google Shape;1594;p125"/>
          <p:cNvSpPr txBox="1"/>
          <p:nvPr/>
        </p:nvSpPr>
        <p:spPr>
          <a:xfrm>
            <a:off x="571475" y="1348200"/>
            <a:ext cx="6252600" cy="4919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ja-JP" sz="1800" b="1" dirty="0">
                <a:solidFill>
                  <a:srgbClr val="8A033E"/>
                </a:solidFill>
                <a:latin typeface="Arial" panose="020B0604020202020204" pitchFamily="34" charset="0"/>
                <a:ea typeface="MS Gothic" panose="020B0609070205080204" pitchFamily="49" charset="-128"/>
                <a:cs typeface="Salesforce Sans"/>
                <a:sym typeface="Salesforce Sans"/>
              </a:rPr>
              <a:t>デスクトップまたはモバイルデバイスの組み込み Authenticator サービス (Windows Hello、Touch ID、</a:t>
            </a:r>
            <a:br>
              <a:rPr lang="en-AS" altLang="ja-JP" sz="1800" b="1" dirty="0">
                <a:solidFill>
                  <a:srgbClr val="8A033E"/>
                </a:solidFill>
                <a:latin typeface="Arial" panose="020B0604020202020204" pitchFamily="34" charset="0"/>
                <a:ea typeface="MS Gothic" panose="020B0609070205080204" pitchFamily="49" charset="-128"/>
                <a:cs typeface="Salesforce Sans"/>
                <a:sym typeface="Salesforce Sans"/>
              </a:rPr>
            </a:br>
            <a:r>
              <a:rPr lang="ja-JP" sz="1800" b="1" dirty="0">
                <a:solidFill>
                  <a:srgbClr val="8A033E"/>
                </a:solidFill>
                <a:latin typeface="Arial" panose="020B0604020202020204" pitchFamily="34" charset="0"/>
                <a:ea typeface="MS Gothic" panose="020B0609070205080204" pitchFamily="49" charset="-128"/>
                <a:cs typeface="Salesforce Sans"/>
                <a:sym typeface="Salesforce Sans"/>
              </a:rPr>
              <a:t>Face ID など) を利用した容易な MFA 検証</a:t>
            </a:r>
          </a:p>
          <a:p>
            <a:pPr marL="609600" lvl="0" indent="-406400" algn="l" rtl="0">
              <a:spcBef>
                <a:spcPts val="800"/>
              </a:spcBef>
              <a:spcAft>
                <a:spcPts val="0"/>
              </a:spcAft>
              <a:buClr>
                <a:srgbClr val="59575C"/>
              </a:buClr>
              <a:buSzPts val="1600"/>
              <a:buFont typeface="Salesforce Sans"/>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指紋、虹彩、顔認証スキャンによって身元を検証</a:t>
            </a:r>
          </a:p>
          <a:p>
            <a:pPr marL="609600" lvl="0" indent="-406400" algn="l" rtl="0">
              <a:spcBef>
                <a:spcPts val="800"/>
              </a:spcBef>
              <a:spcAft>
                <a:spcPts val="0"/>
              </a:spcAft>
              <a:buClr>
                <a:srgbClr val="59575C"/>
              </a:buClr>
              <a:buSzPts val="1600"/>
              <a:buFont typeface="Salesforce Sans"/>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アプリは不要</a:t>
            </a:r>
          </a:p>
          <a:p>
            <a:pPr marL="609600" lvl="0" indent="-406400" algn="l" rtl="0">
              <a:spcBef>
                <a:spcPts val="800"/>
              </a:spcBef>
              <a:spcAft>
                <a:spcPts val="0"/>
              </a:spcAft>
              <a:buClr>
                <a:srgbClr val="59575C"/>
              </a:buClr>
              <a:buSzPts val="1600"/>
              <a:buFont typeface="Salesforce Sans"/>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ユーザーのアカウント一意の強力な公開鍵暗号化</a:t>
            </a:r>
          </a:p>
          <a:p>
            <a:pPr marL="609600" lvl="0" indent="-406400" algn="l" rtl="0">
              <a:spcBef>
                <a:spcPts val="800"/>
              </a:spcBef>
              <a:spcAft>
                <a:spcPts val="0"/>
              </a:spcAft>
              <a:buClr>
                <a:srgbClr val="59575C"/>
              </a:buClr>
              <a:buSzPts val="1600"/>
              <a:buFont typeface="Salesforce Sans"/>
              <a:buChar char="●"/>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マルウェア、フィッシング、中間者 (man-in-the-middle) </a:t>
            </a:r>
            <a:br>
              <a:rPr lang="en-AS" altLang="ja-JP" sz="1600" dirty="0">
                <a:solidFill>
                  <a:srgbClr val="59575C"/>
                </a:solidFill>
                <a:latin typeface="Arial" panose="020B0604020202020204" pitchFamily="34" charset="0"/>
                <a:ea typeface="MS Gothic" panose="020B0609070205080204" pitchFamily="49" charset="-128"/>
                <a:cs typeface="Salesforce Sans"/>
                <a:sym typeface="Salesforce Sans"/>
              </a:rPr>
            </a:b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攻撃から防御</a:t>
            </a:r>
          </a:p>
          <a:p>
            <a:pPr marL="0" lvl="0" indent="0" algn="l" rtl="0">
              <a:spcBef>
                <a:spcPts val="800"/>
              </a:spcBef>
              <a:spcAft>
                <a:spcPts val="0"/>
              </a:spcAft>
              <a:buNone/>
            </a:pPr>
            <a:endParaRPr lang="en" sz="1800" b="1" dirty="0">
              <a:solidFill>
                <a:srgbClr val="8A033E"/>
              </a:solidFill>
              <a:latin typeface="Arial" panose="020B0604020202020204" pitchFamily="34" charset="0"/>
              <a:ea typeface="MS Gothic" panose="020B0609070205080204" pitchFamily="49" charset="-128"/>
              <a:cs typeface="Salesforce Sans"/>
              <a:sym typeface="Salesforce Sans"/>
            </a:endParaRPr>
          </a:p>
          <a:p>
            <a:pPr marL="0" lvl="0" indent="0" algn="l" rtl="0">
              <a:spcBef>
                <a:spcPts val="800"/>
              </a:spcBef>
              <a:spcAft>
                <a:spcPts val="0"/>
              </a:spcAft>
              <a:buNone/>
            </a:pPr>
            <a:r>
              <a:rPr lang="ja-JP" sz="1800" b="1" dirty="0">
                <a:solidFill>
                  <a:srgbClr val="8A033E"/>
                </a:solidFill>
                <a:latin typeface="Arial" panose="020B0604020202020204" pitchFamily="34" charset="0"/>
                <a:ea typeface="MS Gothic" panose="020B0609070205080204" pitchFamily="49" charset="-128"/>
                <a:cs typeface="Salesforce Sans"/>
                <a:sym typeface="Salesforce Sans"/>
              </a:rPr>
              <a:t>この検証方法によるログインは簡単!</a:t>
            </a:r>
          </a:p>
          <a:p>
            <a:pPr marL="609600" lvl="0" indent="-406400" algn="l" rtl="0">
              <a:spcBef>
                <a:spcPts val="800"/>
              </a:spcBef>
              <a:spcAft>
                <a:spcPts val="0"/>
              </a:spcAft>
              <a:buClr>
                <a:srgbClr val="59575C"/>
              </a:buClr>
              <a:buSzPts val="1600"/>
              <a:buAutoNum type="arabicPeriod"/>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Salesforce ユーザー名とパスワードを入力する</a:t>
            </a:r>
          </a:p>
          <a:p>
            <a:pPr marL="609600" lvl="0" indent="-406400" algn="l" rtl="0">
              <a:spcBef>
                <a:spcPts val="800"/>
              </a:spcBef>
              <a:spcAft>
                <a:spcPts val="800"/>
              </a:spcAft>
              <a:buClr>
                <a:srgbClr val="59575C"/>
              </a:buClr>
              <a:buSzPts val="1600"/>
              <a:buAutoNum type="arabicPeriod"/>
            </a:pP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組み込み Authenticator サービスを使用して生体認証 ID、</a:t>
            </a:r>
            <a:br>
              <a:rPr lang="en-AS" altLang="ja-JP" sz="1600" dirty="0">
                <a:solidFill>
                  <a:srgbClr val="59575C"/>
                </a:solidFill>
                <a:latin typeface="Arial" panose="020B0604020202020204" pitchFamily="34" charset="0"/>
                <a:ea typeface="MS Gothic" panose="020B0609070205080204" pitchFamily="49" charset="-128"/>
                <a:cs typeface="Salesforce Sans"/>
                <a:sym typeface="Salesforce Sans"/>
              </a:rPr>
            </a:br>
            <a:r>
              <a:rPr lang="ja-JP" sz="1600" dirty="0">
                <a:solidFill>
                  <a:srgbClr val="59575C"/>
                </a:solidFill>
                <a:latin typeface="Arial" panose="020B0604020202020204" pitchFamily="34" charset="0"/>
                <a:ea typeface="MS Gothic" panose="020B0609070205080204" pitchFamily="49" charset="-128"/>
                <a:cs typeface="Salesforce Sans"/>
                <a:sym typeface="Salesforce Sans"/>
              </a:rPr>
              <a:t>PIN、またはパスワードを入力する</a:t>
            </a:r>
          </a:p>
        </p:txBody>
      </p:sp>
      <p:pic>
        <p:nvPicPr>
          <p:cNvPr id="1595" name="Google Shape;1595;p125" descr="9.png"/>
          <p:cNvPicPr preferRelativeResize="0"/>
          <p:nvPr/>
        </p:nvPicPr>
        <p:blipFill rotWithShape="1">
          <a:blip r:embed="rId3">
            <a:alphaModFix/>
          </a:blip>
          <a:srcRect/>
          <a:stretch/>
        </p:blipFill>
        <p:spPr>
          <a:xfrm>
            <a:off x="-374899" y="5811475"/>
            <a:ext cx="3673025" cy="1046600"/>
          </a:xfrm>
          <a:prstGeom prst="rect">
            <a:avLst/>
          </a:prstGeom>
          <a:noFill/>
          <a:ln>
            <a:noFill/>
          </a:ln>
        </p:spPr>
      </p:pic>
      <p:pic>
        <p:nvPicPr>
          <p:cNvPr id="1596" name="Google Shape;1596;p125" descr="22.png"/>
          <p:cNvPicPr preferRelativeResize="0"/>
          <p:nvPr/>
        </p:nvPicPr>
        <p:blipFill rotWithShape="1">
          <a:blip r:embed="rId4">
            <a:alphaModFix/>
          </a:blip>
          <a:srcRect/>
          <a:stretch/>
        </p:blipFill>
        <p:spPr>
          <a:xfrm>
            <a:off x="956518" y="5944275"/>
            <a:ext cx="809469" cy="714919"/>
          </a:xfrm>
          <a:prstGeom prst="rect">
            <a:avLst/>
          </a:prstGeom>
          <a:noFill/>
          <a:ln>
            <a:noFill/>
          </a:ln>
        </p:spPr>
      </p:pic>
      <p:sp>
        <p:nvSpPr>
          <p:cNvPr id="1597" name="Google Shape;1597;p125"/>
          <p:cNvSpPr/>
          <p:nvPr/>
        </p:nvSpPr>
        <p:spPr>
          <a:xfrm>
            <a:off x="6824076" y="1348199"/>
            <a:ext cx="5162712" cy="5034493"/>
          </a:xfrm>
          <a:prstGeom prst="roundRect">
            <a:avLst>
              <a:gd name="adj" fmla="val 11120"/>
            </a:avLst>
          </a:prstGeom>
          <a:solidFill>
            <a:srgbClr val="8A033E"/>
          </a:solidFill>
          <a:ln w="9525" cap="flat" cmpd="sng">
            <a:solidFill>
              <a:srgbClr val="8A033E"/>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panose="020B0604020202020204" pitchFamily="34" charset="0"/>
              <a:ea typeface="MS Gothic" panose="020B0609070205080204" pitchFamily="49" charset="-128"/>
              <a:cs typeface="Arial"/>
              <a:sym typeface="Arial"/>
            </a:endParaRPr>
          </a:p>
        </p:txBody>
      </p:sp>
      <p:sp>
        <p:nvSpPr>
          <p:cNvPr id="1598" name="Google Shape;1598;p125"/>
          <p:cNvSpPr txBox="1"/>
          <p:nvPr/>
        </p:nvSpPr>
        <p:spPr>
          <a:xfrm>
            <a:off x="7078691" y="2584925"/>
            <a:ext cx="4653481" cy="3435900"/>
          </a:xfrm>
          <a:prstGeom prst="rect">
            <a:avLst/>
          </a:prstGeom>
          <a:noFill/>
          <a:ln>
            <a:noFill/>
          </a:ln>
        </p:spPr>
        <p:txBody>
          <a:bodyPr spcFirstLastPara="1" wrap="square" lIns="0" tIns="0" rIns="0" bIns="0" anchor="t" anchorCtr="0">
            <a:noAutofit/>
          </a:bodyPr>
          <a:lstStyle/>
          <a:p>
            <a:pPr marL="457200" marR="0" lvl="0" indent="-330200" algn="l" rtl="0">
              <a:lnSpc>
                <a:spcPct val="100000"/>
              </a:lnSpc>
              <a:spcBef>
                <a:spcPts val="0"/>
              </a:spcBef>
              <a:spcAft>
                <a:spcPts val="0"/>
              </a:spcAft>
              <a:buClr>
                <a:srgbClr val="FFFFFF"/>
              </a:buClr>
              <a:buSzPts val="1600"/>
              <a:buFont typeface="Salesforce Sans"/>
              <a:buChar char="●"/>
            </a:pPr>
            <a:r>
              <a:rPr lang="ja-JP" sz="1600" i="0" u="none" strike="noStrike" cap="none" dirty="0">
                <a:solidFill>
                  <a:srgbClr val="FFFFFF"/>
                </a:solidFill>
                <a:latin typeface="Arial" panose="020B0604020202020204" pitchFamily="34" charset="0"/>
                <a:ea typeface="MS Gothic" panose="020B0609070205080204" pitchFamily="49" charset="-128"/>
                <a:cs typeface="Salesforce Sans"/>
                <a:sym typeface="Salesforce Sans"/>
              </a:rPr>
              <a:t>ユーザーのデバイス、オペレーティングシステム、ブラウザーが </a:t>
            </a:r>
            <a:r>
              <a:rPr lang="ja-JP" sz="1600" i="0" u="none" strike="noStrike" cap="none" dirty="0">
                <a:solidFill>
                  <a:srgbClr val="FFFFFF"/>
                </a:solidFill>
                <a:latin typeface="Arial" panose="020B0604020202020204" pitchFamily="34" charset="0"/>
                <a:ea typeface="MS Gothic" panose="020B0609070205080204" pitchFamily="49" charset="-128"/>
                <a:cs typeface="Salesforce Sans"/>
                <a:sym typeface="Salesforce Sans"/>
                <a:hlinkClick r:id="rId5">
                  <a:extLst>
                    <a:ext uri="{A12FA001-AC4F-418D-AE19-62706E023703}">
                      <ahyp:hlinkClr xmlns:ahyp="http://schemas.microsoft.com/office/drawing/2018/hyperlinkcolor" val="tx"/>
                    </a:ext>
                  </a:extLst>
                </a:hlinkClick>
              </a:rPr>
              <a:t>FIDO2 WebAuthn 標準</a:t>
            </a:r>
            <a:r>
              <a:rPr lang="ja-JP" sz="1600" i="0" u="sng" strike="noStrike" cap="none" dirty="0">
                <a:solidFill>
                  <a:srgbClr val="FFFFFF"/>
                </a:solidFill>
                <a:latin typeface="Arial" panose="020B0604020202020204" pitchFamily="34" charset="0"/>
                <a:ea typeface="MS Gothic" panose="020B0609070205080204" pitchFamily="49" charset="-128"/>
                <a:cs typeface="Salesforce Sans"/>
                <a:sym typeface="Salesforce Sans"/>
                <a:hlinkClick r:id="rId5">
                  <a:extLst>
                    <a:ext uri="{A12FA001-AC4F-418D-AE19-62706E023703}">
                      <ahyp:hlinkClr xmlns:ahyp="http://schemas.microsoft.com/office/drawing/2018/hyperlinkcolor" val="tx"/>
                    </a:ext>
                  </a:extLst>
                </a:hlinkClick>
              </a:rPr>
              <a:t>をサポートしている必要がある</a:t>
            </a:r>
          </a:p>
          <a:p>
            <a:pPr marL="457200" marR="0" lvl="0" indent="-330200" algn="l" rtl="0">
              <a:lnSpc>
                <a:spcPct val="100000"/>
              </a:lnSpc>
              <a:spcBef>
                <a:spcPts val="800"/>
              </a:spcBef>
              <a:spcAft>
                <a:spcPts val="0"/>
              </a:spcAft>
              <a:buClr>
                <a:srgbClr val="FFFFFF"/>
              </a:buClr>
              <a:buSzPts val="1600"/>
              <a:buFont typeface="Salesforce Sans"/>
              <a:buChar char="●"/>
            </a:pPr>
            <a:r>
              <a:rPr lang="ja-JP" sz="1600" i="0" u="none" strike="noStrike" cap="none" dirty="0">
                <a:solidFill>
                  <a:srgbClr val="FFFFFF"/>
                </a:solidFill>
                <a:latin typeface="Arial" panose="020B0604020202020204" pitchFamily="34" charset="0"/>
                <a:ea typeface="MS Gothic" panose="020B0609070205080204" pitchFamily="49" charset="-128"/>
                <a:cs typeface="Salesforce Sans"/>
                <a:sym typeface="Salesforce Sans"/>
              </a:rPr>
              <a:t>生体認証、ピン、またはパスワードでユーザーの身元を検証するには、組み込み Authenticator サービスを有効化して設定する必要がある</a:t>
            </a:r>
          </a:p>
          <a:p>
            <a:pPr marL="457200" marR="0" lvl="0" indent="-330200" algn="l" rtl="0">
              <a:lnSpc>
                <a:spcPct val="100000"/>
              </a:lnSpc>
              <a:spcBef>
                <a:spcPts val="800"/>
              </a:spcBef>
              <a:spcAft>
                <a:spcPts val="0"/>
              </a:spcAft>
              <a:buClr>
                <a:srgbClr val="FFFFFF"/>
              </a:buClr>
              <a:buSzPts val="1600"/>
              <a:buFont typeface="Salesforce Sans"/>
              <a:buChar char="●"/>
            </a:pPr>
            <a:r>
              <a:rPr lang="ja-JP" sz="1600" i="0" u="none" strike="noStrike" cap="none" dirty="0">
                <a:solidFill>
                  <a:srgbClr val="FFFFFF"/>
                </a:solidFill>
                <a:latin typeface="Arial" panose="020B0604020202020204" pitchFamily="34" charset="0"/>
                <a:ea typeface="MS Gothic" panose="020B0609070205080204" pitchFamily="49" charset="-128"/>
                <a:cs typeface="Salesforce Sans"/>
                <a:sym typeface="Salesforce Sans"/>
              </a:rPr>
              <a:t>生体認証を使用するには、サポートされている指紋、虹彩、または顔スキャナがユーザーのデバイスにインストールされている必要がある</a:t>
            </a:r>
          </a:p>
          <a:p>
            <a:pPr marL="457200" marR="0" lvl="0" indent="-330200" algn="l" rtl="0">
              <a:lnSpc>
                <a:spcPct val="100000"/>
              </a:lnSpc>
              <a:spcBef>
                <a:spcPts val="800"/>
              </a:spcBef>
              <a:spcAft>
                <a:spcPts val="800"/>
              </a:spcAft>
              <a:buClr>
                <a:srgbClr val="FFFFFF"/>
              </a:buClr>
              <a:buSzPts val="1600"/>
              <a:buFont typeface="Salesforce Sans"/>
              <a:buChar char="●"/>
            </a:pPr>
            <a:r>
              <a:rPr lang="ja-JP" sz="1600" dirty="0">
                <a:solidFill>
                  <a:srgbClr val="FFFFFF"/>
                </a:solidFill>
                <a:latin typeface="Arial" panose="020B0604020202020204" pitchFamily="34" charset="0"/>
                <a:ea typeface="MS Gothic" panose="020B0609070205080204" pitchFamily="49" charset="-128"/>
                <a:cs typeface="Salesforce Sans"/>
                <a:sym typeface="Salesforce Sans"/>
              </a:rPr>
              <a:t>組み込み型の認証機能があるデバイスへのログインに対してのみ有効</a:t>
            </a:r>
          </a:p>
        </p:txBody>
      </p:sp>
      <p:sp>
        <p:nvSpPr>
          <p:cNvPr id="1599" name="Google Shape;1599;p125"/>
          <p:cNvSpPr/>
          <p:nvPr/>
        </p:nvSpPr>
        <p:spPr>
          <a:xfrm>
            <a:off x="9240515" y="1583597"/>
            <a:ext cx="551502" cy="821999"/>
          </a:xfrm>
          <a:custGeom>
            <a:avLst/>
            <a:gdLst/>
            <a:ahLst/>
            <a:cxnLst/>
            <a:rect l="l" t="t" r="r" b="b"/>
            <a:pathLst>
              <a:path w="1986" h="2960" extrusionOk="0">
                <a:moveTo>
                  <a:pt x="451" y="1294"/>
                </a:moveTo>
                <a:cubicBezTo>
                  <a:pt x="451" y="1315"/>
                  <a:pt x="440" y="1330"/>
                  <a:pt x="420" y="1338"/>
                </a:cubicBezTo>
                <a:cubicBezTo>
                  <a:pt x="399" y="1347"/>
                  <a:pt x="382" y="1345"/>
                  <a:pt x="369" y="1332"/>
                </a:cubicBezTo>
                <a:cubicBezTo>
                  <a:pt x="286" y="1244"/>
                  <a:pt x="226" y="1143"/>
                  <a:pt x="191" y="1028"/>
                </a:cubicBezTo>
                <a:cubicBezTo>
                  <a:pt x="156" y="913"/>
                  <a:pt x="147" y="795"/>
                  <a:pt x="166" y="671"/>
                </a:cubicBezTo>
                <a:cubicBezTo>
                  <a:pt x="181" y="584"/>
                  <a:pt x="209" y="502"/>
                  <a:pt x="251" y="426"/>
                </a:cubicBezTo>
                <a:cubicBezTo>
                  <a:pt x="292" y="350"/>
                  <a:pt x="345" y="282"/>
                  <a:pt x="407" y="223"/>
                </a:cubicBezTo>
                <a:cubicBezTo>
                  <a:pt x="470" y="165"/>
                  <a:pt x="541" y="118"/>
                  <a:pt x="622" y="81"/>
                </a:cubicBezTo>
                <a:cubicBezTo>
                  <a:pt x="702" y="45"/>
                  <a:pt x="787" y="21"/>
                  <a:pt x="877" y="11"/>
                </a:cubicBezTo>
                <a:cubicBezTo>
                  <a:pt x="993" y="1"/>
                  <a:pt x="1104" y="14"/>
                  <a:pt x="1209" y="51"/>
                </a:cubicBezTo>
                <a:cubicBezTo>
                  <a:pt x="1313" y="89"/>
                  <a:pt x="1404" y="144"/>
                  <a:pt x="1483" y="216"/>
                </a:cubicBezTo>
                <a:cubicBezTo>
                  <a:pt x="1561" y="288"/>
                  <a:pt x="1623" y="374"/>
                  <a:pt x="1669" y="474"/>
                </a:cubicBezTo>
                <a:cubicBezTo>
                  <a:pt x="1714" y="574"/>
                  <a:pt x="1738" y="680"/>
                  <a:pt x="1738" y="794"/>
                </a:cubicBezTo>
                <a:cubicBezTo>
                  <a:pt x="1738" y="896"/>
                  <a:pt x="1718" y="993"/>
                  <a:pt x="1681" y="1086"/>
                </a:cubicBezTo>
                <a:cubicBezTo>
                  <a:pt x="1643" y="1179"/>
                  <a:pt x="1591" y="1261"/>
                  <a:pt x="1522" y="1332"/>
                </a:cubicBezTo>
                <a:cubicBezTo>
                  <a:pt x="1507" y="1345"/>
                  <a:pt x="1489" y="1347"/>
                  <a:pt x="1468" y="1338"/>
                </a:cubicBezTo>
                <a:cubicBezTo>
                  <a:pt x="1448" y="1330"/>
                  <a:pt x="1437" y="1315"/>
                  <a:pt x="1437" y="1294"/>
                </a:cubicBezTo>
                <a:lnTo>
                  <a:pt x="1437" y="765"/>
                </a:lnTo>
                <a:cubicBezTo>
                  <a:pt x="1431" y="638"/>
                  <a:pt x="1383" y="529"/>
                  <a:pt x="1293" y="439"/>
                </a:cubicBezTo>
                <a:cubicBezTo>
                  <a:pt x="1203" y="350"/>
                  <a:pt x="1094" y="302"/>
                  <a:pt x="968" y="295"/>
                </a:cubicBezTo>
                <a:lnTo>
                  <a:pt x="917" y="295"/>
                </a:lnTo>
                <a:cubicBezTo>
                  <a:pt x="793" y="302"/>
                  <a:pt x="684" y="350"/>
                  <a:pt x="595" y="439"/>
                </a:cubicBezTo>
                <a:cubicBezTo>
                  <a:pt x="505" y="529"/>
                  <a:pt x="457" y="638"/>
                  <a:pt x="451" y="765"/>
                </a:cubicBezTo>
                <a:close/>
                <a:moveTo>
                  <a:pt x="1718" y="1713"/>
                </a:moveTo>
                <a:cubicBezTo>
                  <a:pt x="1808" y="1747"/>
                  <a:pt x="1877" y="1807"/>
                  <a:pt x="1925" y="1893"/>
                </a:cubicBezTo>
                <a:cubicBezTo>
                  <a:pt x="1974" y="1978"/>
                  <a:pt x="1985" y="2071"/>
                  <a:pt x="1959" y="2171"/>
                </a:cubicBezTo>
                <a:lnTo>
                  <a:pt x="1763" y="2872"/>
                </a:lnTo>
                <a:cubicBezTo>
                  <a:pt x="1757" y="2897"/>
                  <a:pt x="1743" y="2917"/>
                  <a:pt x="1724" y="2935"/>
                </a:cubicBezTo>
                <a:cubicBezTo>
                  <a:pt x="1704" y="2951"/>
                  <a:pt x="1680" y="2959"/>
                  <a:pt x="1652" y="2959"/>
                </a:cubicBezTo>
                <a:lnTo>
                  <a:pt x="535" y="2959"/>
                </a:lnTo>
                <a:cubicBezTo>
                  <a:pt x="510" y="2959"/>
                  <a:pt x="488" y="2953"/>
                  <a:pt x="468" y="2941"/>
                </a:cubicBezTo>
                <a:cubicBezTo>
                  <a:pt x="449" y="2929"/>
                  <a:pt x="434" y="2911"/>
                  <a:pt x="426" y="2890"/>
                </a:cubicBezTo>
                <a:lnTo>
                  <a:pt x="1" y="1885"/>
                </a:lnTo>
                <a:lnTo>
                  <a:pt x="82" y="1824"/>
                </a:lnTo>
                <a:cubicBezTo>
                  <a:pt x="136" y="1783"/>
                  <a:pt x="196" y="1771"/>
                  <a:pt x="263" y="1784"/>
                </a:cubicBezTo>
                <a:cubicBezTo>
                  <a:pt x="330" y="1798"/>
                  <a:pt x="380" y="1834"/>
                  <a:pt x="414" y="1893"/>
                </a:cubicBezTo>
                <a:lnTo>
                  <a:pt x="541" y="2164"/>
                </a:lnTo>
                <a:cubicBezTo>
                  <a:pt x="573" y="2213"/>
                  <a:pt x="614" y="2227"/>
                  <a:pt x="667" y="2210"/>
                </a:cubicBezTo>
                <a:cubicBezTo>
                  <a:pt x="719" y="2192"/>
                  <a:pt x="745" y="2156"/>
                  <a:pt x="745" y="2102"/>
                </a:cubicBezTo>
                <a:lnTo>
                  <a:pt x="745" y="778"/>
                </a:lnTo>
                <a:cubicBezTo>
                  <a:pt x="745" y="728"/>
                  <a:pt x="764" y="683"/>
                  <a:pt x="802" y="646"/>
                </a:cubicBezTo>
                <a:cubicBezTo>
                  <a:pt x="839" y="608"/>
                  <a:pt x="884" y="590"/>
                  <a:pt x="936" y="590"/>
                </a:cubicBezTo>
                <a:lnTo>
                  <a:pt x="955" y="590"/>
                </a:lnTo>
                <a:cubicBezTo>
                  <a:pt x="1007" y="590"/>
                  <a:pt x="1052" y="607"/>
                  <a:pt x="1089" y="643"/>
                </a:cubicBezTo>
                <a:cubicBezTo>
                  <a:pt x="1127" y="678"/>
                  <a:pt x="1146" y="724"/>
                  <a:pt x="1146" y="778"/>
                </a:cubicBezTo>
                <a:lnTo>
                  <a:pt x="1146" y="1448"/>
                </a:lnTo>
                <a:cubicBezTo>
                  <a:pt x="1146" y="1468"/>
                  <a:pt x="1153" y="1488"/>
                  <a:pt x="1166" y="1505"/>
                </a:cubicBezTo>
                <a:cubicBezTo>
                  <a:pt x="1180" y="1523"/>
                  <a:pt x="1196" y="1535"/>
                  <a:pt x="1215" y="154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ea typeface="MS Gothic" panose="020B0609070205080204" pitchFamily="49"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78"/>
        <p:cNvGrpSpPr/>
        <p:nvPr/>
      </p:nvGrpSpPr>
      <p:grpSpPr>
        <a:xfrm>
          <a:off x="0" y="0"/>
          <a:ext cx="0" cy="0"/>
          <a:chOff x="0" y="0"/>
          <a:chExt cx="0" cy="0"/>
        </a:xfrm>
      </p:grpSpPr>
      <p:sp>
        <p:nvSpPr>
          <p:cNvPr id="2479" name="Google Shape;2479;p170"/>
          <p:cNvSpPr txBox="1"/>
          <p:nvPr/>
        </p:nvSpPr>
        <p:spPr>
          <a:xfrm>
            <a:off x="582275" y="425125"/>
            <a:ext cx="11037000" cy="543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dirty="0">
                <a:solidFill>
                  <a:schemeClr val="accent1"/>
                </a:solidFill>
                <a:latin typeface="Arial" panose="020B0604020202020204" pitchFamily="34" charset="0"/>
                <a:ea typeface="MS Gothic" panose="020B0609070205080204" pitchFamily="49" charset="-128"/>
                <a:cs typeface="Salesforce Sans"/>
                <a:sym typeface="Salesforce Sans"/>
              </a:rPr>
              <a:t>MFA が有効化された場合のユーザーエクスペリエンス</a:t>
            </a:r>
          </a:p>
        </p:txBody>
      </p:sp>
      <p:sp>
        <p:nvSpPr>
          <p:cNvPr id="2480" name="Google Shape;2480;p170"/>
          <p:cNvSpPr txBox="1"/>
          <p:nvPr/>
        </p:nvSpPr>
        <p:spPr>
          <a:xfrm>
            <a:off x="555674" y="1044750"/>
            <a:ext cx="11037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200">
                <a:solidFill>
                  <a:srgbClr val="032D60"/>
                </a:solidFill>
                <a:latin typeface="Arial" panose="020B0604020202020204" pitchFamily="34" charset="0"/>
                <a:ea typeface="MS Gothic" panose="020B0609070205080204" pitchFamily="49" charset="-128"/>
                <a:cs typeface="Salesforce Sans"/>
                <a:sym typeface="Salesforce Sans"/>
              </a:rPr>
              <a:t>各ユーザーに必須の操作</a:t>
            </a:r>
          </a:p>
        </p:txBody>
      </p:sp>
      <p:pic>
        <p:nvPicPr>
          <p:cNvPr id="2481" name="Google Shape;2481;p170" descr="21.png"/>
          <p:cNvPicPr preferRelativeResize="0"/>
          <p:nvPr/>
        </p:nvPicPr>
        <p:blipFill rotWithShape="1">
          <a:blip r:embed="rId3">
            <a:alphaModFix/>
          </a:blip>
          <a:srcRect/>
          <a:stretch/>
        </p:blipFill>
        <p:spPr>
          <a:xfrm>
            <a:off x="7802332" y="5056976"/>
            <a:ext cx="196583" cy="543388"/>
          </a:xfrm>
          <a:prstGeom prst="rect">
            <a:avLst/>
          </a:prstGeom>
          <a:noFill/>
          <a:ln>
            <a:noFill/>
          </a:ln>
        </p:spPr>
      </p:pic>
      <p:sp>
        <p:nvSpPr>
          <p:cNvPr id="2482" name="Google Shape;2482;p170"/>
          <p:cNvSpPr txBox="1"/>
          <p:nvPr/>
        </p:nvSpPr>
        <p:spPr>
          <a:xfrm>
            <a:off x="903011"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ja-JP" sz="2000">
                <a:solidFill>
                  <a:srgbClr val="59575C"/>
                </a:solidFill>
                <a:latin typeface="Arial" panose="020B0604020202020204" pitchFamily="34" charset="0"/>
                <a:ea typeface="MS Gothic" panose="020B0609070205080204" pitchFamily="49" charset="-128"/>
                <a:cs typeface="Salesforce Sans"/>
                <a:sym typeface="Salesforce Sans"/>
              </a:rPr>
              <a:t>検証方法を取得する</a:t>
            </a:r>
          </a:p>
        </p:txBody>
      </p:sp>
      <p:sp>
        <p:nvSpPr>
          <p:cNvPr id="2483" name="Google Shape;2483;p170"/>
          <p:cNvSpPr/>
          <p:nvPr/>
        </p:nvSpPr>
        <p:spPr>
          <a:xfrm>
            <a:off x="1943922"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ja-JP" sz="2400" b="1">
                <a:solidFill>
                  <a:srgbClr val="FFFFFF"/>
                </a:solidFill>
                <a:latin typeface="Salesforce Sans"/>
                <a:ea typeface="Salesforce Sans"/>
                <a:cs typeface="Salesforce Sans"/>
                <a:sym typeface="Salesforce Sans"/>
              </a:rPr>
              <a:t>1</a:t>
            </a:r>
          </a:p>
        </p:txBody>
      </p:sp>
      <p:sp>
        <p:nvSpPr>
          <p:cNvPr id="2484" name="Google Shape;2484;p170"/>
          <p:cNvSpPr txBox="1"/>
          <p:nvPr/>
        </p:nvSpPr>
        <p:spPr>
          <a:xfrm>
            <a:off x="4669386"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ja-JP" sz="2000">
                <a:solidFill>
                  <a:srgbClr val="59575C"/>
                </a:solidFill>
                <a:latin typeface="Arial" panose="020B0604020202020204" pitchFamily="34" charset="0"/>
                <a:ea typeface="MS Gothic" panose="020B0609070205080204" pitchFamily="49" charset="-128"/>
                <a:cs typeface="Salesforce Sans"/>
                <a:sym typeface="Salesforce Sans"/>
              </a:rPr>
              <a:t>Salesforce アカウントに接続するための検証方法を登録する</a:t>
            </a:r>
          </a:p>
        </p:txBody>
      </p:sp>
      <p:sp>
        <p:nvSpPr>
          <p:cNvPr id="2485" name="Google Shape;2485;p170"/>
          <p:cNvSpPr/>
          <p:nvPr/>
        </p:nvSpPr>
        <p:spPr>
          <a:xfrm>
            <a:off x="5710296"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ja-JP" sz="2400" b="1">
                <a:solidFill>
                  <a:srgbClr val="FFFFFF"/>
                </a:solidFill>
                <a:latin typeface="Salesforce Sans"/>
                <a:ea typeface="Salesforce Sans"/>
                <a:cs typeface="Salesforce Sans"/>
                <a:sym typeface="Salesforce Sans"/>
              </a:rPr>
              <a:t>2</a:t>
            </a:r>
          </a:p>
        </p:txBody>
      </p:sp>
      <p:sp>
        <p:nvSpPr>
          <p:cNvPr id="2486" name="Google Shape;2486;p170"/>
          <p:cNvSpPr txBox="1"/>
          <p:nvPr/>
        </p:nvSpPr>
        <p:spPr>
          <a:xfrm>
            <a:off x="8490200" y="3193375"/>
            <a:ext cx="27507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ja-JP" sz="2000">
                <a:solidFill>
                  <a:srgbClr val="59575C"/>
                </a:solidFill>
                <a:latin typeface="Arial" panose="020B0604020202020204" pitchFamily="34" charset="0"/>
                <a:ea typeface="MS Gothic" panose="020B0609070205080204" pitchFamily="49" charset="-128"/>
                <a:cs typeface="Salesforce Sans"/>
                <a:sym typeface="Salesforce Sans"/>
              </a:rPr>
              <a:t>ログインごとにその検証方法を使用して身元を検証する</a:t>
            </a:r>
          </a:p>
        </p:txBody>
      </p:sp>
      <p:sp>
        <p:nvSpPr>
          <p:cNvPr id="2487" name="Google Shape;2487;p170"/>
          <p:cNvSpPr/>
          <p:nvPr/>
        </p:nvSpPr>
        <p:spPr>
          <a:xfrm>
            <a:off x="9490251"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ja-JP" sz="2400" b="1">
                <a:solidFill>
                  <a:srgbClr val="FFFFFF"/>
                </a:solidFill>
                <a:latin typeface="Salesforce Sans"/>
                <a:ea typeface="Salesforce Sans"/>
                <a:cs typeface="Salesforce Sans"/>
                <a:sym typeface="Salesforce Sans"/>
              </a:rPr>
              <a:t>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04"/>
        <p:cNvGrpSpPr/>
        <p:nvPr/>
      </p:nvGrpSpPr>
      <p:grpSpPr>
        <a:xfrm>
          <a:off x="0" y="0"/>
          <a:ext cx="0" cy="0"/>
          <a:chOff x="0" y="0"/>
          <a:chExt cx="0" cy="0"/>
        </a:xfrm>
      </p:grpSpPr>
      <p:pic>
        <p:nvPicPr>
          <p:cNvPr id="2305" name="Google Shape;2305;p166"/>
          <p:cNvPicPr preferRelativeResize="0"/>
          <p:nvPr/>
        </p:nvPicPr>
        <p:blipFill rotWithShape="1">
          <a:blip r:embed="rId3">
            <a:alphaModFix/>
          </a:blip>
          <a:srcRect b="11629"/>
          <a:stretch/>
        </p:blipFill>
        <p:spPr>
          <a:xfrm rot="5">
            <a:off x="7072251" y="5650993"/>
            <a:ext cx="1528460" cy="437473"/>
          </a:xfrm>
          <a:prstGeom prst="rect">
            <a:avLst/>
          </a:prstGeom>
          <a:noFill/>
          <a:ln>
            <a:noFill/>
          </a:ln>
        </p:spPr>
      </p:pic>
      <p:sp>
        <p:nvSpPr>
          <p:cNvPr id="2308" name="Google Shape;2308;p166"/>
          <p:cNvSpPr txBox="1"/>
          <p:nvPr/>
        </p:nvSpPr>
        <p:spPr>
          <a:xfrm>
            <a:off x="571494" y="409350"/>
            <a:ext cx="9158700" cy="687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a:solidFill>
                  <a:srgbClr val="032D60"/>
                </a:solidFill>
                <a:latin typeface="Arial" panose="020B0604020202020204" pitchFamily="34" charset="0"/>
                <a:ea typeface="MS Gothic" panose="020B0609070205080204" pitchFamily="49" charset="-128"/>
                <a:cs typeface="Avant Garde Demi SFDC"/>
                <a:sym typeface="Avant Garde Demi SFDC"/>
              </a:rPr>
              <a:t>ユーザーおよび継続的な運用をサポートする</a:t>
            </a:r>
          </a:p>
        </p:txBody>
      </p:sp>
      <p:sp>
        <p:nvSpPr>
          <p:cNvPr id="2309" name="Google Shape;2309;p166"/>
          <p:cNvSpPr txBox="1"/>
          <p:nvPr/>
        </p:nvSpPr>
        <p:spPr>
          <a:xfrm>
            <a:off x="571525" y="1216300"/>
            <a:ext cx="5673900" cy="12222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ja-JP" sz="2400" dirty="0">
                <a:solidFill>
                  <a:srgbClr val="032D60"/>
                </a:solidFill>
                <a:latin typeface="Arial" panose="020B0604020202020204" pitchFamily="34" charset="0"/>
                <a:ea typeface="MS Gothic" panose="020B0609070205080204" pitchFamily="49" charset="-128"/>
                <a:cs typeface="Salesforce Sans"/>
                <a:sym typeface="Salesforce Sans"/>
              </a:rPr>
              <a:t>運用における問題や日々の業務でのユーザーのニーズについてサポートチームを手助けする</a:t>
            </a:r>
          </a:p>
        </p:txBody>
      </p:sp>
      <p:sp>
        <p:nvSpPr>
          <p:cNvPr id="2310" name="Google Shape;2310;p166"/>
          <p:cNvSpPr txBox="1"/>
          <p:nvPr/>
        </p:nvSpPr>
        <p:spPr>
          <a:xfrm>
            <a:off x="534195" y="2553181"/>
            <a:ext cx="4961258" cy="3467700"/>
          </a:xfrm>
          <a:prstGeom prst="rect">
            <a:avLst/>
          </a:prstGeom>
          <a:noFill/>
          <a:ln>
            <a:noFill/>
          </a:ln>
        </p:spPr>
        <p:txBody>
          <a:bodyPr spcFirstLastPara="1" wrap="square" lIns="0" tIns="0" rIns="0" bIns="0" anchor="t" anchorCtr="0">
            <a:noAutofit/>
          </a:bodyPr>
          <a:lstStyle/>
          <a:p>
            <a:pPr marL="457200" lvl="0" indent="-355600" algn="l" rtl="0">
              <a:spcBef>
                <a:spcPts val="0"/>
              </a:spcBef>
              <a:spcAft>
                <a:spcPts val="0"/>
              </a:spcAft>
              <a:buClr>
                <a:srgbClr val="59575C"/>
              </a:buClr>
              <a:buSzPts val="2000"/>
              <a:buChar char="●"/>
            </a:pPr>
            <a:r>
              <a:rPr lang="ja-JP" sz="2000" dirty="0">
                <a:solidFill>
                  <a:srgbClr val="59575C"/>
                </a:solidFill>
                <a:latin typeface="Arial" panose="020B0604020202020204" pitchFamily="34" charset="0"/>
                <a:ea typeface="MS Gothic" panose="020B0609070205080204" pitchFamily="49" charset="-128"/>
                <a:cs typeface="Salesforce Sans"/>
                <a:sym typeface="Salesforce Sans"/>
              </a:rPr>
              <a:t>ログインと認証の問題のトラブルシューティングを行い解決する</a:t>
            </a:r>
          </a:p>
          <a:p>
            <a:pPr marL="457200" lvl="0" indent="-355600" algn="l" rtl="0">
              <a:spcBef>
                <a:spcPts val="1000"/>
              </a:spcBef>
              <a:spcAft>
                <a:spcPts val="0"/>
              </a:spcAft>
              <a:buClr>
                <a:srgbClr val="59575C"/>
              </a:buClr>
              <a:buSzPts val="2000"/>
              <a:buChar char="●"/>
            </a:pPr>
            <a:r>
              <a:rPr lang="ja-JP" sz="2000" dirty="0">
                <a:solidFill>
                  <a:srgbClr val="59575C"/>
                </a:solidFill>
                <a:latin typeface="Arial" panose="020B0604020202020204" pitchFamily="34" charset="0"/>
                <a:ea typeface="MS Gothic" panose="020B0609070205080204" pitchFamily="49" charset="-128"/>
                <a:cs typeface="Salesforce Sans"/>
                <a:sym typeface="Salesforce Sans"/>
              </a:rPr>
              <a:t>一時的な認証コードでユーザーのアクセス回復を支援する</a:t>
            </a:r>
          </a:p>
          <a:p>
            <a:pPr marL="457200" lvl="0" indent="-355600" algn="l" rtl="0">
              <a:spcBef>
                <a:spcPts val="1000"/>
              </a:spcBef>
              <a:spcAft>
                <a:spcPts val="0"/>
              </a:spcAft>
              <a:buClr>
                <a:srgbClr val="59575C"/>
              </a:buClr>
              <a:buSzPts val="2000"/>
              <a:buChar char="●"/>
            </a:pPr>
            <a:r>
              <a:rPr lang="ja-JP" sz="2000" dirty="0">
                <a:solidFill>
                  <a:srgbClr val="59575C"/>
                </a:solidFill>
                <a:latin typeface="Arial" panose="020B0604020202020204" pitchFamily="34" charset="0"/>
                <a:ea typeface="MS Gothic" panose="020B0609070205080204" pitchFamily="49" charset="-128"/>
                <a:cs typeface="Salesforce Sans"/>
                <a:sym typeface="Salesforce Sans"/>
              </a:rPr>
              <a:t>新入社員の MFA を有効にする</a:t>
            </a:r>
          </a:p>
          <a:p>
            <a:pPr marL="457200" lvl="0" indent="-355600" algn="l" rtl="0">
              <a:spcBef>
                <a:spcPts val="1000"/>
              </a:spcBef>
              <a:spcAft>
                <a:spcPts val="0"/>
              </a:spcAft>
              <a:buClr>
                <a:srgbClr val="59575C"/>
              </a:buClr>
              <a:buSzPts val="2000"/>
              <a:buChar char="●"/>
            </a:pPr>
            <a:r>
              <a:rPr lang="ja-JP" sz="2000" dirty="0">
                <a:solidFill>
                  <a:srgbClr val="59575C"/>
                </a:solidFill>
                <a:latin typeface="Arial" panose="020B0604020202020204" pitchFamily="34" charset="0"/>
                <a:ea typeface="MS Gothic" panose="020B0609070205080204" pitchFamily="49" charset="-128"/>
                <a:cs typeface="Salesforce Sans"/>
                <a:sym typeface="Salesforce Sans"/>
              </a:rPr>
              <a:t>セキュリティキーを保管し配布する</a:t>
            </a:r>
          </a:p>
          <a:p>
            <a:pPr marL="457200" lvl="0" indent="-355600" algn="l" rtl="0">
              <a:spcBef>
                <a:spcPts val="1000"/>
              </a:spcBef>
              <a:spcAft>
                <a:spcPts val="1000"/>
              </a:spcAft>
              <a:buClr>
                <a:srgbClr val="59575C"/>
              </a:buClr>
              <a:buSzPts val="2000"/>
              <a:buChar char="●"/>
            </a:pPr>
            <a:r>
              <a:rPr lang="ja-JP" sz="2000" dirty="0">
                <a:solidFill>
                  <a:srgbClr val="59575C"/>
                </a:solidFill>
                <a:latin typeface="Arial" panose="020B0604020202020204" pitchFamily="34" charset="0"/>
                <a:ea typeface="MS Gothic" panose="020B0609070205080204" pitchFamily="49" charset="-128"/>
                <a:cs typeface="Salesforce Sans"/>
                <a:sym typeface="Salesforce Sans"/>
              </a:rPr>
              <a:t>セキュリティキーのインベントリを</a:t>
            </a:r>
            <a:br>
              <a:rPr lang="en-AS" altLang="ja-JP" sz="2000" dirty="0">
                <a:solidFill>
                  <a:srgbClr val="59575C"/>
                </a:solidFill>
                <a:latin typeface="Arial" panose="020B0604020202020204" pitchFamily="34" charset="0"/>
                <a:ea typeface="MS Gothic" panose="020B0609070205080204" pitchFamily="49" charset="-128"/>
                <a:cs typeface="Salesforce Sans"/>
                <a:sym typeface="Salesforce Sans"/>
              </a:rPr>
            </a:br>
            <a:r>
              <a:rPr lang="ja-JP" sz="2000" dirty="0">
                <a:solidFill>
                  <a:srgbClr val="59575C"/>
                </a:solidFill>
                <a:latin typeface="Arial" panose="020B0604020202020204" pitchFamily="34" charset="0"/>
                <a:ea typeface="MS Gothic" panose="020B0609070205080204" pitchFamily="49" charset="-128"/>
                <a:cs typeface="Salesforce Sans"/>
                <a:sym typeface="Salesforce Sans"/>
              </a:rPr>
              <a:t>管理する</a:t>
            </a:r>
          </a:p>
        </p:txBody>
      </p:sp>
      <p:sp>
        <p:nvSpPr>
          <p:cNvPr id="2311" name="Google Shape;2311;p166"/>
          <p:cNvSpPr/>
          <p:nvPr/>
        </p:nvSpPr>
        <p:spPr>
          <a:xfrm>
            <a:off x="6493902" y="1902525"/>
            <a:ext cx="5795700" cy="3359700"/>
          </a:xfrm>
          <a:prstGeom prst="roundRect">
            <a:avLst>
              <a:gd name="adj" fmla="val 2978"/>
            </a:avLst>
          </a:prstGeom>
          <a:solidFill>
            <a:srgbClr val="032E61"/>
          </a:solidFill>
          <a:ln w="9525" cap="flat" cmpd="sng">
            <a:solidFill>
              <a:srgbClr val="0D9DD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ea typeface="MS Gothic" panose="020B0609070205080204" pitchFamily="49" charset="-128"/>
            </a:endParaRPr>
          </a:p>
        </p:txBody>
      </p:sp>
      <p:pic>
        <p:nvPicPr>
          <p:cNvPr id="2312" name="Google Shape;2312;p166" descr="Google Shape;1895;p175"/>
          <p:cNvPicPr preferRelativeResize="0"/>
          <p:nvPr/>
        </p:nvPicPr>
        <p:blipFill rotWithShape="1">
          <a:blip r:embed="rId4">
            <a:alphaModFix/>
          </a:blip>
          <a:srcRect r="4698" b="15131"/>
          <a:stretch/>
        </p:blipFill>
        <p:spPr>
          <a:xfrm flipH="1">
            <a:off x="9904402" y="5772562"/>
            <a:ext cx="1381848" cy="287508"/>
          </a:xfrm>
          <a:prstGeom prst="rect">
            <a:avLst/>
          </a:prstGeom>
          <a:noFill/>
          <a:ln>
            <a:noFill/>
          </a:ln>
        </p:spPr>
      </p:pic>
      <p:pic>
        <p:nvPicPr>
          <p:cNvPr id="2313" name="Google Shape;2313;p166" descr="Google Shape;1897;p175"/>
          <p:cNvPicPr preferRelativeResize="0"/>
          <p:nvPr/>
        </p:nvPicPr>
        <p:blipFill rotWithShape="1">
          <a:blip r:embed="rId5">
            <a:alphaModFix/>
          </a:blip>
          <a:srcRect b="9518"/>
          <a:stretch/>
        </p:blipFill>
        <p:spPr>
          <a:xfrm>
            <a:off x="7872608" y="5438630"/>
            <a:ext cx="1458609" cy="692139"/>
          </a:xfrm>
          <a:prstGeom prst="rect">
            <a:avLst/>
          </a:prstGeom>
          <a:noFill/>
          <a:ln>
            <a:noFill/>
          </a:ln>
        </p:spPr>
      </p:pic>
      <p:pic>
        <p:nvPicPr>
          <p:cNvPr id="2314" name="Google Shape;2314;p166" descr="Google Shape;1898;p175"/>
          <p:cNvPicPr preferRelativeResize="0"/>
          <p:nvPr/>
        </p:nvPicPr>
        <p:blipFill rotWithShape="1">
          <a:blip r:embed="rId6">
            <a:alphaModFix/>
          </a:blip>
          <a:srcRect/>
          <a:stretch/>
        </p:blipFill>
        <p:spPr>
          <a:xfrm>
            <a:off x="8715014" y="6240804"/>
            <a:ext cx="1416561" cy="56963"/>
          </a:xfrm>
          <a:prstGeom prst="rect">
            <a:avLst/>
          </a:prstGeom>
          <a:noFill/>
          <a:ln>
            <a:noFill/>
          </a:ln>
        </p:spPr>
      </p:pic>
      <p:pic>
        <p:nvPicPr>
          <p:cNvPr id="2315" name="Google Shape;2315;p166" descr="Google Shape;1899;p175"/>
          <p:cNvPicPr preferRelativeResize="0"/>
          <p:nvPr/>
        </p:nvPicPr>
        <p:blipFill rotWithShape="1">
          <a:blip r:embed="rId7">
            <a:alphaModFix/>
          </a:blip>
          <a:srcRect/>
          <a:stretch/>
        </p:blipFill>
        <p:spPr>
          <a:xfrm>
            <a:off x="6445793" y="1848643"/>
            <a:ext cx="6036595" cy="4420442"/>
          </a:xfrm>
          <a:prstGeom prst="rect">
            <a:avLst/>
          </a:prstGeom>
          <a:noFill/>
          <a:ln>
            <a:noFill/>
          </a:ln>
        </p:spPr>
      </p:pic>
      <p:pic>
        <p:nvPicPr>
          <p:cNvPr id="2316" name="Google Shape;2316;p166" descr="Google Shape;1900;p175"/>
          <p:cNvPicPr preferRelativeResize="0"/>
          <p:nvPr/>
        </p:nvPicPr>
        <p:blipFill rotWithShape="1">
          <a:blip r:embed="rId8">
            <a:alphaModFix/>
          </a:blip>
          <a:srcRect/>
          <a:stretch/>
        </p:blipFill>
        <p:spPr>
          <a:xfrm>
            <a:off x="8165201" y="5864398"/>
            <a:ext cx="1027595" cy="437487"/>
          </a:xfrm>
          <a:prstGeom prst="rect">
            <a:avLst/>
          </a:prstGeom>
          <a:noFill/>
          <a:ln>
            <a:noFill/>
          </a:ln>
        </p:spPr>
      </p:pic>
      <p:pic>
        <p:nvPicPr>
          <p:cNvPr id="2317" name="Google Shape;2317;p166" descr="Google Shape;1901;p175"/>
          <p:cNvPicPr preferRelativeResize="0"/>
          <p:nvPr/>
        </p:nvPicPr>
        <p:blipFill rotWithShape="1">
          <a:blip r:embed="rId9">
            <a:alphaModFix/>
          </a:blip>
          <a:srcRect b="8062"/>
          <a:stretch/>
        </p:blipFill>
        <p:spPr>
          <a:xfrm flipH="1">
            <a:off x="8757238" y="6020881"/>
            <a:ext cx="566737" cy="293985"/>
          </a:xfrm>
          <a:prstGeom prst="rect">
            <a:avLst/>
          </a:prstGeom>
          <a:noFill/>
          <a:ln>
            <a:noFill/>
          </a:ln>
        </p:spPr>
      </p:pic>
      <p:pic>
        <p:nvPicPr>
          <p:cNvPr id="2318" name="Google Shape;2318;p166" descr="Google Shape;1902;p175"/>
          <p:cNvPicPr preferRelativeResize="0"/>
          <p:nvPr/>
        </p:nvPicPr>
        <p:blipFill rotWithShape="1">
          <a:blip r:embed="rId10">
            <a:alphaModFix/>
          </a:blip>
          <a:srcRect b="2837"/>
          <a:stretch/>
        </p:blipFill>
        <p:spPr>
          <a:xfrm>
            <a:off x="8557610" y="6163892"/>
            <a:ext cx="430775" cy="152281"/>
          </a:xfrm>
          <a:prstGeom prst="rect">
            <a:avLst/>
          </a:prstGeom>
          <a:noFill/>
          <a:ln>
            <a:noFill/>
          </a:ln>
        </p:spPr>
      </p:pic>
      <p:sp>
        <p:nvSpPr>
          <p:cNvPr id="2319" name="Google Shape;2319;p166"/>
          <p:cNvSpPr txBox="1"/>
          <p:nvPr/>
        </p:nvSpPr>
        <p:spPr>
          <a:xfrm>
            <a:off x="6992800" y="2297209"/>
            <a:ext cx="4846200" cy="2252700"/>
          </a:xfrm>
          <a:prstGeom prst="rect">
            <a:avLst/>
          </a:prstGeom>
          <a:noFill/>
          <a:ln>
            <a:noFill/>
          </a:ln>
        </p:spPr>
        <p:txBody>
          <a:bodyPr spcFirstLastPara="1" wrap="square" lIns="119875" tIns="119875" rIns="119875" bIns="119875" anchor="t" anchorCtr="0">
            <a:noAutofit/>
          </a:bodyPr>
          <a:lstStyle/>
          <a:p>
            <a:pPr marL="0" lvl="0" indent="0" algn="ctr" rtl="0">
              <a:spcBef>
                <a:spcPts val="0"/>
              </a:spcBef>
              <a:spcAft>
                <a:spcPts val="0"/>
              </a:spcAft>
              <a:buNone/>
            </a:pPr>
            <a:r>
              <a:rPr lang="ja-JP" sz="2200" b="1" dirty="0">
                <a:solidFill>
                  <a:srgbClr val="FFFFFF"/>
                </a:solidFill>
                <a:latin typeface="Arial" panose="020B0604020202020204" pitchFamily="34" charset="0"/>
                <a:ea typeface="MS Gothic" panose="020B0609070205080204" pitchFamily="49" charset="-128"/>
                <a:cs typeface="Avant Garde Demi SFDC"/>
                <a:sym typeface="Avant Garde Demi SFDC"/>
              </a:rPr>
              <a:t>仮の確認コード</a:t>
            </a:r>
          </a:p>
          <a:p>
            <a:pPr marL="0" lvl="0" indent="0" algn="ctr" rtl="0">
              <a:spcBef>
                <a:spcPts val="1300"/>
              </a:spcBef>
              <a:spcAft>
                <a:spcPts val="0"/>
              </a:spcAft>
              <a:buNone/>
            </a:pPr>
            <a:r>
              <a:rPr lang="ja-JP" sz="2200" dirty="0">
                <a:solidFill>
                  <a:srgbClr val="FFFFFF"/>
                </a:solidFill>
                <a:latin typeface="Arial" panose="020B0604020202020204" pitchFamily="34" charset="0"/>
                <a:ea typeface="MS Gothic" panose="020B0609070205080204" pitchFamily="49" charset="-128"/>
                <a:cs typeface="Salesforce Sans"/>
                <a:sym typeface="Salesforce Sans"/>
              </a:rPr>
              <a:t>ユーザーが普段使用している検証方法を忘れたり紛失したりした場合のリカバリプラン</a:t>
            </a:r>
          </a:p>
          <a:p>
            <a:pPr marL="0" lvl="0" indent="0" algn="ctr" rtl="0">
              <a:spcBef>
                <a:spcPts val="1300"/>
              </a:spcBef>
              <a:spcAft>
                <a:spcPts val="1300"/>
              </a:spcAft>
              <a:buNone/>
            </a:pPr>
            <a:r>
              <a:rPr lang="ja-JP" sz="2200" dirty="0">
                <a:solidFill>
                  <a:srgbClr val="FFFFFF"/>
                </a:solidFill>
                <a:latin typeface="Arial" panose="020B0604020202020204" pitchFamily="34" charset="0"/>
                <a:ea typeface="MS Gothic" panose="020B0609070205080204" pitchFamily="49" charset="-128"/>
                <a:cs typeface="Salesforce Sans"/>
                <a:sym typeface="Salesforce Sans"/>
              </a:rPr>
              <a:t>管理者がコードの有効期限を 1～24 時間で設定可能</a:t>
            </a:r>
          </a:p>
        </p:txBody>
      </p:sp>
      <p:pic>
        <p:nvPicPr>
          <p:cNvPr id="2321" name="Google Shape;2321;p166" descr="Image"/>
          <p:cNvPicPr preferRelativeResize="0"/>
          <p:nvPr/>
        </p:nvPicPr>
        <p:blipFill rotWithShape="1">
          <a:blip r:embed="rId11">
            <a:alphaModFix/>
          </a:blip>
          <a:srcRect l="3643" t="8975" r="40050"/>
          <a:stretch/>
        </p:blipFill>
        <p:spPr>
          <a:xfrm flipH="1">
            <a:off x="9904395" y="5853405"/>
            <a:ext cx="619831" cy="446742"/>
          </a:xfrm>
          <a:custGeom>
            <a:avLst/>
            <a:gdLst/>
            <a:ahLst/>
            <a:cxnLst/>
            <a:rect l="l" t="t" r="r" b="b"/>
            <a:pathLst>
              <a:path w="21115" h="21600" extrusionOk="0">
                <a:moveTo>
                  <a:pt x="7588" y="0"/>
                </a:moveTo>
                <a:cubicBezTo>
                  <a:pt x="3741" y="1232"/>
                  <a:pt x="798" y="5637"/>
                  <a:pt x="135" y="11153"/>
                </a:cubicBezTo>
                <a:cubicBezTo>
                  <a:pt x="-310" y="14849"/>
                  <a:pt x="359" y="18634"/>
                  <a:pt x="1972" y="21600"/>
                </a:cubicBezTo>
                <a:lnTo>
                  <a:pt x="10407" y="21600"/>
                </a:lnTo>
                <a:lnTo>
                  <a:pt x="17658" y="21510"/>
                </a:lnTo>
                <a:cubicBezTo>
                  <a:pt x="18344" y="19663"/>
                  <a:pt x="18988" y="17790"/>
                  <a:pt x="19593" y="15894"/>
                </a:cubicBezTo>
                <a:cubicBezTo>
                  <a:pt x="20476" y="13122"/>
                  <a:pt x="21290" y="10199"/>
                  <a:pt x="21082" y="7139"/>
                </a:cubicBezTo>
                <a:cubicBezTo>
                  <a:pt x="21018" y="6191"/>
                  <a:pt x="20855" y="5267"/>
                  <a:pt x="20600" y="4397"/>
                </a:cubicBezTo>
                <a:lnTo>
                  <a:pt x="18132" y="1348"/>
                </a:lnTo>
                <a:lnTo>
                  <a:pt x="7588" y="0"/>
                </a:lnTo>
                <a:close/>
              </a:path>
            </a:pathLst>
          </a:cu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solidFill>
                  <a:schemeClr val="accent1"/>
                </a:solidFill>
                <a:latin typeface="Arial" panose="020B0604020202020204" pitchFamily="34" charset="0"/>
                <a:ea typeface="MS Gothic" panose="020B0609070205080204" pitchFamily="49" charset="-128"/>
              </a:rPr>
              <a:t>自分で MFA を有効にする方法
</a:t>
            </a:r>
            <a:br>
              <a:rPr lang="ja-JP" dirty="0">
                <a:solidFill>
                  <a:schemeClr val="accent1"/>
                </a:solidFill>
                <a:latin typeface="Arial" panose="020B0604020202020204" pitchFamily="34" charset="0"/>
                <a:ea typeface="MS Gothic" panose="020B0609070205080204" pitchFamily="49" charset="-128"/>
              </a:rPr>
            </a:br>
            <a:endParaRPr lang="ja-JP" dirty="0">
              <a:solidFill>
                <a:schemeClr val="accent1"/>
              </a:solidFill>
              <a:latin typeface="Arial" panose="020B0604020202020204" pitchFamily="34" charset="0"/>
              <a:ea typeface="MS Gothic" panose="020B0609070205080204" pitchFamily="49" charset="-128"/>
            </a:endParaRPr>
          </a:p>
        </p:txBody>
      </p:sp>
    </p:spTree>
    <p:extLst>
      <p:ext uri="{BB962C8B-B14F-4D97-AF65-F5344CB8AC3E}">
        <p14:creationId xmlns:p14="http://schemas.microsoft.com/office/powerpoint/2010/main" val="20381513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310;p165">
            <a:extLst>
              <a:ext uri="{FF2B5EF4-FFF2-40B4-BE49-F238E27FC236}">
                <a16:creationId xmlns:a16="http://schemas.microsoft.com/office/drawing/2014/main" id="{BE657A73-3027-5CA9-F168-874AF4A14188}"/>
              </a:ext>
            </a:extLst>
          </p:cNvPr>
          <p:cNvSpPr txBox="1">
            <a:spLocks noGrp="1"/>
          </p:cNvSpPr>
          <p:nvPr>
            <p:ph type="title"/>
          </p:nvPr>
        </p:nvSpPr>
        <p:spPr>
          <a:xfrm>
            <a:off x="576075" y="66200"/>
            <a:ext cx="102642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a:latin typeface="Arial" panose="020B0604020202020204" pitchFamily="34" charset="0"/>
                <a:ea typeface="MS Gothic" panose="020B0609070205080204" pitchFamily="49" charset="-128"/>
              </a:rPr>
              <a:t>今すぐ MFA を有効にしましょう!</a:t>
            </a:r>
          </a:p>
        </p:txBody>
      </p:sp>
      <p:sp>
        <p:nvSpPr>
          <p:cNvPr id="9" name="Google Shape;2311;p165">
            <a:extLst>
              <a:ext uri="{FF2B5EF4-FFF2-40B4-BE49-F238E27FC236}">
                <a16:creationId xmlns:a16="http://schemas.microsoft.com/office/drawing/2014/main" id="{667BE98A-357E-F71B-11E7-777CDC5F02E8}"/>
              </a:ext>
            </a:extLst>
          </p:cNvPr>
          <p:cNvSpPr txBox="1">
            <a:spLocks/>
          </p:cNvSpPr>
          <p:nvPr/>
        </p:nvSpPr>
        <p:spPr>
          <a:xfrm>
            <a:off x="576075" y="1118525"/>
            <a:ext cx="10264200" cy="6309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0" indent="0">
              <a:spcBef>
                <a:spcPts val="0"/>
              </a:spcBef>
              <a:spcAft>
                <a:spcPts val="300"/>
              </a:spcAft>
              <a:buFont typeface="Arial"/>
              <a:buNone/>
            </a:pPr>
            <a:r>
              <a:rPr lang="ja-JP" sz="2400">
                <a:solidFill>
                  <a:schemeClr val="accent1"/>
                </a:solidFill>
                <a:latin typeface="Arial" panose="020B0604020202020204" pitchFamily="34" charset="0"/>
                <a:ea typeface="MS Gothic" panose="020B0609070205080204" pitchFamily="49" charset="-128"/>
              </a:rPr>
              <a:t>今こそ、お客様のデータを守るときです</a:t>
            </a:r>
          </a:p>
        </p:txBody>
      </p:sp>
      <p:sp>
        <p:nvSpPr>
          <p:cNvPr id="10" name="Google Shape;2312;p165">
            <a:extLst>
              <a:ext uri="{FF2B5EF4-FFF2-40B4-BE49-F238E27FC236}">
                <a16:creationId xmlns:a16="http://schemas.microsoft.com/office/drawing/2014/main" id="{046DB0BE-794B-998F-B85D-85ED2383B577}"/>
              </a:ext>
            </a:extLst>
          </p:cNvPr>
          <p:cNvSpPr txBox="1">
            <a:spLocks/>
          </p:cNvSpPr>
          <p:nvPr/>
        </p:nvSpPr>
        <p:spPr>
          <a:xfrm>
            <a:off x="748175" y="2142305"/>
            <a:ext cx="3140100" cy="35129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0" indent="0" algn="ctr">
              <a:spcBef>
                <a:spcPts val="550"/>
              </a:spcBef>
              <a:buFont typeface="Arial"/>
              <a:buNone/>
            </a:pPr>
            <a:r>
              <a:rPr lang="ja-JP" sz="1600" b="1">
                <a:solidFill>
                  <a:schemeClr val="bg1"/>
                </a:solidFill>
                <a:latin typeface="Arial" panose="020B0604020202020204" pitchFamily="34" charset="0"/>
                <a:ea typeface="MS Gothic" panose="020B0609070205080204" pitchFamily="49" charset="-128"/>
              </a:rPr>
              <a:t>推奨  </a:t>
            </a:r>
          </a:p>
          <a:p>
            <a:pPr marL="0" indent="0" algn="ctr">
              <a:spcBef>
                <a:spcPts val="575"/>
              </a:spcBef>
              <a:buFont typeface="Arial"/>
              <a:buNone/>
            </a:pPr>
            <a:endParaRPr lang="en-US" sz="2400" b="1" dirty="0">
              <a:solidFill>
                <a:schemeClr val="bg1"/>
              </a:solidFill>
              <a:latin typeface="Arial" panose="020B0604020202020204" pitchFamily="34" charset="0"/>
              <a:ea typeface="MS Gothic" panose="020B0609070205080204" pitchFamily="49" charset="-128"/>
            </a:endParaRPr>
          </a:p>
          <a:p>
            <a:pPr marL="0" indent="0" algn="ctr">
              <a:spcBef>
                <a:spcPts val="575"/>
              </a:spcBef>
              <a:buFont typeface="Arial"/>
              <a:buNone/>
            </a:pPr>
            <a:r>
              <a:rPr lang="ja-JP" sz="2400" b="1">
                <a:solidFill>
                  <a:schemeClr val="bg1"/>
                </a:solidFill>
                <a:latin typeface="Arial" panose="020B0604020202020204" pitchFamily="34" charset="0"/>
                <a:ea typeface="MS Gothic" panose="020B0609070205080204" pitchFamily="49" charset="-128"/>
              </a:rPr>
              <a:t>すべてのユーザーを一度に有効化する</a:t>
            </a:r>
          </a:p>
        </p:txBody>
      </p:sp>
      <p:sp>
        <p:nvSpPr>
          <p:cNvPr id="11" name="Google Shape;2313;p165">
            <a:extLst>
              <a:ext uri="{FF2B5EF4-FFF2-40B4-BE49-F238E27FC236}">
                <a16:creationId xmlns:a16="http://schemas.microsoft.com/office/drawing/2014/main" id="{F1B5415B-05D0-5B2F-A2F0-BAA701A57763}"/>
              </a:ext>
            </a:extLst>
          </p:cNvPr>
          <p:cNvSpPr txBox="1">
            <a:spLocks/>
          </p:cNvSpPr>
          <p:nvPr/>
        </p:nvSpPr>
        <p:spPr>
          <a:xfrm>
            <a:off x="4455223" y="2142305"/>
            <a:ext cx="3258330" cy="35129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0" indent="0" algn="ctr">
              <a:spcBef>
                <a:spcPts val="550"/>
              </a:spcBef>
              <a:buFont typeface="Arial"/>
              <a:buNone/>
            </a:pPr>
            <a:r>
              <a:rPr lang="ja-JP" sz="1600" b="1" dirty="0">
                <a:solidFill>
                  <a:schemeClr val="bg1"/>
                </a:solidFill>
                <a:latin typeface="Arial" panose="020B0604020202020204" pitchFamily="34" charset="0"/>
                <a:ea typeface="MS Gothic" panose="020B0609070205080204" pitchFamily="49" charset="-128"/>
              </a:rPr>
              <a:t>別の選択肢 </a:t>
            </a:r>
          </a:p>
          <a:p>
            <a:pPr marL="0" indent="0" algn="ctr">
              <a:spcBef>
                <a:spcPts val="575"/>
              </a:spcBef>
              <a:buFont typeface="Arial"/>
              <a:buNone/>
            </a:pPr>
            <a:endParaRPr lang="en-US" sz="2400" b="1" dirty="0">
              <a:solidFill>
                <a:schemeClr val="bg1"/>
              </a:solidFill>
              <a:latin typeface="Arial" panose="020B0604020202020204" pitchFamily="34" charset="0"/>
              <a:ea typeface="MS Gothic" panose="020B0609070205080204" pitchFamily="49" charset="-128"/>
            </a:endParaRPr>
          </a:p>
          <a:p>
            <a:pPr marL="0" indent="0" algn="ctr">
              <a:spcBef>
                <a:spcPts val="575"/>
              </a:spcBef>
              <a:buFont typeface="Arial"/>
              <a:buNone/>
            </a:pPr>
            <a:r>
              <a:rPr lang="ja-JP" sz="2400" b="1" dirty="0">
                <a:solidFill>
                  <a:schemeClr val="bg1"/>
                </a:solidFill>
                <a:latin typeface="Arial" panose="020B0604020202020204" pitchFamily="34" charset="0"/>
                <a:ea typeface="MS Gothic" panose="020B0609070205080204" pitchFamily="49" charset="-128"/>
              </a:rPr>
              <a:t>ユーザーのグループを段階的に有効化する</a:t>
            </a:r>
          </a:p>
        </p:txBody>
      </p:sp>
      <p:sp>
        <p:nvSpPr>
          <p:cNvPr id="13" name="Google Shape;2315;p165">
            <a:extLst>
              <a:ext uri="{FF2B5EF4-FFF2-40B4-BE49-F238E27FC236}">
                <a16:creationId xmlns:a16="http://schemas.microsoft.com/office/drawing/2014/main" id="{BFA805CE-7D55-03E4-F191-FA7D4B6942B2}"/>
              </a:ext>
            </a:extLst>
          </p:cNvPr>
          <p:cNvSpPr txBox="1">
            <a:spLocks/>
          </p:cNvSpPr>
          <p:nvPr/>
        </p:nvSpPr>
        <p:spPr>
          <a:xfrm>
            <a:off x="8335461" y="2940795"/>
            <a:ext cx="3078604" cy="175883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1pPr>
            <a:lvl2pPr marL="914400" marR="0" lvl="1" indent="-34925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3pPr>
            <a:lvl4pPr marL="1828800" marR="0" lvl="3" indent="-32385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90000"/>
              </a:lnSpc>
              <a:spcBef>
                <a:spcPts val="300"/>
              </a:spcBef>
              <a:spcAft>
                <a:spcPts val="0"/>
              </a:spcAft>
              <a:buClr>
                <a:srgbClr val="000000"/>
              </a:buClr>
              <a:buSzPts val="1000"/>
              <a:buFont typeface="Arial"/>
              <a:buNone/>
              <a:defRPr sz="1000" b="0" i="0" u="none" strike="noStrike" cap="none">
                <a:solidFill>
                  <a:schemeClr val="accent2"/>
                </a:solidFill>
                <a:latin typeface="Salesforce Sans"/>
                <a:ea typeface="Salesforce Sans"/>
                <a:cs typeface="Salesforce Sans"/>
                <a:sym typeface="Salesforce Sans"/>
              </a:defRPr>
            </a:lvl5pPr>
            <a:lvl6pPr marL="2743200" marR="0" lvl="5"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6pPr>
            <a:lvl7pPr marL="3200400" marR="0" lvl="6"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7pPr>
            <a:lvl8pPr marL="3657600" marR="0" lvl="7"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8pPr>
            <a:lvl9pPr marL="4114800" marR="0" lvl="8" indent="-355600" algn="l" rtl="0">
              <a:lnSpc>
                <a:spcPct val="90000"/>
              </a:lnSpc>
              <a:spcBef>
                <a:spcPts val="300"/>
              </a:spcBef>
              <a:spcAft>
                <a:spcPts val="30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9pPr>
          </a:lstStyle>
          <a:p>
            <a:pPr marL="101600" indent="0">
              <a:lnSpc>
                <a:spcPct val="120000"/>
              </a:lnSpc>
              <a:spcBef>
                <a:spcPts val="550"/>
              </a:spcBef>
              <a:buSzPts val="2000"/>
            </a:pPr>
            <a:r>
              <a:rPr lang="ja-JP" sz="2000" b="1" i="0" u="none" strike="noStrike" dirty="0">
                <a:solidFill>
                  <a:schemeClr val="tx1"/>
                </a:solidFill>
                <a:effectLst/>
                <a:latin typeface="Arial" panose="020B0604020202020204" pitchFamily="34" charset="0"/>
                <a:ea typeface="MS Gothic" panose="020B0609070205080204" pitchFamily="49" charset="-128"/>
              </a:rPr>
              <a:t>ヒント</a:t>
            </a:r>
            <a:r>
              <a:rPr lang="ja-JP" sz="2000" b="0" i="0" u="none" strike="noStrike" dirty="0">
                <a:solidFill>
                  <a:schemeClr val="tx1"/>
                </a:solidFill>
                <a:effectLst/>
                <a:latin typeface="Arial" panose="020B0604020202020204" pitchFamily="34" charset="0"/>
                <a:ea typeface="MS Gothic" panose="020B0609070205080204" pitchFamily="49" charset="-128"/>
              </a:rPr>
              <a:t>: </a:t>
            </a:r>
            <a:r>
              <a:rPr lang="ja-JP" sz="1600" b="0" i="0" u="none" strike="noStrike" dirty="0">
                <a:solidFill>
                  <a:schemeClr val="tx1"/>
                </a:solidFill>
                <a:effectLst/>
                <a:latin typeface="Arial" panose="020B0604020202020204" pitchFamily="34" charset="0"/>
                <a:ea typeface="MS Gothic" panose="020B0609070205080204" pitchFamily="49" charset="-128"/>
              </a:rPr>
              <a:t>MFA を有効にする前に、MFA 除外ユーザー種別のサブセットの MFA を忘れず免除してください。これは手動で除外する必要があります。 </a:t>
            </a:r>
          </a:p>
        </p:txBody>
      </p:sp>
      <p:sp>
        <p:nvSpPr>
          <p:cNvPr id="15" name="Google Shape;2552;p177">
            <a:extLst>
              <a:ext uri="{FF2B5EF4-FFF2-40B4-BE49-F238E27FC236}">
                <a16:creationId xmlns:a16="http://schemas.microsoft.com/office/drawing/2014/main" id="{B1BB2530-889D-352C-EDC4-86BF34DB95D9}"/>
              </a:ext>
            </a:extLst>
          </p:cNvPr>
          <p:cNvSpPr/>
          <p:nvPr/>
        </p:nvSpPr>
        <p:spPr>
          <a:xfrm rot="-5404374">
            <a:off x="9503892" y="3766318"/>
            <a:ext cx="803239" cy="3139081"/>
          </a:xfrm>
          <a:prstGeom prst="roundRect">
            <a:avLst>
              <a:gd name="adj" fmla="val 42223"/>
            </a:avLst>
          </a:prstGeom>
          <a:solidFill>
            <a:schemeClr val="accent1">
              <a:lumMod val="10000"/>
              <a:lumOff val="90000"/>
            </a:schemeClr>
          </a:solidFill>
          <a:ln w="9525" cap="flat" cmpd="sng">
            <a:noFill/>
            <a:prstDash val="solid"/>
            <a:round/>
            <a:headEnd type="none" w="sm" len="sm"/>
            <a:tailEnd type="none" w="sm" len="sm"/>
          </a:ln>
          <a:effectLst>
            <a:outerShdw blurRad="292100" dist="101600" dir="3660000" rotWithShape="0">
              <a:srgbClr val="000000">
                <a:alpha val="16470"/>
              </a:srgbClr>
            </a:outerShdw>
          </a:effectLst>
        </p:spPr>
        <p:txBody>
          <a:bodyPr spcFirstLastPara="1" wrap="square" lIns="45650" tIns="45650" rIns="45650" bIns="45650" anchor="ctr" anchorCtr="0">
            <a:noAutofit/>
          </a:bodyPr>
          <a:lstStyle/>
          <a:p>
            <a:pPr marL="0" marR="0" lvl="0" indent="0" algn="ctr" rtl="0">
              <a:spcBef>
                <a:spcPts val="0"/>
              </a:spcBef>
              <a:spcAft>
                <a:spcPts val="0"/>
              </a:spcAft>
              <a:buNone/>
            </a:pPr>
            <a:endParaRPr sz="1100">
              <a:solidFill>
                <a:srgbClr val="0B5CAB"/>
              </a:solidFill>
              <a:latin typeface="Arial" panose="020B0604020202020204" pitchFamily="34" charset="0"/>
              <a:ea typeface="MS Gothic" panose="020B0609070205080204" pitchFamily="49" charset="-128"/>
              <a:cs typeface="Salesforce Sans"/>
              <a:sym typeface="Salesforce Sans"/>
            </a:endParaRPr>
          </a:p>
        </p:txBody>
      </p:sp>
      <p:sp>
        <p:nvSpPr>
          <p:cNvPr id="14" name="Google Shape;2315;p165">
            <a:extLst>
              <a:ext uri="{FF2B5EF4-FFF2-40B4-BE49-F238E27FC236}">
                <a16:creationId xmlns:a16="http://schemas.microsoft.com/office/drawing/2014/main" id="{605A8469-87C6-4F95-6763-689AA45F6CCB}"/>
              </a:ext>
            </a:extLst>
          </p:cNvPr>
          <p:cNvSpPr txBox="1">
            <a:spLocks/>
          </p:cNvSpPr>
          <p:nvPr/>
        </p:nvSpPr>
        <p:spPr>
          <a:xfrm>
            <a:off x="8335461" y="4971431"/>
            <a:ext cx="3017108" cy="58142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1pPr>
            <a:lvl2pPr marL="914400" marR="0" lvl="1" indent="-34925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3pPr>
            <a:lvl4pPr marL="1828800" marR="0" lvl="3" indent="-32385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90000"/>
              </a:lnSpc>
              <a:spcBef>
                <a:spcPts val="300"/>
              </a:spcBef>
              <a:spcAft>
                <a:spcPts val="0"/>
              </a:spcAft>
              <a:buClr>
                <a:srgbClr val="000000"/>
              </a:buClr>
              <a:buSzPts val="1000"/>
              <a:buFont typeface="Arial"/>
              <a:buNone/>
              <a:defRPr sz="1000" b="0" i="0" u="none" strike="noStrike" cap="none">
                <a:solidFill>
                  <a:schemeClr val="accent2"/>
                </a:solidFill>
                <a:latin typeface="Salesforce Sans"/>
                <a:ea typeface="Salesforce Sans"/>
                <a:cs typeface="Salesforce Sans"/>
                <a:sym typeface="Salesforce Sans"/>
              </a:defRPr>
            </a:lvl5pPr>
            <a:lvl6pPr marL="2743200" marR="0" lvl="5"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6pPr>
            <a:lvl7pPr marL="3200400" marR="0" lvl="6"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7pPr>
            <a:lvl8pPr marL="3657600" marR="0" lvl="7"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8pPr>
            <a:lvl9pPr marL="4114800" marR="0" lvl="8" indent="-355600" algn="l" rtl="0">
              <a:lnSpc>
                <a:spcPct val="90000"/>
              </a:lnSpc>
              <a:spcBef>
                <a:spcPts val="300"/>
              </a:spcBef>
              <a:spcAft>
                <a:spcPts val="30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9pPr>
          </a:lstStyle>
          <a:p>
            <a:pPr marL="101600" indent="0" algn="ctr">
              <a:lnSpc>
                <a:spcPct val="120000"/>
              </a:lnSpc>
              <a:spcBef>
                <a:spcPts val="550"/>
              </a:spcBef>
              <a:buSzPts val="2000"/>
            </a:pPr>
            <a:r>
              <a:rPr lang="ja-JP" sz="1200" b="1" dirty="0">
                <a:solidFill>
                  <a:schemeClr val="tx1"/>
                </a:solidFill>
                <a:latin typeface="Arial" panose="020B0604020202020204" pitchFamily="34" charset="0"/>
                <a:ea typeface="MS Gothic" panose="020B0609070205080204" pitchFamily="49" charset="-128"/>
                <a:hlinkClick r:id="rId3">
                  <a:extLst>
                    <a:ext uri="{A12FA001-AC4F-418D-AE19-62706E023703}">
                      <ahyp:hlinkClr xmlns:ahyp="http://schemas.microsoft.com/office/drawing/2018/hyperlinkcolor" val="tx"/>
                    </a:ext>
                  </a:extLst>
                </a:hlinkClick>
              </a:rPr>
              <a:t>MFA から手動で除外する必要があるユーザー種別の一覧を見る</a:t>
            </a:r>
          </a:p>
        </p:txBody>
      </p:sp>
    </p:spTree>
    <p:extLst>
      <p:ext uri="{BB962C8B-B14F-4D97-AF65-F5344CB8AC3E}">
        <p14:creationId xmlns:p14="http://schemas.microsoft.com/office/powerpoint/2010/main" val="33763704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19"/>
        <p:cNvGrpSpPr/>
        <p:nvPr/>
      </p:nvGrpSpPr>
      <p:grpSpPr>
        <a:xfrm>
          <a:off x="0" y="0"/>
          <a:ext cx="0" cy="0"/>
          <a:chOff x="0" y="0"/>
          <a:chExt cx="0" cy="0"/>
        </a:xfrm>
      </p:grpSpPr>
      <p:sp>
        <p:nvSpPr>
          <p:cNvPr id="2320" name="Google Shape;2320;p166"/>
          <p:cNvSpPr txBox="1">
            <a:spLocks noGrp="1"/>
          </p:cNvSpPr>
          <p:nvPr>
            <p:ph type="title"/>
          </p:nvPr>
        </p:nvSpPr>
        <p:spPr>
          <a:xfrm>
            <a:off x="571504" y="63500"/>
            <a:ext cx="110457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sz="3200" dirty="0">
                <a:solidFill>
                  <a:schemeClr val="accent1"/>
                </a:solidFill>
                <a:latin typeface="Arial" panose="020B0604020202020204" pitchFamily="34" charset="0"/>
                <a:ea typeface="MS Gothic" panose="020B0609070205080204" pitchFamily="49" charset="-128"/>
              </a:rPr>
              <a:t>すべてのユーザーに対して MFA を有効化する</a:t>
            </a:r>
          </a:p>
        </p:txBody>
      </p:sp>
      <p:pic>
        <p:nvPicPr>
          <p:cNvPr id="3" name="Picture 2" descr="A screenshot of a computer&#10;&#10;Description automatically generated with medium confidence">
            <a:extLst>
              <a:ext uri="{FF2B5EF4-FFF2-40B4-BE49-F238E27FC236}">
                <a16:creationId xmlns:a16="http://schemas.microsoft.com/office/drawing/2014/main" id="{A9DF4F05-05C1-33BC-F517-46A40F72CF53}"/>
              </a:ext>
            </a:extLst>
          </p:cNvPr>
          <p:cNvPicPr>
            <a:picLocks noChangeAspect="1"/>
          </p:cNvPicPr>
          <p:nvPr/>
        </p:nvPicPr>
        <p:blipFill>
          <a:blip r:embed="rId3"/>
          <a:stretch>
            <a:fillRect/>
          </a:stretch>
        </p:blipFill>
        <p:spPr>
          <a:xfrm>
            <a:off x="917496" y="1326387"/>
            <a:ext cx="9888702" cy="4975559"/>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35"/>
        <p:cNvGrpSpPr/>
        <p:nvPr/>
      </p:nvGrpSpPr>
      <p:grpSpPr>
        <a:xfrm>
          <a:off x="0" y="0"/>
          <a:ext cx="0" cy="0"/>
          <a:chOff x="0" y="0"/>
          <a:chExt cx="0" cy="0"/>
        </a:xfrm>
      </p:grpSpPr>
      <p:sp>
        <p:nvSpPr>
          <p:cNvPr id="2336" name="Google Shape;2336;p168"/>
          <p:cNvSpPr txBox="1">
            <a:spLocks noGrp="1"/>
          </p:cNvSpPr>
          <p:nvPr>
            <p:ph type="title"/>
          </p:nvPr>
        </p:nvSpPr>
        <p:spPr>
          <a:xfrm>
            <a:off x="571504" y="63500"/>
            <a:ext cx="110457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sz="3200" dirty="0">
                <a:solidFill>
                  <a:schemeClr val="accent1"/>
                </a:solidFill>
                <a:latin typeface="Arial" panose="020B0604020202020204" pitchFamily="34" charset="0"/>
                <a:ea typeface="MS Gothic" panose="020B0609070205080204" pitchFamily="49" charset="-128"/>
              </a:rPr>
              <a:t>特定のユーザーに対して MFA を有効化する</a:t>
            </a:r>
          </a:p>
        </p:txBody>
      </p:sp>
      <p:pic>
        <p:nvPicPr>
          <p:cNvPr id="2337" name="Google Shape;2337;p168"/>
          <p:cNvPicPr preferRelativeResize="0"/>
          <p:nvPr/>
        </p:nvPicPr>
        <p:blipFill rotWithShape="1">
          <a:blip r:embed="rId3">
            <a:alphaModFix amt="74000"/>
          </a:blip>
          <a:srcRect t="13369" b="13369"/>
          <a:stretch/>
        </p:blipFill>
        <p:spPr>
          <a:xfrm>
            <a:off x="1117538" y="1916499"/>
            <a:ext cx="9953624" cy="3280051"/>
          </a:xfrm>
          <a:prstGeom prst="rect">
            <a:avLst/>
          </a:prstGeom>
          <a:noFill/>
          <a:ln w="9525" cap="flat" cmpd="sng">
            <a:solidFill>
              <a:schemeClr val="dk1"/>
            </a:solidFill>
            <a:prstDash val="solid"/>
            <a:round/>
            <a:headEnd type="none" w="sm" len="sm"/>
            <a:tailEnd type="none" w="sm" len="sm"/>
          </a:ln>
        </p:spPr>
      </p:pic>
      <p:sp>
        <p:nvSpPr>
          <p:cNvPr id="2338" name="Google Shape;2338;p168"/>
          <p:cNvSpPr/>
          <p:nvPr/>
        </p:nvSpPr>
        <p:spPr>
          <a:xfrm>
            <a:off x="1183950" y="4484625"/>
            <a:ext cx="10039800" cy="509400"/>
          </a:xfrm>
          <a:prstGeom prst="roundRect">
            <a:avLst>
              <a:gd name="adj" fmla="val 16667"/>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39" name="Google Shape;2339;p168"/>
          <p:cNvPicPr preferRelativeResize="0"/>
          <p:nvPr/>
        </p:nvPicPr>
        <p:blipFill rotWithShape="1">
          <a:blip r:embed="rId4">
            <a:alphaModFix/>
          </a:blip>
          <a:srcRect l="1566" t="8657" r="23817" b="8649"/>
          <a:stretch/>
        </p:blipFill>
        <p:spPr>
          <a:xfrm>
            <a:off x="1227050" y="4523525"/>
            <a:ext cx="9953599" cy="431602"/>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27"/>
        <p:cNvGrpSpPr/>
        <p:nvPr/>
      </p:nvGrpSpPr>
      <p:grpSpPr>
        <a:xfrm>
          <a:off x="0" y="0"/>
          <a:ext cx="0" cy="0"/>
          <a:chOff x="0" y="0"/>
          <a:chExt cx="0" cy="0"/>
        </a:xfrm>
      </p:grpSpPr>
      <p:sp>
        <p:nvSpPr>
          <p:cNvPr id="2328" name="Google Shape;2328;p167"/>
          <p:cNvSpPr txBox="1">
            <a:spLocks noGrp="1"/>
          </p:cNvSpPr>
          <p:nvPr>
            <p:ph type="title"/>
          </p:nvPr>
        </p:nvSpPr>
        <p:spPr>
          <a:xfrm>
            <a:off x="571504" y="63500"/>
            <a:ext cx="110457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sz="3200" dirty="0">
                <a:solidFill>
                  <a:schemeClr val="accent1"/>
                </a:solidFill>
                <a:latin typeface="Arial" panose="020B0604020202020204" pitchFamily="34" charset="0"/>
                <a:ea typeface="MS Gothic" panose="020B0609070205080204" pitchFamily="49" charset="-128"/>
              </a:rPr>
              <a:t>MFA 除外ユースケースに対して MFA を免除する</a:t>
            </a:r>
          </a:p>
        </p:txBody>
      </p:sp>
      <p:pic>
        <p:nvPicPr>
          <p:cNvPr id="2329" name="Google Shape;2329;p167"/>
          <p:cNvPicPr preferRelativeResize="0"/>
          <p:nvPr/>
        </p:nvPicPr>
        <p:blipFill rotWithShape="1">
          <a:blip r:embed="rId3">
            <a:alphaModFix amt="74000"/>
          </a:blip>
          <a:srcRect l="-50" t="13239" r="49" b="22555"/>
          <a:stretch/>
        </p:blipFill>
        <p:spPr>
          <a:xfrm>
            <a:off x="1117538" y="1916499"/>
            <a:ext cx="9953626" cy="3280050"/>
          </a:xfrm>
          <a:prstGeom prst="rect">
            <a:avLst/>
          </a:prstGeom>
          <a:noFill/>
          <a:ln w="9525" cap="flat" cmpd="sng">
            <a:solidFill>
              <a:schemeClr val="dk1"/>
            </a:solidFill>
            <a:prstDash val="solid"/>
            <a:round/>
            <a:headEnd type="none" w="sm" len="sm"/>
            <a:tailEnd type="none" w="sm" len="sm"/>
          </a:ln>
        </p:spPr>
      </p:pic>
      <p:sp>
        <p:nvSpPr>
          <p:cNvPr id="2330" name="Google Shape;2330;p167"/>
          <p:cNvSpPr/>
          <p:nvPr/>
        </p:nvSpPr>
        <p:spPr>
          <a:xfrm>
            <a:off x="1183950" y="4484625"/>
            <a:ext cx="10039800" cy="509400"/>
          </a:xfrm>
          <a:prstGeom prst="roundRect">
            <a:avLst>
              <a:gd name="adj" fmla="val 16667"/>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31" name="Google Shape;2331;p167"/>
          <p:cNvPicPr preferRelativeResize="0"/>
          <p:nvPr/>
        </p:nvPicPr>
        <p:blipFill rotWithShape="1">
          <a:blip r:embed="rId4">
            <a:alphaModFix/>
          </a:blip>
          <a:srcRect r="3975"/>
          <a:stretch/>
        </p:blipFill>
        <p:spPr>
          <a:xfrm>
            <a:off x="1227050" y="4510725"/>
            <a:ext cx="9953624" cy="4572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solidFill>
                  <a:schemeClr val="accent1"/>
                </a:solidFill>
                <a:latin typeface="Arial" panose="020B0604020202020204" pitchFamily="34" charset="0"/>
                <a:ea typeface="MS Gothic" panose="020B0609070205080204" pitchFamily="49" charset="-128"/>
              </a:rPr>
              <a:t>ヘルプとリソース
</a:t>
            </a:r>
          </a:p>
        </p:txBody>
      </p:sp>
    </p:spTree>
    <p:extLst>
      <p:ext uri="{BB962C8B-B14F-4D97-AF65-F5344CB8AC3E}">
        <p14:creationId xmlns:p14="http://schemas.microsoft.com/office/powerpoint/2010/main" val="1825444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072"/>
        <p:cNvGrpSpPr/>
        <p:nvPr/>
      </p:nvGrpSpPr>
      <p:grpSpPr>
        <a:xfrm>
          <a:off x="0" y="0"/>
          <a:ext cx="0" cy="0"/>
          <a:chOff x="0" y="0"/>
          <a:chExt cx="0" cy="0"/>
        </a:xfrm>
      </p:grpSpPr>
      <p:sp>
        <p:nvSpPr>
          <p:cNvPr id="2073" name="Google Shape;2073;p150"/>
          <p:cNvSpPr txBox="1">
            <a:spLocks noGrp="1"/>
          </p:cNvSpPr>
          <p:nvPr>
            <p:ph type="title"/>
          </p:nvPr>
        </p:nvSpPr>
        <p:spPr>
          <a:xfrm>
            <a:off x="571505" y="262142"/>
            <a:ext cx="103968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latin typeface="Arial" panose="020B0604020202020204" pitchFamily="34" charset="0"/>
                <a:ea typeface="MS Gothic" panose="020B0609070205080204" pitchFamily="49" charset="-128"/>
              </a:rPr>
              <a:t>アジェンダ</a:t>
            </a:r>
          </a:p>
        </p:txBody>
      </p:sp>
      <p:sp>
        <p:nvSpPr>
          <p:cNvPr id="2074" name="Google Shape;2074;p150"/>
          <p:cNvSpPr txBox="1">
            <a:spLocks noGrp="1"/>
          </p:cNvSpPr>
          <p:nvPr>
            <p:ph type="body" idx="2"/>
          </p:nvPr>
        </p:nvSpPr>
        <p:spPr>
          <a:xfrm>
            <a:off x="489859" y="1709925"/>
            <a:ext cx="7404763" cy="4389600"/>
          </a:xfrm>
          <a:prstGeom prst="rect">
            <a:avLst/>
          </a:prstGeom>
        </p:spPr>
        <p:txBody>
          <a:bodyPr spcFirstLastPara="1" wrap="square" lIns="91425" tIns="91425" rIns="91425" bIns="91425" anchor="t" anchorCtr="0">
            <a:noAutofit/>
          </a:bodyPr>
          <a:lstStyle/>
          <a:p>
            <a:pPr marL="457200" lvl="0" indent="-368300" algn="l" rtl="0">
              <a:lnSpc>
                <a:spcPct val="115000"/>
              </a:lnSpc>
              <a:spcBef>
                <a:spcPts val="1100"/>
              </a:spcBef>
              <a:spcAft>
                <a:spcPts val="0"/>
              </a:spcAft>
              <a:buClr>
                <a:schemeClr val="accent1"/>
              </a:buClr>
              <a:buSzPts val="2200"/>
              <a:buChar char="●"/>
            </a:pPr>
            <a:r>
              <a:rPr lang="ja-JP" sz="2200" dirty="0">
                <a:latin typeface="Arial" panose="020B0604020202020204" pitchFamily="34" charset="0"/>
                <a:ea typeface="MS Gothic" panose="020B0609070205080204" pitchFamily="49" charset="-128"/>
              </a:rPr>
              <a:t>MFA の概要と重要性</a:t>
            </a:r>
          </a:p>
          <a:p>
            <a:pPr marL="457200" lvl="0" indent="-368300" algn="l" rtl="0">
              <a:lnSpc>
                <a:spcPct val="115000"/>
              </a:lnSpc>
              <a:spcBef>
                <a:spcPts val="1000"/>
              </a:spcBef>
              <a:spcAft>
                <a:spcPts val="0"/>
              </a:spcAft>
              <a:buClr>
                <a:schemeClr val="accent1"/>
              </a:buClr>
              <a:buSzPts val="2200"/>
              <a:buChar char="●"/>
            </a:pPr>
            <a:r>
              <a:rPr lang="ja-JP" sz="2200" dirty="0">
                <a:latin typeface="Arial" panose="020B0604020202020204" pitchFamily="34" charset="0"/>
                <a:ea typeface="MS Gothic" panose="020B0609070205080204" pitchFamily="49" charset="-128"/>
              </a:rPr>
              <a:t>MFA 要件と、MFA 自動有効化および適用について知っておくべきこと</a:t>
            </a:r>
          </a:p>
          <a:p>
            <a:pPr marL="457200" lvl="0" indent="-368300" algn="l" rtl="0">
              <a:lnSpc>
                <a:spcPct val="115000"/>
              </a:lnSpc>
              <a:spcBef>
                <a:spcPts val="1000"/>
              </a:spcBef>
              <a:spcAft>
                <a:spcPts val="0"/>
              </a:spcAft>
              <a:buClr>
                <a:schemeClr val="accent1"/>
              </a:buClr>
              <a:buSzPts val="2200"/>
              <a:buChar char="●"/>
            </a:pPr>
            <a:r>
              <a:rPr lang="ja-JP" sz="2200" dirty="0">
                <a:latin typeface="Arial" panose="020B0604020202020204" pitchFamily="34" charset="0"/>
                <a:ea typeface="MS Gothic" panose="020B0609070205080204" pitchFamily="49" charset="-128"/>
              </a:rPr>
              <a:t>MFA が有効化された後の検証方法とユーザーエクスペリエンス</a:t>
            </a:r>
          </a:p>
          <a:p>
            <a:pPr marL="457200" lvl="0" indent="-368300" algn="l" rtl="0">
              <a:lnSpc>
                <a:spcPct val="115000"/>
              </a:lnSpc>
              <a:spcBef>
                <a:spcPts val="1000"/>
              </a:spcBef>
              <a:spcAft>
                <a:spcPts val="0"/>
              </a:spcAft>
              <a:buClr>
                <a:schemeClr val="accent1"/>
              </a:buClr>
              <a:buSzPts val="2200"/>
              <a:buChar char="●"/>
            </a:pPr>
            <a:r>
              <a:rPr lang="ja-JP" sz="2200" dirty="0">
                <a:latin typeface="Arial" panose="020B0604020202020204" pitchFamily="34" charset="0"/>
                <a:ea typeface="MS Gothic" panose="020B0609070205080204" pitchFamily="49" charset="-128"/>
              </a:rPr>
              <a:t>今すぐ MFA を有効にする方法</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560"/>
        <p:cNvGrpSpPr/>
        <p:nvPr/>
      </p:nvGrpSpPr>
      <p:grpSpPr>
        <a:xfrm>
          <a:off x="0" y="0"/>
          <a:ext cx="0" cy="0"/>
          <a:chOff x="0" y="0"/>
          <a:chExt cx="0" cy="0"/>
        </a:xfrm>
      </p:grpSpPr>
      <p:sp>
        <p:nvSpPr>
          <p:cNvPr id="2562" name="Google Shape;2562;p178"/>
          <p:cNvSpPr txBox="1"/>
          <p:nvPr/>
        </p:nvSpPr>
        <p:spPr>
          <a:xfrm>
            <a:off x="654682" y="3074258"/>
            <a:ext cx="1749600" cy="705388"/>
          </a:xfrm>
          <a:prstGeom prst="rect">
            <a:avLst/>
          </a:prstGeom>
          <a:noFill/>
          <a:ln>
            <a:noFill/>
          </a:ln>
        </p:spPr>
        <p:txBody>
          <a:bodyPr spcFirstLastPara="1" wrap="square" lIns="0" tIns="0" rIns="0" bIns="0" anchor="t" anchorCtr="0">
            <a:noAutofit/>
          </a:bodyPr>
          <a:lstStyle/>
          <a:p>
            <a:pPr marL="0" lvl="0" indent="0" algn="ctr" rtl="0">
              <a:spcBef>
                <a:spcPts val="0"/>
              </a:spcBef>
              <a:spcAft>
                <a:spcPts val="900"/>
              </a:spcAft>
              <a:buNone/>
            </a:pPr>
            <a:r>
              <a:rPr lang="ja-JP" b="1" u="sng" dirty="0">
                <a:solidFill>
                  <a:schemeClr val="accent1"/>
                </a:solidFill>
                <a:latin typeface="Salesforce Sans" panose="020B0505020202020203" pitchFamily="34" charset="0"/>
                <a:ea typeface="MS Gothic" panose="020B0609070205080204" pitchFamily="49" charset="-128"/>
                <a:cs typeface="Salesforce Sans"/>
                <a:sym typeface="Salesforce Sans"/>
                <a:hlinkClick r:id="rId4"/>
              </a:rPr>
              <a:t>Salesforce 顧客向け MFA サイト</a:t>
            </a:r>
            <a:br>
              <a:rPr lang="en-AS" altLang="ja-JP" b="1" u="sng" dirty="0">
                <a:solidFill>
                  <a:schemeClr val="accent1"/>
                </a:solidFill>
                <a:latin typeface="Salesforce Sans" panose="020B0505020202020203" pitchFamily="34" charset="0"/>
                <a:ea typeface="MS Gothic" panose="020B0609070205080204" pitchFamily="49" charset="-128"/>
                <a:cs typeface="Salesforce Sans"/>
                <a:sym typeface="Salesforce Sans"/>
                <a:hlinkClick r:id="rId4"/>
              </a:rPr>
            </a:br>
            <a:r>
              <a:rPr lang="ja-JP" sz="1000" b="1" u="sng" dirty="0">
                <a:solidFill>
                  <a:schemeClr val="accent1"/>
                </a:solidFill>
                <a:latin typeface="Salesforce Sans" panose="020B0505020202020203" pitchFamily="34" charset="0"/>
                <a:ea typeface="MS Gothic" panose="020B0609070205080204" pitchFamily="49" charset="-128"/>
                <a:cs typeface="Salesforce Sans"/>
                <a:sym typeface="Salesforce Sans"/>
                <a:hlinkClick r:id="rId4"/>
              </a:rPr>
              <a:t>(Salesforce リソース)</a:t>
            </a:r>
            <a:r>
              <a:rPr lang="ja-JP" sz="1000" b="1" dirty="0">
                <a:solidFill>
                  <a:schemeClr val="accent1"/>
                </a:solidFill>
                <a:latin typeface="Salesforce Sans" panose="020B0505020202020203" pitchFamily="34" charset="0"/>
                <a:ea typeface="MS Gothic" panose="020B0609070205080204" pitchFamily="49" charset="-128"/>
                <a:cs typeface="Salesforce Sans"/>
                <a:sym typeface="Salesforce Sans"/>
              </a:rPr>
              <a:t> </a:t>
            </a:r>
          </a:p>
        </p:txBody>
      </p:sp>
      <p:grpSp>
        <p:nvGrpSpPr>
          <p:cNvPr id="2566" name="Google Shape;2566;p178"/>
          <p:cNvGrpSpPr/>
          <p:nvPr/>
        </p:nvGrpSpPr>
        <p:grpSpPr>
          <a:xfrm>
            <a:off x="1104827" y="1659161"/>
            <a:ext cx="866717" cy="1143072"/>
            <a:chOff x="6923800" y="1639575"/>
            <a:chExt cx="1173300" cy="1551400"/>
          </a:xfrm>
        </p:grpSpPr>
        <p:pic>
          <p:nvPicPr>
            <p:cNvPr id="2567" name="Google Shape;2567;p178"/>
            <p:cNvPicPr preferRelativeResize="0"/>
            <p:nvPr/>
          </p:nvPicPr>
          <p:blipFill>
            <a:blip r:embed="rId5">
              <a:alphaModFix/>
            </a:blip>
            <a:stretch>
              <a:fillRect/>
            </a:stretch>
          </p:blipFill>
          <p:spPr>
            <a:xfrm>
              <a:off x="6923800" y="1639575"/>
              <a:ext cx="1173250" cy="1551400"/>
            </a:xfrm>
            <a:prstGeom prst="rect">
              <a:avLst/>
            </a:prstGeom>
            <a:noFill/>
            <a:ln>
              <a:noFill/>
            </a:ln>
          </p:spPr>
        </p:pic>
        <p:sp>
          <p:nvSpPr>
            <p:cNvPr id="2568" name="Google Shape;2568;p178"/>
            <p:cNvSpPr/>
            <p:nvPr/>
          </p:nvSpPr>
          <p:spPr>
            <a:xfrm>
              <a:off x="6923800" y="1639625"/>
              <a:ext cx="1173300" cy="1551300"/>
            </a:xfrm>
            <a:prstGeom prst="rect">
              <a:avLst/>
            </a:prstGeom>
            <a:noFill/>
            <a:ln w="9525" cap="flat" cmpd="sng">
              <a:solidFill>
                <a:srgbClr val="032D60"/>
              </a:solidFill>
              <a:prstDash val="solid"/>
              <a:round/>
              <a:headEnd type="none" w="sm" len="sm"/>
              <a:tailEnd type="none" w="sm" len="sm"/>
            </a:ln>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grpSp>
      <p:sp>
        <p:nvSpPr>
          <p:cNvPr id="2571" name="Google Shape;2571;p178"/>
          <p:cNvSpPr txBox="1"/>
          <p:nvPr/>
        </p:nvSpPr>
        <p:spPr>
          <a:xfrm>
            <a:off x="6551562" y="3074602"/>
            <a:ext cx="2010952" cy="912221"/>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JP" b="1" u="sng">
                <a:solidFill>
                  <a:schemeClr val="accent1"/>
                </a:solidFill>
                <a:latin typeface="Salesforce Sans" panose="020B0505020202020203" pitchFamily="34" charset="0"/>
                <a:ea typeface="MS Gothic" panose="020B0609070205080204" pitchFamily="49" charset="-128"/>
                <a:cs typeface="Salesforce Sans"/>
                <a:sym typeface="Salesforce Sans"/>
                <a:hlinkClick r:id="rId6"/>
              </a:rPr>
              <a:t>MFA の自動有効化および適用について知っておくべきすべての情報         </a:t>
            </a:r>
            <a:r>
              <a:rPr lang="ja-JP" sz="1000" b="1" u="sng">
                <a:solidFill>
                  <a:schemeClr val="accent1"/>
                </a:solidFill>
                <a:latin typeface="Salesforce Sans" panose="020B0505020202020203" pitchFamily="34" charset="0"/>
                <a:ea typeface="MS Gothic" panose="020B0609070205080204" pitchFamily="49" charset="-128"/>
                <a:cs typeface="Salesforce Sans"/>
                <a:sym typeface="Salesforce Sans"/>
                <a:hlinkClick r:id="rId6"/>
              </a:rPr>
              <a:t>(Salesforce リソース)</a:t>
            </a:r>
          </a:p>
        </p:txBody>
      </p:sp>
      <p:sp>
        <p:nvSpPr>
          <p:cNvPr id="2575" name="Google Shape;2575;p178"/>
          <p:cNvSpPr txBox="1"/>
          <p:nvPr/>
        </p:nvSpPr>
        <p:spPr>
          <a:xfrm>
            <a:off x="57150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dirty="0">
                <a:solidFill>
                  <a:schemeClr val="accent1"/>
                </a:solidFill>
                <a:latin typeface="Arial" panose="020B0604020202020204" pitchFamily="34" charset="0"/>
                <a:ea typeface="MS Gothic" panose="020B0609070205080204" pitchFamily="49" charset="-128"/>
                <a:cs typeface="Avant Garde Demi SFDC"/>
                <a:sym typeface="Avant Garde Demi SFDC"/>
              </a:rPr>
              <a:t>MFA の詳細</a:t>
            </a:r>
          </a:p>
        </p:txBody>
      </p:sp>
      <p:sp>
        <p:nvSpPr>
          <p:cNvPr id="2576" name="Google Shape;2576;p178"/>
          <p:cNvSpPr txBox="1"/>
          <p:nvPr/>
        </p:nvSpPr>
        <p:spPr>
          <a:xfrm>
            <a:off x="57151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000">
                <a:solidFill>
                  <a:schemeClr val="accent1"/>
                </a:solidFill>
                <a:latin typeface="Arial" panose="020B0604020202020204" pitchFamily="34" charset="0"/>
                <a:ea typeface="MS Gothic" panose="020B0609070205080204" pitchFamily="49" charset="-128"/>
                <a:cs typeface="Salesforce Sans"/>
                <a:sym typeface="Salesforce Sans"/>
              </a:rPr>
              <a:t>セキュリティをレベルアップ</a:t>
            </a:r>
          </a:p>
        </p:txBody>
      </p:sp>
      <p:sp>
        <p:nvSpPr>
          <p:cNvPr id="2578" name="Google Shape;2578;p178"/>
          <p:cNvSpPr txBox="1"/>
          <p:nvPr/>
        </p:nvSpPr>
        <p:spPr>
          <a:xfrm>
            <a:off x="7856023" y="5672399"/>
            <a:ext cx="2763692" cy="742798"/>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JP" b="1" u="sng" dirty="0">
                <a:solidFill>
                  <a:schemeClr val="accent1"/>
                </a:solidFill>
                <a:latin typeface="Salesforce Sans" panose="020B0505020202020203" pitchFamily="34" charset="0"/>
                <a:ea typeface="MS Gothic" panose="020B0609070205080204" pitchFamily="49" charset="-128"/>
                <a:cs typeface="Salesforce Sans"/>
                <a:sym typeface="Salesforce Sans"/>
                <a:hlinkClick r:id="rId7"/>
              </a:rPr>
              <a:t>How to Use Salesforce Authenticator for MFA Logins (MFA ログインに Salesforce Authenticator を使用する方法)                   </a:t>
            </a:r>
            <a:r>
              <a:rPr lang="ja-JP" sz="1000" b="1" u="sng" dirty="0">
                <a:solidFill>
                  <a:schemeClr val="accent1"/>
                </a:solidFill>
                <a:latin typeface="Salesforce Sans" panose="020B0505020202020203" pitchFamily="34" charset="0"/>
                <a:ea typeface="MS Gothic" panose="020B0609070205080204" pitchFamily="49" charset="-128"/>
                <a:cs typeface="Salesforce Sans"/>
                <a:sym typeface="Salesforce Sans"/>
                <a:hlinkClick r:id="rId7"/>
              </a:rPr>
              <a:t>(Salesforce 動画)</a:t>
            </a:r>
          </a:p>
          <a:p>
            <a:pPr marL="0" lvl="0" indent="0" algn="ctr" rtl="0">
              <a:spcBef>
                <a:spcPts val="0"/>
              </a:spcBef>
              <a:spcAft>
                <a:spcPts val="0"/>
              </a:spcAft>
              <a:buNone/>
            </a:pPr>
            <a:endParaRPr b="1" dirty="0">
              <a:solidFill>
                <a:srgbClr val="0B5CAB"/>
              </a:solidFill>
              <a:latin typeface="Salesforce Sans" panose="020B0505020202020203" pitchFamily="34" charset="0"/>
              <a:ea typeface="MS Gothic" panose="020B0609070205080204" pitchFamily="49" charset="-128"/>
              <a:cs typeface="Salesforce Sans"/>
              <a:sym typeface="Salesforce Sans"/>
            </a:endParaRPr>
          </a:p>
        </p:txBody>
      </p:sp>
      <p:sp>
        <p:nvSpPr>
          <p:cNvPr id="2581" name="Google Shape;2581;p178"/>
          <p:cNvSpPr txBox="1"/>
          <p:nvPr/>
        </p:nvSpPr>
        <p:spPr>
          <a:xfrm>
            <a:off x="3746708" y="3073166"/>
            <a:ext cx="1478931" cy="731193"/>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JP" b="1" u="sng" dirty="0">
                <a:solidFill>
                  <a:schemeClr val="accent1"/>
                </a:solidFill>
                <a:latin typeface="Salesforce Sans" panose="020B0505020202020203" pitchFamily="34" charset="0"/>
                <a:ea typeface="MS Gothic" panose="020B0609070205080204" pitchFamily="49" charset="-128"/>
                <a:cs typeface="Salesforce Sans"/>
                <a:sym typeface="Salesforce Sans"/>
                <a:hlinkClick r:id="rId8"/>
              </a:rPr>
              <a:t>Salesforce 多要素認証に関する FAQ           </a:t>
            </a:r>
            <a:r>
              <a:rPr lang="ja-JP" sz="1000" b="1" u="sng" dirty="0">
                <a:solidFill>
                  <a:schemeClr val="accent1"/>
                </a:solidFill>
                <a:latin typeface="Salesforce Sans" panose="020B0505020202020203" pitchFamily="34" charset="0"/>
                <a:ea typeface="MS Gothic" panose="020B0609070205080204" pitchFamily="49" charset="-128"/>
                <a:cs typeface="Salesforce Sans"/>
                <a:sym typeface="Salesforce Sans"/>
                <a:hlinkClick r:id="rId8"/>
              </a:rPr>
              <a:t>(Salesforce リソース)</a:t>
            </a:r>
          </a:p>
        </p:txBody>
      </p:sp>
      <p:pic>
        <p:nvPicPr>
          <p:cNvPr id="2583" name="Google Shape;2583;p178" descr="Google Shape;914;p64"/>
          <p:cNvPicPr preferRelativeResize="0"/>
          <p:nvPr/>
        </p:nvPicPr>
        <p:blipFill rotWithShape="1">
          <a:blip r:embed="rId9">
            <a:alphaModFix/>
          </a:blip>
          <a:srcRect r="51307"/>
          <a:stretch/>
        </p:blipFill>
        <p:spPr>
          <a:xfrm rot="-337106">
            <a:off x="325860" y="5869319"/>
            <a:ext cx="708833" cy="748657"/>
          </a:xfrm>
          <a:prstGeom prst="rect">
            <a:avLst/>
          </a:prstGeom>
          <a:noFill/>
          <a:ln>
            <a:noFill/>
          </a:ln>
        </p:spPr>
      </p:pic>
      <p:pic>
        <p:nvPicPr>
          <p:cNvPr id="2584" name="Google Shape;2584;p178" descr="7.png"/>
          <p:cNvPicPr preferRelativeResize="0"/>
          <p:nvPr/>
        </p:nvPicPr>
        <p:blipFill rotWithShape="1">
          <a:blip r:embed="rId10">
            <a:alphaModFix/>
          </a:blip>
          <a:srcRect b="3185"/>
          <a:stretch/>
        </p:blipFill>
        <p:spPr>
          <a:xfrm>
            <a:off x="-1511027" y="6115202"/>
            <a:ext cx="2967701" cy="742800"/>
          </a:xfrm>
          <a:prstGeom prst="rect">
            <a:avLst/>
          </a:prstGeom>
          <a:noFill/>
          <a:ln>
            <a:noFill/>
          </a:ln>
        </p:spPr>
      </p:pic>
      <p:pic>
        <p:nvPicPr>
          <p:cNvPr id="2585" name="Google Shape;2585;p178" descr="7.png"/>
          <p:cNvPicPr preferRelativeResize="0"/>
          <p:nvPr/>
        </p:nvPicPr>
        <p:blipFill rotWithShape="1">
          <a:blip r:embed="rId10">
            <a:alphaModFix/>
          </a:blip>
          <a:srcRect b="3185"/>
          <a:stretch/>
        </p:blipFill>
        <p:spPr>
          <a:xfrm flipH="1">
            <a:off x="10427098" y="6115202"/>
            <a:ext cx="2967701" cy="742800"/>
          </a:xfrm>
          <a:prstGeom prst="rect">
            <a:avLst/>
          </a:prstGeom>
          <a:noFill/>
          <a:ln>
            <a:noFill/>
          </a:ln>
        </p:spPr>
      </p:pic>
      <p:pic>
        <p:nvPicPr>
          <p:cNvPr id="3" name="Picture 2" descr="Icon&#10;&#10;Description automatically generated">
            <a:extLst>
              <a:ext uri="{FF2B5EF4-FFF2-40B4-BE49-F238E27FC236}">
                <a16:creationId xmlns:a16="http://schemas.microsoft.com/office/drawing/2014/main" id="{28C92E17-EBF2-338E-936F-74989D82BCED}"/>
              </a:ext>
            </a:extLst>
          </p:cNvPr>
          <p:cNvPicPr>
            <a:picLocks noChangeAspect="1"/>
          </p:cNvPicPr>
          <p:nvPr/>
        </p:nvPicPr>
        <p:blipFill>
          <a:blip r:embed="rId11"/>
          <a:stretch>
            <a:fillRect/>
          </a:stretch>
        </p:blipFill>
        <p:spPr>
          <a:xfrm>
            <a:off x="2404282" y="4258731"/>
            <a:ext cx="1270000" cy="1270000"/>
          </a:xfrm>
          <a:prstGeom prst="rect">
            <a:avLst/>
          </a:prstGeom>
        </p:spPr>
      </p:pic>
      <p:pic>
        <p:nvPicPr>
          <p:cNvPr id="2582" name="Google Shape;2582;p178"/>
          <p:cNvPicPr preferRelativeResize="0"/>
          <p:nvPr/>
        </p:nvPicPr>
        <p:blipFill>
          <a:blip r:embed="rId12">
            <a:alphaModFix/>
          </a:blip>
          <a:stretch>
            <a:fillRect/>
          </a:stretch>
        </p:blipFill>
        <p:spPr>
          <a:xfrm>
            <a:off x="3806575" y="1584422"/>
            <a:ext cx="1238135" cy="1347052"/>
          </a:xfrm>
          <a:prstGeom prst="rect">
            <a:avLst/>
          </a:prstGeom>
          <a:noFill/>
          <a:ln>
            <a:noFill/>
          </a:ln>
        </p:spPr>
      </p:pic>
      <p:sp>
        <p:nvSpPr>
          <p:cNvPr id="4" name="Google Shape;2570;p178">
            <a:extLst>
              <a:ext uri="{FF2B5EF4-FFF2-40B4-BE49-F238E27FC236}">
                <a16:creationId xmlns:a16="http://schemas.microsoft.com/office/drawing/2014/main" id="{52ED9DDB-2798-A1CE-DE45-A8FFA3CD1954}"/>
              </a:ext>
            </a:extLst>
          </p:cNvPr>
          <p:cNvSpPr txBox="1"/>
          <p:nvPr/>
        </p:nvSpPr>
        <p:spPr>
          <a:xfrm>
            <a:off x="2017954" y="5673332"/>
            <a:ext cx="2009795" cy="742799"/>
          </a:xfrm>
          <a:prstGeom prst="rect">
            <a:avLst/>
          </a:prstGeom>
          <a:noFill/>
          <a:ln>
            <a:noFill/>
          </a:ln>
        </p:spPr>
        <p:txBody>
          <a:bodyPr spcFirstLastPara="1" wrap="square" lIns="0" tIns="0" rIns="0" bIns="0" anchor="t" anchorCtr="0">
            <a:noAutofit/>
          </a:bodyPr>
          <a:lstStyle/>
          <a:p>
            <a:pPr marL="0" lvl="0" indent="0" algn="ctr" rtl="0">
              <a:spcBef>
                <a:spcPts val="0"/>
              </a:spcBef>
              <a:spcAft>
                <a:spcPts val="900"/>
              </a:spcAft>
              <a:buNone/>
            </a:pPr>
            <a:r>
              <a:rPr lang="ja-JP" b="1" u="sng" dirty="0">
                <a:solidFill>
                  <a:schemeClr val="accent1"/>
                </a:solidFill>
                <a:latin typeface="Salesforce Sans" panose="020B0505020202020203" pitchFamily="34" charset="0"/>
                <a:ea typeface="MS Gothic" panose="020B0609070205080204" pitchFamily="49" charset="-128"/>
                <a:cs typeface="Salesforce Sans"/>
                <a:sym typeface="Salesforce Sans"/>
                <a:hlinkClick r:id="rId13"/>
              </a:rPr>
              <a:t>クイックスタート:               Turn on MFA (多要素認証をオンにする)</a:t>
            </a:r>
            <a:br>
              <a:rPr lang="en-AS" altLang="ja-JP" b="1" u="sng" dirty="0">
                <a:solidFill>
                  <a:schemeClr val="accent1"/>
                </a:solidFill>
                <a:latin typeface="Salesforce Sans" panose="020B0505020202020203" pitchFamily="34" charset="0"/>
                <a:ea typeface="MS Gothic" panose="020B0609070205080204" pitchFamily="49" charset="-128"/>
                <a:cs typeface="Salesforce Sans"/>
                <a:sym typeface="Salesforce Sans"/>
                <a:hlinkClick r:id="rId13"/>
              </a:rPr>
            </a:br>
            <a:r>
              <a:rPr lang="ja-JP" sz="1000" b="1" u="sng" dirty="0">
                <a:solidFill>
                  <a:schemeClr val="accent1"/>
                </a:solidFill>
                <a:latin typeface="Salesforce Sans" panose="020B0505020202020203" pitchFamily="34" charset="0"/>
                <a:ea typeface="MS Gothic" panose="020B0609070205080204" pitchFamily="49" charset="-128"/>
                <a:cs typeface="Salesforce Sans"/>
                <a:sym typeface="Salesforce Sans"/>
                <a:hlinkClick r:id="rId13"/>
              </a:rPr>
              <a:t>(Trailhead/ Salesforce リソース)</a:t>
            </a:r>
          </a:p>
        </p:txBody>
      </p:sp>
      <p:pic>
        <p:nvPicPr>
          <p:cNvPr id="14" name="Google Shape;2580;p178">
            <a:extLst>
              <a:ext uri="{FF2B5EF4-FFF2-40B4-BE49-F238E27FC236}">
                <a16:creationId xmlns:a16="http://schemas.microsoft.com/office/drawing/2014/main" id="{FD9390AF-A310-971E-ACD5-FEFC0A6EDAB5}"/>
              </a:ext>
            </a:extLst>
          </p:cNvPr>
          <p:cNvPicPr preferRelativeResize="0"/>
          <p:nvPr/>
        </p:nvPicPr>
        <p:blipFill rotWithShape="1">
          <a:blip r:embed="rId14">
            <a:alphaModFix/>
          </a:blip>
          <a:srcRect l="49" r="49"/>
          <a:stretch/>
        </p:blipFill>
        <p:spPr>
          <a:xfrm>
            <a:off x="8622494" y="4259845"/>
            <a:ext cx="1162049" cy="1236719"/>
          </a:xfrm>
          <a:prstGeom prst="rect">
            <a:avLst/>
          </a:prstGeom>
          <a:noFill/>
          <a:ln>
            <a:noFill/>
          </a:ln>
        </p:spPr>
      </p:pic>
      <p:sp>
        <p:nvSpPr>
          <p:cNvPr id="15" name="Google Shape;2561;p178">
            <a:extLst>
              <a:ext uri="{FF2B5EF4-FFF2-40B4-BE49-F238E27FC236}">
                <a16:creationId xmlns:a16="http://schemas.microsoft.com/office/drawing/2014/main" id="{C53F5343-3277-70EF-6946-874546227C99}"/>
              </a:ext>
            </a:extLst>
          </p:cNvPr>
          <p:cNvSpPr txBox="1"/>
          <p:nvPr/>
        </p:nvSpPr>
        <p:spPr>
          <a:xfrm>
            <a:off x="5258345" y="5673360"/>
            <a:ext cx="1515900" cy="5259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900"/>
              </a:spcAft>
              <a:buNone/>
            </a:pPr>
            <a:r>
              <a:rPr lang="ja-JP" b="1" u="sng">
                <a:solidFill>
                  <a:schemeClr val="accent1"/>
                </a:solidFill>
                <a:latin typeface="Salesforce Sans" panose="020B0505020202020203" pitchFamily="34" charset="0"/>
                <a:ea typeface="MS Gothic" panose="020B0609070205080204" pitchFamily="49" charset="-128"/>
                <a:cs typeface="Salesforce Sans"/>
                <a:sym typeface="Salesforce Sans"/>
                <a:hlinkClick r:id="rId15"/>
              </a:rPr>
              <a:t>管理者向け MFA クイックガイド </a:t>
            </a:r>
            <a:r>
              <a:rPr lang="ja-JP" sz="1000" b="1" u="sng">
                <a:solidFill>
                  <a:schemeClr val="accent1"/>
                </a:solidFill>
                <a:latin typeface="Salesforce Sans" panose="020B0505020202020203" pitchFamily="34" charset="0"/>
                <a:ea typeface="MS Gothic" panose="020B0609070205080204" pitchFamily="49" charset="-128"/>
                <a:cs typeface="Salesforce Sans"/>
                <a:sym typeface="Salesforce Sans"/>
                <a:hlinkClick r:id="rId15"/>
              </a:rPr>
              <a:t>(Salesforce リソース)</a:t>
            </a:r>
          </a:p>
        </p:txBody>
      </p:sp>
      <p:pic>
        <p:nvPicPr>
          <p:cNvPr id="16" name="Google Shape;2565;p178">
            <a:extLst>
              <a:ext uri="{FF2B5EF4-FFF2-40B4-BE49-F238E27FC236}">
                <a16:creationId xmlns:a16="http://schemas.microsoft.com/office/drawing/2014/main" id="{BB7F9AF7-2CDB-9C55-655F-857FAC251C40}"/>
              </a:ext>
            </a:extLst>
          </p:cNvPr>
          <p:cNvPicPr preferRelativeResize="0"/>
          <p:nvPr/>
        </p:nvPicPr>
        <p:blipFill>
          <a:blip r:embed="rId16">
            <a:alphaModFix/>
          </a:blip>
          <a:stretch>
            <a:fillRect/>
          </a:stretch>
        </p:blipFill>
        <p:spPr>
          <a:xfrm>
            <a:off x="5532326" y="4260425"/>
            <a:ext cx="967938" cy="1236719"/>
          </a:xfrm>
          <a:prstGeom prst="rect">
            <a:avLst/>
          </a:prstGeom>
          <a:noFill/>
          <a:ln>
            <a:noFill/>
          </a:ln>
        </p:spPr>
      </p:pic>
      <p:pic>
        <p:nvPicPr>
          <p:cNvPr id="17" name="Google Shape;2569;p178">
            <a:extLst>
              <a:ext uri="{FF2B5EF4-FFF2-40B4-BE49-F238E27FC236}">
                <a16:creationId xmlns:a16="http://schemas.microsoft.com/office/drawing/2014/main" id="{42149C38-16BD-5D16-C4E5-9EA593514E00}"/>
              </a:ext>
            </a:extLst>
          </p:cNvPr>
          <p:cNvPicPr preferRelativeResize="0"/>
          <p:nvPr/>
        </p:nvPicPr>
        <p:blipFill>
          <a:blip r:embed="rId17">
            <a:alphaModFix/>
          </a:blip>
          <a:stretch>
            <a:fillRect/>
          </a:stretch>
        </p:blipFill>
        <p:spPr>
          <a:xfrm>
            <a:off x="9974641" y="1602575"/>
            <a:ext cx="1238134" cy="1352735"/>
          </a:xfrm>
          <a:prstGeom prst="rect">
            <a:avLst/>
          </a:prstGeom>
          <a:noFill/>
          <a:ln>
            <a:noFill/>
          </a:ln>
        </p:spPr>
      </p:pic>
      <p:sp>
        <p:nvSpPr>
          <p:cNvPr id="18" name="Google Shape;2570;p178">
            <a:extLst>
              <a:ext uri="{FF2B5EF4-FFF2-40B4-BE49-F238E27FC236}">
                <a16:creationId xmlns:a16="http://schemas.microsoft.com/office/drawing/2014/main" id="{2DB438CD-BE09-377B-BA43-A5A8B648D07E}"/>
              </a:ext>
            </a:extLst>
          </p:cNvPr>
          <p:cNvSpPr txBox="1"/>
          <p:nvPr/>
        </p:nvSpPr>
        <p:spPr>
          <a:xfrm>
            <a:off x="9745467" y="3079454"/>
            <a:ext cx="1788675" cy="669453"/>
          </a:xfrm>
          <a:prstGeom prst="rect">
            <a:avLst/>
          </a:prstGeom>
          <a:noFill/>
          <a:ln>
            <a:noFill/>
          </a:ln>
        </p:spPr>
        <p:txBody>
          <a:bodyPr spcFirstLastPara="1" wrap="square" lIns="0" tIns="0" rIns="0" bIns="0" anchor="t" anchorCtr="0">
            <a:noAutofit/>
          </a:bodyPr>
          <a:lstStyle/>
          <a:p>
            <a:pPr marL="0" lvl="0" indent="0" algn="ctr" rtl="0">
              <a:spcBef>
                <a:spcPts val="0"/>
              </a:spcBef>
              <a:spcAft>
                <a:spcPts val="400"/>
              </a:spcAft>
              <a:buNone/>
            </a:pPr>
            <a:r>
              <a:rPr lang="ja-JP" b="1" u="sng" dirty="0">
                <a:solidFill>
                  <a:schemeClr val="accent1"/>
                </a:solidFill>
                <a:latin typeface="Salesforce Sans" panose="020B0505020202020203" pitchFamily="34" charset="0"/>
                <a:ea typeface="MS Gothic" panose="020B0609070205080204" pitchFamily="49" charset="-128"/>
                <a:cs typeface="Salesforce Sans"/>
                <a:sym typeface="Salesforce Sans"/>
                <a:hlinkClick r:id="rId18"/>
              </a:rPr>
              <a:t>管理者向け多要素認証ロールアウトパック     </a:t>
            </a:r>
            <a:r>
              <a:rPr lang="ja-JP" sz="1000" b="1" u="sng" dirty="0">
                <a:solidFill>
                  <a:schemeClr val="accent1"/>
                </a:solidFill>
                <a:latin typeface="Salesforce Sans" panose="020B0505020202020203" pitchFamily="34" charset="0"/>
                <a:ea typeface="MS Gothic" panose="020B0609070205080204" pitchFamily="49" charset="-128"/>
                <a:cs typeface="Salesforce Sans"/>
                <a:sym typeface="Salesforce Sans"/>
                <a:hlinkClick r:id="rId18"/>
              </a:rPr>
              <a:t>(Salesforce リソース)</a:t>
            </a:r>
          </a:p>
        </p:txBody>
      </p:sp>
      <p:pic>
        <p:nvPicPr>
          <p:cNvPr id="19" name="Google Shape;2577;p178">
            <a:extLst>
              <a:ext uri="{FF2B5EF4-FFF2-40B4-BE49-F238E27FC236}">
                <a16:creationId xmlns:a16="http://schemas.microsoft.com/office/drawing/2014/main" id="{9885B302-77A5-4555-2C55-124CF15BA083}"/>
              </a:ext>
            </a:extLst>
          </p:cNvPr>
          <p:cNvPicPr preferRelativeResize="0"/>
          <p:nvPr/>
        </p:nvPicPr>
        <p:blipFill>
          <a:blip r:embed="rId19">
            <a:alphaModFix/>
          </a:blip>
          <a:stretch>
            <a:fillRect/>
          </a:stretch>
        </p:blipFill>
        <p:spPr>
          <a:xfrm>
            <a:off x="6984595" y="1658564"/>
            <a:ext cx="1145856" cy="1296747"/>
          </a:xfrm>
          <a:prstGeom prst="rect">
            <a:avLst/>
          </a:prstGeom>
          <a:noFill/>
          <a:ln>
            <a:noFill/>
          </a:ln>
        </p:spPr>
      </p:pic>
    </p:spTree>
    <p:extLst>
      <p:ext uri="{BB962C8B-B14F-4D97-AF65-F5344CB8AC3E}">
        <p14:creationId xmlns:p14="http://schemas.microsoft.com/office/powerpoint/2010/main" val="2609336382"/>
      </p:ext>
    </p:extLst>
  </p:cSld>
  <p:clrMapOvr>
    <a:masterClrMapping/>
  </p:clrMapOvr>
  <p:extLst>
    <p:ext uri="{6950BFC3-D8DA-4A85-94F7-54DA5524770B}">
      <p188:commentRel xmlns:p188="http://schemas.microsoft.com/office/powerpoint/2018/8/main" r:id="rId3"/>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825"/>
        <p:cNvGrpSpPr/>
        <p:nvPr/>
      </p:nvGrpSpPr>
      <p:grpSpPr>
        <a:xfrm>
          <a:off x="0" y="0"/>
          <a:ext cx="0" cy="0"/>
          <a:chOff x="0" y="0"/>
          <a:chExt cx="0" cy="0"/>
        </a:xfrm>
      </p:grpSpPr>
      <p:sp>
        <p:nvSpPr>
          <p:cNvPr id="2" name="Google Shape;1053;p101">
            <a:extLst>
              <a:ext uri="{FF2B5EF4-FFF2-40B4-BE49-F238E27FC236}">
                <a16:creationId xmlns:a16="http://schemas.microsoft.com/office/drawing/2014/main" id="{11E65B04-562F-B869-385A-01ABA08C6C8A}"/>
              </a:ext>
            </a:extLst>
          </p:cNvPr>
          <p:cNvSpPr txBox="1"/>
          <p:nvPr/>
        </p:nvSpPr>
        <p:spPr>
          <a:xfrm>
            <a:off x="524128" y="2114700"/>
            <a:ext cx="10032211" cy="2628600"/>
          </a:xfrm>
          <a:prstGeom prst="rect">
            <a:avLst/>
          </a:prstGeom>
          <a:noFill/>
          <a:ln>
            <a:noFill/>
          </a:ln>
        </p:spPr>
        <p:txBody>
          <a:bodyPr spcFirstLastPara="1" wrap="square" lIns="91425" tIns="91425" rIns="91425" bIns="91425" anchor="t" anchorCtr="0">
            <a:noAutofit/>
          </a:bodyPr>
          <a:lstStyle/>
          <a:p>
            <a:pPr marL="0" marR="0" lvl="0" indent="0" algn="l" rtl="0">
              <a:lnSpc>
                <a:spcPct val="77000"/>
              </a:lnSpc>
              <a:spcBef>
                <a:spcPts val="0"/>
              </a:spcBef>
              <a:spcAft>
                <a:spcPts val="0"/>
              </a:spcAft>
              <a:buClr>
                <a:schemeClr val="accent1"/>
              </a:buClr>
              <a:buSzPts val="7500"/>
              <a:buFont typeface="Avant Garde Demi SFDC"/>
              <a:buNone/>
            </a:pPr>
            <a:r>
              <a:rPr lang="ja-JP" sz="7000" dirty="0">
                <a:solidFill>
                  <a:schemeClr val="accent1"/>
                </a:solidFill>
                <a:latin typeface="MS Gothic" panose="020B0609070205080204" pitchFamily="49" charset="-128"/>
                <a:ea typeface="MS Gothic" panose="020B0609070205080204" pitchFamily="49" charset="-128"/>
                <a:cs typeface="Avant Garde Demi SFDC"/>
                <a:sym typeface="Avant Garde Demi SFDC"/>
              </a:rPr>
              <a:t>ありがとうございます</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solidFill>
                  <a:schemeClr val="accent1"/>
                </a:solidFill>
                <a:latin typeface="Arial" panose="020B0604020202020204" pitchFamily="34" charset="0"/>
                <a:ea typeface="MS Gothic" panose="020B0609070205080204" pitchFamily="49" charset="-128"/>
              </a:rPr>
              <a:t>MFA: 
概要と重要性</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latin typeface="Arial" panose="020B0604020202020204" pitchFamily="34" charset="0"/>
                <a:ea typeface="MS Gothic" panose="020B0609070205080204" pitchFamily="49" charset="-128"/>
              </a:rPr>
              <a:t>現在のセキュリティ環境</a:t>
            </a:r>
          </a:p>
        </p:txBody>
      </p:sp>
      <p:sp>
        <p:nvSpPr>
          <p:cNvPr id="8" name="Google Shape;1097;p156">
            <a:extLst>
              <a:ext uri="{FF2B5EF4-FFF2-40B4-BE49-F238E27FC236}">
                <a16:creationId xmlns:a16="http://schemas.microsoft.com/office/drawing/2014/main" id="{0A1F5E1F-E003-117B-01CE-49A7EF4C84FC}"/>
              </a:ext>
            </a:extLst>
          </p:cNvPr>
          <p:cNvSpPr txBox="1">
            <a:spLocks/>
          </p:cNvSpPr>
          <p:nvPr/>
        </p:nvSpPr>
        <p:spPr>
          <a:xfrm>
            <a:off x="914400" y="2637237"/>
            <a:ext cx="10338962" cy="35328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gn="ctr">
              <a:lnSpc>
                <a:spcPts val="3500"/>
              </a:lnSpc>
              <a:spcBef>
                <a:spcPts val="300"/>
              </a:spcBef>
            </a:pPr>
            <a:r>
              <a:rPr lang="ja-JP" sz="2800" b="1" dirty="0">
                <a:solidFill>
                  <a:schemeClr val="accent3"/>
                </a:solidFill>
                <a:latin typeface="Arial" panose="020B0604020202020204" pitchFamily="34" charset="0"/>
                <a:ea typeface="MS Gothic" panose="020B0609070205080204" pitchFamily="49" charset="-128"/>
              </a:rPr>
              <a:t>強力なセキュリティ手段がかつてないほど重要になっている</a:t>
            </a:r>
          </a:p>
          <a:p>
            <a:pPr marL="0" indent="0">
              <a:lnSpc>
                <a:spcPts val="3500"/>
              </a:lnSpc>
              <a:spcBef>
                <a:spcPts val="300"/>
              </a:spcBef>
            </a:pPr>
            <a:endParaRPr lang="en-US" sz="2400" dirty="0">
              <a:latin typeface="Arial" panose="020B0604020202020204" pitchFamily="34" charset="0"/>
              <a:ea typeface="MS Gothic" panose="020B0609070205080204" pitchFamily="49" charset="-128"/>
            </a:endParaRPr>
          </a:p>
          <a:p>
            <a:pPr marL="0" indent="0">
              <a:lnSpc>
                <a:spcPts val="3500"/>
              </a:lnSpc>
            </a:pPr>
            <a:r>
              <a:rPr lang="ja-JP" sz="2400" dirty="0">
                <a:latin typeface="Arial" panose="020B0604020202020204" pitchFamily="34" charset="0"/>
                <a:ea typeface="MS Gothic" panose="020B0609070205080204" pitchFamily="49" charset="-128"/>
              </a:rPr>
              <a:t>脅威は世界中で進化しており、攻撃の件数も増加中</a:t>
            </a:r>
          </a:p>
          <a:p>
            <a:pPr marL="0" indent="0">
              <a:lnSpc>
                <a:spcPct val="150000"/>
              </a:lnSpc>
              <a:spcBef>
                <a:spcPts val="300"/>
              </a:spcBef>
            </a:pPr>
            <a:r>
              <a:rPr lang="ja-JP" sz="2400" dirty="0">
                <a:latin typeface="Arial" panose="020B0604020202020204" pitchFamily="34" charset="0"/>
                <a:ea typeface="MS Gothic" panose="020B0609070205080204" pitchFamily="49" charset="-128"/>
              </a:rPr>
              <a:t>リモートワーク環境が新しい攻撃目標に</a:t>
            </a:r>
          </a:p>
          <a:p>
            <a:pPr marL="0" indent="0">
              <a:lnSpc>
                <a:spcPts val="3500"/>
              </a:lnSpc>
              <a:spcBef>
                <a:spcPts val="300"/>
              </a:spcBef>
            </a:pPr>
            <a:r>
              <a:rPr lang="ja-JP" sz="2400" dirty="0">
                <a:latin typeface="Arial" panose="020B0604020202020204" pitchFamily="34" charset="0"/>
                <a:ea typeface="MS Gothic" panose="020B0609070205080204" pitchFamily="49" charset="-128"/>
              </a:rPr>
              <a:t>もはやユーザー名とパスワードだけでは十分な保護はできない</a:t>
            </a:r>
          </a:p>
          <a:p>
            <a:pPr marL="0" indent="0">
              <a:spcBef>
                <a:spcPts val="300"/>
              </a:spcBef>
            </a:pPr>
            <a:endParaRPr lang="en-US" dirty="0">
              <a:latin typeface="Arial" panose="020B0604020202020204" pitchFamily="34" charset="0"/>
              <a:ea typeface="MS Gothic" panose="020B0609070205080204" pitchFamily="49" charset="-128"/>
            </a:endParaRPr>
          </a:p>
          <a:p>
            <a:pPr marL="0" indent="0">
              <a:spcBef>
                <a:spcPts val="300"/>
              </a:spcBef>
              <a:spcAft>
                <a:spcPts val="300"/>
              </a:spcAft>
            </a:pPr>
            <a:endParaRPr lang="en-US" dirty="0">
              <a:latin typeface="Arial" panose="020B0604020202020204" pitchFamily="34" charset="0"/>
              <a:ea typeface="MS Gothic" panose="020B0609070205080204" pitchFamily="49"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2"/>
        <p:cNvGrpSpPr/>
        <p:nvPr/>
      </p:nvGrpSpPr>
      <p:grpSpPr>
        <a:xfrm>
          <a:off x="0" y="0"/>
          <a:ext cx="0" cy="0"/>
          <a:chOff x="0" y="0"/>
          <a:chExt cx="0" cy="0"/>
        </a:xfrm>
      </p:grpSpPr>
      <p:sp>
        <p:nvSpPr>
          <p:cNvPr id="4" name="Title 7">
            <a:extLst>
              <a:ext uri="{FF2B5EF4-FFF2-40B4-BE49-F238E27FC236}">
                <a16:creationId xmlns:a16="http://schemas.microsoft.com/office/drawing/2014/main" id="{642960CE-F211-4A09-A325-414EB82EE4A9}"/>
              </a:ext>
            </a:extLst>
          </p:cNvPr>
          <p:cNvSpPr>
            <a:spLocks noGrp="1"/>
          </p:cNvSpPr>
          <p:nvPr>
            <p:ph type="title"/>
          </p:nvPr>
        </p:nvSpPr>
        <p:spPr>
          <a:xfrm>
            <a:off x="944725" y="552270"/>
            <a:ext cx="7863373" cy="990119"/>
          </a:xfrm>
        </p:spPr>
        <p:txBody>
          <a:bodyPr/>
          <a:lstStyle/>
          <a:p>
            <a:r>
              <a:rPr lang="ja-JP" sz="3200" dirty="0">
                <a:solidFill>
                  <a:schemeClr val="accent1"/>
                </a:solidFill>
                <a:latin typeface="Arial" panose="020B0604020202020204" pitchFamily="34" charset="0"/>
                <a:ea typeface="MS Gothic" panose="020B0609070205080204" pitchFamily="49" charset="-128"/>
              </a:rPr>
              <a:t>フィッシング攻撃の影響</a:t>
            </a:r>
          </a:p>
        </p:txBody>
      </p:sp>
      <p:sp>
        <p:nvSpPr>
          <p:cNvPr id="5" name="Content Placeholder 8">
            <a:extLst>
              <a:ext uri="{FF2B5EF4-FFF2-40B4-BE49-F238E27FC236}">
                <a16:creationId xmlns:a16="http://schemas.microsoft.com/office/drawing/2014/main" id="{1251A6A2-A65A-B231-4629-76A3D700A154}"/>
              </a:ext>
            </a:extLst>
          </p:cNvPr>
          <p:cNvSpPr txBox="1">
            <a:spLocks/>
          </p:cNvSpPr>
          <p:nvPr/>
        </p:nvSpPr>
        <p:spPr>
          <a:xfrm>
            <a:off x="944725" y="1542389"/>
            <a:ext cx="7620778" cy="457023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rtl="0" fontAlgn="base">
              <a:spcBef>
                <a:spcPts val="0"/>
              </a:spcBef>
              <a:spcAft>
                <a:spcPts val="2000"/>
              </a:spcAft>
              <a:buFont typeface="Arial" panose="020B0604020202020204" pitchFamily="34" charset="0"/>
              <a:buChar char="•"/>
            </a:pPr>
            <a:r>
              <a:rPr lang="ja-JP" sz="2200" b="0" i="0" u="none" strike="noStrike" dirty="0">
                <a:solidFill>
                  <a:schemeClr val="accent1"/>
                </a:solidFill>
                <a:effectLst/>
                <a:latin typeface="Arial" panose="020B0604020202020204" pitchFamily="34" charset="0"/>
                <a:ea typeface="MS Gothic" panose="020B0609070205080204" pitchFamily="49" charset="-128"/>
              </a:rPr>
              <a:t>Verizon DBIR 2022 によると、データ侵害の 82% はフィッシングや盗まれたログイン情報の使用などの人的要因が介在しています。</a:t>
            </a:r>
          </a:p>
          <a:p>
            <a:pPr marL="342900" indent="-342900" rtl="0" fontAlgn="base">
              <a:spcBef>
                <a:spcPts val="0"/>
              </a:spcBef>
              <a:spcAft>
                <a:spcPts val="2000"/>
              </a:spcAft>
              <a:buFont typeface="Arial" panose="020B0604020202020204" pitchFamily="34" charset="0"/>
              <a:buChar char="•"/>
            </a:pPr>
            <a:r>
              <a:rPr lang="ja-JP" sz="2200" b="0" i="0" u="none" strike="noStrike" dirty="0">
                <a:solidFill>
                  <a:schemeClr val="accent1"/>
                </a:solidFill>
                <a:effectLst/>
                <a:latin typeface="Arial" panose="020B0604020202020204" pitchFamily="34" charset="0"/>
                <a:ea typeface="MS Gothic" panose="020B0609070205080204" pitchFamily="49" charset="-128"/>
              </a:rPr>
              <a:t>IBM によると、悪意のあるデータ侵害に遭った企業の 5 社に 1 社はログイン情報の紛失や盗難によって侵入を許しており、一方で直接的なフィッシング攻撃による侵害は 17% です。</a:t>
            </a:r>
          </a:p>
          <a:p>
            <a:pPr marL="342900" indent="-342900" rtl="0" fontAlgn="base">
              <a:spcBef>
                <a:spcPts val="0"/>
              </a:spcBef>
              <a:spcAft>
                <a:spcPts val="2000"/>
              </a:spcAft>
              <a:buFont typeface="Arial" panose="020B0604020202020204" pitchFamily="34" charset="0"/>
              <a:buChar char="•"/>
            </a:pPr>
            <a:r>
              <a:rPr lang="ja-JP" sz="2200" b="0" i="0" u="none" strike="noStrike" dirty="0">
                <a:solidFill>
                  <a:schemeClr val="accent1"/>
                </a:solidFill>
                <a:effectLst/>
                <a:latin typeface="Arial" panose="020B0604020202020204" pitchFamily="34" charset="0"/>
                <a:ea typeface="MS Gothic" panose="020B0609070205080204" pitchFamily="49" charset="-128"/>
              </a:rPr>
              <a:t>FBI のインターネット犯罪苦情センター (IC3) のインターネット犯罪レポートでは、2021 年のフィッシングおよび関連する攻撃は前年比で 34% 増加したとされています。</a:t>
            </a:r>
          </a:p>
        </p:txBody>
      </p:sp>
      <p:sp>
        <p:nvSpPr>
          <p:cNvPr id="6" name="Rectangle 5">
            <a:extLst>
              <a:ext uri="{FF2B5EF4-FFF2-40B4-BE49-F238E27FC236}">
                <a16:creationId xmlns:a16="http://schemas.microsoft.com/office/drawing/2014/main" id="{AFA73305-10AC-28AD-0B1E-175C54A7BD2F}"/>
              </a:ext>
            </a:extLst>
          </p:cNvPr>
          <p:cNvSpPr/>
          <p:nvPr/>
        </p:nvSpPr>
        <p:spPr>
          <a:xfrm>
            <a:off x="944725" y="6378611"/>
            <a:ext cx="6127880" cy="307777"/>
          </a:xfrm>
          <a:prstGeom prst="rect">
            <a:avLst/>
          </a:prstGeom>
        </p:spPr>
        <p:txBody>
          <a:bodyPr wrap="square">
            <a:spAutoFit/>
          </a:bodyPr>
          <a:lstStyle/>
          <a:p>
            <a:pPr>
              <a:spcBef>
                <a:spcPts val="800"/>
              </a:spcBef>
            </a:pPr>
            <a:r>
              <a:rPr lang="ja-JP">
                <a:solidFill>
                  <a:schemeClr val="bg1"/>
                </a:solidFill>
                <a:latin typeface="Salesforce Sans" panose="020B0505020202020203" pitchFamily="34" charset="0"/>
                <a:ea typeface="MS Gothic" panose="020B0609070205080204" pitchFamily="49" charset="-128"/>
              </a:rPr>
              <a:t>* 出典はメモを参照</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27"/>
        <p:cNvGrpSpPr/>
        <p:nvPr/>
      </p:nvGrpSpPr>
      <p:grpSpPr>
        <a:xfrm>
          <a:off x="0" y="0"/>
          <a:ext cx="0" cy="0"/>
          <a:chOff x="0" y="0"/>
          <a:chExt cx="0" cy="0"/>
        </a:xfrm>
      </p:grpSpPr>
      <p:sp>
        <p:nvSpPr>
          <p:cNvPr id="10" name="Title 7">
            <a:extLst>
              <a:ext uri="{FF2B5EF4-FFF2-40B4-BE49-F238E27FC236}">
                <a16:creationId xmlns:a16="http://schemas.microsoft.com/office/drawing/2014/main" id="{2E6E5500-1C54-CC7C-E40F-15E6EA056806}"/>
              </a:ext>
            </a:extLst>
          </p:cNvPr>
          <p:cNvSpPr>
            <a:spLocks noGrp="1"/>
          </p:cNvSpPr>
          <p:nvPr>
            <p:ph type="title"/>
          </p:nvPr>
        </p:nvSpPr>
        <p:spPr>
          <a:xfrm>
            <a:off x="571500" y="63504"/>
            <a:ext cx="7429500" cy="990119"/>
          </a:xfrm>
        </p:spPr>
        <p:txBody>
          <a:bodyPr/>
          <a:lstStyle/>
          <a:p>
            <a:r>
              <a:rPr lang="ja-JP" dirty="0">
                <a:latin typeface="Arial" panose="020B0604020202020204" pitchFamily="34" charset="0"/>
                <a:ea typeface="MS Gothic" panose="020B0609070205080204" pitchFamily="49" charset="-128"/>
              </a:rPr>
              <a:t>アカウント乗っ取りによるリスク</a:t>
            </a:r>
          </a:p>
        </p:txBody>
      </p:sp>
      <p:sp>
        <p:nvSpPr>
          <p:cNvPr id="12" name="Footer Placeholder 4">
            <a:extLst>
              <a:ext uri="{FF2B5EF4-FFF2-40B4-BE49-F238E27FC236}">
                <a16:creationId xmlns:a16="http://schemas.microsoft.com/office/drawing/2014/main" id="{BA8D435C-7CAA-4A2B-DF0B-FE8D05FCD01B}"/>
              </a:ext>
            </a:extLst>
          </p:cNvPr>
          <p:cNvSpPr txBox="1">
            <a:spLocks/>
          </p:cNvSpPr>
          <p:nvPr/>
        </p:nvSpPr>
        <p:spPr>
          <a:xfrm>
            <a:off x="427703" y="6499983"/>
            <a:ext cx="7717094" cy="473252"/>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101600" indent="0">
              <a:buNone/>
            </a:pPr>
            <a:r>
              <a:rPr lang="ja-JP" sz="1100" u="sng">
                <a:latin typeface="Arial" panose="020B0604020202020204" pitchFamily="34" charset="0"/>
                <a:ea typeface="MS Gothic" panose="020B0609070205080204" pitchFamily="49" charset="-128"/>
                <a:hlinkClick r:id="rId3">
                  <a:extLst>
                    <a:ext uri="{A12FA001-AC4F-418D-AE19-62706E023703}">
                      <ahyp:hlinkClr xmlns:ahyp="http://schemas.microsoft.com/office/drawing/2018/hyperlinkcolor" val="tx"/>
                    </a:ext>
                  </a:extLst>
                </a:hlinkClick>
              </a:rPr>
              <a:t>https://www.okta.com/infographic/one-minute-whitepaper-the-anatomy-of-account-takeover-attacks/</a:t>
            </a:r>
          </a:p>
        </p:txBody>
      </p:sp>
      <p:sp>
        <p:nvSpPr>
          <p:cNvPr id="14" name="Google Shape;1430;p140">
            <a:extLst>
              <a:ext uri="{FF2B5EF4-FFF2-40B4-BE49-F238E27FC236}">
                <a16:creationId xmlns:a16="http://schemas.microsoft.com/office/drawing/2014/main" id="{E92DFCED-5BE3-9526-89CA-C747251623F3}"/>
              </a:ext>
            </a:extLst>
          </p:cNvPr>
          <p:cNvSpPr txBox="1">
            <a:spLocks noGrp="1"/>
          </p:cNvSpPr>
          <p:nvPr>
            <p:ph type="body" idx="3"/>
          </p:nvPr>
        </p:nvSpPr>
        <p:spPr>
          <a:xfrm>
            <a:off x="576075" y="1380931"/>
            <a:ext cx="6318600" cy="4791744"/>
          </a:xfrm>
          <a:prstGeom prst="rect">
            <a:avLst/>
          </a:prstGeom>
        </p:spPr>
        <p:txBody>
          <a:bodyPr spcFirstLastPara="1" wrap="square" lIns="0" tIns="0" rIns="0" bIns="0" anchor="t" anchorCtr="0">
            <a:noAutofit/>
          </a:bodyPr>
          <a:lstStyle/>
          <a:p>
            <a:pPr marL="0" lvl="0" indent="0" algn="l" rtl="0">
              <a:lnSpc>
                <a:spcPct val="103000"/>
              </a:lnSpc>
              <a:spcBef>
                <a:spcPts val="550"/>
              </a:spcBef>
              <a:spcAft>
                <a:spcPts val="0"/>
              </a:spcAft>
              <a:buNone/>
            </a:pPr>
            <a:r>
              <a:rPr lang="ja-JP" sz="2400">
                <a:solidFill>
                  <a:schemeClr val="accent1"/>
                </a:solidFill>
                <a:latin typeface="Arial" panose="020B0604020202020204" pitchFamily="34" charset="0"/>
                <a:ea typeface="MS Gothic" panose="020B0609070205080204" pitchFamily="49" charset="-128"/>
              </a:rPr>
              <a:t>攻撃者の目的は?</a:t>
            </a:r>
          </a:p>
          <a:p>
            <a:pPr marL="342900" indent="-342900">
              <a:lnSpc>
                <a:spcPct val="103000"/>
              </a:lnSpc>
              <a:spcBef>
                <a:spcPts val="550"/>
              </a:spcBef>
            </a:pPr>
            <a:r>
              <a:rPr lang="ja-JP" sz="1800">
                <a:latin typeface="Arial" panose="020B0604020202020204" pitchFamily="34" charset="0"/>
                <a:ea typeface="MS Gothic" panose="020B0609070205080204" pitchFamily="49" charset="-128"/>
              </a:rPr>
              <a:t>闇市場でのログイン情報の販売</a:t>
            </a:r>
          </a:p>
          <a:p>
            <a:pPr marL="342900" indent="-342900">
              <a:lnSpc>
                <a:spcPct val="103000"/>
              </a:lnSpc>
              <a:spcBef>
                <a:spcPts val="550"/>
              </a:spcBef>
            </a:pPr>
            <a:r>
              <a:rPr lang="ja-JP" sz="1800">
                <a:latin typeface="Arial" panose="020B0604020202020204" pitchFamily="34" charset="0"/>
                <a:ea typeface="MS Gothic" panose="020B0609070205080204" pitchFamily="49" charset="-128"/>
              </a:rPr>
              <a:t>実際のユーザー ID の乗っ取り</a:t>
            </a:r>
          </a:p>
          <a:p>
            <a:pPr marL="342900" indent="-342900">
              <a:lnSpc>
                <a:spcPct val="103000"/>
              </a:lnSpc>
              <a:spcBef>
                <a:spcPts val="550"/>
              </a:spcBef>
            </a:pPr>
            <a:r>
              <a:rPr lang="ja-JP" sz="1800">
                <a:latin typeface="Arial" panose="020B0604020202020204" pitchFamily="34" charset="0"/>
                <a:ea typeface="MS Gothic" panose="020B0609070205080204" pitchFamily="49" charset="-128"/>
              </a:rPr>
              <a:t>正当なアカウントからのスパム送信</a:t>
            </a:r>
          </a:p>
          <a:p>
            <a:pPr marL="342900" indent="-342900">
              <a:lnSpc>
                <a:spcPct val="103000"/>
              </a:lnSpc>
              <a:spcBef>
                <a:spcPts val="550"/>
              </a:spcBef>
            </a:pPr>
            <a:r>
              <a:rPr lang="ja-JP" sz="1800">
                <a:latin typeface="Arial" panose="020B0604020202020204" pitchFamily="34" charset="0"/>
                <a:ea typeface="MS Gothic" panose="020B0609070205080204" pitchFamily="49" charset="-128"/>
              </a:rPr>
              <a:t>保存されている金融製品の使用</a:t>
            </a:r>
          </a:p>
          <a:p>
            <a:pPr marL="342900" indent="-342900">
              <a:lnSpc>
                <a:spcPct val="103000"/>
              </a:lnSpc>
              <a:spcBef>
                <a:spcPts val="550"/>
              </a:spcBef>
            </a:pPr>
            <a:r>
              <a:rPr lang="ja-JP" sz="1800">
                <a:latin typeface="Arial" panose="020B0604020202020204" pitchFamily="34" charset="0"/>
                <a:ea typeface="MS Gothic" panose="020B0609070205080204" pitchFamily="49" charset="-128"/>
              </a:rPr>
              <a:t>高額製品の購入</a:t>
            </a:r>
          </a:p>
          <a:p>
            <a:pPr marL="342900" indent="-342900">
              <a:lnSpc>
                <a:spcPct val="103000"/>
              </a:lnSpc>
              <a:spcBef>
                <a:spcPts val="550"/>
              </a:spcBef>
            </a:pPr>
            <a:r>
              <a:rPr lang="ja-JP" sz="1800">
                <a:latin typeface="Arial" panose="020B0604020202020204" pitchFamily="34" charset="0"/>
                <a:ea typeface="MS Gothic" panose="020B0609070205080204" pitchFamily="49" charset="-128"/>
              </a:rPr>
              <a:t>サイトへのカードスキミングコードの追加</a:t>
            </a:r>
          </a:p>
          <a:p>
            <a:pPr marL="0" indent="0">
              <a:lnSpc>
                <a:spcPct val="103000"/>
              </a:lnSpc>
              <a:spcBef>
                <a:spcPts val="1500"/>
              </a:spcBef>
              <a:buNone/>
            </a:pPr>
            <a:r>
              <a:rPr lang="ja-JP" sz="2400">
                <a:solidFill>
                  <a:schemeClr val="accent1"/>
                </a:solidFill>
                <a:latin typeface="Arial" panose="020B0604020202020204" pitchFamily="34" charset="0"/>
                <a:ea typeface="MS Gothic" panose="020B0609070205080204" pitchFamily="49" charset="-128"/>
              </a:rPr>
              <a:t>ビジネスへの影響は?</a:t>
            </a:r>
          </a:p>
          <a:p>
            <a:pPr marL="342900" indent="-342900">
              <a:lnSpc>
                <a:spcPct val="103000"/>
              </a:lnSpc>
              <a:spcBef>
                <a:spcPts val="550"/>
              </a:spcBef>
            </a:pPr>
            <a:r>
              <a:rPr lang="ja-JP" sz="1800">
                <a:latin typeface="Arial" panose="020B0604020202020204" pitchFamily="34" charset="0"/>
                <a:ea typeface="MS Gothic" panose="020B0609070205080204" pitchFamily="49" charset="-128"/>
              </a:rPr>
              <a:t>顧客からの信頼の失墜</a:t>
            </a:r>
          </a:p>
          <a:p>
            <a:pPr marL="342900" indent="-342900">
              <a:lnSpc>
                <a:spcPct val="103000"/>
              </a:lnSpc>
              <a:spcBef>
                <a:spcPts val="550"/>
              </a:spcBef>
            </a:pPr>
            <a:r>
              <a:rPr lang="ja-JP" sz="1800">
                <a:latin typeface="Arial" panose="020B0604020202020204" pitchFamily="34" charset="0"/>
                <a:ea typeface="MS Gothic" panose="020B0609070205080204" pitchFamily="49" charset="-128"/>
              </a:rPr>
              <a:t>収益の消失</a:t>
            </a:r>
          </a:p>
          <a:p>
            <a:pPr marL="342900" indent="-342900">
              <a:lnSpc>
                <a:spcPct val="103000"/>
              </a:lnSpc>
              <a:spcBef>
                <a:spcPts val="550"/>
              </a:spcBef>
            </a:pPr>
            <a:r>
              <a:rPr lang="ja-JP" sz="1800">
                <a:latin typeface="Arial" panose="020B0604020202020204" pitchFamily="34" charset="0"/>
                <a:ea typeface="MS Gothic" panose="020B0609070205080204" pitchFamily="49" charset="-128"/>
              </a:rPr>
              <a:t>ブランドダメージ</a:t>
            </a:r>
          </a:p>
          <a:p>
            <a:pPr marL="342900" indent="-342900">
              <a:lnSpc>
                <a:spcPct val="103000"/>
              </a:lnSpc>
              <a:spcBef>
                <a:spcPts val="550"/>
              </a:spcBef>
            </a:pPr>
            <a:r>
              <a:rPr lang="ja-JP" sz="1800">
                <a:latin typeface="Arial" panose="020B0604020202020204" pitchFamily="34" charset="0"/>
                <a:ea typeface="MS Gothic" panose="020B0609070205080204" pitchFamily="49" charset="-128"/>
              </a:rPr>
              <a:t>GDPR 違反</a:t>
            </a:r>
          </a:p>
          <a:p>
            <a:pPr marL="342900" indent="-342900">
              <a:lnSpc>
                <a:spcPct val="103000"/>
              </a:lnSpc>
              <a:spcBef>
                <a:spcPts val="550"/>
              </a:spcBef>
            </a:pPr>
            <a:r>
              <a:rPr lang="ja-JP" sz="1800">
                <a:latin typeface="Arial" panose="020B0604020202020204" pitchFamily="34" charset="0"/>
                <a:ea typeface="MS Gothic" panose="020B0609070205080204" pitchFamily="49" charset="-128"/>
              </a:rPr>
              <a:t>その他の罰金</a:t>
            </a:r>
          </a:p>
          <a:p>
            <a:pPr marL="0" lvl="0" indent="0" algn="l" rtl="0">
              <a:spcBef>
                <a:spcPts val="575"/>
              </a:spcBef>
              <a:spcAft>
                <a:spcPts val="900"/>
              </a:spcAft>
              <a:buNone/>
            </a:pPr>
            <a:endParaRPr dirty="0">
              <a:latin typeface="Arial" panose="020B0604020202020204" pitchFamily="34" charset="0"/>
              <a:ea typeface="MS Gothic" panose="020B0609070205080204" pitchFamily="49"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2" name="Google Shape;1126;p159">
            <a:extLst>
              <a:ext uri="{FF2B5EF4-FFF2-40B4-BE49-F238E27FC236}">
                <a16:creationId xmlns:a16="http://schemas.microsoft.com/office/drawing/2014/main" id="{D59BBEC3-8331-AD50-9869-BEE9D90BFBE5}"/>
              </a:ext>
            </a:extLst>
          </p:cNvPr>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latin typeface="Salesforce Sans" panose="020B0505020202020203" pitchFamily="34" charset="0"/>
                <a:ea typeface="MS Gothic" panose="020B0609070205080204" pitchFamily="49" charset="-128"/>
              </a:rPr>
              <a:t>ビジネスのセキュリティを強化</a:t>
            </a:r>
          </a:p>
        </p:txBody>
      </p:sp>
      <p:sp>
        <p:nvSpPr>
          <p:cNvPr id="3" name="Google Shape;1127;p159">
            <a:extLst>
              <a:ext uri="{FF2B5EF4-FFF2-40B4-BE49-F238E27FC236}">
                <a16:creationId xmlns:a16="http://schemas.microsoft.com/office/drawing/2014/main" id="{D754AE77-F9E1-9884-9BCD-616C71ED6236}"/>
              </a:ext>
            </a:extLst>
          </p:cNvPr>
          <p:cNvSpPr txBox="1">
            <a:spLocks noGrp="1"/>
          </p:cNvSpPr>
          <p:nvPr>
            <p:ph type="body" idx="2"/>
          </p:nvPr>
        </p:nvSpPr>
        <p:spPr>
          <a:xfrm>
            <a:off x="428756" y="1026100"/>
            <a:ext cx="8865300" cy="2541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ja-JP" dirty="0">
                <a:solidFill>
                  <a:schemeClr val="accent1"/>
                </a:solidFill>
                <a:latin typeface="Salesforce Sans" panose="020B0505020202020203" pitchFamily="34" charset="0"/>
                <a:ea typeface="MS Gothic" panose="020B0609070205080204" pitchFamily="49" charset="-128"/>
              </a:rPr>
              <a:t>多要素認証 (MFA) でユーザーアカウントを保護</a:t>
            </a:r>
          </a:p>
        </p:txBody>
      </p:sp>
      <p:sp>
        <p:nvSpPr>
          <p:cNvPr id="4" name="Google Shape;1128;p159">
            <a:extLst>
              <a:ext uri="{FF2B5EF4-FFF2-40B4-BE49-F238E27FC236}">
                <a16:creationId xmlns:a16="http://schemas.microsoft.com/office/drawing/2014/main" id="{E52B0469-9A9E-13A5-DDFD-6DD1E4897DD7}"/>
              </a:ext>
            </a:extLst>
          </p:cNvPr>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ja-JP" sz="2400" b="1">
                <a:solidFill>
                  <a:srgbClr val="205CA0"/>
                </a:solidFill>
                <a:latin typeface="Salesforce Sans" panose="020B0505020202020203" pitchFamily="34" charset="0"/>
                <a:ea typeface="MS Gothic" panose="020B0609070205080204" pitchFamily="49" charset="-128"/>
                <a:cs typeface="Salesforce Sans"/>
                <a:sym typeface="Salesforce Sans"/>
              </a:rPr>
              <a:t>知っていること</a:t>
            </a:r>
          </a:p>
          <a:p>
            <a:pPr marL="0" lvl="0" indent="0" algn="ctr" rtl="0">
              <a:spcBef>
                <a:spcPts val="300"/>
              </a:spcBef>
              <a:spcAft>
                <a:spcPts val="300"/>
              </a:spcAft>
              <a:buNone/>
            </a:pPr>
            <a:r>
              <a:rPr lang="ja-JP" sz="1900">
                <a:solidFill>
                  <a:srgbClr val="59575C"/>
                </a:solidFill>
                <a:latin typeface="Salesforce Sans" panose="020B0505020202020203" pitchFamily="34" charset="0"/>
                <a:ea typeface="MS Gothic" panose="020B0609070205080204" pitchFamily="49" charset="-128"/>
                <a:cs typeface="Salesforce Sans"/>
                <a:sym typeface="Salesforce Sans"/>
              </a:rPr>
              <a:t>ログイン情報</a:t>
            </a:r>
          </a:p>
        </p:txBody>
      </p:sp>
      <p:sp>
        <p:nvSpPr>
          <p:cNvPr id="5" name="Google Shape;1129;p159">
            <a:extLst>
              <a:ext uri="{FF2B5EF4-FFF2-40B4-BE49-F238E27FC236}">
                <a16:creationId xmlns:a16="http://schemas.microsoft.com/office/drawing/2014/main" id="{DE5C6C97-24EB-DFE9-E101-AE0E4048E83A}"/>
              </a:ext>
            </a:extLst>
          </p:cNvPr>
          <p:cNvSpPr/>
          <p:nvPr/>
        </p:nvSpPr>
        <p:spPr>
          <a:xfrm>
            <a:off x="4233180"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130;p159">
            <a:extLst>
              <a:ext uri="{FF2B5EF4-FFF2-40B4-BE49-F238E27FC236}">
                <a16:creationId xmlns:a16="http://schemas.microsoft.com/office/drawing/2014/main" id="{10ACCBFE-074A-B9CC-E2B3-469AE47C0103}"/>
              </a:ext>
            </a:extLst>
          </p:cNvPr>
          <p:cNvSpPr txBox="1"/>
          <p:nvPr/>
        </p:nvSpPr>
        <p:spPr>
          <a:xfrm>
            <a:off x="4373233" y="3868500"/>
            <a:ext cx="3616058"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ja-JP" sz="2400" b="1" dirty="0">
                <a:solidFill>
                  <a:srgbClr val="205CA0"/>
                </a:solidFill>
                <a:latin typeface="Salesforce Sans" panose="020B0505020202020203" pitchFamily="34" charset="0"/>
                <a:ea typeface="MS Gothic" panose="020B0609070205080204" pitchFamily="49" charset="-128"/>
                <a:cs typeface="Salesforce Sans"/>
                <a:sym typeface="Salesforce Sans"/>
              </a:rPr>
              <a:t>持っているもの</a:t>
            </a:r>
          </a:p>
          <a:p>
            <a:pPr marL="0" lvl="0" indent="0" algn="ctr" rtl="0">
              <a:spcBef>
                <a:spcPts val="300"/>
              </a:spcBef>
              <a:spcAft>
                <a:spcPts val="0"/>
              </a:spcAft>
              <a:buNone/>
            </a:pPr>
            <a:r>
              <a:rPr lang="ja-JP" sz="1900" dirty="0">
                <a:solidFill>
                  <a:schemeClr val="accent2"/>
                </a:solidFill>
                <a:latin typeface="Salesforce Sans" panose="020B0505020202020203" pitchFamily="34" charset="0"/>
                <a:ea typeface="MS Gothic" panose="020B0609070205080204" pitchFamily="49" charset="-128"/>
                <a:cs typeface="Salesforce Sans"/>
                <a:sym typeface="Salesforce Sans"/>
              </a:rPr>
              <a:t>Authenticator アプリケーション</a:t>
            </a:r>
          </a:p>
          <a:p>
            <a:pPr marL="0" lvl="0" indent="0" algn="ctr" rtl="0">
              <a:spcBef>
                <a:spcPts val="300"/>
              </a:spcBef>
              <a:spcAft>
                <a:spcPts val="0"/>
              </a:spcAft>
              <a:buNone/>
            </a:pPr>
            <a:r>
              <a:rPr lang="ja-JP" sz="1900" dirty="0">
                <a:solidFill>
                  <a:schemeClr val="accent2"/>
                </a:solidFill>
                <a:latin typeface="Salesforce Sans" panose="020B0505020202020203" pitchFamily="34" charset="0"/>
                <a:ea typeface="MS Gothic" panose="020B0609070205080204" pitchFamily="49" charset="-128"/>
                <a:cs typeface="Salesforce Sans"/>
                <a:sym typeface="Salesforce Sans"/>
              </a:rPr>
              <a:t> セキュリティキー</a:t>
            </a:r>
          </a:p>
          <a:p>
            <a:pPr marL="0" lvl="0" indent="0" algn="ctr" rtl="0">
              <a:spcBef>
                <a:spcPts val="300"/>
              </a:spcBef>
              <a:spcAft>
                <a:spcPts val="0"/>
              </a:spcAft>
              <a:buNone/>
            </a:pPr>
            <a:r>
              <a:rPr lang="ja-JP" sz="1900" dirty="0">
                <a:solidFill>
                  <a:schemeClr val="accent2"/>
                </a:solidFill>
                <a:latin typeface="Salesforce Sans" panose="020B0505020202020203" pitchFamily="34" charset="0"/>
                <a:ea typeface="MS Gothic" panose="020B0609070205080204" pitchFamily="49" charset="-128"/>
                <a:cs typeface="Salesforce Sans"/>
                <a:sym typeface="Salesforce Sans"/>
              </a:rPr>
              <a:t>組み込み Authenticator</a:t>
            </a:r>
          </a:p>
          <a:p>
            <a:pPr marL="0" lvl="0" indent="0" algn="l" rtl="0">
              <a:spcBef>
                <a:spcPts val="300"/>
              </a:spcBef>
              <a:spcAft>
                <a:spcPts val="0"/>
              </a:spcAft>
              <a:buNone/>
            </a:pPr>
            <a:endParaRPr sz="1900" dirty="0">
              <a:solidFill>
                <a:srgbClr val="59575C"/>
              </a:solidFill>
              <a:latin typeface="Salesforce Sans" panose="020B0505020202020203" pitchFamily="34" charset="0"/>
              <a:ea typeface="MS Gothic" panose="020B0609070205080204" pitchFamily="49" charset="-128"/>
              <a:cs typeface="Salesforce Sans"/>
              <a:sym typeface="Salesforce Sans"/>
            </a:endParaRPr>
          </a:p>
        </p:txBody>
      </p:sp>
      <p:sp>
        <p:nvSpPr>
          <p:cNvPr id="7" name="Google Shape;1131;p159">
            <a:extLst>
              <a:ext uri="{FF2B5EF4-FFF2-40B4-BE49-F238E27FC236}">
                <a16:creationId xmlns:a16="http://schemas.microsoft.com/office/drawing/2014/main" id="{DF7F296F-178A-0031-9609-A3196738CAB7}"/>
              </a:ext>
            </a:extLst>
          </p:cNvPr>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1132;p159">
            <a:extLst>
              <a:ext uri="{FF2B5EF4-FFF2-40B4-BE49-F238E27FC236}">
                <a16:creationId xmlns:a16="http://schemas.microsoft.com/office/drawing/2014/main" id="{1DE61B80-D12C-74A7-0CF2-6817BCCD7F62}"/>
              </a:ext>
            </a:extLst>
          </p:cNvPr>
          <p:cNvGrpSpPr/>
          <p:nvPr/>
        </p:nvGrpSpPr>
        <p:grpSpPr>
          <a:xfrm>
            <a:off x="541677" y="1936201"/>
            <a:ext cx="3657858" cy="2027618"/>
            <a:chOff x="579020" y="2521894"/>
            <a:chExt cx="2974352" cy="1648604"/>
          </a:xfrm>
        </p:grpSpPr>
        <p:pic>
          <p:nvPicPr>
            <p:cNvPr id="9" name="Google Shape;1133;p159">
              <a:extLst>
                <a:ext uri="{FF2B5EF4-FFF2-40B4-BE49-F238E27FC236}">
                  <a16:creationId xmlns:a16="http://schemas.microsoft.com/office/drawing/2014/main" id="{44E21A67-A63F-F596-5215-2D44D17E62C7}"/>
                </a:ext>
              </a:extLst>
            </p:cNvPr>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 name="Google Shape;1134;p159">
              <a:extLst>
                <a:ext uri="{FF2B5EF4-FFF2-40B4-BE49-F238E27FC236}">
                  <a16:creationId xmlns:a16="http://schemas.microsoft.com/office/drawing/2014/main" id="{1C629894-7DF3-AF55-C028-22D2FCCFBA8D}"/>
                </a:ext>
              </a:extLst>
            </p:cNvPr>
            <p:cNvGrpSpPr/>
            <p:nvPr/>
          </p:nvGrpSpPr>
          <p:grpSpPr>
            <a:xfrm>
              <a:off x="579020" y="2521894"/>
              <a:ext cx="2974352" cy="1648604"/>
              <a:chOff x="310555" y="3851187"/>
              <a:chExt cx="4300682" cy="2383754"/>
            </a:xfrm>
          </p:grpSpPr>
          <p:pic>
            <p:nvPicPr>
              <p:cNvPr id="12" name="Google Shape;1135;p159">
                <a:extLst>
                  <a:ext uri="{FF2B5EF4-FFF2-40B4-BE49-F238E27FC236}">
                    <a16:creationId xmlns:a16="http://schemas.microsoft.com/office/drawing/2014/main" id="{0F094507-9804-D01F-7B9D-978FECE0969C}"/>
                  </a:ext>
                </a:extLst>
              </p:cNvPr>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3" name="Google Shape;1136;p159">
                <a:extLst>
                  <a:ext uri="{FF2B5EF4-FFF2-40B4-BE49-F238E27FC236}">
                    <a16:creationId xmlns:a16="http://schemas.microsoft.com/office/drawing/2014/main" id="{66D112B8-7FA1-4553-5DF1-91375C6F5848}"/>
                  </a:ext>
                </a:extLst>
              </p:cNvPr>
              <p:cNvGrpSpPr/>
              <p:nvPr/>
            </p:nvGrpSpPr>
            <p:grpSpPr>
              <a:xfrm>
                <a:off x="455499" y="3851187"/>
                <a:ext cx="3975729" cy="2269478"/>
                <a:chOff x="0" y="0"/>
                <a:chExt cx="7953048" cy="4539865"/>
              </a:xfrm>
            </p:grpSpPr>
            <p:pic>
              <p:nvPicPr>
                <p:cNvPr id="14" name="Google Shape;1137;p159" descr="SafariBrowserBar.png">
                  <a:extLst>
                    <a:ext uri="{FF2B5EF4-FFF2-40B4-BE49-F238E27FC236}">
                      <a16:creationId xmlns:a16="http://schemas.microsoft.com/office/drawing/2014/main" id="{0225613C-DDF7-8EA9-7AEA-FCA6152A85F5}"/>
                    </a:ext>
                  </a:extLst>
                </p:cNvPr>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5" name="Google Shape;1138;p159" descr="MacbookPro2018_Cutout.png">
                  <a:extLst>
                    <a:ext uri="{FF2B5EF4-FFF2-40B4-BE49-F238E27FC236}">
                      <a16:creationId xmlns:a16="http://schemas.microsoft.com/office/drawing/2014/main" id="{3CCB3EBB-CDD0-79F9-92EE-947D1C480264}"/>
                    </a:ext>
                  </a:extLst>
                </p:cNvPr>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6" name="Google Shape;1139;p159">
            <a:extLst>
              <a:ext uri="{FF2B5EF4-FFF2-40B4-BE49-F238E27FC236}">
                <a16:creationId xmlns:a16="http://schemas.microsoft.com/office/drawing/2014/main" id="{ABBC0B08-86D0-C012-E97E-E2489F2BB16C}"/>
              </a:ext>
            </a:extLst>
          </p:cNvPr>
          <p:cNvGrpSpPr/>
          <p:nvPr/>
        </p:nvGrpSpPr>
        <p:grpSpPr>
          <a:xfrm>
            <a:off x="5619352" y="1822289"/>
            <a:ext cx="1119241" cy="2140950"/>
            <a:chOff x="6224460" y="2105973"/>
            <a:chExt cx="1490930" cy="2851938"/>
          </a:xfrm>
        </p:grpSpPr>
        <p:pic>
          <p:nvPicPr>
            <p:cNvPr id="17" name="Google Shape;1140;p159">
              <a:extLst>
                <a:ext uri="{FF2B5EF4-FFF2-40B4-BE49-F238E27FC236}">
                  <a16:creationId xmlns:a16="http://schemas.microsoft.com/office/drawing/2014/main" id="{5DC08AC1-1CB2-1ABE-1501-D5F10A4A88DF}"/>
                </a:ext>
              </a:extLst>
            </p:cNvPr>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8" name="Google Shape;1141;p159">
              <a:extLst>
                <a:ext uri="{FF2B5EF4-FFF2-40B4-BE49-F238E27FC236}">
                  <a16:creationId xmlns:a16="http://schemas.microsoft.com/office/drawing/2014/main" id="{2EE7C667-9205-28CD-B542-A9D3B41F18F3}"/>
                </a:ext>
              </a:extLst>
            </p:cNvPr>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9" name="Google Shape;1142;p159">
            <a:extLst>
              <a:ext uri="{FF2B5EF4-FFF2-40B4-BE49-F238E27FC236}">
                <a16:creationId xmlns:a16="http://schemas.microsoft.com/office/drawing/2014/main" id="{83C4C1A3-D8FE-4A3B-2327-E29B00EE1A0D}"/>
              </a:ext>
            </a:extLst>
          </p:cNvPr>
          <p:cNvGrpSpPr/>
          <p:nvPr/>
        </p:nvGrpSpPr>
        <p:grpSpPr>
          <a:xfrm>
            <a:off x="8920775" y="2586712"/>
            <a:ext cx="1658500" cy="726600"/>
            <a:chOff x="10951025" y="3294975"/>
            <a:chExt cx="1658500" cy="726600"/>
          </a:xfrm>
        </p:grpSpPr>
        <p:grpSp>
          <p:nvGrpSpPr>
            <p:cNvPr id="20" name="Google Shape;1143;p159">
              <a:extLst>
                <a:ext uri="{FF2B5EF4-FFF2-40B4-BE49-F238E27FC236}">
                  <a16:creationId xmlns:a16="http://schemas.microsoft.com/office/drawing/2014/main" id="{7DCD1E48-5C14-781B-3D5B-ACA01F7F27AC}"/>
                </a:ext>
              </a:extLst>
            </p:cNvPr>
            <p:cNvGrpSpPr/>
            <p:nvPr/>
          </p:nvGrpSpPr>
          <p:grpSpPr>
            <a:xfrm>
              <a:off x="10951025" y="3500751"/>
              <a:ext cx="315049" cy="315049"/>
              <a:chOff x="12341216" y="3560346"/>
              <a:chExt cx="462627" cy="462627"/>
            </a:xfrm>
          </p:grpSpPr>
          <p:sp>
            <p:nvSpPr>
              <p:cNvPr id="22" name="Google Shape;1144;p159">
                <a:extLst>
                  <a:ext uri="{FF2B5EF4-FFF2-40B4-BE49-F238E27FC236}">
                    <a16:creationId xmlns:a16="http://schemas.microsoft.com/office/drawing/2014/main" id="{8D0C56FA-0A29-B23A-3150-3A8E3C1BA6E6}"/>
                  </a:ext>
                </a:extLst>
              </p:cNvPr>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Salesforce Sans" panose="020B0505020202020203" pitchFamily="34" charset="0"/>
                  <a:ea typeface="MS Gothic" panose="020B0609070205080204" pitchFamily="49" charset="-128"/>
                  <a:cs typeface="Arial"/>
                  <a:sym typeface="Arial"/>
                </a:endParaRPr>
              </a:p>
            </p:txBody>
          </p:sp>
          <p:sp>
            <p:nvSpPr>
              <p:cNvPr id="23" name="Google Shape;1145;p159">
                <a:extLst>
                  <a:ext uri="{FF2B5EF4-FFF2-40B4-BE49-F238E27FC236}">
                    <a16:creationId xmlns:a16="http://schemas.microsoft.com/office/drawing/2014/main" id="{B340D243-BAF6-9E59-82AA-2057ADB1A3DD}"/>
                  </a:ext>
                </a:extLst>
              </p:cNvPr>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Salesforce Sans" panose="020B0505020202020203" pitchFamily="34" charset="0"/>
                  <a:ea typeface="MS Gothic" panose="020B0609070205080204" pitchFamily="49" charset="-128"/>
                  <a:cs typeface="Arial"/>
                  <a:sym typeface="Arial"/>
                </a:endParaRPr>
              </a:p>
            </p:txBody>
          </p:sp>
        </p:grpSp>
        <p:sp>
          <p:nvSpPr>
            <p:cNvPr id="21" name="Google Shape;1146;p159">
              <a:extLst>
                <a:ext uri="{FF2B5EF4-FFF2-40B4-BE49-F238E27FC236}">
                  <a16:creationId xmlns:a16="http://schemas.microsoft.com/office/drawing/2014/main" id="{D4063510-5FBB-5999-1C7B-8AFE1E101D56}"/>
                </a:ext>
              </a:extLst>
            </p:cNvPr>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ja-JP" sz="3100" b="1" dirty="0">
                  <a:solidFill>
                    <a:srgbClr val="205CA0"/>
                  </a:solidFill>
                  <a:latin typeface="Salesforce Sans" panose="020B0505020202020203" pitchFamily="34" charset="0"/>
                  <a:ea typeface="MS Gothic" panose="020B0609070205080204" pitchFamily="49" charset="-128"/>
                  <a:cs typeface="Salesforce Sans"/>
                  <a:sym typeface="Salesforce Sans"/>
                </a:rPr>
                <a:t>MFA</a:t>
              </a:r>
            </a:p>
            <a:p>
              <a:pPr marL="0" lvl="0" indent="0" algn="l" rtl="0">
                <a:spcBef>
                  <a:spcPts val="300"/>
                </a:spcBef>
                <a:spcAft>
                  <a:spcPts val="0"/>
                </a:spcAft>
                <a:buNone/>
              </a:pPr>
              <a:endParaRPr sz="1900" dirty="0">
                <a:solidFill>
                  <a:srgbClr val="59575C"/>
                </a:solidFill>
                <a:latin typeface="Salesforce Sans" panose="020B0505020202020203" pitchFamily="34" charset="0"/>
                <a:ea typeface="MS Gothic" panose="020B0609070205080204" pitchFamily="49" charset="-128"/>
                <a:cs typeface="Salesforce Sans"/>
                <a:sym typeface="Salesforce Sans"/>
              </a:endParaRPr>
            </a:p>
          </p:txBody>
        </p:sp>
      </p:grpSp>
      <p:pic>
        <p:nvPicPr>
          <p:cNvPr id="24" name="Google Shape;1147;p159">
            <a:extLst>
              <a:ext uri="{FF2B5EF4-FFF2-40B4-BE49-F238E27FC236}">
                <a16:creationId xmlns:a16="http://schemas.microsoft.com/office/drawing/2014/main" id="{5B5D74AE-1703-DBBE-6673-244F66F53F63}"/>
              </a:ext>
            </a:extLst>
          </p:cNvPr>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25" name="Google Shape;1148;p159">
            <a:extLst>
              <a:ext uri="{FF2B5EF4-FFF2-40B4-BE49-F238E27FC236}">
                <a16:creationId xmlns:a16="http://schemas.microsoft.com/office/drawing/2014/main" id="{82DDA309-0018-350E-2D53-F2D2D2D7ED3B}"/>
              </a:ext>
            </a:extLst>
          </p:cNvPr>
          <p:cNvGrpSpPr/>
          <p:nvPr/>
        </p:nvGrpSpPr>
        <p:grpSpPr>
          <a:xfrm>
            <a:off x="8492806" y="4187171"/>
            <a:ext cx="3233987" cy="2805139"/>
            <a:chOff x="8569990" y="4187170"/>
            <a:chExt cx="3234957" cy="2805139"/>
          </a:xfrm>
        </p:grpSpPr>
        <p:pic>
          <p:nvPicPr>
            <p:cNvPr id="26" name="Google Shape;1149;p159">
              <a:extLst>
                <a:ext uri="{FF2B5EF4-FFF2-40B4-BE49-F238E27FC236}">
                  <a16:creationId xmlns:a16="http://schemas.microsoft.com/office/drawing/2014/main" id="{AA51A9D3-100A-0B29-CC24-4F915507CAAC}"/>
                </a:ext>
              </a:extLst>
            </p:cNvPr>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27" name="Google Shape;1150;p159">
              <a:extLst>
                <a:ext uri="{FF2B5EF4-FFF2-40B4-BE49-F238E27FC236}">
                  <a16:creationId xmlns:a16="http://schemas.microsoft.com/office/drawing/2014/main" id="{EAB2E107-2065-8803-0551-2333DAEDF807}"/>
                </a:ext>
              </a:extLst>
            </p:cNvPr>
            <p:cNvSpPr txBox="1"/>
            <p:nvPr/>
          </p:nvSpPr>
          <p:spPr>
            <a:xfrm rot="21576074">
              <a:off x="8931573" y="4615897"/>
              <a:ext cx="2418194"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ja-JP" sz="1600" b="1" dirty="0">
                  <a:solidFill>
                    <a:srgbClr val="FFFFFF"/>
                  </a:solidFill>
                  <a:latin typeface="Salesforce Sans" panose="020B0505020202020203" pitchFamily="34" charset="0"/>
                  <a:ea typeface="MS Gothic" panose="020B0609070205080204" pitchFamily="49" charset="-128"/>
                  <a:cs typeface="Salesforce Sans"/>
                  <a:sym typeface="Salesforce Sans"/>
                </a:rPr>
                <a:t>MFA の有効化は、組織を保護するために実行できる最も簡単で効果的な対策の 1 つです  </a:t>
              </a:r>
            </a:p>
          </p:txBody>
        </p:sp>
      </p:grpSp>
    </p:spTree>
    <p:extLst>
      <p:ext uri="{BB962C8B-B14F-4D97-AF65-F5344CB8AC3E}">
        <p14:creationId xmlns:p14="http://schemas.microsoft.com/office/powerpoint/2010/main" val="17210523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0"/>
        <p:cNvGrpSpPr/>
        <p:nvPr/>
      </p:nvGrpSpPr>
      <p:grpSpPr>
        <a:xfrm>
          <a:off x="0" y="0"/>
          <a:ext cx="0" cy="0"/>
          <a:chOff x="0" y="0"/>
          <a:chExt cx="0" cy="0"/>
        </a:xfrm>
      </p:grpSpPr>
      <p:sp>
        <p:nvSpPr>
          <p:cNvPr id="10" name="Google Shape;1155;p160">
            <a:extLst>
              <a:ext uri="{FF2B5EF4-FFF2-40B4-BE49-F238E27FC236}">
                <a16:creationId xmlns:a16="http://schemas.microsoft.com/office/drawing/2014/main" id="{3A008057-A6D6-0760-E33D-D15BD4FCC0EE}"/>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400">
                <a:solidFill>
                  <a:schemeClr val="accent1"/>
                </a:solidFill>
                <a:latin typeface="Arial" panose="020B0604020202020204" pitchFamily="34" charset="0"/>
                <a:ea typeface="MS Gothic" panose="020B0609070205080204" pitchFamily="49" charset="-128"/>
                <a:cs typeface="Salesforce Sans"/>
                <a:sym typeface="Salesforce Sans"/>
              </a:rPr>
              <a:t>MFA は代表的な攻撃のいくつかを防止できる</a:t>
            </a:r>
          </a:p>
        </p:txBody>
      </p:sp>
      <p:sp>
        <p:nvSpPr>
          <p:cNvPr id="11" name="Google Shape;1156;p160">
            <a:extLst>
              <a:ext uri="{FF2B5EF4-FFF2-40B4-BE49-F238E27FC236}">
                <a16:creationId xmlns:a16="http://schemas.microsoft.com/office/drawing/2014/main" id="{54E1A252-EA70-9890-A3A7-1386A4ED2588}"/>
              </a:ext>
            </a:extLst>
          </p:cNvPr>
          <p:cNvSpPr txBox="1"/>
          <p:nvPr/>
        </p:nvSpPr>
        <p:spPr>
          <a:xfrm>
            <a:off x="571500" y="0"/>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200" b="1" dirty="0">
                <a:solidFill>
                  <a:schemeClr val="accent1"/>
                </a:solidFill>
                <a:latin typeface="Arial" panose="020B0604020202020204" pitchFamily="34" charset="0"/>
                <a:ea typeface="MS Gothic" panose="020B0609070205080204" pitchFamily="49" charset="-128"/>
                <a:cs typeface="Salesforce Sans"/>
                <a:sym typeface="Salesforce Sans"/>
              </a:rPr>
              <a:t>代表的な攻撃に対する MFA の防止効果</a:t>
            </a:r>
          </a:p>
        </p:txBody>
      </p:sp>
      <p:sp>
        <p:nvSpPr>
          <p:cNvPr id="12" name="Google Shape;1157;p160">
            <a:extLst>
              <a:ext uri="{FF2B5EF4-FFF2-40B4-BE49-F238E27FC236}">
                <a16:creationId xmlns:a16="http://schemas.microsoft.com/office/drawing/2014/main" id="{AA4348F1-8F2B-8DEE-251B-DCB8E290C2F5}"/>
              </a:ext>
            </a:extLst>
          </p:cNvPr>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フィッシング、ビッシング、</a:t>
            </a:r>
            <a:br>
              <a:rPr lang="en-AS" altLang="ja-JP" sz="1900" dirty="0">
                <a:solidFill>
                  <a:srgbClr val="59575C"/>
                </a:solidFill>
                <a:latin typeface="Arial" panose="020B0604020202020204" pitchFamily="34" charset="0"/>
                <a:ea typeface="MS Gothic" panose="020B0609070205080204" pitchFamily="49" charset="-128"/>
                <a:cs typeface="Salesforce Sans"/>
                <a:sym typeface="Salesforce Sans"/>
              </a:rPr>
            </a:b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スミッシング</a:t>
            </a:r>
          </a:p>
          <a:p>
            <a:pPr marL="0" lvl="0" indent="0" algn="l" rtl="0">
              <a:spcBef>
                <a:spcPts val="1100"/>
              </a:spcBef>
              <a:spcAft>
                <a:spcPts val="0"/>
              </a:spcAft>
              <a:buNone/>
            </a:pP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スピアフィッシング</a:t>
            </a:r>
          </a:p>
          <a:p>
            <a:pPr marL="0" lvl="0" indent="0" algn="l" rtl="0">
              <a:spcBef>
                <a:spcPts val="1100"/>
              </a:spcBef>
              <a:spcAft>
                <a:spcPts val="0"/>
              </a:spcAft>
              <a:buNone/>
            </a:pP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キーロガー</a:t>
            </a:r>
          </a:p>
          <a:p>
            <a:pPr marL="0" lvl="0" indent="0" algn="l" rtl="0">
              <a:spcBef>
                <a:spcPts val="1100"/>
              </a:spcBef>
              <a:spcAft>
                <a:spcPts val="0"/>
              </a:spcAft>
              <a:buNone/>
            </a:pP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クレデンシャルスタッフィング</a:t>
            </a:r>
          </a:p>
          <a:p>
            <a:pPr marL="0" lvl="0" indent="0" algn="l" rtl="0">
              <a:spcBef>
                <a:spcPts val="1100"/>
              </a:spcBef>
              <a:spcAft>
                <a:spcPts val="0"/>
              </a:spcAft>
              <a:buNone/>
            </a:pP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ブルートフォース攻撃</a:t>
            </a:r>
          </a:p>
          <a:p>
            <a:pPr marL="0" lvl="0" indent="0" algn="l" rtl="0">
              <a:spcBef>
                <a:spcPts val="1100"/>
              </a:spcBef>
              <a:spcAft>
                <a:spcPts val="300"/>
              </a:spcAft>
              <a:buNone/>
            </a:pPr>
            <a:r>
              <a:rPr lang="ja-JP" sz="1900" dirty="0">
                <a:solidFill>
                  <a:srgbClr val="59575C"/>
                </a:solidFill>
                <a:latin typeface="Arial" panose="020B0604020202020204" pitchFamily="34" charset="0"/>
                <a:ea typeface="MS Gothic" panose="020B0609070205080204" pitchFamily="49" charset="-128"/>
                <a:cs typeface="Salesforce Sans"/>
                <a:sym typeface="Salesforce Sans"/>
              </a:rPr>
              <a:t>中間者 (MITM) 攻撃</a:t>
            </a:r>
          </a:p>
        </p:txBody>
      </p:sp>
      <p:sp>
        <p:nvSpPr>
          <p:cNvPr id="13" name="Google Shape;1158;p160">
            <a:extLst>
              <a:ext uri="{FF2B5EF4-FFF2-40B4-BE49-F238E27FC236}">
                <a16:creationId xmlns:a16="http://schemas.microsoft.com/office/drawing/2014/main" id="{E8FAE9B0-D733-1187-8345-BAE3EA0CE6A3}"/>
              </a:ext>
            </a:extLst>
          </p:cNvPr>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Arial" panose="020B0604020202020204" pitchFamily="34" charset="0"/>
              <a:ea typeface="MS Gothic" panose="020B0609070205080204" pitchFamily="49" charset="-128"/>
              <a:cs typeface="Calibri"/>
              <a:sym typeface="Calibri"/>
            </a:endParaRPr>
          </a:p>
        </p:txBody>
      </p:sp>
      <p:sp>
        <p:nvSpPr>
          <p:cNvPr id="14" name="Google Shape;1159;p160">
            <a:extLst>
              <a:ext uri="{FF2B5EF4-FFF2-40B4-BE49-F238E27FC236}">
                <a16:creationId xmlns:a16="http://schemas.microsoft.com/office/drawing/2014/main" id="{BF64E6C2-4FB1-CA2F-689F-D739A87977B4}"/>
              </a:ext>
            </a:extLst>
          </p:cNvPr>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a:solidFill>
                  <a:srgbClr val="205CA0"/>
                </a:solidFill>
                <a:latin typeface="Arial" panose="020B0604020202020204" pitchFamily="34" charset="0"/>
                <a:ea typeface="MS Gothic" panose="020B0609070205080204" pitchFamily="49" charset="-128"/>
                <a:cs typeface="Salesforce Sans"/>
                <a:sym typeface="Salesforce Sans"/>
              </a:rPr>
              <a:t>攻撃者が標的にメールを送信する</a:t>
            </a:r>
          </a:p>
        </p:txBody>
      </p:sp>
      <p:sp>
        <p:nvSpPr>
          <p:cNvPr id="15" name="Google Shape;1160;p160">
            <a:extLst>
              <a:ext uri="{FF2B5EF4-FFF2-40B4-BE49-F238E27FC236}">
                <a16:creationId xmlns:a16="http://schemas.microsoft.com/office/drawing/2014/main" id="{0583BF8C-199D-7E0E-D53D-7D8BE2B65F49}"/>
              </a:ext>
            </a:extLst>
          </p:cNvPr>
          <p:cNvSpPr txBox="1"/>
          <p:nvPr/>
        </p:nvSpPr>
        <p:spPr>
          <a:xfrm>
            <a:off x="407402" y="3304032"/>
            <a:ext cx="1964602"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dirty="0">
                <a:solidFill>
                  <a:srgbClr val="205CA0"/>
                </a:solidFill>
                <a:latin typeface="Arial" panose="020B0604020202020204" pitchFamily="34" charset="0"/>
                <a:ea typeface="MS Gothic" panose="020B0609070205080204" pitchFamily="49" charset="-128"/>
                <a:cs typeface="Salesforce Sans"/>
                <a:sym typeface="Salesforce Sans"/>
              </a:rPr>
              <a:t>攻撃者が標的のユ</a:t>
            </a:r>
            <a:br>
              <a:rPr lang="en-AS" altLang="ja-JP" sz="1500" b="1" dirty="0">
                <a:solidFill>
                  <a:srgbClr val="205CA0"/>
                </a:solidFill>
                <a:latin typeface="Arial" panose="020B0604020202020204" pitchFamily="34" charset="0"/>
                <a:ea typeface="MS Gothic" panose="020B0609070205080204" pitchFamily="49" charset="-128"/>
                <a:cs typeface="Salesforce Sans"/>
                <a:sym typeface="Salesforce Sans"/>
              </a:rPr>
            </a:br>
            <a:r>
              <a:rPr lang="ja-JP" sz="1500" b="1" dirty="0">
                <a:solidFill>
                  <a:srgbClr val="205CA0"/>
                </a:solidFill>
                <a:latin typeface="Arial" panose="020B0604020202020204" pitchFamily="34" charset="0"/>
                <a:ea typeface="MS Gothic" panose="020B0609070205080204" pitchFamily="49" charset="-128"/>
                <a:cs typeface="Salesforce Sans"/>
                <a:sym typeface="Salesforce Sans"/>
              </a:rPr>
              <a:t>ーザー名/</a:t>
            </a:r>
            <a:br>
              <a:rPr lang="en-AS" altLang="ja-JP" sz="1500" b="1" dirty="0">
                <a:solidFill>
                  <a:srgbClr val="205CA0"/>
                </a:solidFill>
                <a:latin typeface="Arial" panose="020B0604020202020204" pitchFamily="34" charset="0"/>
                <a:ea typeface="MS Gothic" panose="020B0609070205080204" pitchFamily="49" charset="-128"/>
                <a:cs typeface="Salesforce Sans"/>
                <a:sym typeface="Salesforce Sans"/>
              </a:rPr>
            </a:br>
            <a:r>
              <a:rPr lang="ja-JP" sz="1500" b="1" dirty="0">
                <a:solidFill>
                  <a:srgbClr val="205CA0"/>
                </a:solidFill>
                <a:latin typeface="Arial" panose="020B0604020202020204" pitchFamily="34" charset="0"/>
                <a:ea typeface="MS Gothic" panose="020B0609070205080204" pitchFamily="49" charset="-128"/>
                <a:cs typeface="Salesforce Sans"/>
                <a:sym typeface="Salesforce Sans"/>
              </a:rPr>
              <a:t>パスワードを収集する</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Arial" panose="020B0604020202020204" pitchFamily="34" charset="0"/>
              <a:ea typeface="MS Gothic" panose="020B0609070205080204" pitchFamily="49" charset="-128"/>
              <a:cs typeface="Salesforce Sans"/>
              <a:sym typeface="Salesforce Sans"/>
            </a:endParaRPr>
          </a:p>
        </p:txBody>
      </p:sp>
      <p:sp>
        <p:nvSpPr>
          <p:cNvPr id="16" name="Google Shape;1161;p160">
            <a:extLst>
              <a:ext uri="{FF2B5EF4-FFF2-40B4-BE49-F238E27FC236}">
                <a16:creationId xmlns:a16="http://schemas.microsoft.com/office/drawing/2014/main" id="{EAF8F757-C66C-5149-B71F-DE2B1258CC3F}"/>
              </a:ext>
            </a:extLst>
          </p:cNvPr>
          <p:cNvSpPr txBox="1"/>
          <p:nvPr/>
        </p:nvSpPr>
        <p:spPr>
          <a:xfrm>
            <a:off x="4611806" y="3303317"/>
            <a:ext cx="1954655"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dirty="0">
                <a:solidFill>
                  <a:srgbClr val="205CA0"/>
                </a:solidFill>
                <a:latin typeface="Arial" panose="020B0604020202020204" pitchFamily="34" charset="0"/>
                <a:ea typeface="MS Gothic" panose="020B0609070205080204" pitchFamily="49" charset="-128"/>
                <a:cs typeface="Salesforce Sans"/>
                <a:sym typeface="Salesforce Sans"/>
              </a:rPr>
              <a:t>標的がメールをクリックしてフィッシング Web サイトに誘導される</a:t>
            </a:r>
          </a:p>
        </p:txBody>
      </p:sp>
      <p:sp>
        <p:nvSpPr>
          <p:cNvPr id="17" name="Google Shape;1162;p160">
            <a:extLst>
              <a:ext uri="{FF2B5EF4-FFF2-40B4-BE49-F238E27FC236}">
                <a16:creationId xmlns:a16="http://schemas.microsoft.com/office/drawing/2014/main" id="{9EE661B5-9E01-315D-5F07-5D20EFAE5E29}"/>
              </a:ext>
            </a:extLst>
          </p:cNvPr>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Arial" panose="020B0604020202020204" pitchFamily="34" charset="0"/>
              <a:ea typeface="MS Gothic" panose="020B0609070205080204" pitchFamily="49" charset="-128"/>
              <a:cs typeface="Calibri"/>
              <a:sym typeface="Calibri"/>
            </a:endParaRPr>
          </a:p>
        </p:txBody>
      </p:sp>
      <p:grpSp>
        <p:nvGrpSpPr>
          <p:cNvPr id="18" name="Google Shape;1163;p160">
            <a:extLst>
              <a:ext uri="{FF2B5EF4-FFF2-40B4-BE49-F238E27FC236}">
                <a16:creationId xmlns:a16="http://schemas.microsoft.com/office/drawing/2014/main" id="{DD2C6314-F007-6150-4738-15D20DBE16F4}"/>
              </a:ext>
            </a:extLst>
          </p:cNvPr>
          <p:cNvGrpSpPr/>
          <p:nvPr/>
        </p:nvGrpSpPr>
        <p:grpSpPr>
          <a:xfrm>
            <a:off x="3159975" y="1936722"/>
            <a:ext cx="763910" cy="477380"/>
            <a:chOff x="5452305" y="5153744"/>
            <a:chExt cx="203200" cy="127000"/>
          </a:xfrm>
        </p:grpSpPr>
        <p:sp>
          <p:nvSpPr>
            <p:cNvPr id="19" name="Google Shape;1164;p160">
              <a:extLst>
                <a:ext uri="{FF2B5EF4-FFF2-40B4-BE49-F238E27FC236}">
                  <a16:creationId xmlns:a16="http://schemas.microsoft.com/office/drawing/2014/main" id="{BC794F44-BF94-F8E0-0174-D2098CD24263}"/>
                </a:ext>
              </a:extLst>
            </p:cNvPr>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Arial" panose="020B0604020202020204" pitchFamily="34" charset="0"/>
                <a:ea typeface="MS Gothic" panose="020B0609070205080204" pitchFamily="49" charset="-128"/>
                <a:cs typeface="Salesforce Sans"/>
                <a:sym typeface="Salesforce Sans"/>
              </a:endParaRPr>
            </a:p>
          </p:txBody>
        </p:sp>
        <p:sp>
          <p:nvSpPr>
            <p:cNvPr id="20" name="Google Shape;1165;p160">
              <a:extLst>
                <a:ext uri="{FF2B5EF4-FFF2-40B4-BE49-F238E27FC236}">
                  <a16:creationId xmlns:a16="http://schemas.microsoft.com/office/drawing/2014/main" id="{CCD91BD8-B304-4CA9-0718-6813CB54FD10}"/>
                </a:ext>
              </a:extLst>
            </p:cNvPr>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Arial" panose="020B0604020202020204" pitchFamily="34" charset="0"/>
                <a:ea typeface="MS Gothic" panose="020B0609070205080204" pitchFamily="49" charset="-128"/>
                <a:cs typeface="Salesforce Sans"/>
                <a:sym typeface="Salesforce Sans"/>
              </a:endParaRPr>
            </a:p>
          </p:txBody>
        </p:sp>
        <p:sp>
          <p:nvSpPr>
            <p:cNvPr id="21" name="Google Shape;1166;p160">
              <a:extLst>
                <a:ext uri="{FF2B5EF4-FFF2-40B4-BE49-F238E27FC236}">
                  <a16:creationId xmlns:a16="http://schemas.microsoft.com/office/drawing/2014/main" id="{4C9BCD5B-8A66-34F3-0620-1775888EF6DA}"/>
                </a:ext>
              </a:extLst>
            </p:cNvPr>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Arial" panose="020B0604020202020204" pitchFamily="34" charset="0"/>
                <a:ea typeface="MS Gothic" panose="020B0609070205080204" pitchFamily="49" charset="-128"/>
                <a:cs typeface="Salesforce Sans"/>
                <a:sym typeface="Salesforce Sans"/>
              </a:endParaRPr>
            </a:p>
          </p:txBody>
        </p:sp>
        <p:sp>
          <p:nvSpPr>
            <p:cNvPr id="22" name="Google Shape;1167;p160">
              <a:extLst>
                <a:ext uri="{FF2B5EF4-FFF2-40B4-BE49-F238E27FC236}">
                  <a16:creationId xmlns:a16="http://schemas.microsoft.com/office/drawing/2014/main" id="{51A65269-55C2-2B52-2D03-81B79F18BED9}"/>
                </a:ext>
              </a:extLst>
            </p:cNvPr>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Arial" panose="020B0604020202020204" pitchFamily="34" charset="0"/>
                <a:ea typeface="MS Gothic" panose="020B0609070205080204" pitchFamily="49" charset="-128"/>
                <a:cs typeface="Salesforce Sans"/>
                <a:sym typeface="Salesforce Sans"/>
              </a:endParaRPr>
            </a:p>
          </p:txBody>
        </p:sp>
      </p:grpSp>
      <p:cxnSp>
        <p:nvCxnSpPr>
          <p:cNvPr id="23" name="Google Shape;1168;p160">
            <a:extLst>
              <a:ext uri="{FF2B5EF4-FFF2-40B4-BE49-F238E27FC236}">
                <a16:creationId xmlns:a16="http://schemas.microsoft.com/office/drawing/2014/main" id="{30B8FE92-807C-5661-78DF-A2B2AFA0EE0E}"/>
              </a:ext>
            </a:extLst>
          </p:cNvPr>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24" name="Google Shape;1169;p160">
            <a:extLst>
              <a:ext uri="{FF2B5EF4-FFF2-40B4-BE49-F238E27FC236}">
                <a16:creationId xmlns:a16="http://schemas.microsoft.com/office/drawing/2014/main" id="{A43C74B8-13BA-1A6C-E1E5-DC55DE7B1FB8}"/>
              </a:ext>
            </a:extLst>
          </p:cNvPr>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Arial" panose="020B0604020202020204" pitchFamily="34" charset="0"/>
              <a:ea typeface="MS Gothic" panose="020B0609070205080204" pitchFamily="49" charset="-128"/>
              <a:cs typeface="Salesforce Sans"/>
              <a:sym typeface="Salesforce Sans"/>
            </a:endParaRPr>
          </a:p>
        </p:txBody>
      </p:sp>
      <p:cxnSp>
        <p:nvCxnSpPr>
          <p:cNvPr id="25" name="Google Shape;1170;p160">
            <a:extLst>
              <a:ext uri="{FF2B5EF4-FFF2-40B4-BE49-F238E27FC236}">
                <a16:creationId xmlns:a16="http://schemas.microsoft.com/office/drawing/2014/main" id="{02536559-485B-6D0D-388A-A435EBB1709A}"/>
              </a:ext>
            </a:extLst>
          </p:cNvPr>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26" name="Google Shape;1171;p160">
            <a:extLst>
              <a:ext uri="{FF2B5EF4-FFF2-40B4-BE49-F238E27FC236}">
                <a16:creationId xmlns:a16="http://schemas.microsoft.com/office/drawing/2014/main" id="{B0E29759-0F88-9AFE-C415-D645A92B8381}"/>
              </a:ext>
            </a:extLst>
          </p:cNvPr>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27" name="Google Shape;1172;p160">
            <a:extLst>
              <a:ext uri="{FF2B5EF4-FFF2-40B4-BE49-F238E27FC236}">
                <a16:creationId xmlns:a16="http://schemas.microsoft.com/office/drawing/2014/main" id="{91D61C77-9F63-36AE-B8A8-E4307599468F}"/>
              </a:ext>
            </a:extLst>
          </p:cNvPr>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28" name="Google Shape;1173;p160">
            <a:extLst>
              <a:ext uri="{FF2B5EF4-FFF2-40B4-BE49-F238E27FC236}">
                <a16:creationId xmlns:a16="http://schemas.microsoft.com/office/drawing/2014/main" id="{61C1CED7-C311-5470-1925-1C813C365AD2}"/>
              </a:ext>
            </a:extLst>
          </p:cNvPr>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a:solidFill>
                  <a:srgbClr val="205CA0"/>
                </a:solidFill>
                <a:latin typeface="Arial" panose="020B0604020202020204" pitchFamily="34" charset="0"/>
                <a:ea typeface="MS Gothic" panose="020B0609070205080204" pitchFamily="49" charset="-128"/>
                <a:cs typeface="Salesforce Sans"/>
                <a:sym typeface="Salesforce Sans"/>
              </a:rPr>
              <a:t>攻撃者が標的のアカウントにアクセスすると MFA によって拒否される</a:t>
            </a:r>
          </a:p>
        </p:txBody>
      </p:sp>
      <p:sp>
        <p:nvSpPr>
          <p:cNvPr id="29" name="Google Shape;1174;p160">
            <a:extLst>
              <a:ext uri="{FF2B5EF4-FFF2-40B4-BE49-F238E27FC236}">
                <a16:creationId xmlns:a16="http://schemas.microsoft.com/office/drawing/2014/main" id="{3D78ED39-0678-8D11-FD62-30AC11F240D3}"/>
              </a:ext>
            </a:extLst>
          </p:cNvPr>
          <p:cNvSpPr txBox="1"/>
          <p:nvPr/>
        </p:nvSpPr>
        <p:spPr>
          <a:xfrm>
            <a:off x="2977042" y="3935257"/>
            <a:ext cx="1156459"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ja-JP" sz="1500" b="1" dirty="0">
                <a:latin typeface="Arial" panose="020B0604020202020204" pitchFamily="34" charset="0"/>
                <a:ea typeface="MS Gothic" panose="020B0609070205080204" pitchFamily="49" charset="-128"/>
                <a:cs typeface="Salesforce Sans"/>
                <a:sym typeface="Salesforce Sans"/>
              </a:rPr>
              <a:t>フィッシング Web サイト</a:t>
            </a:r>
          </a:p>
        </p:txBody>
      </p:sp>
      <p:cxnSp>
        <p:nvCxnSpPr>
          <p:cNvPr id="30" name="Google Shape;1175;p160">
            <a:extLst>
              <a:ext uri="{FF2B5EF4-FFF2-40B4-BE49-F238E27FC236}">
                <a16:creationId xmlns:a16="http://schemas.microsoft.com/office/drawing/2014/main" id="{2CF3A0F8-FF8C-1EAF-0118-5E0FFF5EE200}"/>
              </a:ext>
            </a:extLst>
          </p:cNvPr>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31" name="Google Shape;1176;p160">
            <a:extLst>
              <a:ext uri="{FF2B5EF4-FFF2-40B4-BE49-F238E27FC236}">
                <a16:creationId xmlns:a16="http://schemas.microsoft.com/office/drawing/2014/main" id="{D0C5D302-D474-7C1A-17EA-FD3FD3127A75}"/>
              </a:ext>
            </a:extLst>
          </p:cNvPr>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32" name="Google Shape;1177;p160">
            <a:extLst>
              <a:ext uri="{FF2B5EF4-FFF2-40B4-BE49-F238E27FC236}">
                <a16:creationId xmlns:a16="http://schemas.microsoft.com/office/drawing/2014/main" id="{64FBF1BC-2386-DE2A-B251-A306FEC8CE72}"/>
              </a:ext>
            </a:extLst>
          </p:cNvPr>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3164</TotalTime>
  <Words>11516</Words>
  <Application>Microsoft Office PowerPoint</Application>
  <PresentationFormat>Custom</PresentationFormat>
  <Paragraphs>522</Paragraphs>
  <Slides>31</Slides>
  <Notes>31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31</vt:i4>
      </vt:variant>
    </vt:vector>
  </HeadingPairs>
  <TitlesOfParts>
    <vt:vector size="40" baseType="lpstr">
      <vt:lpstr>Avant Garde Demi SFDC</vt:lpstr>
      <vt:lpstr>MS Gothic</vt:lpstr>
      <vt:lpstr>Arial</vt:lpstr>
      <vt:lpstr>Courier New</vt:lpstr>
      <vt:lpstr>Helvetica Neue</vt:lpstr>
      <vt:lpstr>Poppins</vt:lpstr>
      <vt:lpstr>Salesforce Sans</vt:lpstr>
      <vt:lpstr>Salesforce Google Slides Corporate Template - 2019</vt:lpstr>
      <vt:lpstr>Salesforce Google Slides Corporate Template - 2019</vt:lpstr>
      <vt:lpstr>PowerPoint Presentation</vt:lpstr>
      <vt:lpstr>多要素認証 (MFA)</vt:lpstr>
      <vt:lpstr>アジェンダ</vt:lpstr>
      <vt:lpstr>MFA: 
概要と重要性</vt:lpstr>
      <vt:lpstr>現在のセキュリティ環境</vt:lpstr>
      <vt:lpstr>フィッシング攻撃の影響</vt:lpstr>
      <vt:lpstr>アカウント乗っ取りによるリスク</vt:lpstr>
      <vt:lpstr>ビジネスのセキュリティを強化</vt:lpstr>
      <vt:lpstr>PowerPoint Presentation</vt:lpstr>
      <vt:lpstr>MFA の要件と自動有効化 / 適用</vt:lpstr>
      <vt:lpstr>多要素認証 (MFA) の要件</vt:lpstr>
      <vt:lpstr>顧客が提供するライセンスを共有している場合に MFA 要件を満たすには </vt:lpstr>
      <vt:lpstr>PowerPoint Presentation</vt:lpstr>
      <vt:lpstr>PowerPoint Presentation</vt:lpstr>
      <vt:lpstr>MFA 自動有効化後のログインエクスペリエンス</vt:lpstr>
      <vt:lpstr>MFA の検証方法とユーザーエクスペリエンス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自分で MFA を有効にする方法
 </vt:lpstr>
      <vt:lpstr>今すぐ MFA を有効にしましょう!</vt:lpstr>
      <vt:lpstr>すべてのユーザーに対して MFA を有効化する</vt:lpstr>
      <vt:lpstr>特定のユーザーに対して MFA を有効化する</vt:lpstr>
      <vt:lpstr>MFA 除外ユースケースに対して MFA を免除する</vt:lpstr>
      <vt:lpstr>ヘルプとリソース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DTP</cp:lastModifiedBy>
  <cp:revision>214</cp:revision>
  <dcterms:modified xsi:type="dcterms:W3CDTF">2023-06-26T09:59:29Z</dcterms:modified>
</cp:coreProperties>
</file>