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2E_D0A4A0F3.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2E8_B408C22D.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35_9C3ED823.xml" ContentType="application/vnd.ms-powerpoint.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2EB_4385029C.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13C_E11D58B4.xml" ContentType="application/vnd.ms-powerpoint.comments+xml"/>
  <Override PartName="/ppt/notesSlides/notesSlide25.xml" ContentType="application/vnd.openxmlformats-officedocument.presentationml.notesSlide+xml"/>
  <Override PartName="/ppt/comments/modernComment_2EE_29057FBA.xml" ContentType="application/vnd.ms-powerpoint.comment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modernComment_142_5B6A77D8.xml" ContentType="application/vnd.ms-powerpoint.comment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2F0_7CF90801.xml" ContentType="application/vnd.ms-powerpoint.comment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38"/>
  </p:notesMasterIdLst>
  <p:sldIdLst>
    <p:sldId id="294" r:id="rId3"/>
    <p:sldId id="740" r:id="rId4"/>
    <p:sldId id="741" r:id="rId5"/>
    <p:sldId id="742" r:id="rId6"/>
    <p:sldId id="269" r:id="rId7"/>
    <p:sldId id="344" r:id="rId8"/>
    <p:sldId id="743" r:id="rId9"/>
    <p:sldId id="302" r:id="rId10"/>
    <p:sldId id="303" r:id="rId11"/>
    <p:sldId id="281" r:id="rId12"/>
    <p:sldId id="744" r:id="rId13"/>
    <p:sldId id="745" r:id="rId14"/>
    <p:sldId id="746" r:id="rId15"/>
    <p:sldId id="308" r:id="rId16"/>
    <p:sldId id="279" r:id="rId17"/>
    <p:sldId id="309" r:id="rId18"/>
    <p:sldId id="310" r:id="rId19"/>
    <p:sldId id="280" r:id="rId20"/>
    <p:sldId id="747" r:id="rId21"/>
    <p:sldId id="748" r:id="rId22"/>
    <p:sldId id="749" r:id="rId23"/>
    <p:sldId id="315" r:id="rId24"/>
    <p:sldId id="298" r:id="rId25"/>
    <p:sldId id="316" r:id="rId26"/>
    <p:sldId id="750" r:id="rId27"/>
    <p:sldId id="751" r:id="rId28"/>
    <p:sldId id="320" r:id="rId29"/>
    <p:sldId id="299" r:id="rId30"/>
    <p:sldId id="322" r:id="rId31"/>
    <p:sldId id="283" r:id="rId32"/>
    <p:sldId id="752" r:id="rId33"/>
    <p:sldId id="753" r:id="rId34"/>
    <p:sldId id="324" r:id="rId35"/>
    <p:sldId id="286" r:id="rId36"/>
    <p:sldId id="326" r:id="rId37"/>
  </p:sldIdLst>
  <p:sldSz cx="12188825" cy="6858000"/>
  <p:notesSz cx="7010400" cy="9296400"/>
  <p:embeddedFontLst>
    <p:embeddedFont>
      <p:font typeface="Avant Garde Demi SFDC" panose="020F0502020204030204" pitchFamily="34" charset="0"/>
      <p:regular r:id="rId39"/>
      <p:bold r:id="rId40"/>
      <p:italic r:id="rId41"/>
      <p:boldItalic r:id="rId42"/>
    </p:embeddedFont>
    <p:embeddedFont>
      <p:font typeface="Calibri" panose="020F0502020204030204" pitchFamily="34" charset="0"/>
      <p:regular r:id="rId43"/>
      <p:bold r:id="rId44"/>
      <p:italic r:id="rId45"/>
      <p:boldItalic r:id="rId46"/>
    </p:embeddedFont>
    <p:embeddedFont>
      <p:font typeface="Salesforce Sans" panose="020B0505020202020203" pitchFamily="34" charset="77"/>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7797D6-77C4-2BB1-C528-2C599203AE56}" name="         " initials="TR" userId="         "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476"/>
    <p:restoredTop sz="96904"/>
  </p:normalViewPr>
  <p:slideViewPr>
    <p:cSldViewPr snapToGrid="0">
      <p:cViewPr varScale="1">
        <p:scale>
          <a:sx n="131" d="100"/>
          <a:sy n="131" d="100"/>
        </p:scale>
        <p:origin x="176" y="672"/>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microsoft.com/office/2018/10/relationships/authors" Target="authors.xml"/><Relationship Id="rId8" Type="http://schemas.openxmlformats.org/officeDocument/2006/relationships/slide" Target="slides/slide6.xml"/><Relationship Id="rId51"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8.xml"/><Relationship Id="rId41" Type="http://schemas.openxmlformats.org/officeDocument/2006/relationships/font" Target="fonts/font3.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s>
</file>

<file path=ppt/comments/modernComment_12E_D0A4A0F3.xml><?xml version="1.0" encoding="utf-8"?>
<p188:cmLst xmlns:a="http://schemas.openxmlformats.org/drawingml/2006/main" xmlns:r="http://schemas.openxmlformats.org/officeDocument/2006/relationships" xmlns:p188="http://schemas.microsoft.com/office/powerpoint/2018/8/main">
  <p188:cm id="{D37372E9-7CFA-B643-AA24-017901F42FFF}" authorId="{E47797D6-77C4-2BB1-C528-2C599203AE56}" created="2023-05-23T23:39:37.290">
    <pc:sldMkLst xmlns:pc="http://schemas.microsoft.com/office/powerpoint/2013/main/command">
      <pc:docMk/>
      <pc:sldMk cId="3500450035" sldId="302"/>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8-10 if the MFA registration experience begins with the list of all supported verification methods.</a:t>
        </a:r>
      </a:p>
    </p188:txBody>
  </p188:cm>
</p188:cmLst>
</file>

<file path=ppt/comments/modernComment_135_9C3ED823.xml><?xml version="1.0" encoding="utf-8"?>
<p188:cmLst xmlns:a="http://schemas.openxmlformats.org/drawingml/2006/main" xmlns:r="http://schemas.openxmlformats.org/officeDocument/2006/relationships" xmlns:p188="http://schemas.microsoft.com/office/powerpoint/2018/8/main">
  <p188:cm id="{CC5A23BD-0A66-C24B-BA01-1B1092B6E6CD}" authorId="{E47797D6-77C4-2BB1-C528-2C599203AE56}" created="2023-05-23T23:54:25.729">
    <pc:sldMkLst xmlns:pc="http://schemas.microsoft.com/office/powerpoint/2013/main/command">
      <pc:docMk/>
      <pc:sldMk cId="2621364259" sldId="309"/>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16-18 if the MFA registration experience begins with the list of all supported verification methods.</a:t>
        </a:r>
      </a:p>
    </p188:txBody>
  </p188:cm>
</p188:cmLst>
</file>

<file path=ppt/comments/modernComment_13C_E11D58B4.xml><?xml version="1.0" encoding="utf-8"?>
<p188:cmLst xmlns:a="http://schemas.openxmlformats.org/drawingml/2006/main" xmlns:r="http://schemas.openxmlformats.org/officeDocument/2006/relationships" xmlns:p188="http://schemas.microsoft.com/office/powerpoint/2018/8/main">
  <p188:cm id="{6C8F4833-21CA-E14C-9791-2C7CDD4D2A64}" authorId="{E47797D6-77C4-2BB1-C528-2C599203AE56}" created="2023-05-24T00:06:31.662">
    <pc:sldMkLst xmlns:pc="http://schemas.microsoft.com/office/powerpoint/2013/main/command">
      <pc:docMk/>
      <pc:sldMk cId="3776796852" sldId="316"/>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 24 if the MFA registration experience begins with the list of all supported verification methods.</a:t>
        </a:r>
      </a:p>
    </p188:txBody>
  </p188:cm>
</p188:cmLst>
</file>

<file path=ppt/comments/modernComment_142_5B6A77D8.xml><?xml version="1.0" encoding="utf-8"?>
<p188:cmLst xmlns:a="http://schemas.openxmlformats.org/drawingml/2006/main" xmlns:r="http://schemas.openxmlformats.org/officeDocument/2006/relationships" xmlns:p188="http://schemas.microsoft.com/office/powerpoint/2018/8/main">
  <p188:cm id="{BEEC10B4-F175-9740-BA87-2685B6482FE6}" authorId="{E47797D6-77C4-2BB1-C528-2C599203AE56}" created="2023-05-24T00:15:51.306">
    <pc:sldMkLst xmlns:pc="http://schemas.microsoft.com/office/powerpoint/2013/main/command">
      <pc:docMk/>
      <pc:sldMk cId="1533704152" sldId="322"/>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29-30 if the MFA registration experience begins with the list of all supported verification methods.</a:t>
        </a:r>
      </a:p>
    </p188:txBody>
  </p188:cm>
</p188:cmLst>
</file>

<file path=ppt/comments/modernComment_2E8_B408C22D.xml><?xml version="1.0" encoding="utf-8"?>
<p188:cmLst xmlns:a="http://schemas.openxmlformats.org/drawingml/2006/main" xmlns:r="http://schemas.openxmlformats.org/officeDocument/2006/relationships" xmlns:p188="http://schemas.microsoft.com/office/powerpoint/2018/8/main">
  <p188:cm id="{42868033-8B53-2041-9F46-06133D23A846}" authorId="{E47797D6-77C4-2BB1-C528-2C599203AE56}" created="2023-05-23T23:40:58.416">
    <pc:sldMkLst xmlns:pc="http://schemas.microsoft.com/office/powerpoint/2013/main/command">
      <pc:docMk/>
      <pc:sldMk cId="3020472877" sldId="744"/>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11-13 if the MFA registration experience begins with the Connect Salesforce Authenticator screen.</a:t>
        </a:r>
      </a:p>
    </p188:txBody>
  </p188:cm>
</p188:cmLst>
</file>

<file path=ppt/comments/modernComment_2EB_4385029C.xml><?xml version="1.0" encoding="utf-8"?>
<p188:cmLst xmlns:a="http://schemas.openxmlformats.org/drawingml/2006/main" xmlns:r="http://schemas.openxmlformats.org/officeDocument/2006/relationships" xmlns:p188="http://schemas.microsoft.com/office/powerpoint/2018/8/main">
  <p188:cm id="{F3F95AF3-5CB1-3941-A628-6A5D802450A5}" authorId="{E47797D6-77C4-2BB1-C528-2C599203AE56}" created="2023-05-23T23:54:25.729">
    <pc:sldMkLst xmlns:pc="http://schemas.microsoft.com/office/powerpoint/2013/main/command">
      <pc:docMk/>
      <pc:sldMk cId="2621364259" sldId="309"/>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19-21 if the MFA registration experience begins with the Connect Salesforce Authenticator screen.</a:t>
        </a:r>
      </a:p>
    </p188:txBody>
  </p188:cm>
</p188:cmLst>
</file>

<file path=ppt/comments/modernComment_2EE_29057FBA.xml><?xml version="1.0" encoding="utf-8"?>
<p188:cmLst xmlns:a="http://schemas.openxmlformats.org/drawingml/2006/main" xmlns:r="http://schemas.openxmlformats.org/officeDocument/2006/relationships" xmlns:p188="http://schemas.microsoft.com/office/powerpoint/2018/8/main">
  <p188:cm id="{F92F58F9-74D8-3B41-B306-8C7382DAE544}" authorId="{E47797D6-77C4-2BB1-C528-2C599203AE56}" created="2023-05-24T00:06:31.662">
    <pc:sldMkLst xmlns:pc="http://schemas.microsoft.com/office/powerpoint/2013/main/command">
      <pc:docMk/>
      <pc:sldMk cId="3776796852" sldId="316"/>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25-26 if the MFA registration experience begins with the Connect Salesforce Authenticator screen.</a:t>
        </a:r>
      </a:p>
    </p188:txBody>
  </p188:cm>
</p188:cmLst>
</file>

<file path=ppt/comments/modernComment_2F0_7CF90801.xml><?xml version="1.0" encoding="utf-8"?>
<p188:cmLst xmlns:a="http://schemas.openxmlformats.org/drawingml/2006/main" xmlns:r="http://schemas.openxmlformats.org/officeDocument/2006/relationships" xmlns:p188="http://schemas.microsoft.com/office/powerpoint/2018/8/main">
  <p188:cm id="{D4C76645-4278-C241-AC3D-9E424492717A}" authorId="{E47797D6-77C4-2BB1-C528-2C599203AE56}" created="2023-05-24T00:16:25.850">
    <pc:sldMkLst xmlns:pc="http://schemas.microsoft.com/office/powerpoint/2013/main/command">
      <pc:docMk/>
      <pc:sldMk cId="2096695297" sldId="752"/>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31-32 if the MFA registration experience begins with the Connect Salesforce Authenticator screen.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g18d29405784_357_8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8" name="Google Shape;1418;g18d29405784_357_8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Notes:</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text message. </a:t>
            </a:r>
          </a:p>
          <a:p>
            <a:pPr marL="0" lvl="0" indent="0"/>
            <a:r>
              <a:rPr lang="en-US" sz="1100" b="0" i="0" u="none" strike="noStrike" cap="none" dirty="0">
                <a:solidFill>
                  <a:schemeClr val="dk1"/>
                </a:solidFill>
                <a:effectLst/>
                <a:latin typeface="Arial"/>
                <a:ea typeface="Arial"/>
                <a:cs typeface="Arial"/>
                <a:sym typeface="Arial"/>
              </a:rPr>
              <a:t>6. Complete steps 3 through 10 in the ”Register the App” flow.</a:t>
            </a:r>
          </a:p>
          <a:p>
            <a:endParaRPr lang="en-US" dirty="0"/>
          </a:p>
          <a:p>
            <a:endParaRPr lang="en-US" dirty="0"/>
          </a:p>
          <a:p>
            <a:endParaRPr lang="en-US" dirty="0"/>
          </a:p>
        </p:txBody>
      </p:sp>
    </p:spTree>
    <p:extLst>
      <p:ext uri="{BB962C8B-B14F-4D97-AF65-F5344CB8AC3E}">
        <p14:creationId xmlns:p14="http://schemas.microsoft.com/office/powerpoint/2010/main" val="1766036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2856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g18d29405784_357_8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8" name="Google Shape;1418;g18d29405784_357_8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7985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Salesforce Authenticator to verify your identity for MFA logins, follow these steps.</a:t>
            </a:r>
          </a:p>
          <a:p>
            <a:endParaRPr lang="en-US" dirty="0"/>
          </a:p>
        </p:txBody>
      </p:sp>
    </p:spTree>
    <p:extLst>
      <p:ext uri="{BB962C8B-B14F-4D97-AF65-F5344CB8AC3E}">
        <p14:creationId xmlns:p14="http://schemas.microsoft.com/office/powerpoint/2010/main" val="1687368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18d29405784_357_855: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18d29405784_357_855: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b="0" dirty="0">
                <a:highlight>
                  <a:srgbClr val="FFFFFF"/>
                </a:highlight>
              </a:rPr>
              <a:t>Notes:</a:t>
            </a:r>
          </a:p>
          <a:p>
            <a:pPr marL="0" lvl="0" indent="0" algn="l" rtl="0">
              <a:lnSpc>
                <a:spcPct val="115000"/>
              </a:lnSpc>
              <a:spcBef>
                <a:spcPts val="0"/>
              </a:spcBef>
              <a:spcAft>
                <a:spcPts val="0"/>
              </a:spcAft>
              <a:buNone/>
            </a:pPr>
            <a:r>
              <a:rPr lang="en-US" sz="1100" dirty="0"/>
              <a:t>Your org’s MFA service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u="sng" dirty="0">
                <a:solidFill>
                  <a:srgbClr val="1155CC"/>
                </a:solidFill>
              </a:rPr>
              <a:t> at http://</a:t>
            </a:r>
            <a:r>
              <a:rPr lang="en-US" sz="1100" u="sng" dirty="0" err="1">
                <a:solidFill>
                  <a:srgbClr val="1155CC"/>
                </a:solidFill>
              </a:rPr>
              <a:t>tools.ietf.org</a:t>
            </a:r>
            <a:r>
              <a:rPr lang="en-US" sz="1100" u="sng" dirty="0">
                <a:solidFill>
                  <a:srgbClr val="1155CC"/>
                </a:solidFill>
              </a:rPr>
              <a:t>/html/rfc6238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err="1">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when logging in to their org.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Users are strongly encouraged to set up a PIN or biometric requirement on their mobile device to ensure that unauthorized parties aren’t able to access their authenticator app.</a:t>
            </a:r>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your org)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4 through 9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953498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1962061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g18d29405784_357_86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0" name="Google Shape;1410;g18d29405784_357_86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5 through 10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1708863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g18d29405784_357_7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8d29405784_357_7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285886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g18d29405784_357_86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0" name="Google Shape;1410;g18d29405784_357_86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8462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third-party authenticator app to verify your identity for MFA logins, follow these steps.</a:t>
            </a:r>
          </a:p>
          <a:p>
            <a:endParaRPr lang="en-US" dirty="0"/>
          </a:p>
        </p:txBody>
      </p:sp>
    </p:spTree>
    <p:extLst>
      <p:ext uri="{BB962C8B-B14F-4D97-AF65-F5344CB8AC3E}">
        <p14:creationId xmlns:p14="http://schemas.microsoft.com/office/powerpoint/2010/main" val="20795931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6"/>
        <p:cNvGrpSpPr/>
        <p:nvPr/>
      </p:nvGrpSpPr>
      <p:grpSpPr>
        <a:xfrm>
          <a:off x="0" y="0"/>
          <a:ext cx="0" cy="0"/>
          <a:chOff x="0" y="0"/>
          <a:chExt cx="0" cy="0"/>
        </a:xfrm>
      </p:grpSpPr>
      <p:sp>
        <p:nvSpPr>
          <p:cNvPr id="1577" name="Google Shape;1577;g9a32e05039_6_293: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8" name="Google Shape;1578;g9a32e05039_6_2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b="0" dirty="0">
                <a:highlight>
                  <a:srgbClr val="FFFFFF"/>
                </a:highlight>
              </a:rPr>
              <a:t>Notes:</a:t>
            </a: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are small physical tokens that look like a thumb drive and are easy to carry on a key ring. This type of verification method is easy to use because there’s nothing to install and users don’t have to manually enter any codes.</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provide an alternative if a mobile app solution isn’t viable -- for example, users don’t have company-provided mobile devices or work in an environment (such as a PCI-compliant service center) where mobile devices aren’t permitted.</a:t>
            </a:r>
            <a:endParaRPr sz="1100" dirty="0">
              <a:solidFill>
                <a:schemeClr val="dk1"/>
              </a:solidFill>
            </a:endParaRPr>
          </a:p>
          <a:p>
            <a:pPr marL="0" lvl="0" indent="0" algn="l" rtl="0">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Logging in with this method is simple. After entering their username and password, a user is prompted to connect the security key to their computer via a USB port or wirelessly. Then they press the button on the key to confirm their identity.</a:t>
            </a: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 sz="1100" b="1" dirty="0"/>
              <a:t>Behind the Scenes</a:t>
            </a:r>
            <a:endParaRPr sz="1100" b="1" dirty="0"/>
          </a:p>
          <a:p>
            <a:pPr marL="457200" lvl="0" indent="-298450" algn="l" rtl="0">
              <a:lnSpc>
                <a:spcPct val="115000"/>
              </a:lnSpc>
              <a:spcBef>
                <a:spcPts val="0"/>
              </a:spcBef>
              <a:spcAft>
                <a:spcPts val="0"/>
              </a:spcAft>
              <a:buSzPts val="1100"/>
              <a:buChar char="●"/>
            </a:pPr>
            <a:r>
              <a:rPr lang="en" sz="1100" dirty="0"/>
              <a:t>Registering a security key creates a pair of private and public keys that are bound to the user’s account and your org’s domain name. This means the key is only able to authenticate with your real site. </a:t>
            </a:r>
            <a:endParaRPr sz="1100" dirty="0"/>
          </a:p>
          <a:p>
            <a:pPr marL="457200" lvl="0" indent="-298450" algn="l" rtl="0">
              <a:lnSpc>
                <a:spcPct val="115000"/>
              </a:lnSpc>
              <a:spcBef>
                <a:spcPts val="0"/>
              </a:spcBef>
              <a:spcAft>
                <a:spcPts val="0"/>
              </a:spcAft>
              <a:buSzPts val="1100"/>
              <a:buChar char="●"/>
            </a:pPr>
            <a:r>
              <a:rPr lang="en"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 sz="1100" dirty="0"/>
              <a:t>Security keys are resistant to malware because the private key resides on the key and is never shared with your org.</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b="1" dirty="0">
                <a:solidFill>
                  <a:schemeClr val="dk1"/>
                </a:solidFill>
              </a:rPr>
              <a:t>Requirements</a:t>
            </a:r>
            <a:endParaRPr sz="1100" b="1"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You can use security keys that are compatible with the U2F (FIDO) or </a:t>
            </a:r>
            <a:r>
              <a:rPr lang="en" sz="1100" dirty="0" err="1">
                <a:solidFill>
                  <a:schemeClr val="dk1"/>
                </a:solidFill>
              </a:rPr>
              <a:t>WebAuthn</a:t>
            </a:r>
            <a:r>
              <a:rPr lang="en" sz="1100" dirty="0">
                <a:solidFill>
                  <a:schemeClr val="dk1"/>
                </a:solidFill>
              </a:rPr>
              <a:t> (FIDO2) standards. </a:t>
            </a:r>
            <a:endParaRPr sz="1100" dirty="0">
              <a:solidFill>
                <a:schemeClr val="dk1"/>
              </a:solidFill>
            </a:endParaRPr>
          </a:p>
          <a:p>
            <a:pPr marL="0" lvl="0" indent="0" algn="l" rtl="0">
              <a:lnSpc>
                <a:spcPct val="115000"/>
              </a:lnSpc>
              <a:spcBef>
                <a:spcPts val="0"/>
              </a:spcBef>
              <a:spcAft>
                <a:spcPts val="0"/>
              </a:spcAft>
              <a:buNone/>
            </a:pPr>
            <a:endParaRPr sz="1100" dirty="0">
              <a:solidFill>
                <a:srgbClr val="080707"/>
              </a:solidFill>
              <a:highlight>
                <a:schemeClr val="lt1"/>
              </a:highlight>
            </a:endParaRPr>
          </a:p>
          <a:p>
            <a:pPr marL="0" lvl="0" indent="0" algn="l" rtl="0">
              <a:lnSpc>
                <a:spcPct val="115000"/>
              </a:lnSpc>
              <a:spcBef>
                <a:spcPts val="0"/>
              </a:spcBef>
              <a:spcAft>
                <a:spcPts val="0"/>
              </a:spcAft>
              <a:buNone/>
            </a:pPr>
            <a:r>
              <a:rPr lang="en" sz="1100" dirty="0">
                <a:solidFill>
                  <a:schemeClr val="dk1"/>
                </a:solidFill>
              </a:rPr>
              <a:t>You can use USB-A, USB-C, and Lightning devices.  </a:t>
            </a:r>
            <a:endParaRPr sz="1100" dirty="0">
              <a:solidFill>
                <a:schemeClr val="dk1"/>
              </a:solidFill>
            </a:endParaRPr>
          </a:p>
          <a:p>
            <a:pPr marL="0" lvl="0" indent="0" algn="l" rtl="0">
              <a:lnSpc>
                <a:spcPct val="115000"/>
              </a:lnSpc>
              <a:spcBef>
                <a:spcPts val="0"/>
              </a:spcBef>
              <a:spcAft>
                <a:spcPts val="0"/>
              </a:spcAft>
              <a:buNone/>
            </a:pPr>
            <a:endParaRPr sz="1100"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Security keys require a supported browser to act as an intermediary between the key and your org.</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a:t>
            </a:r>
            <a:r>
              <a:rPr lang="en" sz="1100" b="1" dirty="0" err="1">
                <a:solidFill>
                  <a:schemeClr val="dk1"/>
                </a:solidFill>
              </a:rPr>
              <a:t>WebAuthn</a:t>
            </a:r>
            <a:r>
              <a:rPr lang="en" sz="1100" b="1" dirty="0">
                <a:solidFill>
                  <a:schemeClr val="dk1"/>
                </a:solidFill>
              </a:rPr>
              <a:t>-compatible keys</a:t>
            </a:r>
            <a:r>
              <a:rPr lang="en" sz="1100" dirty="0">
                <a:solidFill>
                  <a:schemeClr val="dk1"/>
                </a:solidFill>
              </a:rPr>
              <a:t>: Chrome, Firefox, Edge Chromium, Safari</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U2F-compatible keys</a:t>
            </a:r>
            <a:r>
              <a:rPr lang="en" sz="1100" dirty="0">
                <a:solidFill>
                  <a:schemeClr val="dk1"/>
                </a:solidFill>
              </a:rPr>
              <a:t>:  Chrome, version 41 or later, Edge Chromium</a:t>
            </a:r>
            <a:endParaRPr sz="1100" dirty="0">
              <a:solidFill>
                <a:schemeClr val="dk1"/>
              </a:solidFill>
            </a:endParaRPr>
          </a:p>
          <a:p>
            <a:pPr marL="444500" lvl="0" indent="-285750" algn="l" rtl="0">
              <a:spcBef>
                <a:spcPts val="0"/>
              </a:spcBef>
              <a:spcAft>
                <a:spcPts val="0"/>
              </a:spcAft>
              <a:buClr>
                <a:schemeClr val="dk1"/>
              </a:buClr>
              <a:buSzPts val="1100"/>
              <a:buChar char="●"/>
            </a:pPr>
            <a:r>
              <a:rPr lang="en" sz="1100" dirty="0">
                <a:solidFill>
                  <a:schemeClr val="dk1"/>
                </a:solidFill>
              </a:rPr>
              <a:t>Note: Security keys aren't supported in non-Chromium versions of the Edge browser.</a:t>
            </a:r>
            <a:endParaRPr sz="1100" dirty="0">
              <a:solidFill>
                <a:schemeClr val="dk1"/>
              </a:solidFill>
            </a:endParaRPr>
          </a:p>
          <a:p>
            <a:pPr marL="0" lvl="0" indent="0" algn="l" rtl="0">
              <a:lnSpc>
                <a:spcPct val="115000"/>
              </a:lnSpc>
              <a:spcBef>
                <a:spcPts val="0"/>
              </a:spcBef>
              <a:spcAft>
                <a:spcPts val="0"/>
              </a:spcAft>
              <a:buNone/>
            </a:pPr>
            <a:endParaRPr sz="1100" b="1" dirty="0"/>
          </a:p>
          <a:p>
            <a:pPr marL="0" lvl="0" indent="0" algn="l" rtl="0">
              <a:spcBef>
                <a:spcPts val="0"/>
              </a:spcBef>
              <a:spcAft>
                <a:spcPts val="0"/>
              </a:spcAft>
              <a:buNone/>
            </a:pPr>
            <a:endParaRPr sz="11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a:t>
            </a:r>
            <a:r>
              <a:rPr lang="en-US" sz="1800" dirty="0">
                <a:effectLst/>
                <a:latin typeface="Times New Roman" panose="02020603050405020304" pitchFamily="18" charset="0"/>
                <a:ea typeface="Times New Roman" panose="02020603050405020304" pitchFamily="18" charset="0"/>
              </a:rPr>
              <a:t>Security Key (U2F or </a:t>
            </a:r>
            <a:r>
              <a:rPr lang="en-US" sz="1800" dirty="0" err="1">
                <a:effectLst/>
                <a:latin typeface="Times New Roman" panose="02020603050405020304" pitchFamily="18" charset="0"/>
                <a:ea typeface="Times New Roman" panose="02020603050405020304" pitchFamily="18" charset="0"/>
              </a:rPr>
              <a:t>WebAuthn</a:t>
            </a:r>
            <a:r>
              <a:rPr lang="en-US" sz="1800" dirty="0">
                <a:effectLst/>
                <a:latin typeface="Times New Roman" panose="02020603050405020304" pitchFamily="18" charset="0"/>
                <a:ea typeface="Times New Roman" panose="02020603050405020304" pitchFamily="18" charset="0"/>
              </a:rPr>
              <a:t>) field</a:t>
            </a:r>
            <a:r>
              <a:rPr lang="en-US" sz="1100" b="0" i="0" u="none" strike="noStrike" cap="none" dirty="0">
                <a:solidFill>
                  <a:schemeClr val="dk1"/>
                </a:solidFill>
                <a:effectLst/>
                <a:latin typeface="Arial"/>
                <a:ea typeface="Arial"/>
                <a:cs typeface="Arial"/>
                <a:sym typeface="Arial"/>
              </a:rPr>
              <a:t>,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3 through 4 in the “Register a Key” flow.</a:t>
            </a:r>
          </a:p>
          <a:p>
            <a:endParaRPr lang="en-US" dirty="0"/>
          </a:p>
        </p:txBody>
      </p:sp>
    </p:spTree>
    <p:extLst>
      <p:ext uri="{BB962C8B-B14F-4D97-AF65-F5344CB8AC3E}">
        <p14:creationId xmlns:p14="http://schemas.microsoft.com/office/powerpoint/2010/main" val="2006192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a:t>
            </a:r>
            <a:r>
              <a:rPr lang="en-US" sz="1800" dirty="0">
                <a:effectLst/>
                <a:latin typeface="Times New Roman" panose="02020603050405020304" pitchFamily="18" charset="0"/>
                <a:ea typeface="Times New Roman" panose="02020603050405020304" pitchFamily="18" charset="0"/>
              </a:rPr>
              <a:t>Security Key (U2F or </a:t>
            </a:r>
            <a:r>
              <a:rPr lang="en-US" sz="1800" dirty="0" err="1">
                <a:effectLst/>
                <a:latin typeface="Times New Roman" panose="02020603050405020304" pitchFamily="18" charset="0"/>
                <a:ea typeface="Times New Roman" panose="02020603050405020304" pitchFamily="18" charset="0"/>
              </a:rPr>
              <a:t>WebAuthn</a:t>
            </a:r>
            <a:r>
              <a:rPr lang="en-US" sz="1800" dirty="0">
                <a:effectLst/>
                <a:latin typeface="Times New Roman" panose="02020603050405020304" pitchFamily="18" charset="0"/>
                <a:ea typeface="Times New Roman" panose="02020603050405020304" pitchFamily="18" charset="0"/>
              </a:rPr>
              <a:t>) field</a:t>
            </a:r>
            <a:r>
              <a:rPr lang="en-US" sz="1100" b="0" i="0" u="none" strike="noStrike" cap="none" dirty="0">
                <a:solidFill>
                  <a:schemeClr val="dk1"/>
                </a:solidFill>
                <a:effectLst/>
                <a:latin typeface="Arial"/>
                <a:ea typeface="Arial"/>
                <a:cs typeface="Arial"/>
                <a:sym typeface="Arial"/>
              </a:rPr>
              <a:t>,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4 through 6 in the “Register a Key” flow.</a:t>
            </a:r>
          </a:p>
          <a:p>
            <a:endParaRPr lang="en-US" dirty="0"/>
          </a:p>
        </p:txBody>
      </p:sp>
    </p:spTree>
    <p:extLst>
      <p:ext uri="{BB962C8B-B14F-4D97-AF65-F5344CB8AC3E}">
        <p14:creationId xmlns:p14="http://schemas.microsoft.com/office/powerpoint/2010/main" val="23688531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18d29405784_357_87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18d29405784_357_87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08414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endParaRPr lang="en-US" dirty="0"/>
          </a:p>
        </p:txBody>
      </p:sp>
    </p:spTree>
    <p:extLst>
      <p:ext uri="{BB962C8B-B14F-4D97-AF65-F5344CB8AC3E}">
        <p14:creationId xmlns:p14="http://schemas.microsoft.com/office/powerpoint/2010/main" val="15437813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gb6991d67ad_0_1458: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591" name="Google Shape;1591;gb6991d67ad_0_1458:notes"/>
          <p:cNvSpPr txBox="1">
            <a:spLocks noGrp="1"/>
          </p:cNvSpPr>
          <p:nvPr>
            <p:ph type="body" idx="1"/>
          </p:nvPr>
        </p:nvSpPr>
        <p:spPr>
          <a:xfrm>
            <a:off x="390442" y="4272196"/>
            <a:ext cx="5928000" cy="4047300"/>
          </a:xfrm>
          <a:prstGeom prst="rect">
            <a:avLst/>
          </a:prstGeom>
          <a:noFill/>
          <a:ln>
            <a:noFill/>
          </a:ln>
        </p:spPr>
        <p:txBody>
          <a:bodyPr spcFirstLastPara="1" wrap="square" lIns="87800" tIns="87800" rIns="87800" bIns="87800" anchor="t" anchorCtr="0">
            <a:noAutofit/>
          </a:bodyPr>
          <a:lstStyle/>
          <a:p>
            <a:pPr marL="0" lvl="0" indent="0" algn="l" rtl="0">
              <a:spcBef>
                <a:spcPts val="0"/>
              </a:spcBef>
              <a:spcAft>
                <a:spcPts val="0"/>
              </a:spcAft>
              <a:buNone/>
            </a:pPr>
            <a:r>
              <a:rPr lang="en-US" sz="1100" b="0" dirty="0">
                <a:highlight>
                  <a:srgbClr val="FFFFFF"/>
                </a:highlight>
              </a:rPr>
              <a:t>Notes:</a:t>
            </a:r>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Or in some cases, built-in authenticators confirm a user via a PIN or password that the user sets up in their device’s operating system.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This type of verification method streamlines the MFA requirement because it relies on built-in mechanisms rather than needing a separate authenticator app or physical security key.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Depending on a user’s browser and operating system, built-in authenticators include Touch ID, Face ID, or Windows Hello.</a:t>
            </a:r>
            <a:endParaRPr b="0" dirty="0"/>
          </a:p>
          <a:p>
            <a:pPr marL="0" lvl="0" indent="0" algn="l" rtl="0">
              <a:lnSpc>
                <a:spcPct val="100000"/>
              </a:lnSpc>
              <a:spcBef>
                <a:spcPts val="0"/>
              </a:spcBef>
              <a:spcAft>
                <a:spcPts val="0"/>
              </a:spcAft>
              <a:buSzPts val="1400"/>
              <a:buNone/>
            </a:pPr>
            <a:br>
              <a:rPr lang="en" b="0" dirty="0"/>
            </a:br>
            <a:r>
              <a:rPr lang="en" b="0" dirty="0"/>
              <a:t>Note: </a:t>
            </a:r>
            <a:r>
              <a:rPr lang="en" sz="1100" b="0" i="0" u="none" strike="noStrike" cap="none" dirty="0">
                <a:solidFill>
                  <a:schemeClr val="dk1"/>
                </a:solidFill>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b="0" dirty="0"/>
          </a:p>
          <a:p>
            <a:pPr marL="0" lvl="0" indent="0" algn="l" rtl="0">
              <a:lnSpc>
                <a:spcPct val="100000"/>
              </a:lnSpc>
              <a:spcBef>
                <a:spcPts val="0"/>
              </a:spcBef>
              <a:spcAft>
                <a:spcPts val="0"/>
              </a:spcAft>
              <a:buSzPts val="1400"/>
              <a:buNone/>
            </a:pPr>
            <a:br>
              <a:rPr lang="en" b="0" dirty="0"/>
            </a:br>
            <a:endParaRPr b="0" dirty="0"/>
          </a:p>
          <a:p>
            <a:pPr marL="0" lvl="0" indent="0" algn="l" rtl="0">
              <a:lnSpc>
                <a:spcPct val="100000"/>
              </a:lnSpc>
              <a:spcBef>
                <a:spcPts val="0"/>
              </a:spcBef>
              <a:spcAft>
                <a:spcPts val="0"/>
              </a:spcAft>
              <a:buSzPts val="1400"/>
              <a:buNone/>
            </a:pPr>
            <a:r>
              <a:rPr lang="en" sz="1100" b="1" i="0" u="none" strike="noStrike" cap="none" dirty="0">
                <a:solidFill>
                  <a:schemeClr val="dk1"/>
                </a:solidFill>
                <a:latin typeface="Arial"/>
                <a:ea typeface="Arial"/>
                <a:cs typeface="Arial"/>
                <a:sym typeface="Arial"/>
              </a:rPr>
              <a:t>How to Log In</a:t>
            </a:r>
            <a:endParaRPr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This type of method provides the easiest MFA login experience. After a user enters their username and password, the built-in authenticator prompts them for a biometric, PIN or password identifier. </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r>
              <a:rPr lang="en-US" sz="1100" b="1" i="0" u="none" strike="noStrike" cap="none" dirty="0">
                <a:solidFill>
                  <a:schemeClr val="dk1"/>
                </a:solidFill>
                <a:latin typeface="Arial"/>
                <a:ea typeface="Arial"/>
                <a:cs typeface="Arial"/>
                <a:sym typeface="Arial"/>
              </a:rPr>
              <a:t>Requirements</a:t>
            </a:r>
            <a:endParaRPr lang="en-US"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To use built-in authenticators:</a:t>
            </a:r>
            <a:endParaRPr b="0"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A user’s device, operating system, and browser all must support the </a:t>
            </a:r>
            <a:r>
              <a:rPr lang="en" sz="1100" b="0" i="0" u="none"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WebAuthn standard</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a:t>
            </a:r>
            <a:r>
              <a:rPr lang="en" sz="1100" b="0" i="0" u="none" strike="noStrike" cap="none" dirty="0">
                <a:solidFill>
                  <a:schemeClr val="dk1"/>
                </a:solidFill>
                <a:latin typeface="Arial"/>
                <a:ea typeface="Arial"/>
                <a:cs typeface="Arial"/>
                <a:sym typeface="Arial"/>
              </a:rPr>
              <a:t>).</a:t>
            </a:r>
            <a:endParaRPr dirty="0"/>
          </a:p>
          <a:p>
            <a:pPr marL="45720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Arial"/>
                <a:ea typeface="Arial"/>
                <a:cs typeface="Arial"/>
                <a:sym typeface="Arial"/>
              </a:rPr>
              <a:t>Built-in authenticators aren’t supported in non-Chromium versions of the Edge browser.</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built-in authenticator service (such as Touch ID, Face ID, or Windows Hello) must be enabled and set up to verify a user’s identity via a biometric, PIN, or password.</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To use biometric authentication, a device must include a fingerprint, iris, or facial recognition scanner that’s supported by the built-in authenticator service.</a:t>
            </a:r>
            <a:endParaRPr sz="1100" b="0" i="0" u="none" strike="noStrike" cap="none" dirty="0">
              <a:solidFill>
                <a:schemeClr val="dk1"/>
              </a:solidFill>
              <a:latin typeface="Arial"/>
              <a:ea typeface="Arial"/>
              <a:cs typeface="Arial"/>
              <a:sym typeface="Arial"/>
            </a:endParaRPr>
          </a:p>
          <a:p>
            <a:pPr marL="457200" lvl="0" indent="-298450" algn="l" rtl="0">
              <a:spcBef>
                <a:spcPts val="0"/>
              </a:spcBef>
              <a:spcAft>
                <a:spcPts val="0"/>
              </a:spcAft>
              <a:buSzPts val="1100"/>
              <a:buChar char="●"/>
            </a:pPr>
            <a:r>
              <a:rPr lang="en" dirty="0"/>
              <a:t>Built-in authenticators can’t be used for MFA verification in the Salesforce mobile app. To log in to the mobile app, MFA-enabled users must register a backup verification method such as Salesforce Authenticator.</a:t>
            </a:r>
            <a:endParaRPr dirty="0"/>
          </a:p>
          <a:p>
            <a:pPr marL="457200" lvl="0" indent="-298450" algn="l" rtl="0">
              <a:spcBef>
                <a:spcPts val="0"/>
              </a:spcBef>
              <a:spcAft>
                <a:spcPts val="0"/>
              </a:spcAft>
              <a:buSzPts val="1100"/>
              <a:buChar char="●"/>
            </a:pPr>
            <a:r>
              <a:rPr lang="en" dirty="0"/>
              <a:t>Built-in authenticators aren’t available for Experience Cloud sites.</a:t>
            </a:r>
            <a:endParaRPr dirty="0"/>
          </a:p>
          <a:p>
            <a:pPr marL="457200" lvl="0" indent="-298450" algn="l" rtl="0">
              <a:spcBef>
                <a:spcPts val="0"/>
              </a:spcBef>
              <a:spcAft>
                <a:spcPts val="0"/>
              </a:spcAft>
              <a:buSzPts val="1100"/>
              <a:buChar char="●"/>
            </a:pPr>
            <a:r>
              <a:rPr lang="en" dirty="0"/>
              <a:t>Users accessing Salesforce through an API can’t verify their identity with a built-in authenticator.</a:t>
            </a:r>
            <a:endParaRPr dirty="0"/>
          </a:p>
          <a:p>
            <a:pPr marL="0" lvl="0" indent="0" algn="l" rtl="0">
              <a:lnSpc>
                <a:spcPct val="100000"/>
              </a:lnSpc>
              <a:spcBef>
                <a:spcPts val="0"/>
              </a:spcBef>
              <a:spcAft>
                <a:spcPts val="0"/>
              </a:spcAft>
              <a:buSzPts val="1400"/>
              <a:buNone/>
            </a:pPr>
            <a:endParaRPr dirty="0"/>
          </a:p>
          <a:p>
            <a:pPr marL="0" lvl="0" indent="0" algn="l" rtl="0">
              <a:lnSpc>
                <a:spcPct val="115000"/>
              </a:lnSpc>
              <a:spcBef>
                <a:spcPts val="0"/>
              </a:spcBef>
              <a:spcAft>
                <a:spcPts val="0"/>
              </a:spcAft>
              <a:buSzPts val="1100"/>
              <a:buNone/>
            </a:pPr>
            <a:r>
              <a:rPr lang="en" dirty="0"/>
              <a:t>Note: This type of verification method is tied to the user’s device. If a user logs in from multiple computers (for example, a desktop workstation and a laptop), they need to register a built-in authenticator on each system – or also register an alternate verification method.</a:t>
            </a:r>
            <a:endParaRPr dirty="0"/>
          </a:p>
          <a:p>
            <a:pPr marL="0" lvl="0" indent="0" algn="l" rtl="0">
              <a:lnSpc>
                <a:spcPct val="100000"/>
              </a:lnSpc>
              <a:spcBef>
                <a:spcPts val="0"/>
              </a:spcBef>
              <a:spcAft>
                <a:spcPts val="0"/>
              </a:spcAft>
              <a:buSzPts val="1400"/>
              <a:buNone/>
            </a:pPr>
            <a:br>
              <a:rPr lang="en" b="0" dirty="0"/>
            </a:br>
            <a:r>
              <a:rPr lang="en" sz="1100" b="0" i="0" u="none" strike="noStrike" cap="none" dirty="0">
                <a:solidFill>
                  <a:schemeClr val="dk1"/>
                </a:solidFill>
                <a:latin typeface="Arial"/>
                <a:ea typeface="Arial"/>
                <a:cs typeface="Arial"/>
                <a:sym typeface="Arial"/>
              </a:rPr>
              <a:t>To learn more, see </a:t>
            </a:r>
            <a:r>
              <a:rPr lang="en" sz="11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 Authentication (WebAuthn)</a:t>
            </a:r>
            <a:r>
              <a:rPr lang="en" sz="1100" b="0" i="0" u="none" strike="noStrike" cap="none" dirty="0">
                <a:solidFill>
                  <a:schemeClr val="dk1"/>
                </a:solidFill>
                <a:latin typeface="Arial"/>
                <a:ea typeface="Arial"/>
                <a:cs typeface="Arial"/>
                <a:sym typeface="Arial"/>
              </a:rPr>
              <a:t>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 </a:t>
            </a:r>
            <a:r>
              <a:rPr lang="en" sz="1100" b="0" i="0" u="none" strike="noStrike" cap="none" dirty="0">
                <a:solidFill>
                  <a:schemeClr val="dk1"/>
                </a:solidFill>
                <a:latin typeface="Arial"/>
                <a:ea typeface="Arial"/>
                <a:cs typeface="Arial"/>
                <a:sym typeface="Arial"/>
              </a:rPr>
              <a:t>or the documentation for your users' built-in authenticators.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br>
              <a:rPr lang="en" b="0" dirty="0"/>
            </a:br>
            <a:r>
              <a:rPr lang="en" sz="1100" b="1" i="0" u="none" strike="noStrike" cap="none" dirty="0">
                <a:solidFill>
                  <a:schemeClr val="dk1"/>
                </a:solidFill>
                <a:latin typeface="Arial"/>
                <a:ea typeface="Arial"/>
                <a:cs typeface="Arial"/>
                <a:sym typeface="Arial"/>
              </a:rPr>
              <a:t>Behind the Scenes</a:t>
            </a:r>
            <a:endParaRPr sz="1100" b="0" i="0" u="none" strike="noStrike" cap="none" dirty="0">
              <a:solidFill>
                <a:schemeClr val="dk1"/>
              </a:solidFill>
              <a:latin typeface="Arial"/>
              <a:ea typeface="Arial"/>
              <a:cs typeface="Arial"/>
              <a:sym typeface="Arial"/>
            </a:endParaRPr>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Built-in authenticator support is based on the</a:t>
            </a:r>
            <a:r>
              <a:rPr lang="en" sz="1100" b="0" i="0" u="sng" strike="noStrike" cap="none"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FIDO2 and WebAuthn specifications</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a:t>
            </a:r>
            <a:r>
              <a:rPr lang="en" sz="1100" b="0" i="0" u="none" strike="noStrike" cap="none" dirty="0">
                <a:solidFill>
                  <a:schemeClr val="dk1"/>
                </a:solidFill>
                <a:latin typeface="Arial"/>
                <a:ea typeface="Arial"/>
                <a:cs typeface="Arial"/>
                <a:sym typeface="Arial"/>
              </a:rPr>
              <a:t>).</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Registering a built-in authenticator creates a pair of private and public keys that are unique to the user’s account.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your org.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err="1">
                <a:solidFill>
                  <a:schemeClr val="dk1"/>
                </a:solidFill>
                <a:latin typeface="Arial"/>
                <a:ea typeface="Arial"/>
                <a:cs typeface="Arial"/>
                <a:sym typeface="Arial"/>
              </a:rPr>
              <a:t>WebAuthn</a:t>
            </a:r>
            <a:r>
              <a:rPr lang="en" sz="1100" b="0" i="0" u="none" strike="noStrike" cap="none" dirty="0">
                <a:solidFill>
                  <a:schemeClr val="dk1"/>
                </a:solidFill>
                <a:latin typeface="Arial"/>
                <a:ea typeface="Arial"/>
                <a:cs typeface="Arial"/>
                <a:sym typeface="Arial"/>
              </a:rPr>
              <a:t>-compliant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endParaRPr dirty="0"/>
          </a:p>
          <a:p>
            <a:pPr marL="0" lvl="0" indent="0" algn="l" rtl="0">
              <a:lnSpc>
                <a:spcPct val="100000"/>
              </a:lnSpc>
              <a:spcBef>
                <a:spcPts val="0"/>
              </a:spcBef>
              <a:spcAft>
                <a:spcPts val="0"/>
              </a:spcAft>
              <a:buSzPts val="1400"/>
              <a:buNone/>
            </a:pPr>
            <a:br>
              <a:rPr lang="en" b="0" dirty="0"/>
            </a:br>
            <a:br>
              <a:rPr lang="en" dirty="0"/>
            </a:br>
            <a:endParaRPr sz="1100" b="1"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p>
          <a:p>
            <a:pPr marL="0" indent="0"/>
            <a:endParaRPr lang="en-US" dirty="0"/>
          </a:p>
          <a:p>
            <a:pPr marL="342900" marR="0" lvl="0" indent="-342900">
              <a:lnSpc>
                <a:spcPct val="115000"/>
              </a:lnSpc>
              <a:spcBef>
                <a:spcPts val="60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a supported browser, log in to your account, then go to your personal settings.</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Enter Advanced User Details in the Quick Find box, then select </a:t>
            </a:r>
            <a:r>
              <a:rPr lang="en-US" sz="1800" b="1" u="none" dirty="0">
                <a:solidFill>
                  <a:srgbClr val="0000FF"/>
                </a:solidFill>
                <a:effectLst/>
                <a:latin typeface="Arial" panose="020B0604020202020204" pitchFamily="34" charset="0"/>
                <a:ea typeface="Arial" panose="020B0604020202020204" pitchFamily="34" charset="0"/>
              </a:rPr>
              <a:t>Advanced User Details</a:t>
            </a:r>
            <a:r>
              <a:rPr lang="en-US" sz="1800" u="none" dirty="0">
                <a:solidFill>
                  <a:srgbClr val="0000FF"/>
                </a:solidFill>
                <a:effectLst/>
                <a:latin typeface="Arial" panose="020B0604020202020204" pitchFamily="34" charset="0"/>
                <a:ea typeface="Arial" panose="020B0604020202020204" pitchFamily="34" charset="0"/>
              </a:rPr>
              <a:t>.</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the Built-in Authenticators section, click </a:t>
            </a:r>
            <a:r>
              <a:rPr lang="en-US" sz="1800" b="1" dirty="0">
                <a:effectLst/>
                <a:latin typeface="Arial" panose="020B0604020202020204" pitchFamily="34" charset="0"/>
                <a:ea typeface="Arial" panose="020B0604020202020204" pitchFamily="34" charset="0"/>
              </a:rPr>
              <a:t>Add</a:t>
            </a:r>
            <a:r>
              <a:rPr lang="en-US" sz="1800" dirty="0">
                <a:effectLst/>
                <a:latin typeface="Arial" panose="020B0604020202020204" pitchFamily="34" charset="0"/>
                <a:ea typeface="Arial" panose="020B0604020202020204" pitchFamily="34" charset="0"/>
              </a:rPr>
              <a:t>.</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For security purposes, you may be prompted to log in to your account or verify your identity by receiving a one-time passcode via email or test message.</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Complete steps 3 through 6 in the above table.</a:t>
            </a:r>
          </a:p>
        </p:txBody>
      </p:sp>
    </p:spTree>
    <p:extLst>
      <p:ext uri="{BB962C8B-B14F-4D97-AF65-F5344CB8AC3E}">
        <p14:creationId xmlns:p14="http://schemas.microsoft.com/office/powerpoint/2010/main" val="162982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t>Notes:</a:t>
            </a:r>
          </a:p>
          <a:p>
            <a:pPr marL="0" lvl="0" indent="0" algn="l" rtl="0">
              <a:spcBef>
                <a:spcPts val="0"/>
              </a:spcBef>
              <a:spcAft>
                <a:spcPts val="0"/>
              </a:spcAft>
              <a:buNone/>
            </a:pPr>
            <a:r>
              <a:rPr lang="en-US" sz="1800" dirty="0"/>
              <a:t>It's important to implement strong security measures to protect our business, our data, and our customers.</a:t>
            </a:r>
          </a:p>
          <a:p>
            <a:pPr marL="0" lvl="0" indent="0" algn="l" rtl="0">
              <a:spcBef>
                <a:spcPts val="0"/>
              </a:spcBef>
              <a:spcAft>
                <a:spcPts val="0"/>
              </a:spcAft>
              <a:buNone/>
            </a:pPr>
            <a:endParaRPr lang="en-US" sz="18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800" dirty="0"/>
              <a:t>One of the simplest, most effective ways to help prevent unauthorized account access and protect your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MFA enhances the security of the login process by requiring users to verify their identity with two or more pieces of evidence (or “factors”) to prove they are who they say they are. </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One factor is something the user knows, such as their username and password combination. Other factors are </a:t>
            </a:r>
            <a:r>
              <a:rPr lang="en-US" sz="1800" i="1" dirty="0"/>
              <a:t>verification methods</a:t>
            </a:r>
            <a:r>
              <a:rPr lang="en-US" sz="1800" dirty="0"/>
              <a:t> that the user has, such as an authenticator app or a physical security key. </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A familiar example of MFA at work is the two factors needed to withdraw money from an ATM. Your ATM card is the “something you have” and your PIN is the “something you know”.</a:t>
            </a:r>
          </a:p>
        </p:txBody>
      </p:sp>
    </p:spTree>
    <p:extLst>
      <p:ext uri="{BB962C8B-B14F-4D97-AF65-F5344CB8AC3E}">
        <p14:creationId xmlns:p14="http://schemas.microsoft.com/office/powerpoint/2010/main" val="2294307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2"/>
        <p:cNvGrpSpPr/>
        <p:nvPr/>
      </p:nvGrpSpPr>
      <p:grpSpPr>
        <a:xfrm>
          <a:off x="0" y="0"/>
          <a:ext cx="0" cy="0"/>
          <a:chOff x="0" y="0"/>
          <a:chExt cx="0" cy="0"/>
        </a:xfrm>
      </p:grpSpPr>
      <p:sp>
        <p:nvSpPr>
          <p:cNvPr id="1433" name="Google Shape;1433;g18d29405784_357_88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4" name="Google Shape;1434;g18d29405784_357_88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p>
          <a:p>
            <a:pPr marL="0" indent="0"/>
            <a:endParaRPr lang="en-US" dirty="0"/>
          </a:p>
          <a:p>
            <a:pPr marL="342900" marR="0" lvl="0" indent="-342900">
              <a:lnSpc>
                <a:spcPct val="115000"/>
              </a:lnSpc>
              <a:spcBef>
                <a:spcPts val="60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a supported browser, log in to your account, then go to your personal settings.</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Enter Advanced User Details in the Quick Find box, then select </a:t>
            </a:r>
            <a:r>
              <a:rPr lang="en-US" sz="1800" b="1" u="none" dirty="0">
                <a:solidFill>
                  <a:srgbClr val="0000FF"/>
                </a:solidFill>
                <a:effectLst/>
                <a:latin typeface="Arial" panose="020B0604020202020204" pitchFamily="34" charset="0"/>
                <a:ea typeface="Arial" panose="020B0604020202020204" pitchFamily="34" charset="0"/>
              </a:rPr>
              <a:t>Advanced User Details</a:t>
            </a:r>
            <a:r>
              <a:rPr lang="en-US" sz="1800" u="none" dirty="0">
                <a:solidFill>
                  <a:srgbClr val="0000FF"/>
                </a:solidFill>
                <a:effectLst/>
                <a:latin typeface="Arial" panose="020B0604020202020204" pitchFamily="34" charset="0"/>
                <a:ea typeface="Arial" panose="020B0604020202020204" pitchFamily="34" charset="0"/>
              </a:rPr>
              <a:t>.</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the Built-in Authenticators section, click </a:t>
            </a:r>
            <a:r>
              <a:rPr lang="en-US" sz="1800" b="1" dirty="0">
                <a:effectLst/>
                <a:latin typeface="Arial" panose="020B0604020202020204" pitchFamily="34" charset="0"/>
                <a:ea typeface="Arial" panose="020B0604020202020204" pitchFamily="34" charset="0"/>
              </a:rPr>
              <a:t>Add</a:t>
            </a:r>
            <a:r>
              <a:rPr lang="en-US" sz="1800" dirty="0">
                <a:effectLst/>
                <a:latin typeface="Arial" panose="020B0604020202020204" pitchFamily="34" charset="0"/>
                <a:ea typeface="Arial" panose="020B0604020202020204" pitchFamily="34" charset="0"/>
              </a:rPr>
              <a:t>.</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For security purposes, you may be prompted to log in to your account or verify your identity by receiving a one-time passcode via email or test message.</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Complete steps 4 through 6 in the above table.</a:t>
            </a:r>
          </a:p>
        </p:txBody>
      </p:sp>
    </p:spTree>
    <p:extLst>
      <p:ext uri="{BB962C8B-B14F-4D97-AF65-F5344CB8AC3E}">
        <p14:creationId xmlns:p14="http://schemas.microsoft.com/office/powerpoint/2010/main" val="13443072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2"/>
        <p:cNvGrpSpPr/>
        <p:nvPr/>
      </p:nvGrpSpPr>
      <p:grpSpPr>
        <a:xfrm>
          <a:off x="0" y="0"/>
          <a:ext cx="0" cy="0"/>
          <a:chOff x="0" y="0"/>
          <a:chExt cx="0" cy="0"/>
        </a:xfrm>
      </p:grpSpPr>
      <p:sp>
        <p:nvSpPr>
          <p:cNvPr id="1433" name="Google Shape;1433;g18d29405784_357_88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4" name="Google Shape;1434;g18d29405784_357_88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590751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to verify your identity for MFA logins, follow these steps.</a:t>
            </a:r>
          </a:p>
          <a:p>
            <a:r>
              <a:rPr lang="en-US" sz="1100" b="0" i="0" u="none" strike="noStrike" cap="none" dirty="0">
                <a:solidFill>
                  <a:schemeClr val="dk1"/>
                </a:solidFill>
                <a:effectLst/>
                <a:latin typeface="Arial"/>
                <a:ea typeface="Arial"/>
                <a:cs typeface="Arial"/>
                <a:sym typeface="Arial"/>
              </a:rPr>
              <a:t> </a:t>
            </a:r>
          </a:p>
          <a:p>
            <a:endParaRPr lang="en-US" dirty="0"/>
          </a:p>
        </p:txBody>
      </p:sp>
    </p:spTree>
    <p:extLst>
      <p:ext uri="{BB962C8B-B14F-4D97-AF65-F5344CB8AC3E}">
        <p14:creationId xmlns:p14="http://schemas.microsoft.com/office/powerpoint/2010/main" val="7463255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2"/>
        <p:cNvGrpSpPr/>
        <p:nvPr/>
      </p:nvGrpSpPr>
      <p:grpSpPr>
        <a:xfrm>
          <a:off x="0" y="0"/>
          <a:ext cx="0" cy="0"/>
          <a:chOff x="0" y="0"/>
          <a:chExt cx="0" cy="0"/>
        </a:xfrm>
      </p:grpSpPr>
      <p:sp>
        <p:nvSpPr>
          <p:cNvPr id="1823" name="Google Shape;1823;g18d29405784_357_123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4" name="Google Shape;1824;g18d29405784_357_123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Thank you.</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8d29405784_357_80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8d29405784_357_80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MFA can prevent some of the most common types of attacks.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Using usernames and passwords alone does not provide sufficient protection because it’s easy for bad actors to exploit weak or reused passwords.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MFA ties user access to multiple, </a:t>
            </a:r>
            <a:r>
              <a:rPr lang="en-US" sz="1100" i="1" dirty="0"/>
              <a:t>different</a:t>
            </a:r>
            <a:r>
              <a:rPr lang="en-US" sz="1100" dirty="0"/>
              <a:t> types of authentication factors, making it much harder for common threats like phishing attacks or credential stuffing to succeed -- which ultimately makes your environment safer from unauthorized access by bad actors.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For example, even if a user’s password is stolen, the odds are very low that an attacker will also be able to guess or hack the code from a user’s authentication app.</a:t>
            </a:r>
          </a:p>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18d29405784_357_81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18d29405784_357_81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800" dirty="0"/>
              <a:t>Notes:</a:t>
            </a: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To satisfy the MFA requirement, customers must use </a:t>
            </a:r>
            <a:r>
              <a:rPr lang="en-US" sz="1100" b="1" i="0" u="none" strike="noStrike" dirty="0">
                <a:solidFill>
                  <a:srgbClr val="000000"/>
                </a:solidFill>
                <a:effectLst/>
                <a:latin typeface="Arial" panose="020B0604020202020204" pitchFamily="34" charset="0"/>
              </a:rPr>
              <a:t>strong</a:t>
            </a:r>
            <a:r>
              <a:rPr lang="en-US" sz="1100" b="0" i="0" u="none" strike="noStrike" dirty="0">
                <a:solidFill>
                  <a:srgbClr val="000000"/>
                </a:solidFill>
                <a:effectLst/>
                <a:latin typeface="Arial" panose="020B0604020202020204" pitchFamily="34" charset="0"/>
              </a:rPr>
              <a:t> verification methods for MFA logins. This is true if users access their org by logging in directly with their username and password or via single sign-on (SSO). </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1" i="0" u="none" strike="noStrike" dirty="0">
                <a:solidFill>
                  <a:srgbClr val="000000"/>
                </a:solidFill>
                <a:effectLst/>
                <a:latin typeface="Arial" panose="020B0604020202020204" pitchFamily="34" charset="0"/>
              </a:rPr>
              <a:t>Note:</a:t>
            </a:r>
            <a:r>
              <a:rPr lang="en-US" sz="1100" b="0" i="0" u="none" strike="noStrike" dirty="0">
                <a:solidFill>
                  <a:srgbClr val="000000"/>
                </a:solidFill>
                <a:effectLst/>
                <a:latin typeface="Arial" panose="020B0604020202020204" pitchFamily="34" charset="0"/>
              </a:rPr>
              <a:t> When MFA is enabled for your org, only strong verification methods are allowed. Users aren't given the option to register other methods such as email or text messages.</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Strong methods initiate a secure exchange with your org and can only be completed by the user who possesses the method. We require strong methods because it’s a lot harder for a bad actor to get control of an actual mobile device or a physical security key than it is to infiltrate an email account or hack a cell phone number.</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These types of verification methods are supported:</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The Salesforce Authenticator mobile app</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Third-party time-based one-time password (TOTP) Authenticator apps such as Google Authenticator, Microsoft Authenticator, or </a:t>
            </a:r>
            <a:r>
              <a:rPr lang="en-US" sz="1100" b="0" i="0" u="none" strike="noStrike" dirty="0" err="1">
                <a:solidFill>
                  <a:srgbClr val="000000"/>
                </a:solidFill>
                <a:effectLst/>
                <a:latin typeface="Arial" panose="020B0604020202020204" pitchFamily="34" charset="0"/>
              </a:rPr>
              <a:t>Authy</a:t>
            </a:r>
            <a:endParaRPr lang="en-US" sz="1100" b="0" i="0" u="none" strike="noStrike" dirty="0">
              <a:solidFill>
                <a:srgbClr val="000000"/>
              </a:solidFill>
              <a:effectLst/>
              <a:latin typeface="Arial" panose="020B0604020202020204" pitchFamily="34" charset="0"/>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Physical security keys (using</a:t>
            </a:r>
            <a:r>
              <a:rPr lang="en-US" sz="1100" b="0" i="1" u="none" strike="noStrike" dirty="0">
                <a:solidFill>
                  <a:srgbClr val="000000"/>
                </a:solidFill>
                <a:effectLst/>
                <a:latin typeface="Arial" panose="020B0604020202020204" pitchFamily="34" charset="0"/>
              </a:rPr>
              <a:t> </a:t>
            </a:r>
            <a:r>
              <a:rPr lang="en-US" sz="1100" b="0" i="0" u="none" strike="noStrike" dirty="0">
                <a:solidFill>
                  <a:srgbClr val="000000"/>
                </a:solidFill>
                <a:effectLst/>
                <a:latin typeface="Arial" panose="020B0604020202020204" pitchFamily="34" charset="0"/>
              </a:rPr>
              <a:t>USB or Lightning), such as a </a:t>
            </a:r>
            <a:r>
              <a:rPr lang="en-US" sz="1100" b="0" i="0" u="none" strike="noStrike" dirty="0" err="1">
                <a:solidFill>
                  <a:srgbClr val="000000"/>
                </a:solidFill>
                <a:effectLst/>
                <a:latin typeface="Arial" panose="020B0604020202020204" pitchFamily="34" charset="0"/>
              </a:rPr>
              <a:t>Yubikey</a:t>
            </a:r>
            <a:r>
              <a:rPr lang="en-US" sz="1100" b="0" i="0" u="none" strike="noStrike" dirty="0">
                <a:solidFill>
                  <a:srgbClr val="000000"/>
                </a:solidFill>
                <a:effectLst/>
                <a:latin typeface="Arial" panose="020B0604020202020204" pitchFamily="34" charset="0"/>
              </a:rPr>
              <a:t> or Google’s Titan Security key</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Built-in authenticators (desktop or mobile device’s built-in biometric readers via an operating system’s biometric service, such as Windows Hello, Touch ID, or Face ID)</a:t>
            </a:r>
          </a:p>
          <a:p>
            <a:pPr marL="0" lvl="0" indent="0" algn="l" rtl="0">
              <a:spcBef>
                <a:spcPts val="0"/>
              </a:spcBef>
              <a:spcAft>
                <a:spcPts val="0"/>
              </a:spcAft>
              <a:buNone/>
            </a:pPr>
            <a:endParaRPr lang="en-US" sz="1100" b="0" i="0" u="none" strike="noStrike" dirty="0">
              <a:solidFill>
                <a:srgbClr val="000000"/>
              </a:solidFill>
              <a:effectLst/>
              <a:latin typeface="Arial" panose="020B0604020202020204" pitchFamily="34" charset="0"/>
            </a:endParaRPr>
          </a:p>
          <a:p>
            <a:pPr marL="0" indent="0" rtl="0">
              <a:spcBef>
                <a:spcPts val="0"/>
              </a:spcBef>
              <a:spcAft>
                <a:spcPts val="0"/>
              </a:spcAft>
            </a:pPr>
            <a:r>
              <a:rPr lang="en-US" sz="1100" b="0" i="0" u="none" strike="noStrike" dirty="0">
                <a:solidFill>
                  <a:srgbClr val="000000"/>
                </a:solidFill>
                <a:effectLst/>
                <a:latin typeface="Arial" panose="020B0604020202020204" pitchFamily="34" charset="0"/>
              </a:rPr>
              <a:t>Support Notes:</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Security keys that use the NFC form factor aren’t supported.</a:t>
            </a:r>
          </a:p>
          <a:p>
            <a:pPr rtl="0" fontAlgn="base">
              <a:spcBef>
                <a:spcPts val="0"/>
              </a:spcBef>
              <a:spcAft>
                <a:spcPts val="500"/>
              </a:spcAft>
              <a:buFont typeface="Arial" panose="020B0604020202020204" pitchFamily="34" charset="0"/>
              <a:buChar char="•"/>
            </a:pPr>
            <a:r>
              <a:rPr lang="en-US" sz="1100" b="0" i="0" u="none" strike="noStrike" dirty="0" err="1">
                <a:solidFill>
                  <a:srgbClr val="000000"/>
                </a:solidFill>
                <a:effectLst/>
                <a:latin typeface="Arial" panose="020B0604020202020204" pitchFamily="34" charset="0"/>
              </a:rPr>
              <a:t>WebAuthn</a:t>
            </a:r>
            <a:r>
              <a:rPr lang="en-US" sz="1100" b="0" i="0" u="none" strike="noStrike" dirty="0">
                <a:solidFill>
                  <a:srgbClr val="000000"/>
                </a:solidFill>
                <a:effectLst/>
                <a:latin typeface="Arial" panose="020B0604020202020204" pitchFamily="34" charset="0"/>
              </a:rPr>
              <a:t>-compatible security keys aren’t supported in non-Chromium versions of the Edge browser.</a:t>
            </a: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You can choose the option or options that work best for your business and user needs.</a:t>
            </a:r>
            <a:endParaRPr lang="en-US" sz="1800" b="0" dirty="0">
              <a:effectLst/>
            </a:endParaRP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Note:</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We don’t allow email, SMS text messages, phone calls, or security questions as verification methods for MFA because email credentials can be compromised, and text messages and phone calls can be intercepted. </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It’s a lot harder for bad actors to get control of an actual mobile device or physical security key than it is to infiltrate an email account or hack a cell phone number.</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If MFA is enabled for a customer or partner Experience Cloud site, SMS is a supported verification method for external users only. This option allows customers to add an extra layer of security for their sites while maintaining ease of access (no need to install an app or purchase a security key) for users who don’t interact with business-critical data.</a:t>
            </a: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5"/>
        <p:cNvGrpSpPr/>
        <p:nvPr/>
      </p:nvGrpSpPr>
      <p:grpSpPr>
        <a:xfrm>
          <a:off x="0" y="0"/>
          <a:ext cx="0" cy="0"/>
          <a:chOff x="0" y="0"/>
          <a:chExt cx="0" cy="0"/>
        </a:xfrm>
      </p:grpSpPr>
      <p:sp>
        <p:nvSpPr>
          <p:cNvPr id="2476" name="Google Shape;2476;g8b5d1ccd8a_0_243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7" name="Google Shape;2477;g8b5d1ccd8a_0_24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None/>
            </a:pPr>
            <a:r>
              <a:rPr lang="en-US" sz="1200" dirty="0">
                <a:solidFill>
                  <a:srgbClr val="C00000"/>
                </a:solidFill>
              </a:rPr>
              <a:t>When MFA is enabled, users must register at least one verification method to connect it to their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endParaRPr>
          </a:p>
          <a:p>
            <a:pPr marL="0" lvl="0" indent="0" algn="l" rtl="0">
              <a:spcBef>
                <a:spcPts val="0"/>
              </a:spcBef>
              <a:spcAft>
                <a:spcPts val="0"/>
              </a:spcAft>
              <a:buNone/>
            </a:pPr>
            <a:r>
              <a:rPr lang="en-US" sz="1200" dirty="0">
                <a:solidFill>
                  <a:srgbClr val="C00000"/>
                </a:solidFill>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an authenticator app like Salesforce Authenticator or Google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 security key, </a:t>
            </a:r>
            <a:r>
              <a:rPr lang="en-US" sz="1200" b="1" dirty="0">
                <a:solidFill>
                  <a:srgbClr val="FF0000"/>
                </a:solidFill>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endParaRPr>
          </a:p>
          <a:p>
            <a:pPr marL="0" lvl="0" indent="0" algn="l" rtl="0">
              <a:spcBef>
                <a:spcPts val="0"/>
              </a:spcBef>
              <a:spcAft>
                <a:spcPts val="0"/>
              </a:spcAft>
              <a:buFont typeface="Arial" panose="020B0604020202020204" pitchFamily="34" charset="0"/>
              <a:buNone/>
            </a:pPr>
            <a:r>
              <a:rPr lang="en-US" sz="1200" b="0" dirty="0">
                <a:solidFill>
                  <a:srgbClr val="C00000"/>
                </a:solidFill>
              </a:rPr>
              <a:t>Step 2: </a:t>
            </a:r>
            <a:r>
              <a:rPr lang="en-US" sz="1200" dirty="0">
                <a:solidFill>
                  <a:srgbClr val="C00000"/>
                </a:solidFill>
              </a:rPr>
              <a:t>The registration process is automatically initiated the first time a user tries to log in after they’ve been enabled for MFA. The process walks the user through connecting their verification method to their account. </a:t>
            </a:r>
          </a:p>
          <a:p>
            <a:pPr marL="0" lvl="0" indent="0" algn="l" rtl="0">
              <a:spcBef>
                <a:spcPts val="0"/>
              </a:spcBef>
              <a:spcAft>
                <a:spcPts val="0"/>
              </a:spcAft>
              <a:buFont typeface="Arial" panose="020B0604020202020204" pitchFamily="34" charset="0"/>
              <a:buNone/>
            </a:pPr>
            <a:endParaRPr lang="en-US" sz="1200" dirty="0">
              <a:solidFill>
                <a:srgbClr val="C00000"/>
              </a:solidFill>
            </a:endParaRPr>
          </a:p>
          <a:p>
            <a:pPr marL="0" lvl="0" indent="0" algn="l" rtl="0">
              <a:spcBef>
                <a:spcPts val="0"/>
              </a:spcBef>
              <a:spcAft>
                <a:spcPts val="0"/>
              </a:spcAft>
              <a:buFont typeface="Arial" panose="020B0604020202020204" pitchFamily="34" charset="0"/>
              <a:buNone/>
            </a:pPr>
            <a:r>
              <a:rPr lang="en-US" sz="1200" dirty="0">
                <a:solidFill>
                  <a:srgbClr val="C00000"/>
                </a:solidFill>
              </a:rPr>
              <a:t>Step 3: Each time an MFA-enabled user logs in, they’re prompted to provide their verification method after they enter their username and password.</a:t>
            </a:r>
          </a:p>
          <a:p>
            <a:pPr marL="0" lvl="0" indent="0" algn="l" rtl="0">
              <a:spcBef>
                <a:spcPts val="0"/>
              </a:spcBef>
              <a:spcAft>
                <a:spcPts val="0"/>
              </a:spcAft>
              <a:buNone/>
            </a:pPr>
            <a:endParaRPr 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0"/>
        <p:cNvGrpSpPr/>
        <p:nvPr/>
      </p:nvGrpSpPr>
      <p:grpSpPr>
        <a:xfrm>
          <a:off x="0" y="0"/>
          <a:ext cx="0" cy="0"/>
          <a:chOff x="0" y="0"/>
          <a:chExt cx="0" cy="0"/>
        </a:xfrm>
      </p:grpSpPr>
      <p:sp>
        <p:nvSpPr>
          <p:cNvPr id="1641" name="Google Shape;1641;g18d29405784_357_107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2" name="Google Shape;1642;g18d29405784_357_107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The Salesforce Authenticator mobile app is a strong verification method that users can easily install and connect to their accounts. The app is free and simple to use, minimizing the impact of MFA on the user experience.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makes the extra authentication step required by MFA easy because it automatically integrates into your org’s login process. After a user enters their username and password, the app sends a notification to their mobile device.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allows users to automate the extra MFA authentication step when working from a trusted location.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Users are strongly encouraged to set up a PIN or biometric requirement on their mobile device to ensure that unauthorized parties aren’t able to access Salesforce Authenticator.</a:t>
            </a:r>
          </a:p>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Notes:</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text message. </a:t>
            </a:r>
          </a:p>
          <a:p>
            <a:pPr marL="0" lvl="0" indent="0"/>
            <a:r>
              <a:rPr lang="en-US" sz="1100" b="0" i="0" u="none" strike="noStrike" cap="none" dirty="0">
                <a:solidFill>
                  <a:schemeClr val="dk1"/>
                </a:solidFill>
                <a:effectLst/>
                <a:latin typeface="Arial"/>
                <a:ea typeface="Arial"/>
                <a:cs typeface="Arial"/>
                <a:sym typeface="Arial"/>
              </a:rPr>
              <a:t>6. Complete steps 4 through 10 in the ”Register the App” flow.</a:t>
            </a:r>
          </a:p>
          <a:p>
            <a:endParaRPr lang="en-US" dirty="0"/>
          </a:p>
          <a:p>
            <a:endParaRPr lang="en-US" dirty="0"/>
          </a:p>
          <a:p>
            <a:endParaRPr lang="en-US" dirty="0"/>
          </a:p>
        </p:txBody>
      </p:sp>
    </p:spTree>
    <p:extLst>
      <p:ext uri="{BB962C8B-B14F-4D97-AF65-F5344CB8AC3E}">
        <p14:creationId xmlns:p14="http://schemas.microsoft.com/office/powerpoint/2010/main" val="395243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9508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2 - Graphic Footer - B">
  <p:cSld name="B2 - Graphic Footer - B">
    <p:spTree>
      <p:nvGrpSpPr>
        <p:cNvPr id="1" name="Shape 554"/>
        <p:cNvGrpSpPr/>
        <p:nvPr/>
      </p:nvGrpSpPr>
      <p:grpSpPr>
        <a:xfrm>
          <a:off x="0" y="0"/>
          <a:ext cx="0" cy="0"/>
          <a:chOff x="0" y="0"/>
          <a:chExt cx="0" cy="0"/>
        </a:xfrm>
      </p:grpSpPr>
      <p:sp>
        <p:nvSpPr>
          <p:cNvPr id="555" name="Google Shape;555;p53"/>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56" name="Google Shape;556;p53"/>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57" name="Google Shape;557;p53"/>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58" name="Google Shape;558;p53"/>
          <p:cNvPicPr preferRelativeResize="0"/>
          <p:nvPr/>
        </p:nvPicPr>
        <p:blipFill>
          <a:blip r:embed="rId2">
            <a:alphaModFix/>
          </a:blip>
          <a:stretch>
            <a:fillRect/>
          </a:stretch>
        </p:blipFill>
        <p:spPr>
          <a:xfrm>
            <a:off x="10949267" y="5833891"/>
            <a:ext cx="1263949" cy="1048500"/>
          </a:xfrm>
          <a:prstGeom prst="rect">
            <a:avLst/>
          </a:prstGeom>
          <a:noFill/>
          <a:ln>
            <a:noFill/>
          </a:ln>
        </p:spPr>
      </p:pic>
      <p:sp>
        <p:nvSpPr>
          <p:cNvPr id="560" name="Google Shape;560;p53"/>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940103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3 - Graphic Footer - C">
  <p:cSld name="B3 - Graphic Footer - C">
    <p:spTree>
      <p:nvGrpSpPr>
        <p:cNvPr id="1" name="Shape 561"/>
        <p:cNvGrpSpPr/>
        <p:nvPr/>
      </p:nvGrpSpPr>
      <p:grpSpPr>
        <a:xfrm>
          <a:off x="0" y="0"/>
          <a:ext cx="0" cy="0"/>
          <a:chOff x="0" y="0"/>
          <a:chExt cx="0" cy="0"/>
        </a:xfrm>
      </p:grpSpPr>
      <p:sp>
        <p:nvSpPr>
          <p:cNvPr id="562" name="Google Shape;562;p54"/>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63" name="Google Shape;563;p5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64" name="Google Shape;564;p54"/>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66" name="Google Shape;566;p54"/>
          <p:cNvPicPr preferRelativeResize="0"/>
          <p:nvPr/>
        </p:nvPicPr>
        <p:blipFill>
          <a:blip r:embed="rId2">
            <a:alphaModFix/>
          </a:blip>
          <a:stretch>
            <a:fillRect/>
          </a:stretch>
        </p:blipFill>
        <p:spPr>
          <a:xfrm>
            <a:off x="10767228" y="5960318"/>
            <a:ext cx="1445975" cy="922050"/>
          </a:xfrm>
          <a:prstGeom prst="rect">
            <a:avLst/>
          </a:prstGeom>
          <a:noFill/>
          <a:ln>
            <a:noFill/>
          </a:ln>
        </p:spPr>
      </p:pic>
      <p:sp>
        <p:nvSpPr>
          <p:cNvPr id="567" name="Google Shape;567;p54"/>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6873361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G3 - Cards with Circles - 3-Up - A">
  <p:cSld name="G3 -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2037690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1 - Corner - B">
  <p:cSld name="M1 - Corner - B">
    <p:spTree>
      <p:nvGrpSpPr>
        <p:cNvPr id="1" name="Shape 715"/>
        <p:cNvGrpSpPr/>
        <p:nvPr/>
      </p:nvGrpSpPr>
      <p:grpSpPr>
        <a:xfrm>
          <a:off x="0" y="0"/>
          <a:ext cx="0" cy="0"/>
          <a:chOff x="0" y="0"/>
          <a:chExt cx="0" cy="0"/>
        </a:xfrm>
      </p:grpSpPr>
      <p:sp>
        <p:nvSpPr>
          <p:cNvPr id="716" name="Google Shape;716;p70"/>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17" name="Google Shape;717;p7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18" name="Google Shape;718;p70"/>
          <p:cNvSpPr/>
          <p:nvPr/>
        </p:nvSpPr>
        <p:spPr>
          <a:xfrm>
            <a:off x="7234900" y="1970000"/>
            <a:ext cx="4407300" cy="4407300"/>
          </a:xfrm>
          <a:prstGeom prst="chord">
            <a:avLst>
              <a:gd name="adj1" fmla="val 7987036"/>
              <a:gd name="adj2" fmla="val 2842284"/>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719" name="Google Shape;719;p70"/>
          <p:cNvPicPr preferRelativeResize="0"/>
          <p:nvPr/>
        </p:nvPicPr>
        <p:blipFill>
          <a:blip r:embed="rId2">
            <a:alphaModFix/>
          </a:blip>
          <a:stretch>
            <a:fillRect/>
          </a:stretch>
        </p:blipFill>
        <p:spPr>
          <a:xfrm>
            <a:off x="7276732" y="2986287"/>
            <a:ext cx="4839052" cy="3109601"/>
          </a:xfrm>
          <a:prstGeom prst="rect">
            <a:avLst/>
          </a:prstGeom>
          <a:noFill/>
          <a:ln>
            <a:noFill/>
          </a:ln>
        </p:spPr>
      </p:pic>
      <p:pic>
        <p:nvPicPr>
          <p:cNvPr id="720" name="Google Shape;720;p70"/>
          <p:cNvPicPr preferRelativeResize="0"/>
          <p:nvPr/>
        </p:nvPicPr>
        <p:blipFill>
          <a:blip r:embed="rId3">
            <a:alphaModFix/>
          </a:blip>
          <a:stretch>
            <a:fillRect/>
          </a:stretch>
        </p:blipFill>
        <p:spPr>
          <a:xfrm rot="2965957">
            <a:off x="11178038" y="2195071"/>
            <a:ext cx="380494" cy="324125"/>
          </a:xfrm>
          <a:prstGeom prst="rect">
            <a:avLst/>
          </a:prstGeom>
          <a:noFill/>
          <a:ln>
            <a:noFill/>
          </a:ln>
        </p:spPr>
      </p:pic>
      <p:sp>
        <p:nvSpPr>
          <p:cNvPr id="722" name="Google Shape;722;p70"/>
          <p:cNvSpPr txBox="1">
            <a:spLocks noGrp="1"/>
          </p:cNvSpPr>
          <p:nvPr>
            <p:ph type="body" idx="2"/>
          </p:nvPr>
        </p:nvSpPr>
        <p:spPr>
          <a:xfrm>
            <a:off x="576075"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23" name="Google Shape;723;p70"/>
          <p:cNvSpPr txBox="1">
            <a:spLocks noGrp="1"/>
          </p:cNvSpPr>
          <p:nvPr>
            <p:ph type="subTitle" idx="3"/>
          </p:nvPr>
        </p:nvSpPr>
        <p:spPr>
          <a:xfrm>
            <a:off x="5294375"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75362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0459069"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978" name="Google Shape;978;p138"/>
          <p:cNvSpPr txBox="1">
            <a:spLocks noGrp="1"/>
          </p:cNvSpPr>
          <p:nvPr>
            <p:ph type="body" idx="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E2 - 70/30 Image Right - Large Vignette">
  <p:cSld name="E2 - 70/30 Image Right - Large Vignette">
    <p:spTree>
      <p:nvGrpSpPr>
        <p:cNvPr id="1" name="Shape 684"/>
        <p:cNvGrpSpPr/>
        <p:nvPr/>
      </p:nvGrpSpPr>
      <p:grpSpPr>
        <a:xfrm>
          <a:off x="0" y="0"/>
          <a:ext cx="0" cy="0"/>
          <a:chOff x="0" y="0"/>
          <a:chExt cx="0" cy="0"/>
        </a:xfrm>
      </p:grpSpPr>
      <p:sp>
        <p:nvSpPr>
          <p:cNvPr id="685" name="Google Shape;685;p66"/>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86" name="Google Shape;686;p66"/>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87" name="Google Shape;687;p66"/>
          <p:cNvPicPr preferRelativeResize="0"/>
          <p:nvPr/>
        </p:nvPicPr>
        <p:blipFill>
          <a:blip r:embed="rId2">
            <a:alphaModFix/>
          </a:blip>
          <a:stretch>
            <a:fillRect/>
          </a:stretch>
        </p:blipFill>
        <p:spPr>
          <a:xfrm>
            <a:off x="8319051" y="1783074"/>
            <a:ext cx="3869769" cy="5074925"/>
          </a:xfrm>
          <a:prstGeom prst="rect">
            <a:avLst/>
          </a:prstGeom>
          <a:noFill/>
          <a:ln>
            <a:noFill/>
          </a:ln>
        </p:spPr>
      </p:pic>
      <p:sp>
        <p:nvSpPr>
          <p:cNvPr id="689" name="Google Shape;689;p66"/>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0" name="Google Shape;690;p66"/>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3197664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D5 - 70/30 Image Right - Basic">
  <p:cSld name="D5 - 70/30 Image Right - Basic">
    <p:spTree>
      <p:nvGrpSpPr>
        <p:cNvPr id="1" name="Shape 642"/>
        <p:cNvGrpSpPr/>
        <p:nvPr/>
      </p:nvGrpSpPr>
      <p:grpSpPr>
        <a:xfrm>
          <a:off x="0" y="0"/>
          <a:ext cx="0" cy="0"/>
          <a:chOff x="0" y="0"/>
          <a:chExt cx="0" cy="0"/>
        </a:xfrm>
      </p:grpSpPr>
      <p:sp>
        <p:nvSpPr>
          <p:cNvPr id="643" name="Google Shape;643;p60"/>
          <p:cNvSpPr txBox="1">
            <a:spLocks noGrp="1"/>
          </p:cNvSpPr>
          <p:nvPr>
            <p:ph type="title"/>
          </p:nvPr>
        </p:nvSpPr>
        <p:spPr>
          <a:xfrm>
            <a:off x="576075" y="-9728"/>
            <a:ext cx="10095000" cy="1051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44" name="Google Shape;644;p6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45" name="Google Shape;645;p60"/>
          <p:cNvPicPr preferRelativeResize="0"/>
          <p:nvPr/>
        </p:nvPicPr>
        <p:blipFill>
          <a:blip r:embed="rId2">
            <a:alphaModFix/>
          </a:blip>
          <a:stretch>
            <a:fillRect/>
          </a:stretch>
        </p:blipFill>
        <p:spPr>
          <a:xfrm>
            <a:off x="9634048" y="1866350"/>
            <a:ext cx="2561624" cy="4231577"/>
          </a:xfrm>
          <a:prstGeom prst="rect">
            <a:avLst/>
          </a:prstGeom>
          <a:noFill/>
          <a:ln>
            <a:noFill/>
          </a:ln>
        </p:spPr>
      </p:pic>
      <p:sp>
        <p:nvSpPr>
          <p:cNvPr id="647" name="Google Shape;647;p60"/>
          <p:cNvSpPr txBox="1">
            <a:spLocks noGrp="1"/>
          </p:cNvSpPr>
          <p:nvPr>
            <p:ph type="subTitle" idx="2"/>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48" name="Google Shape;648;p60"/>
          <p:cNvSpPr txBox="1">
            <a:spLocks noGrp="1"/>
          </p:cNvSpPr>
          <p:nvPr>
            <p:ph type="body" idx="3"/>
          </p:nvPr>
        </p:nvSpPr>
        <p:spPr>
          <a:xfrm>
            <a:off x="576075" y="1783075"/>
            <a:ext cx="75531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4885595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E1 - 70/30 Image Right - Large Vignette">
  <p:cSld name="E1 - 70/30 Image Right - Large Vignette">
    <p:spTree>
      <p:nvGrpSpPr>
        <p:cNvPr id="1" name="Shape 677"/>
        <p:cNvGrpSpPr/>
        <p:nvPr/>
      </p:nvGrpSpPr>
      <p:grpSpPr>
        <a:xfrm>
          <a:off x="0" y="0"/>
          <a:ext cx="0" cy="0"/>
          <a:chOff x="0" y="0"/>
          <a:chExt cx="0" cy="0"/>
        </a:xfrm>
      </p:grpSpPr>
      <p:sp>
        <p:nvSpPr>
          <p:cNvPr id="678" name="Google Shape;678;p65"/>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79" name="Google Shape;679;p65"/>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80" name="Google Shape;680;p65"/>
          <p:cNvPicPr preferRelativeResize="0"/>
          <p:nvPr/>
        </p:nvPicPr>
        <p:blipFill>
          <a:blip r:embed="rId2">
            <a:alphaModFix/>
          </a:blip>
          <a:stretch>
            <a:fillRect/>
          </a:stretch>
        </p:blipFill>
        <p:spPr>
          <a:xfrm>
            <a:off x="8150086" y="1783075"/>
            <a:ext cx="4038737" cy="5323402"/>
          </a:xfrm>
          <a:prstGeom prst="rect">
            <a:avLst/>
          </a:prstGeom>
          <a:noFill/>
          <a:ln>
            <a:noFill/>
          </a:ln>
        </p:spPr>
      </p:pic>
      <p:sp>
        <p:nvSpPr>
          <p:cNvPr id="682" name="Google Shape;682;p65"/>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83" name="Google Shape;683;p65"/>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86011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1 - Basic Plain White">
  <p:cSld name="B1 - Basic Plain White">
    <p:spTree>
      <p:nvGrpSpPr>
        <p:cNvPr id="1" name="Shape 679"/>
        <p:cNvGrpSpPr/>
        <p:nvPr/>
      </p:nvGrpSpPr>
      <p:grpSpPr>
        <a:xfrm>
          <a:off x="0" y="0"/>
          <a:ext cx="0" cy="0"/>
          <a:chOff x="0" y="0"/>
          <a:chExt cx="0" cy="0"/>
        </a:xfrm>
      </p:grpSpPr>
      <p:sp>
        <p:nvSpPr>
          <p:cNvPr id="680" name="Google Shape;680;p71"/>
          <p:cNvSpPr txBox="1">
            <a:spLocks noGrp="1"/>
          </p:cNvSpPr>
          <p:nvPr>
            <p:ph type="body" idx="1"/>
          </p:nvPr>
        </p:nvSpPr>
        <p:spPr>
          <a:xfrm>
            <a:off x="571506" y="1621640"/>
            <a:ext cx="11046000" cy="4223700"/>
          </a:xfrm>
          <a:prstGeom prst="rect">
            <a:avLst/>
          </a:prstGeom>
          <a:noFill/>
          <a:ln>
            <a:noFill/>
          </a:ln>
        </p:spPr>
        <p:txBody>
          <a:bodyPr spcFirstLastPara="1" wrap="square" lIns="0" tIns="0" rIns="0" bIns="0" anchor="t" anchorCtr="0">
            <a:noAutofit/>
          </a:bodyPr>
          <a:lstStyle>
            <a:lvl1pPr marL="457200" lvl="0" indent="-355600" algn="l" rtl="0">
              <a:lnSpc>
                <a:spcPct val="100000"/>
              </a:lnSpc>
              <a:spcBef>
                <a:spcPts val="1100"/>
              </a:spcBef>
              <a:spcAft>
                <a:spcPts val="0"/>
              </a:spcAft>
              <a:buClr>
                <a:schemeClr val="accent2"/>
              </a:buClr>
              <a:buSzPts val="2000"/>
              <a:buChar char="●"/>
              <a:defRPr>
                <a:solidFill>
                  <a:schemeClr val="accent2"/>
                </a:solidFill>
              </a:defRPr>
            </a:lvl1pPr>
            <a:lvl2pPr marL="914400" lvl="1" indent="-349250" algn="l" rtl="0">
              <a:lnSpc>
                <a:spcPct val="100000"/>
              </a:lnSpc>
              <a:spcBef>
                <a:spcPts val="300"/>
              </a:spcBef>
              <a:spcAft>
                <a:spcPts val="0"/>
              </a:spcAft>
              <a:buClr>
                <a:schemeClr val="accent2"/>
              </a:buClr>
              <a:buSzPts val="1900"/>
              <a:buChar char="○"/>
              <a:defRPr>
                <a:solidFill>
                  <a:schemeClr val="accent2"/>
                </a:solidFill>
              </a:defRPr>
            </a:lvl2pPr>
            <a:lvl3pPr marL="1371600" lvl="2" indent="-330200" algn="l" rtl="0">
              <a:lnSpc>
                <a:spcPct val="100000"/>
              </a:lnSpc>
              <a:spcBef>
                <a:spcPts val="700"/>
              </a:spcBef>
              <a:spcAft>
                <a:spcPts val="0"/>
              </a:spcAft>
              <a:buClr>
                <a:schemeClr val="accent2"/>
              </a:buClr>
              <a:buSzPts val="1600"/>
              <a:buChar char="■"/>
              <a:defRPr>
                <a:solidFill>
                  <a:schemeClr val="accent2"/>
                </a:solidFill>
              </a:defRPr>
            </a:lvl3pPr>
            <a:lvl4pPr marL="1828800" lvl="3" indent="-323850" algn="l" rtl="0">
              <a:lnSpc>
                <a:spcPct val="100000"/>
              </a:lnSpc>
              <a:spcBef>
                <a:spcPts val="700"/>
              </a:spcBef>
              <a:spcAft>
                <a:spcPts val="0"/>
              </a:spcAft>
              <a:buClr>
                <a:schemeClr val="accent2"/>
              </a:buClr>
              <a:buSzPts val="1500"/>
              <a:buChar char="●"/>
              <a:defRPr>
                <a:solidFill>
                  <a:schemeClr val="accent2"/>
                </a:solidFill>
              </a:defRPr>
            </a:lvl4pPr>
            <a:lvl5pPr marL="2286000" lvl="4" indent="-228600" algn="l" rtl="0">
              <a:lnSpc>
                <a:spcPct val="100000"/>
              </a:lnSpc>
              <a:spcBef>
                <a:spcPts val="700"/>
              </a:spcBef>
              <a:spcAft>
                <a:spcPts val="0"/>
              </a:spcAft>
              <a:buSzPts val="1400"/>
              <a:buNone/>
              <a:defRPr>
                <a:solidFill>
                  <a:schemeClr val="accent2"/>
                </a:solidFill>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1" name="Google Shape;681;p71"/>
          <p:cNvSpPr txBox="1">
            <a:spLocks noGrp="1"/>
          </p:cNvSpPr>
          <p:nvPr>
            <p:ph type="body" idx="2"/>
          </p:nvPr>
        </p:nvSpPr>
        <p:spPr>
          <a:xfrm>
            <a:off x="571510" y="1097179"/>
            <a:ext cx="11046000" cy="338700"/>
          </a:xfrm>
          <a:prstGeom prst="rect">
            <a:avLst/>
          </a:prstGeom>
          <a:noFill/>
          <a:ln>
            <a:noFill/>
          </a:ln>
        </p:spPr>
        <p:txBody>
          <a:bodyPr spcFirstLastPara="1" wrap="square" lIns="0" tIns="0" rIns="0" bIns="0" anchor="t" anchorCtr="0">
            <a:noAutofit/>
          </a:bodyPr>
          <a:lstStyle>
            <a:lvl1pPr marL="457200" lvl="0" indent="-374650" algn="l" rtl="0">
              <a:lnSpc>
                <a:spcPct val="100000"/>
              </a:lnSpc>
              <a:spcBef>
                <a:spcPts val="0"/>
              </a:spcBef>
              <a:spcAft>
                <a:spcPts val="0"/>
              </a:spcAft>
              <a:buSzPts val="2300"/>
              <a:buChar char="●"/>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400"/>
              <a:buNone/>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2" name="Google Shape;682;p71"/>
          <p:cNvSpPr txBox="1">
            <a:spLocks noGrp="1"/>
          </p:cNvSpPr>
          <p:nvPr>
            <p:ph type="ftr" idx="11"/>
          </p:nvPr>
        </p:nvSpPr>
        <p:spPr>
          <a:xfrm>
            <a:off x="571506"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3" name="Google Shape;683;p71"/>
          <p:cNvSpPr txBox="1">
            <a:spLocks noGrp="1"/>
          </p:cNvSpPr>
          <p:nvPr>
            <p:ph type="title"/>
          </p:nvPr>
        </p:nvSpPr>
        <p:spPr>
          <a:xfrm>
            <a:off x="571511" y="66197"/>
            <a:ext cx="10288200" cy="9909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41336616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E3 - 70/30 Image Right - Large Vignette">
  <p:cSld name="E3 - 70/30 Image Right - Large Vignette">
    <p:spTree>
      <p:nvGrpSpPr>
        <p:cNvPr id="1" name="Shape 691"/>
        <p:cNvGrpSpPr/>
        <p:nvPr/>
      </p:nvGrpSpPr>
      <p:grpSpPr>
        <a:xfrm>
          <a:off x="0" y="0"/>
          <a:ext cx="0" cy="0"/>
          <a:chOff x="0" y="0"/>
          <a:chExt cx="0" cy="0"/>
        </a:xfrm>
      </p:grpSpPr>
      <p:sp>
        <p:nvSpPr>
          <p:cNvPr id="692" name="Google Shape;692;p67"/>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93" name="Google Shape;693;p67"/>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94" name="Google Shape;694;p67"/>
          <p:cNvPicPr preferRelativeResize="0"/>
          <p:nvPr/>
        </p:nvPicPr>
        <p:blipFill>
          <a:blip r:embed="rId2">
            <a:alphaModFix/>
          </a:blip>
          <a:stretch>
            <a:fillRect/>
          </a:stretch>
        </p:blipFill>
        <p:spPr>
          <a:xfrm>
            <a:off x="7722704" y="1783074"/>
            <a:ext cx="4466121" cy="5325889"/>
          </a:xfrm>
          <a:prstGeom prst="rect">
            <a:avLst/>
          </a:prstGeom>
          <a:noFill/>
          <a:ln>
            <a:noFill/>
          </a:ln>
        </p:spPr>
      </p:pic>
      <p:sp>
        <p:nvSpPr>
          <p:cNvPr id="696" name="Google Shape;696;p67"/>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7" name="Google Shape;697;p67"/>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3405739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2 - Graphic Footer - D">
  <p:cSld name="C2 - Graphic Footer - D">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9" name="Google Shape;59;p10"/>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60" name="Google Shape;60;p10"/>
          <p:cNvSpPr txBox="1">
            <a:spLocks noGrp="1"/>
          </p:cNvSpPr>
          <p:nvPr>
            <p:ph type="body" idx="2"/>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62" name="Google Shape;62;p10"/>
          <p:cNvPicPr preferRelativeResize="0"/>
          <p:nvPr/>
        </p:nvPicPr>
        <p:blipFill>
          <a:blip r:embed="rId2">
            <a:alphaModFix/>
          </a:blip>
          <a:stretch>
            <a:fillRect/>
          </a:stretch>
        </p:blipFill>
        <p:spPr>
          <a:xfrm>
            <a:off x="10695851" y="5833878"/>
            <a:ext cx="1505273" cy="1048500"/>
          </a:xfrm>
          <a:prstGeom prst="rect">
            <a:avLst/>
          </a:prstGeom>
          <a:noFill/>
          <a:ln>
            <a:noFill/>
          </a:ln>
        </p:spPr>
      </p:pic>
      <p:sp>
        <p:nvSpPr>
          <p:cNvPr id="63" name="Google Shape;63;p10"/>
          <p:cNvSpPr txBox="1">
            <a:spLocks noGrp="1"/>
          </p:cNvSpPr>
          <p:nvPr>
            <p:ph type="subTitle" idx="3"/>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9627106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E4 - 70/30 Image Right - Large Vignette">
  <p:cSld name="E4 - 70/30 Image Right - Large Vignette">
    <p:spTree>
      <p:nvGrpSpPr>
        <p:cNvPr id="1" name="Shape 698"/>
        <p:cNvGrpSpPr/>
        <p:nvPr/>
      </p:nvGrpSpPr>
      <p:grpSpPr>
        <a:xfrm>
          <a:off x="0" y="0"/>
          <a:ext cx="0" cy="0"/>
          <a:chOff x="0" y="0"/>
          <a:chExt cx="0" cy="0"/>
        </a:xfrm>
      </p:grpSpPr>
      <p:sp>
        <p:nvSpPr>
          <p:cNvPr id="699" name="Google Shape;699;p68"/>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00" name="Google Shape;700;p68"/>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701" name="Google Shape;701;p68"/>
          <p:cNvPicPr preferRelativeResize="0"/>
          <p:nvPr/>
        </p:nvPicPr>
        <p:blipFill>
          <a:blip r:embed="rId2">
            <a:alphaModFix/>
          </a:blip>
          <a:stretch>
            <a:fillRect/>
          </a:stretch>
        </p:blipFill>
        <p:spPr>
          <a:xfrm>
            <a:off x="7836375" y="1783074"/>
            <a:ext cx="4352450" cy="5325891"/>
          </a:xfrm>
          <a:prstGeom prst="rect">
            <a:avLst/>
          </a:prstGeom>
          <a:noFill/>
          <a:ln>
            <a:noFill/>
          </a:ln>
        </p:spPr>
      </p:pic>
      <p:sp>
        <p:nvSpPr>
          <p:cNvPr id="703" name="Google Shape;703;p68"/>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704" name="Google Shape;704;p68"/>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5284598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G1 - Cards with Circles - 1-Up - A">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53" name="Google Shape;753;p7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754" name="Google Shape;754;p74"/>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559529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N6 - Thank You">
  <p:cSld name="N6 - Thank You">
    <p:bg>
      <p:bgPr>
        <a:solidFill>
          <a:srgbClr val="CFE9FE"/>
        </a:solidFill>
        <a:effectLst/>
      </p:bgPr>
    </p:bg>
    <p:spTree>
      <p:nvGrpSpPr>
        <p:cNvPr id="1" name="Shape 1052"/>
        <p:cNvGrpSpPr/>
        <p:nvPr/>
      </p:nvGrpSpPr>
      <p:grpSpPr>
        <a:xfrm>
          <a:off x="0" y="0"/>
          <a:ext cx="0" cy="0"/>
          <a:chOff x="0" y="0"/>
          <a:chExt cx="0" cy="0"/>
        </a:xfrm>
      </p:grpSpPr>
      <p:sp>
        <p:nvSpPr>
          <p:cNvPr id="1053" name="Google Shape;1053;p101"/>
          <p:cNvSpPr txBox="1"/>
          <p:nvPr/>
        </p:nvSpPr>
        <p:spPr>
          <a:xfrm>
            <a:off x="578450" y="2312975"/>
            <a:ext cx="5883000" cy="2628600"/>
          </a:xfrm>
          <a:prstGeom prst="rect">
            <a:avLst/>
          </a:prstGeom>
          <a:noFill/>
          <a:ln>
            <a:noFill/>
          </a:ln>
        </p:spPr>
        <p:txBody>
          <a:bodyPr spcFirstLastPara="1" wrap="square" lIns="91425" tIns="91425" rIns="91425" bIns="91425" anchor="t" anchorCtr="0">
            <a:noAutofit/>
          </a:bodyPr>
          <a:lstStyle/>
          <a:p>
            <a:pPr marL="0" marR="0" lvl="0" indent="0" algn="l" rtl="0">
              <a:lnSpc>
                <a:spcPct val="77000"/>
              </a:lnSpc>
              <a:spcBef>
                <a:spcPts val="0"/>
              </a:spcBef>
              <a:spcAft>
                <a:spcPts val="0"/>
              </a:spcAft>
              <a:buClr>
                <a:schemeClr val="accent1"/>
              </a:buClr>
              <a:buSzPts val="7500"/>
              <a:buFont typeface="Avant Garde Demi SFDC"/>
              <a:buNone/>
            </a:pPr>
            <a:r>
              <a:rPr lang="en-US" sz="7500">
                <a:solidFill>
                  <a:schemeClr val="accent1"/>
                </a:solidFill>
                <a:latin typeface="Avant Garde Demi SFDC"/>
                <a:ea typeface="Avant Garde Demi SFDC"/>
                <a:cs typeface="Avant Garde Demi SFDC"/>
                <a:sym typeface="Avant Garde Demi SFDC"/>
              </a:rPr>
              <a:t>Thank you</a:t>
            </a:r>
            <a:endParaRPr sz="7500">
              <a:solidFill>
                <a:schemeClr val="accent1"/>
              </a:solidFill>
              <a:latin typeface="Avant Garde Demi SFDC"/>
              <a:ea typeface="Avant Garde Demi SFDC"/>
              <a:cs typeface="Avant Garde Demi SFDC"/>
              <a:sym typeface="Avant Garde Demi SFDC"/>
            </a:endParaRPr>
          </a:p>
        </p:txBody>
      </p:sp>
      <p:sp>
        <p:nvSpPr>
          <p:cNvPr id="1054" name="Google Shape;1054;p101" title="alt=&quot;&quot;"/>
          <p:cNvSpPr/>
          <p:nvPr/>
        </p:nvSpPr>
        <p:spPr>
          <a:xfrm>
            <a:off x="5920575" y="4229412"/>
            <a:ext cx="414600" cy="2628600"/>
          </a:xfrm>
          <a:prstGeom prst="rect">
            <a:avLst/>
          </a:prstGeom>
          <a:solidFill>
            <a:srgbClr val="3876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5" name="Google Shape;1055;p101"/>
          <p:cNvGrpSpPr/>
          <p:nvPr/>
        </p:nvGrpSpPr>
        <p:grpSpPr>
          <a:xfrm>
            <a:off x="-101" y="501686"/>
            <a:ext cx="12188816" cy="6355677"/>
            <a:chOff x="774562" y="3721525"/>
            <a:chExt cx="3851248" cy="2008176"/>
          </a:xfrm>
        </p:grpSpPr>
        <p:pic>
          <p:nvPicPr>
            <p:cNvPr id="1056" name="Google Shape;1056;p101" title="alt=&quot;&quot;"/>
            <p:cNvPicPr preferRelativeResize="0"/>
            <p:nvPr/>
          </p:nvPicPr>
          <p:blipFill>
            <a:blip r:embed="rId2">
              <a:alphaModFix/>
            </a:blip>
            <a:stretch>
              <a:fillRect/>
            </a:stretch>
          </p:blipFill>
          <p:spPr>
            <a:xfrm>
              <a:off x="774562" y="3721525"/>
              <a:ext cx="1925923" cy="2008176"/>
            </a:xfrm>
            <a:prstGeom prst="rect">
              <a:avLst/>
            </a:prstGeom>
            <a:noFill/>
            <a:ln>
              <a:noFill/>
            </a:ln>
          </p:spPr>
        </p:pic>
        <p:pic>
          <p:nvPicPr>
            <p:cNvPr id="1057" name="Google Shape;1057;p101" title="alt=&quot;&quot;"/>
            <p:cNvPicPr preferRelativeResize="0"/>
            <p:nvPr/>
          </p:nvPicPr>
          <p:blipFill>
            <a:blip r:embed="rId3">
              <a:alphaModFix/>
            </a:blip>
            <a:stretch>
              <a:fillRect/>
            </a:stretch>
          </p:blipFill>
          <p:spPr>
            <a:xfrm>
              <a:off x="2699887" y="3721525"/>
              <a:ext cx="1925923" cy="2008176"/>
            </a:xfrm>
            <a:prstGeom prst="rect">
              <a:avLst/>
            </a:prstGeom>
            <a:noFill/>
            <a:ln>
              <a:noFill/>
            </a:ln>
          </p:spPr>
        </p:pic>
      </p:grpSp>
      <p:pic>
        <p:nvPicPr>
          <p:cNvPr id="1059" name="Google Shape;1059;p101" title="Salesforce logo"/>
          <p:cNvPicPr preferRelativeResize="0"/>
          <p:nvPr/>
        </p:nvPicPr>
        <p:blipFill rotWithShape="1">
          <a:blip r:embed="rId4">
            <a:alphaModFix/>
          </a:blip>
          <a:srcRect/>
          <a:stretch/>
        </p:blipFill>
        <p:spPr>
          <a:xfrm>
            <a:off x="520337" y="1275800"/>
            <a:ext cx="982675" cy="688050"/>
          </a:xfrm>
          <a:prstGeom prst="rect">
            <a:avLst/>
          </a:prstGeom>
          <a:noFill/>
          <a:ln>
            <a:noFill/>
          </a:ln>
        </p:spPr>
      </p:pic>
    </p:spTree>
    <p:extLst>
      <p:ext uri="{BB962C8B-B14F-4D97-AF65-F5344CB8AC3E}">
        <p14:creationId xmlns:p14="http://schemas.microsoft.com/office/powerpoint/2010/main" val="1528081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303405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A1 - Title Slide_D">
  <p:cSld name="A1 - Title Slide_D">
    <p:bg>
      <p:bgPr>
        <a:solidFill>
          <a:srgbClr val="CFE9FE"/>
        </a:solidFill>
        <a:effectLst/>
      </p:bgPr>
    </p:bg>
    <p:spTree>
      <p:nvGrpSpPr>
        <p:cNvPr id="1" name="Shape 575"/>
        <p:cNvGrpSpPr/>
        <p:nvPr/>
      </p:nvGrpSpPr>
      <p:grpSpPr>
        <a:xfrm>
          <a:off x="0" y="0"/>
          <a:ext cx="0" cy="0"/>
          <a:chOff x="0" y="0"/>
          <a:chExt cx="0" cy="0"/>
        </a:xfrm>
      </p:grpSpPr>
      <p:sp>
        <p:nvSpPr>
          <p:cNvPr id="576" name="Google Shape;576;p56" title="alt=&quot;&quot;"/>
          <p:cNvSpPr/>
          <p:nvPr/>
        </p:nvSpPr>
        <p:spPr>
          <a:xfrm>
            <a:off x="7725925" y="2574574"/>
            <a:ext cx="4469038" cy="4286268"/>
          </a:xfrm>
          <a:custGeom>
            <a:avLst/>
            <a:gdLst/>
            <a:ahLst/>
            <a:cxnLst/>
            <a:rect l="l" t="t" r="r" b="b"/>
            <a:pathLst>
              <a:path w="3341337" h="3204686" extrusionOk="0">
                <a:moveTo>
                  <a:pt x="3341337" y="320707"/>
                </a:moveTo>
                <a:cubicBezTo>
                  <a:pt x="3008184" y="117253"/>
                  <a:pt x="2616792" y="0"/>
                  <a:pt x="2197995" y="0"/>
                </a:cubicBezTo>
                <a:cubicBezTo>
                  <a:pt x="984045" y="0"/>
                  <a:pt x="0" y="984980"/>
                  <a:pt x="0" y="2200085"/>
                </a:cubicBezTo>
                <a:cubicBezTo>
                  <a:pt x="0" y="2562035"/>
                  <a:pt x="87356" y="2903506"/>
                  <a:pt x="242086" y="3204686"/>
                </a:cubicBezTo>
                <a:lnTo>
                  <a:pt x="3341337" y="3204686"/>
                </a:lnTo>
                <a:lnTo>
                  <a:pt x="3341337" y="320707"/>
                </a:lnTo>
                <a:close/>
              </a:path>
            </a:pathLst>
          </a:custGeom>
          <a:solidFill>
            <a:srgbClr val="EAF5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pic>
        <p:nvPicPr>
          <p:cNvPr id="577" name="Google Shape;577;p56" title="alt=&quot;&quot;"/>
          <p:cNvPicPr preferRelativeResize="0"/>
          <p:nvPr/>
        </p:nvPicPr>
        <p:blipFill>
          <a:blip r:embed="rId2">
            <a:alphaModFix/>
          </a:blip>
          <a:stretch>
            <a:fillRect/>
          </a:stretch>
        </p:blipFill>
        <p:spPr>
          <a:xfrm>
            <a:off x="6573413" y="386140"/>
            <a:ext cx="5658817" cy="6483096"/>
          </a:xfrm>
          <a:prstGeom prst="rect">
            <a:avLst/>
          </a:prstGeom>
          <a:noFill/>
          <a:ln>
            <a:noFill/>
          </a:ln>
        </p:spPr>
      </p:pic>
      <p:pic>
        <p:nvPicPr>
          <p:cNvPr id="581" name="Google Shape;581;p56" title="alt=&quot;&quot;"/>
          <p:cNvPicPr preferRelativeResize="0"/>
          <p:nvPr/>
        </p:nvPicPr>
        <p:blipFill>
          <a:blip r:embed="rId3">
            <a:alphaModFix/>
          </a:blip>
          <a:stretch>
            <a:fillRect/>
          </a:stretch>
        </p:blipFill>
        <p:spPr>
          <a:xfrm rot="505039" flipH="1">
            <a:off x="8445554" y="1748146"/>
            <a:ext cx="363510" cy="309656"/>
          </a:xfrm>
          <a:prstGeom prst="rect">
            <a:avLst/>
          </a:prstGeom>
          <a:noFill/>
          <a:ln>
            <a:noFill/>
          </a:ln>
        </p:spPr>
      </p:pic>
      <p:grpSp>
        <p:nvGrpSpPr>
          <p:cNvPr id="584" name="Google Shape;584;p56"/>
          <p:cNvGrpSpPr/>
          <p:nvPr/>
        </p:nvGrpSpPr>
        <p:grpSpPr>
          <a:xfrm>
            <a:off x="0" y="0"/>
            <a:ext cx="7778812" cy="6857986"/>
            <a:chOff x="0" y="-1"/>
            <a:chExt cx="8235905" cy="6855929"/>
          </a:xfrm>
        </p:grpSpPr>
        <p:sp>
          <p:nvSpPr>
            <p:cNvPr id="585" name="Google Shape;585;p56" title="alt=&quot;&quot;"/>
            <p:cNvSpPr/>
            <p:nvPr/>
          </p:nvSpPr>
          <p:spPr>
            <a:xfrm flipH="1">
              <a:off x="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586" name="Google Shape;586;p56" title="alt=&quot;&quot;"/>
            <p:cNvSpPr/>
            <p:nvPr/>
          </p:nvSpPr>
          <p:spPr>
            <a:xfrm flipH="1">
              <a:off x="168405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grpSp>
      <p:sp>
        <p:nvSpPr>
          <p:cNvPr id="587" name="Google Shape;587;p56"/>
          <p:cNvSpPr txBox="1">
            <a:spLocks noGrp="1"/>
          </p:cNvSpPr>
          <p:nvPr>
            <p:ph type="title"/>
          </p:nvPr>
        </p:nvSpPr>
        <p:spPr>
          <a:xfrm>
            <a:off x="576075" y="1210300"/>
            <a:ext cx="6620100" cy="2727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lt1"/>
              </a:buClr>
              <a:buSzPts val="4800"/>
              <a:buNone/>
              <a:defRPr sz="4800">
                <a:solidFill>
                  <a:schemeClr val="lt1"/>
                </a:solidFill>
              </a:defRPr>
            </a:lvl1pPr>
            <a:lvl2pPr lvl="1" algn="l" rtl="0">
              <a:lnSpc>
                <a:spcPct val="90000"/>
              </a:lnSpc>
              <a:spcBef>
                <a:spcPts val="0"/>
              </a:spcBef>
              <a:spcAft>
                <a:spcPts val="0"/>
              </a:spcAft>
              <a:buClr>
                <a:schemeClr val="lt1"/>
              </a:buClr>
              <a:buSzPts val="3200"/>
              <a:buNone/>
              <a:defRPr>
                <a:solidFill>
                  <a:schemeClr val="lt1"/>
                </a:solidFill>
              </a:defRPr>
            </a:lvl2pPr>
            <a:lvl3pPr lvl="2" algn="l" rtl="0">
              <a:lnSpc>
                <a:spcPct val="90000"/>
              </a:lnSpc>
              <a:spcBef>
                <a:spcPts val="0"/>
              </a:spcBef>
              <a:spcAft>
                <a:spcPts val="0"/>
              </a:spcAft>
              <a:buClr>
                <a:schemeClr val="lt1"/>
              </a:buClr>
              <a:buSzPts val="3200"/>
              <a:buNone/>
              <a:defRPr>
                <a:solidFill>
                  <a:schemeClr val="lt1"/>
                </a:solidFill>
              </a:defRPr>
            </a:lvl3pPr>
            <a:lvl4pPr lvl="3" algn="l" rtl="0">
              <a:lnSpc>
                <a:spcPct val="90000"/>
              </a:lnSpc>
              <a:spcBef>
                <a:spcPts val="0"/>
              </a:spcBef>
              <a:spcAft>
                <a:spcPts val="0"/>
              </a:spcAft>
              <a:buClr>
                <a:schemeClr val="lt1"/>
              </a:buClr>
              <a:buSzPts val="3200"/>
              <a:buNone/>
              <a:defRPr>
                <a:solidFill>
                  <a:schemeClr val="lt1"/>
                </a:solidFill>
              </a:defRPr>
            </a:lvl4pPr>
            <a:lvl5pPr lvl="4" algn="l" rtl="0">
              <a:lnSpc>
                <a:spcPct val="90000"/>
              </a:lnSpc>
              <a:spcBef>
                <a:spcPts val="0"/>
              </a:spcBef>
              <a:spcAft>
                <a:spcPts val="0"/>
              </a:spcAft>
              <a:buClr>
                <a:schemeClr val="lt1"/>
              </a:buClr>
              <a:buSzPts val="3200"/>
              <a:buNone/>
              <a:defRPr>
                <a:solidFill>
                  <a:schemeClr val="lt1"/>
                </a:solidFill>
              </a:defRPr>
            </a:lvl5pPr>
            <a:lvl6pPr lvl="5" algn="l" rtl="0">
              <a:lnSpc>
                <a:spcPct val="90000"/>
              </a:lnSpc>
              <a:spcBef>
                <a:spcPts val="0"/>
              </a:spcBef>
              <a:spcAft>
                <a:spcPts val="0"/>
              </a:spcAft>
              <a:buClr>
                <a:schemeClr val="lt1"/>
              </a:buClr>
              <a:buSzPts val="3200"/>
              <a:buNone/>
              <a:defRPr>
                <a:solidFill>
                  <a:schemeClr val="lt1"/>
                </a:solidFill>
              </a:defRPr>
            </a:lvl6pPr>
            <a:lvl7pPr lvl="6" algn="l" rtl="0">
              <a:lnSpc>
                <a:spcPct val="90000"/>
              </a:lnSpc>
              <a:spcBef>
                <a:spcPts val="0"/>
              </a:spcBef>
              <a:spcAft>
                <a:spcPts val="0"/>
              </a:spcAft>
              <a:buClr>
                <a:schemeClr val="lt1"/>
              </a:buClr>
              <a:buSzPts val="3200"/>
              <a:buNone/>
              <a:defRPr>
                <a:solidFill>
                  <a:schemeClr val="lt1"/>
                </a:solidFill>
              </a:defRPr>
            </a:lvl7pPr>
            <a:lvl8pPr lvl="7" algn="l" rtl="0">
              <a:lnSpc>
                <a:spcPct val="90000"/>
              </a:lnSpc>
              <a:spcBef>
                <a:spcPts val="0"/>
              </a:spcBef>
              <a:spcAft>
                <a:spcPts val="0"/>
              </a:spcAft>
              <a:buClr>
                <a:schemeClr val="lt1"/>
              </a:buClr>
              <a:buSzPts val="3200"/>
              <a:buNone/>
              <a:defRPr>
                <a:solidFill>
                  <a:schemeClr val="lt1"/>
                </a:solidFill>
              </a:defRPr>
            </a:lvl8pPr>
            <a:lvl9pPr lvl="8" algn="l" rtl="0">
              <a:lnSpc>
                <a:spcPct val="90000"/>
              </a:lnSpc>
              <a:spcBef>
                <a:spcPts val="0"/>
              </a:spcBef>
              <a:spcAft>
                <a:spcPts val="0"/>
              </a:spcAft>
              <a:buClr>
                <a:schemeClr val="lt1"/>
              </a:buClr>
              <a:buSzPts val="3200"/>
              <a:buNone/>
              <a:defRPr>
                <a:solidFill>
                  <a:schemeClr val="lt1"/>
                </a:solidFill>
              </a:defRPr>
            </a:lvl9pPr>
          </a:lstStyle>
          <a:p>
            <a:endParaRPr/>
          </a:p>
        </p:txBody>
      </p:sp>
      <p:sp>
        <p:nvSpPr>
          <p:cNvPr id="589" name="Google Shape;589;p56"/>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lvl1pPr lvl="0" rtl="0">
              <a:lnSpc>
                <a:spcPct val="103000"/>
              </a:lnSpc>
              <a:spcBef>
                <a:spcPts val="550"/>
              </a:spcBef>
              <a:spcAft>
                <a:spcPts val="0"/>
              </a:spcAft>
              <a:buClr>
                <a:schemeClr val="lt1"/>
              </a:buClr>
              <a:buSzPts val="2200"/>
              <a:buNone/>
              <a:defRPr sz="2200">
                <a:solidFill>
                  <a:schemeClr val="lt1"/>
                </a:solidFill>
              </a:defRPr>
            </a:lvl1pPr>
            <a:lvl2pPr lvl="1" rtl="0">
              <a:lnSpc>
                <a:spcPct val="95000"/>
              </a:lnSpc>
              <a:spcBef>
                <a:spcPts val="575"/>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sp>
        <p:nvSpPr>
          <p:cNvPr id="591" name="Google Shape;591;p56"/>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lvl1pPr lvl="0" rtl="0">
              <a:lnSpc>
                <a:spcPct val="100000"/>
              </a:lnSpc>
              <a:spcBef>
                <a:spcPts val="550"/>
              </a:spcBef>
              <a:spcAft>
                <a:spcPts val="0"/>
              </a:spcAft>
              <a:buClr>
                <a:schemeClr val="lt1"/>
              </a:buClr>
              <a:buSzPts val="1600"/>
              <a:buNone/>
              <a:defRPr sz="1600">
                <a:solidFill>
                  <a:schemeClr val="lt1"/>
                </a:solidFill>
              </a:defRPr>
            </a:lvl1pPr>
            <a:lvl2pPr lvl="1" rtl="0">
              <a:lnSpc>
                <a:spcPct val="100000"/>
              </a:lnSpc>
              <a:spcBef>
                <a:spcPts val="575"/>
              </a:spcBef>
              <a:spcAft>
                <a:spcPts val="0"/>
              </a:spcAft>
              <a:buClr>
                <a:schemeClr val="lt1"/>
              </a:buClr>
              <a:buSzPts val="1600"/>
              <a:buNone/>
              <a:defRPr sz="1600">
                <a:solidFill>
                  <a:schemeClr val="lt1"/>
                </a:solidFill>
              </a:defRPr>
            </a:lvl2pPr>
            <a:lvl3pPr lvl="2" rtl="0">
              <a:lnSpc>
                <a:spcPct val="100000"/>
              </a:lnSpc>
              <a:spcBef>
                <a:spcPts val="575"/>
              </a:spcBef>
              <a:spcAft>
                <a:spcPts val="0"/>
              </a:spcAft>
              <a:buClr>
                <a:schemeClr val="lt1"/>
              </a:buClr>
              <a:buSzPts val="1600"/>
              <a:buNone/>
              <a:defRPr>
                <a:solidFill>
                  <a:schemeClr val="lt1"/>
                </a:solidFill>
              </a:defRPr>
            </a:lvl3pPr>
            <a:lvl4pPr lvl="3" rtl="0">
              <a:lnSpc>
                <a:spcPct val="100000"/>
              </a:lnSpc>
              <a:spcBef>
                <a:spcPts val="575"/>
              </a:spcBef>
              <a:spcAft>
                <a:spcPts val="0"/>
              </a:spcAft>
              <a:buClr>
                <a:schemeClr val="lt1"/>
              </a:buClr>
              <a:buSzPts val="1600"/>
              <a:buNone/>
              <a:defRPr sz="1600">
                <a:solidFill>
                  <a:schemeClr val="lt1"/>
                </a:solidFill>
              </a:defRPr>
            </a:lvl4pPr>
            <a:lvl5pPr lvl="4" rtl="0">
              <a:lnSpc>
                <a:spcPct val="100000"/>
              </a:lnSpc>
              <a:spcBef>
                <a:spcPts val="575"/>
              </a:spcBef>
              <a:spcAft>
                <a:spcPts val="0"/>
              </a:spcAft>
              <a:buClr>
                <a:schemeClr val="lt1"/>
              </a:buClr>
              <a:buSzPts val="1600"/>
              <a:buNone/>
              <a:defRPr sz="1600">
                <a:solidFill>
                  <a:schemeClr val="lt1"/>
                </a:solidFill>
              </a:defRPr>
            </a:lvl5pPr>
            <a:lvl6pPr lvl="5" rtl="0">
              <a:lnSpc>
                <a:spcPct val="100000"/>
              </a:lnSpc>
              <a:spcBef>
                <a:spcPts val="575"/>
              </a:spcBef>
              <a:spcAft>
                <a:spcPts val="0"/>
              </a:spcAft>
              <a:buClr>
                <a:schemeClr val="lt1"/>
              </a:buClr>
              <a:buSzPts val="1600"/>
              <a:buNone/>
              <a:defRPr sz="1600">
                <a:solidFill>
                  <a:schemeClr val="lt1"/>
                </a:solidFill>
              </a:defRPr>
            </a:lvl6pPr>
            <a:lvl7pPr lvl="6" rtl="0">
              <a:lnSpc>
                <a:spcPct val="100000"/>
              </a:lnSpc>
              <a:spcBef>
                <a:spcPts val="575"/>
              </a:spcBef>
              <a:spcAft>
                <a:spcPts val="0"/>
              </a:spcAft>
              <a:buClr>
                <a:schemeClr val="lt1"/>
              </a:buClr>
              <a:buSzPts val="1600"/>
              <a:buNone/>
              <a:defRPr sz="1600">
                <a:solidFill>
                  <a:schemeClr val="lt1"/>
                </a:solidFill>
              </a:defRPr>
            </a:lvl7pPr>
            <a:lvl8pPr lvl="7" rtl="0">
              <a:lnSpc>
                <a:spcPct val="100000"/>
              </a:lnSpc>
              <a:spcBef>
                <a:spcPts val="575"/>
              </a:spcBef>
              <a:spcAft>
                <a:spcPts val="0"/>
              </a:spcAft>
              <a:buClr>
                <a:schemeClr val="lt1"/>
              </a:buClr>
              <a:buSzPts val="1600"/>
              <a:buNone/>
              <a:defRPr sz="1600">
                <a:solidFill>
                  <a:schemeClr val="lt1"/>
                </a:solidFill>
              </a:defRPr>
            </a:lvl8pPr>
            <a:lvl9pPr lvl="8" rtl="0">
              <a:lnSpc>
                <a:spcPct val="100000"/>
              </a:lnSpc>
              <a:spcBef>
                <a:spcPts val="575"/>
              </a:spcBef>
              <a:spcAft>
                <a:spcPts val="575"/>
              </a:spcAft>
              <a:buClr>
                <a:schemeClr val="lt1"/>
              </a:buClr>
              <a:buSzPts val="1600"/>
              <a:buNone/>
              <a:defRPr sz="1600">
                <a:solidFill>
                  <a:schemeClr val="lt1"/>
                </a:solidFill>
              </a:defRPr>
            </a:lvl9pPr>
          </a:lstStyle>
          <a:p>
            <a:endParaRPr/>
          </a:p>
        </p:txBody>
      </p:sp>
      <p:pic>
        <p:nvPicPr>
          <p:cNvPr id="592" name="Google Shape;592;p56"/>
          <p:cNvPicPr preferRelativeResize="0"/>
          <p:nvPr/>
        </p:nvPicPr>
        <p:blipFill>
          <a:blip r:embed="rId4">
            <a:alphaModFix/>
          </a:blip>
          <a:stretch>
            <a:fillRect/>
          </a:stretch>
        </p:blipFill>
        <p:spPr>
          <a:xfrm>
            <a:off x="6188885" y="6142651"/>
            <a:ext cx="2331549" cy="723025"/>
          </a:xfrm>
          <a:prstGeom prst="rect">
            <a:avLst/>
          </a:prstGeom>
          <a:noFill/>
          <a:ln>
            <a:noFill/>
          </a:ln>
        </p:spPr>
      </p:pic>
    </p:spTree>
    <p:extLst>
      <p:ext uri="{BB962C8B-B14F-4D97-AF65-F5344CB8AC3E}">
        <p14:creationId xmlns:p14="http://schemas.microsoft.com/office/powerpoint/2010/main" val="2531779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1 - Blank - Basic Content ">
  <p:cSld name="C1 - Blank - Basic Content ">
    <p:spTree>
      <p:nvGrpSpPr>
        <p:cNvPr id="1" name="Shape 516"/>
        <p:cNvGrpSpPr/>
        <p:nvPr/>
      </p:nvGrpSpPr>
      <p:grpSpPr>
        <a:xfrm>
          <a:off x="0" y="0"/>
          <a:ext cx="0" cy="0"/>
          <a:chOff x="0" y="0"/>
          <a:chExt cx="0" cy="0"/>
        </a:xfrm>
      </p:grpSpPr>
      <p:sp>
        <p:nvSpPr>
          <p:cNvPr id="517" name="Google Shape;517;p47"/>
          <p:cNvSpPr txBox="1">
            <a:spLocks noGrp="1"/>
          </p:cNvSpPr>
          <p:nvPr>
            <p:ph type="title"/>
          </p:nvPr>
        </p:nvSpPr>
        <p:spPr>
          <a:xfrm>
            <a:off x="576075" y="-11133"/>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18" name="Google Shape;518;p47"/>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19" name="Google Shape;519;p47"/>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521" name="Google Shape;521;p47"/>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306308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23" r:id="rId1"/>
    <p:sldLayoutId id="2147483725" r:id="rId2"/>
    <p:sldLayoutId id="2147483726" r:id="rId3"/>
    <p:sldLayoutId id="2147483731" r:id="rId4"/>
    <p:sldLayoutId id="2147483732" r:id="rId5"/>
    <p:sldLayoutId id="2147483734" r:id="rId6"/>
    <p:sldLayoutId id="2147483801" r:id="rId7"/>
    <p:sldLayoutId id="2147483802" r:id="rId8"/>
    <p:sldLayoutId id="2147483803" r:id="rId9"/>
    <p:sldLayoutId id="2147483804" r:id="rId10"/>
    <p:sldLayoutId id="2147483805" r:id="rId11"/>
    <p:sldLayoutId id="2147483806" r:id="rId12"/>
    <p:sldLayoutId id="2147483807"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41" r:id="rId1"/>
    <p:sldLayoutId id="2147483779" r:id="rId2"/>
    <p:sldLayoutId id="2147483780" r:id="rId3"/>
    <p:sldLayoutId id="2147483782" r:id="rId4"/>
    <p:sldLayoutId id="2147483786" r:id="rId5"/>
    <p:sldLayoutId id="2147483788" r:id="rId6"/>
    <p:sldLayoutId id="2147483789" r:id="rId7"/>
    <p:sldLayoutId id="2147483794" r:id="rId8"/>
    <p:sldLayoutId id="2147483808" r:id="rId9"/>
    <p:sldLayoutId id="2147483809" r:id="rId10"/>
    <p:sldLayoutId id="2147483810" r:id="rId11"/>
    <p:sldLayoutId id="2147483811" r:id="rId12"/>
    <p:sldLayoutId id="2147483812" r:id="rId13"/>
    <p:sldLayoutId id="2147483813" r:id="rId14"/>
    <p:sldLayoutId id="2147483814" r:id="rId15"/>
    <p:sldLayoutId id="2147483815" r:id="rId16"/>
    <p:sldLayoutId id="2147483816"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security.salesforce.com/mfa-rollout-pack"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3" Type="http://schemas.microsoft.com/office/2018/10/relationships/comments" Target="../comments/modernComment_2E8_B408C22D.xml"/><Relationship Id="rId7"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47.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2" Type="http://schemas.openxmlformats.org/officeDocument/2006/relationships/notesSlide" Target="../notesSlides/notesSlide15.xml"/><Relationship Id="rId1" Type="http://schemas.openxmlformats.org/officeDocument/2006/relationships/slideLayout" Target="../slideLayouts/slideLayout2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microsoft.com/office/2018/10/relationships/comments" Target="../comments/modernComment_135_9C3ED823.xml"/><Relationship Id="rId7"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microsoft.com/office/2018/10/relationships/comments" Target="../comments/modernComment_2EB_4385029C.xml"/><Relationship Id="rId7"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39.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61.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63.png"/><Relationship Id="rId5" Type="http://schemas.openxmlformats.org/officeDocument/2006/relationships/image" Target="../media/image59.png"/><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image" Target="../media/image64.png"/><Relationship Id="rId5" Type="http://schemas.openxmlformats.org/officeDocument/2006/relationships/hyperlink" Target="https://webauthn.guide/" TargetMode="External"/><Relationship Id="rId4" Type="http://schemas.openxmlformats.org/officeDocument/2006/relationships/hyperlink" Target="https://www.yubico.com/authentication-standards/fido-u2f/"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61.png"/><Relationship Id="rId3" Type="http://schemas.microsoft.com/office/2018/10/relationships/comments" Target="../comments/modernComment_13C_E11D58B4.xml"/><Relationship Id="rId7" Type="http://schemas.openxmlformats.org/officeDocument/2006/relationships/image" Target="../media/image66.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65.png"/><Relationship Id="rId5" Type="http://schemas.openxmlformats.org/officeDocument/2006/relationships/image" Target="../media/image38.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microsoft.com/office/2018/10/relationships/comments" Target="../comments/modernComment_2EE_29057FBA.xml"/><Relationship Id="rId7" Type="http://schemas.openxmlformats.org/officeDocument/2006/relationships/image" Target="../media/image65.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67.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26.xml"/><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image" Target="../media/image61.png"/><Relationship Id="rId5" Type="http://schemas.openxmlformats.org/officeDocument/2006/relationships/image" Target="../media/image69.png"/><Relationship Id="rId4" Type="http://schemas.openxmlformats.org/officeDocument/2006/relationships/image" Target="../media/image68.pn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8.xml"/><Relationship Id="rId1" Type="http://schemas.openxmlformats.org/officeDocument/2006/relationships/slideLayout" Target="../slideLayouts/slideLayout27.xml"/><Relationship Id="rId5" Type="http://schemas.openxmlformats.org/officeDocument/2006/relationships/hyperlink" Target="https://fidoalliance.org/fido2/fido2-web-authentication-webauthn/" TargetMode="External"/><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microsoft.com/office/2018/10/relationships/comments" Target="../comments/modernComment_142_5B6A77D8.xml"/><Relationship Id="rId7" Type="http://schemas.openxmlformats.org/officeDocument/2006/relationships/image" Target="../media/image73.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0.xml"/><Relationship Id="rId1" Type="http://schemas.openxmlformats.org/officeDocument/2006/relationships/slideLayout" Target="../slideLayouts/slideLayout28.xml"/><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microsoft.com/office/2018/10/relationships/comments" Target="../comments/modernComment_2F0_7CF90801.xml"/><Relationship Id="rId7"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28.xml"/><Relationship Id="rId5" Type="http://schemas.openxmlformats.org/officeDocument/2006/relationships/image" Target="../media/image73.png"/><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2.png"/><Relationship Id="rId3" Type="http://schemas.openxmlformats.org/officeDocument/2006/relationships/image" Target="../media/image25.png"/><Relationship Id="rId7" Type="http://schemas.openxmlformats.org/officeDocument/2006/relationships/hyperlink" Target="http://sfdc.co/IntrotoAuthenticator" TargetMode="External"/><Relationship Id="rId12"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27.png"/><Relationship Id="rId11" Type="http://schemas.openxmlformats.org/officeDocument/2006/relationships/image" Target="../media/image30.png"/><Relationship Id="rId5" Type="http://schemas.openxmlformats.org/officeDocument/2006/relationships/image" Target="../media/image26.png"/><Relationship Id="rId10" Type="http://schemas.microsoft.com/office/2007/relationships/hdphoto" Target="../media/hdphoto1.wdp"/><Relationship Id="rId4" Type="http://schemas.openxmlformats.org/officeDocument/2006/relationships/image" Target="../media/image22.pn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microsoft.com/office/2018/10/relationships/comments" Target="../comments/modernComment_12E_D0A4A0F3.xml"/><Relationship Id="rId7"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446050"/>
            <a:ext cx="11394900" cy="5861986"/>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en-US" sz="2800" dirty="0">
                <a:solidFill>
                  <a:srgbClr val="434343"/>
                </a:solidFill>
                <a:latin typeface="+mn-lt"/>
              </a:rPr>
              <a:t>Welcome!</a:t>
            </a:r>
          </a:p>
          <a:p>
            <a:pPr marL="0" lvl="0" indent="0" rtl="0">
              <a:lnSpc>
                <a:spcPct val="100000"/>
              </a:lnSpc>
              <a:spcBef>
                <a:spcPts val="0"/>
              </a:spcBef>
              <a:spcAft>
                <a:spcPts val="0"/>
              </a:spcAft>
              <a:buNone/>
            </a:pPr>
            <a:endParaRPr sz="2200" dirty="0">
              <a:solidFill>
                <a:srgbClr val="434343"/>
              </a:solidFill>
              <a:latin typeface="+mn-lt"/>
            </a:endParaRPr>
          </a:p>
          <a:p>
            <a:pPr marL="0" indent="0">
              <a:lnSpc>
                <a:spcPct val="100000"/>
              </a:lnSpc>
              <a:spcBef>
                <a:spcPts val="0"/>
              </a:spcBef>
              <a:spcAft>
                <a:spcPts val="0"/>
              </a:spcAft>
              <a:buClr>
                <a:schemeClr val="dk1"/>
              </a:buClr>
              <a:buSzPct val="25000"/>
              <a:buNone/>
            </a:pPr>
            <a:r>
              <a:rPr lang="en-US" sz="2200" dirty="0">
                <a:solidFill>
                  <a:srgbClr val="434343"/>
                </a:solidFill>
                <a:latin typeface="+mn-lt"/>
              </a:rPr>
              <a:t>This is a customizable presentation that you can use to train users on multi-factor authentication (MFA). The template assumes you’re turning on the MFA service provided by Salesforce for direct logins. If your customer will use their SSO identity provider's MFA service instead, adapt these slides to align with the details of that implementation (including the verification methods that the identity provider supports).</a:t>
            </a:r>
          </a:p>
          <a:p>
            <a:pPr marL="0" indent="0">
              <a:lnSpc>
                <a:spcPct val="100000"/>
              </a:lnSpc>
              <a:spcBef>
                <a:spcPts val="0"/>
              </a:spcBef>
              <a:spcAft>
                <a:spcPts val="0"/>
              </a:spcAft>
              <a:buClr>
                <a:schemeClr val="dk1"/>
              </a:buClr>
              <a:buSzPct val="25000"/>
              <a:buNone/>
            </a:pPr>
            <a:endParaRPr lang="en-US" sz="2200" dirty="0">
              <a:solidFill>
                <a:srgbClr val="434343"/>
              </a:solidFill>
              <a:latin typeface="+mn-lt"/>
            </a:endParaRPr>
          </a:p>
          <a:p>
            <a:pPr marL="0" indent="0">
              <a:lnSpc>
                <a:spcPct val="100000"/>
              </a:lnSpc>
              <a:spcBef>
                <a:spcPts val="0"/>
              </a:spcBef>
              <a:spcAft>
                <a:spcPts val="0"/>
              </a:spcAft>
              <a:buClr>
                <a:schemeClr val="dk1"/>
              </a:buClr>
              <a:buSzPct val="25000"/>
              <a:buNone/>
            </a:pPr>
            <a:r>
              <a:rPr lang="en-US" sz="2200" dirty="0">
                <a:solidFill>
                  <a:srgbClr val="434343"/>
                </a:solidFill>
                <a:latin typeface="+mn-lt"/>
              </a:rPr>
              <a:t>If your customers are responsible for training their own users, they can access a customer version of this deck (as well as other change management and onboarding templates) in the </a:t>
            </a:r>
            <a:r>
              <a:rPr lang="en-US" sz="2200" dirty="0">
                <a:solidFill>
                  <a:srgbClr val="434343"/>
                </a:solidFill>
                <a:latin typeface="+mn-lt"/>
                <a:hlinkClick r:id="rId3"/>
              </a:rPr>
              <a:t>MFA Rollout Pack for Admins</a:t>
            </a:r>
            <a:r>
              <a:rPr lang="en-US" sz="2200" dirty="0">
                <a:solidFill>
                  <a:srgbClr val="434343"/>
                </a:solidFill>
                <a:latin typeface="+mn-lt"/>
              </a:rPr>
              <a:t>.</a:t>
            </a:r>
          </a:p>
          <a:p>
            <a:pPr marL="0" lvl="0" indent="0" rtl="0">
              <a:lnSpc>
                <a:spcPct val="100000"/>
              </a:lnSpc>
              <a:spcBef>
                <a:spcPts val="0"/>
              </a:spcBef>
              <a:spcAft>
                <a:spcPts val="0"/>
              </a:spcAft>
              <a:buClr>
                <a:schemeClr val="dk1"/>
              </a:buClr>
              <a:buSzPct val="25000"/>
              <a:buFont typeface="Arial"/>
              <a:buNone/>
            </a:pPr>
            <a:endParaRPr lang="en-US" sz="2200" dirty="0">
              <a:solidFill>
                <a:srgbClr val="434343"/>
              </a:solidFill>
              <a:latin typeface="+mn-lt"/>
            </a:endParaRPr>
          </a:p>
          <a:p>
            <a:pPr marL="0" lvl="0" indent="0" rtl="0">
              <a:lnSpc>
                <a:spcPct val="100000"/>
              </a:lnSpc>
              <a:spcBef>
                <a:spcPts val="0"/>
              </a:spcBef>
              <a:spcAft>
                <a:spcPts val="0"/>
              </a:spcAft>
              <a:buClr>
                <a:schemeClr val="dk1"/>
              </a:buClr>
              <a:buSzPct val="25000"/>
              <a:buFont typeface="Arial"/>
              <a:buNone/>
            </a:pPr>
            <a:r>
              <a:rPr lang="en-US" sz="2200" dirty="0">
                <a:solidFill>
                  <a:srgbClr val="434343"/>
                </a:solidFill>
                <a:latin typeface="+mn-lt"/>
              </a:rPr>
              <a:t>Modify as needed to support your branding, business and use cases.</a:t>
            </a:r>
          </a:p>
          <a:p>
            <a:pPr marL="0" lvl="0" indent="0" rtl="0">
              <a:lnSpc>
                <a:spcPct val="100000"/>
              </a:lnSpc>
              <a:spcBef>
                <a:spcPts val="0"/>
              </a:spcBef>
              <a:spcAft>
                <a:spcPts val="0"/>
              </a:spcAft>
              <a:buClr>
                <a:schemeClr val="dk1"/>
              </a:buClr>
              <a:buSzPct val="25000"/>
              <a:buFont typeface="Arial"/>
              <a:buNone/>
            </a:pPr>
            <a:endParaRPr lang="en-US" sz="2800" dirty="0">
              <a:solidFill>
                <a:srgbClr val="434343"/>
              </a:solidFill>
              <a:latin typeface="+mn-lt"/>
            </a:endParaRPr>
          </a:p>
          <a:p>
            <a:pPr marL="0" lvl="0" indent="0" rtl="0">
              <a:lnSpc>
                <a:spcPct val="100000"/>
              </a:lnSpc>
              <a:spcBef>
                <a:spcPts val="0"/>
              </a:spcBef>
              <a:spcAft>
                <a:spcPts val="0"/>
              </a:spcAft>
              <a:buClr>
                <a:schemeClr val="dk1"/>
              </a:buClr>
              <a:buSzPct val="25000"/>
              <a:buFont typeface="Arial"/>
              <a:buNone/>
            </a:pPr>
            <a:r>
              <a:rPr lang="en-US" sz="1800" dirty="0">
                <a:solidFill>
                  <a:srgbClr val="434343"/>
                </a:solidFill>
                <a:latin typeface="+mn-lt"/>
              </a:rPr>
              <a:t>Note: Turn on the Comments pane to see tips and guidance on customizing the deck.</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19"/>
        <p:cNvGrpSpPr/>
        <p:nvPr/>
      </p:nvGrpSpPr>
      <p:grpSpPr>
        <a:xfrm>
          <a:off x="0" y="0"/>
          <a:ext cx="0" cy="0"/>
          <a:chOff x="0" y="0"/>
          <a:chExt cx="0" cy="0"/>
        </a:xfrm>
      </p:grpSpPr>
      <p:sp>
        <p:nvSpPr>
          <p:cNvPr id="10" name="Rectangle 9">
            <a:extLst>
              <a:ext uri="{FF2B5EF4-FFF2-40B4-BE49-F238E27FC236}">
                <a16:creationId xmlns:a16="http://schemas.microsoft.com/office/drawing/2014/main" id="{1BB9757B-A697-B7DB-FCFC-296421B4332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Salesforce Authenticator to your account.</a:t>
            </a:r>
          </a:p>
        </p:txBody>
      </p:sp>
      <p:sp>
        <p:nvSpPr>
          <p:cNvPr id="11" name="Rectangle 10">
            <a:extLst>
              <a:ext uri="{FF2B5EF4-FFF2-40B4-BE49-F238E27FC236}">
                <a16:creationId xmlns:a16="http://schemas.microsoft.com/office/drawing/2014/main" id="{68E1E09C-1746-557E-4FAD-661E884EF4C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you finish logging in.</a:t>
            </a:r>
          </a:p>
        </p:txBody>
      </p:sp>
      <p:pic>
        <p:nvPicPr>
          <p:cNvPr id="12" name="Picture 11" descr="Graphical user interface, text, application, chat or text message&#10;&#10;Description automatically generated">
            <a:extLst>
              <a:ext uri="{FF2B5EF4-FFF2-40B4-BE49-F238E27FC236}">
                <a16:creationId xmlns:a16="http://schemas.microsoft.com/office/drawing/2014/main" id="{B2B913BC-C463-61FC-A081-A62D9E1793D8}"/>
              </a:ext>
            </a:extLst>
          </p:cNvPr>
          <p:cNvPicPr>
            <a:picLocks noChangeAspect="1"/>
          </p:cNvPicPr>
          <p:nvPr/>
        </p:nvPicPr>
        <p:blipFill>
          <a:blip r:embed="rId3"/>
          <a:stretch>
            <a:fillRect/>
          </a:stretch>
        </p:blipFill>
        <p:spPr>
          <a:xfrm>
            <a:off x="918123" y="3300984"/>
            <a:ext cx="1872265"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F732869C-95EC-6FE2-9437-CF34B38FCD24}"/>
              </a:ext>
            </a:extLst>
          </p:cNvPr>
          <p:cNvPicPr>
            <a:picLocks noChangeAspect="1"/>
          </p:cNvPicPr>
          <p:nvPr/>
        </p:nvPicPr>
        <p:blipFill>
          <a:blip r:embed="rId4"/>
          <a:stretch>
            <a:fillRect/>
          </a:stretch>
        </p:blipFill>
        <p:spPr>
          <a:xfrm>
            <a:off x="3436168" y="4110977"/>
            <a:ext cx="2745805" cy="1581912"/>
          </a:xfrm>
          <a:prstGeom prst="rect">
            <a:avLst/>
          </a:prstGeom>
        </p:spPr>
      </p:pic>
      <p:sp>
        <p:nvSpPr>
          <p:cNvPr id="14" name="Title 1">
            <a:extLst>
              <a:ext uri="{FF2B5EF4-FFF2-40B4-BE49-F238E27FC236}">
                <a16:creationId xmlns:a16="http://schemas.microsoft.com/office/drawing/2014/main" id="{77ED2F31-0933-4768-20FA-D1B04610F452}"/>
              </a:ext>
            </a:extLst>
          </p:cNvPr>
          <p:cNvSpPr>
            <a:spLocks noGrp="1"/>
          </p:cNvSpPr>
          <p:nvPr>
            <p:ph type="title"/>
          </p:nvPr>
        </p:nvSpPr>
        <p:spPr>
          <a:xfrm>
            <a:off x="571412" y="664581"/>
            <a:ext cx="11046000" cy="553530"/>
          </a:xfrm>
        </p:spPr>
        <p:txBody>
          <a:bodyPr/>
          <a:lstStyle/>
          <a:p>
            <a:r>
              <a:rPr lang="en-US" sz="2800" dirty="0">
                <a:latin typeface="+mj-lt"/>
              </a:rPr>
              <a:t>Salesforce Authenticator: Register the App </a:t>
            </a:r>
            <a:r>
              <a:rPr lang="en-US" sz="1600" i="1" dirty="0">
                <a:latin typeface="+mj-lt"/>
              </a:rPr>
              <a:t>continued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Salesforce Authenticator: Register the App</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Salesforce Authenticator on your mobile device. It’s available from the Apple App Store or Google Play.</a:t>
            </a:r>
          </a:p>
          <a:p>
            <a:pPr algn="ctr"/>
            <a:r>
              <a:rPr lang="en-US"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The screen to register Salesforce Authenticator displays automatically.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4"/>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5"/>
          <a:stretch>
            <a:fillRect/>
          </a:stretch>
        </p:blipFill>
        <p:spPr>
          <a:xfrm>
            <a:off x="3551640" y="3304573"/>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6"/>
          <a:stretch>
            <a:fillRect/>
          </a:stretch>
        </p:blipFill>
        <p:spPr>
          <a:xfrm>
            <a:off x="6815627" y="3304573"/>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On your mobile device, open Salesforce Authenticator and tap </a:t>
            </a:r>
            <a:r>
              <a:rPr lang="en-US" b="1" dirty="0"/>
              <a:t>Add an Account</a:t>
            </a:r>
            <a:r>
              <a:rPr lang="en-US" dirty="0"/>
              <a:t>.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7"/>
          <a:stretch>
            <a:fillRect/>
          </a:stretch>
        </p:blipFill>
        <p:spPr>
          <a:xfrm>
            <a:off x="9872656" y="3304573"/>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15456" y="3537673"/>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0616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020472877"/>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The app displays a two-word phrase.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On your computer, enter the phrase in the Two-Word Phrase field. Then click </a:t>
            </a:r>
            <a:r>
              <a:rPr lang="en-US" b="1" dirty="0"/>
              <a:t>Connect</a:t>
            </a:r>
            <a:r>
              <a:rPr lang="en-US" dirty="0"/>
              <a:t>.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Salesforce Authenticator is connected to your account. You’re prompted to confirm the connection details in the app.</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8. In Salesforce Authenticator, verify that the connection details are correct, then tap </a:t>
            </a:r>
            <a:r>
              <a:rPr lang="en-US" b="1" dirty="0"/>
              <a:t>Connect</a:t>
            </a:r>
            <a:r>
              <a:rPr lang="en-US" dirty="0"/>
              <a:t>.</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3"/>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4"/>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5"/>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6"/>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Salesforce Authenticator: Register the App </a:t>
            </a:r>
            <a:r>
              <a:rPr lang="en-US" sz="1600" i="1" dirty="0">
                <a:solidFill>
                  <a:schemeClr val="accent1"/>
                </a:solidFill>
                <a:latin typeface="+mj-lt"/>
              </a:rPr>
              <a:t>continued</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660138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19"/>
        <p:cNvGrpSpPr/>
        <p:nvPr/>
      </p:nvGrpSpPr>
      <p:grpSpPr>
        <a:xfrm>
          <a:off x="0" y="0"/>
          <a:ext cx="0" cy="0"/>
          <a:chOff x="0" y="0"/>
          <a:chExt cx="0" cy="0"/>
        </a:xfrm>
      </p:grpSpPr>
      <p:sp>
        <p:nvSpPr>
          <p:cNvPr id="10" name="Rectangle 9">
            <a:extLst>
              <a:ext uri="{FF2B5EF4-FFF2-40B4-BE49-F238E27FC236}">
                <a16:creationId xmlns:a16="http://schemas.microsoft.com/office/drawing/2014/main" id="{1BB9757B-A697-B7DB-FCFC-296421B4332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Salesforce Authenticator to your account.</a:t>
            </a:r>
          </a:p>
        </p:txBody>
      </p:sp>
      <p:sp>
        <p:nvSpPr>
          <p:cNvPr id="11" name="Rectangle 10">
            <a:extLst>
              <a:ext uri="{FF2B5EF4-FFF2-40B4-BE49-F238E27FC236}">
                <a16:creationId xmlns:a16="http://schemas.microsoft.com/office/drawing/2014/main" id="{68E1E09C-1746-557E-4FAD-661E884EF4C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you finish logging in.</a:t>
            </a:r>
          </a:p>
        </p:txBody>
      </p:sp>
      <p:pic>
        <p:nvPicPr>
          <p:cNvPr id="12" name="Picture 11" descr="Graphical user interface, text, application, chat or text message&#10;&#10;Description automatically generated">
            <a:extLst>
              <a:ext uri="{FF2B5EF4-FFF2-40B4-BE49-F238E27FC236}">
                <a16:creationId xmlns:a16="http://schemas.microsoft.com/office/drawing/2014/main" id="{B2B913BC-C463-61FC-A081-A62D9E1793D8}"/>
              </a:ext>
            </a:extLst>
          </p:cNvPr>
          <p:cNvPicPr>
            <a:picLocks noChangeAspect="1"/>
          </p:cNvPicPr>
          <p:nvPr/>
        </p:nvPicPr>
        <p:blipFill>
          <a:blip r:embed="rId3"/>
          <a:stretch>
            <a:fillRect/>
          </a:stretch>
        </p:blipFill>
        <p:spPr>
          <a:xfrm>
            <a:off x="918123" y="3300984"/>
            <a:ext cx="1872265"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F732869C-95EC-6FE2-9437-CF34B38FCD24}"/>
              </a:ext>
            </a:extLst>
          </p:cNvPr>
          <p:cNvPicPr>
            <a:picLocks noChangeAspect="1"/>
          </p:cNvPicPr>
          <p:nvPr/>
        </p:nvPicPr>
        <p:blipFill>
          <a:blip r:embed="rId4"/>
          <a:stretch>
            <a:fillRect/>
          </a:stretch>
        </p:blipFill>
        <p:spPr>
          <a:xfrm>
            <a:off x="3436168" y="4110977"/>
            <a:ext cx="2745805" cy="1581912"/>
          </a:xfrm>
          <a:prstGeom prst="rect">
            <a:avLst/>
          </a:prstGeom>
        </p:spPr>
      </p:pic>
      <p:sp>
        <p:nvSpPr>
          <p:cNvPr id="14" name="Title 1">
            <a:extLst>
              <a:ext uri="{FF2B5EF4-FFF2-40B4-BE49-F238E27FC236}">
                <a16:creationId xmlns:a16="http://schemas.microsoft.com/office/drawing/2014/main" id="{77ED2F31-0933-4768-20FA-D1B04610F452}"/>
              </a:ext>
            </a:extLst>
          </p:cNvPr>
          <p:cNvSpPr>
            <a:spLocks noGrp="1"/>
          </p:cNvSpPr>
          <p:nvPr>
            <p:ph type="title"/>
          </p:nvPr>
        </p:nvSpPr>
        <p:spPr>
          <a:xfrm>
            <a:off x="571412" y="664581"/>
            <a:ext cx="11046000" cy="553530"/>
          </a:xfrm>
        </p:spPr>
        <p:txBody>
          <a:bodyPr/>
          <a:lstStyle/>
          <a:p>
            <a:r>
              <a:rPr lang="en-US" sz="2800" dirty="0">
                <a:latin typeface="+mj-lt"/>
              </a:rPr>
              <a:t>Salesforce Authenticator: Register the App </a:t>
            </a:r>
            <a:r>
              <a:rPr lang="en-US" sz="1600" i="1" dirty="0">
                <a:latin typeface="+mj-lt"/>
              </a:rPr>
              <a:t>continued</a:t>
            </a:r>
          </a:p>
        </p:txBody>
      </p:sp>
    </p:spTree>
    <p:extLst>
      <p:ext uri="{BB962C8B-B14F-4D97-AF65-F5344CB8AC3E}">
        <p14:creationId xmlns:p14="http://schemas.microsoft.com/office/powerpoint/2010/main" val="3563972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en-US" dirty="0"/>
              <a:t>1. On the login screen, enter your username and password, as usual.</a:t>
            </a:r>
          </a:p>
          <a:p>
            <a:pPr algn="ctr"/>
            <a:r>
              <a:rPr lang="en-US" dirty="0"/>
              <a:t> </a:t>
            </a:r>
          </a:p>
        </p:txBody>
      </p:sp>
      <p:sp>
        <p:nvSpPr>
          <p:cNvPr id="3" name="Rectangle 2">
            <a:extLst>
              <a:ext uri="{FF2B5EF4-FFF2-40B4-BE49-F238E27FC236}">
                <a16:creationId xmlns:a16="http://schemas.microsoft.com/office/drawing/2014/main" id="{BDDCC25F-50DB-8C4E-8506-DC263EF3E2C0}"/>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2. Salesforce prompts you to use Salesforce Authenticator to verify your identity.</a:t>
            </a:r>
          </a:p>
          <a:p>
            <a:endParaRPr lang="en-US" dirty="0"/>
          </a:p>
        </p:txBody>
      </p:sp>
      <p:sp>
        <p:nvSpPr>
          <p:cNvPr id="4" name="Rectangle 3">
            <a:extLst>
              <a:ext uri="{FF2B5EF4-FFF2-40B4-BE49-F238E27FC236}">
                <a16:creationId xmlns:a16="http://schemas.microsoft.com/office/drawing/2014/main" id="{03AD4F72-AA78-3741-8C7C-83CBDA9845B8}"/>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3. On your mobile device, respond to the push notification to open Salesforce Authenticator.</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3"/>
          <a:stretch>
            <a:fillRect/>
          </a:stretch>
        </p:blipFill>
        <p:spPr>
          <a:xfrm>
            <a:off x="604278" y="3300984"/>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4. In Salesforce Authenticator, verify that the login request is from you, then tap </a:t>
            </a:r>
            <a:r>
              <a:rPr lang="en-US" b="1" dirty="0"/>
              <a:t>Approve</a:t>
            </a:r>
            <a:r>
              <a:rPr lang="en-US" dirty="0"/>
              <a:t>.</a:t>
            </a:r>
          </a:p>
          <a:p>
            <a:endParaRPr lang="en-US" dirty="0"/>
          </a:p>
          <a:p>
            <a:r>
              <a:rPr lang="en-US" dirty="0"/>
              <a:t>You’re successfully logged in to your account.</a:t>
            </a:r>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4666" y="3300984"/>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4379" y="3300984"/>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Salesforce Authenticator: Logging In</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147272"/>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428205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03"/>
        <p:cNvGrpSpPr/>
        <p:nvPr/>
      </p:nvGrpSpPr>
      <p:grpSpPr>
        <a:xfrm>
          <a:off x="0" y="0"/>
          <a:ext cx="0" cy="0"/>
          <a:chOff x="0" y="0"/>
          <a:chExt cx="0" cy="0"/>
        </a:xfrm>
      </p:grpSpPr>
      <p:sp>
        <p:nvSpPr>
          <p:cNvPr id="11" name="Google Shape;1319;p165">
            <a:extLst>
              <a:ext uri="{FF2B5EF4-FFF2-40B4-BE49-F238E27FC236}">
                <a16:creationId xmlns:a16="http://schemas.microsoft.com/office/drawing/2014/main" id="{5F96423B-86DD-F52A-126B-2604FACF12C4}"/>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Third-Party Authenticator Apps</a:t>
            </a:r>
            <a:endParaRPr sz="3200" b="1" dirty="0">
              <a:solidFill>
                <a:schemeClr val="accent1"/>
              </a:solidFill>
              <a:latin typeface="+mj-lt"/>
              <a:ea typeface="Salesforce Sans"/>
              <a:cs typeface="Salesforce Sans"/>
              <a:sym typeface="Salesforce Sans"/>
            </a:endParaRPr>
          </a:p>
        </p:txBody>
      </p:sp>
      <p:sp>
        <p:nvSpPr>
          <p:cNvPr id="12" name="Google Shape;1320;p165">
            <a:extLst>
              <a:ext uri="{FF2B5EF4-FFF2-40B4-BE49-F238E27FC236}">
                <a16:creationId xmlns:a16="http://schemas.microsoft.com/office/drawing/2014/main" id="{13883C9E-EBCB-9101-4745-4918C01E3B85}"/>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 name="Google Shape;1321;p165">
            <a:extLst>
              <a:ext uri="{FF2B5EF4-FFF2-40B4-BE49-F238E27FC236}">
                <a16:creationId xmlns:a16="http://schemas.microsoft.com/office/drawing/2014/main" id="{8F2B4716-AFDE-04C4-27DD-AECEACA79285}"/>
              </a:ext>
            </a:extLst>
          </p:cNvPr>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You can use any authenticator app that generates temporary codes based on the OATH time-based one-time password (TOTP) algorithms </a:t>
            </a:r>
            <a:r>
              <a:rPr lang="en-US" sz="1600" dirty="0">
                <a:latin typeface="+mn-lt"/>
                <a:ea typeface="Salesforce Sans"/>
                <a:cs typeface="Salesforce Sans"/>
                <a:sym typeface="Salesforce Sans"/>
              </a:rPr>
              <a:t>(specified in </a:t>
            </a:r>
            <a:r>
              <a:rPr lang="en-US" sz="1600" u="sng" dirty="0">
                <a:solidFill>
                  <a:srgbClr val="1155CC"/>
                </a:solidFill>
                <a:latin typeface="+mn-lt"/>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en-US" sz="1600" dirty="0">
                <a:latin typeface="+mn-lt"/>
                <a:ea typeface="Salesforce Sans"/>
                <a:cs typeface="Salesforce Sans"/>
                <a:sym typeface="Salesforce Sans"/>
              </a:rPr>
              <a:t>). </a:t>
            </a:r>
            <a:endParaRPr sz="1900" dirty="0">
              <a:latin typeface="+mn-lt"/>
              <a:ea typeface="Salesforce Sans"/>
              <a:cs typeface="Salesforce Sans"/>
              <a:sym typeface="Salesforce Sans"/>
            </a:endParaRPr>
          </a:p>
        </p:txBody>
      </p:sp>
      <p:pic>
        <p:nvPicPr>
          <p:cNvPr id="14" name="Google Shape;1322;p165">
            <a:extLst>
              <a:ext uri="{FF2B5EF4-FFF2-40B4-BE49-F238E27FC236}">
                <a16:creationId xmlns:a16="http://schemas.microsoft.com/office/drawing/2014/main" id="{D5D4F889-C2CC-731B-9BEC-55C0306FEDF3}"/>
              </a:ext>
            </a:extLst>
          </p:cNvPr>
          <p:cNvPicPr preferRelativeResize="0"/>
          <p:nvPr/>
        </p:nvPicPr>
        <p:blipFill>
          <a:blip r:embed="rId4">
            <a:alphaModFix/>
          </a:blip>
          <a:stretch>
            <a:fillRect/>
          </a:stretch>
        </p:blipFill>
        <p:spPr>
          <a:xfrm>
            <a:off x="4298085" y="5596128"/>
            <a:ext cx="731329" cy="731329"/>
          </a:xfrm>
          <a:prstGeom prst="rect">
            <a:avLst/>
          </a:prstGeom>
          <a:noFill/>
          <a:ln>
            <a:noFill/>
          </a:ln>
        </p:spPr>
      </p:pic>
      <p:pic>
        <p:nvPicPr>
          <p:cNvPr id="15" name="Google Shape;1323;p165">
            <a:extLst>
              <a:ext uri="{FF2B5EF4-FFF2-40B4-BE49-F238E27FC236}">
                <a16:creationId xmlns:a16="http://schemas.microsoft.com/office/drawing/2014/main" id="{AD4DC69D-65DE-B2EB-FDAD-FE8DF537D7A9}"/>
              </a:ext>
            </a:extLst>
          </p:cNvPr>
          <p:cNvPicPr preferRelativeResize="0"/>
          <p:nvPr/>
        </p:nvPicPr>
        <p:blipFill>
          <a:blip r:embed="rId5">
            <a:alphaModFix/>
          </a:blip>
          <a:stretch>
            <a:fillRect/>
          </a:stretch>
        </p:blipFill>
        <p:spPr>
          <a:xfrm>
            <a:off x="2989939" y="5593583"/>
            <a:ext cx="624305" cy="731330"/>
          </a:xfrm>
          <a:prstGeom prst="rect">
            <a:avLst/>
          </a:prstGeom>
          <a:noFill/>
          <a:ln>
            <a:noFill/>
          </a:ln>
        </p:spPr>
      </p:pic>
      <p:pic>
        <p:nvPicPr>
          <p:cNvPr id="16" name="Google Shape;1324;p165">
            <a:extLst>
              <a:ext uri="{FF2B5EF4-FFF2-40B4-BE49-F238E27FC236}">
                <a16:creationId xmlns:a16="http://schemas.microsoft.com/office/drawing/2014/main" id="{04DE2D4E-3C33-10EA-FD36-48EE5DE6DD74}"/>
              </a:ext>
            </a:extLst>
          </p:cNvPr>
          <p:cNvPicPr preferRelativeResize="0"/>
          <p:nvPr/>
        </p:nvPicPr>
        <p:blipFill rotWithShape="1">
          <a:blip r:embed="rId6">
            <a:alphaModFix/>
          </a:blip>
          <a:srcRect t="8465" b="8457"/>
          <a:stretch/>
        </p:blipFill>
        <p:spPr>
          <a:xfrm>
            <a:off x="1647832" y="5593566"/>
            <a:ext cx="753491" cy="731520"/>
          </a:xfrm>
          <a:prstGeom prst="rect">
            <a:avLst/>
          </a:prstGeom>
          <a:noFill/>
          <a:ln>
            <a:noFill/>
          </a:ln>
        </p:spPr>
      </p:pic>
      <p:sp>
        <p:nvSpPr>
          <p:cNvPr id="17" name="Google Shape;1325;p165">
            <a:extLst>
              <a:ext uri="{FF2B5EF4-FFF2-40B4-BE49-F238E27FC236}">
                <a16:creationId xmlns:a16="http://schemas.microsoft.com/office/drawing/2014/main" id="{FD2057CA-D1B6-40B4-AC67-842E07AFE4B1}"/>
              </a:ext>
            </a:extLst>
          </p:cNvPr>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Google Authenticator</a:t>
            </a:r>
            <a:endParaRPr sz="1900" dirty="0">
              <a:latin typeface="+mn-lt"/>
              <a:ea typeface="Salesforce Sans"/>
              <a:cs typeface="Salesforce Sans"/>
              <a:sym typeface="Salesforce Sans"/>
            </a:endParaRPr>
          </a:p>
        </p:txBody>
      </p:sp>
      <p:sp>
        <p:nvSpPr>
          <p:cNvPr id="18" name="Google Shape;1326;p165">
            <a:extLst>
              <a:ext uri="{FF2B5EF4-FFF2-40B4-BE49-F238E27FC236}">
                <a16:creationId xmlns:a16="http://schemas.microsoft.com/office/drawing/2014/main" id="{EC89649F-1C7A-793A-4721-E2C7674BE0FF}"/>
              </a:ext>
            </a:extLst>
          </p:cNvPr>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Microsoft Authenticator</a:t>
            </a:r>
            <a:endParaRPr sz="1900" dirty="0">
              <a:latin typeface="+mn-lt"/>
            </a:endParaRPr>
          </a:p>
        </p:txBody>
      </p:sp>
      <p:sp>
        <p:nvSpPr>
          <p:cNvPr id="19" name="Google Shape;1327;p165">
            <a:extLst>
              <a:ext uri="{FF2B5EF4-FFF2-40B4-BE49-F238E27FC236}">
                <a16:creationId xmlns:a16="http://schemas.microsoft.com/office/drawing/2014/main" id="{618EDF6A-1D87-04E2-F753-612172102811}"/>
              </a:ext>
            </a:extLst>
          </p:cNvPr>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err="1">
                <a:latin typeface="+mn-lt"/>
                <a:ea typeface="Salesforce Sans"/>
                <a:cs typeface="Salesforce Sans"/>
                <a:sym typeface="Salesforce Sans"/>
              </a:rPr>
              <a:t>Authy</a:t>
            </a:r>
            <a:endParaRPr sz="1900" dirty="0">
              <a:latin typeface="+mn-lt"/>
            </a:endParaRPr>
          </a:p>
        </p:txBody>
      </p:sp>
      <p:sp>
        <p:nvSpPr>
          <p:cNvPr id="20" name="Google Shape;1328;p165">
            <a:extLst>
              <a:ext uri="{FF2B5EF4-FFF2-40B4-BE49-F238E27FC236}">
                <a16:creationId xmlns:a16="http://schemas.microsoft.com/office/drawing/2014/main" id="{EB85BCC8-4C7D-F643-F651-E597E220AB17}"/>
              </a:ext>
            </a:extLst>
          </p:cNvPr>
          <p:cNvSpPr txBox="1"/>
          <p:nvPr/>
        </p:nvSpPr>
        <p:spPr>
          <a:xfrm>
            <a:off x="1570900" y="4236217"/>
            <a:ext cx="3458514"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en-US" sz="2000" b="1" dirty="0">
                <a:solidFill>
                  <a:schemeClr val="dk1"/>
                </a:solidFill>
                <a:latin typeface="+mn-lt"/>
                <a:ea typeface="Salesforce Sans"/>
                <a:cs typeface="Salesforce Sans"/>
                <a:sym typeface="Salesforce Sans"/>
              </a:rPr>
              <a:t>  Widely-Used Apps</a:t>
            </a:r>
            <a:endParaRPr sz="2000" dirty="0">
              <a:latin typeface="+mn-lt"/>
            </a:endParaRPr>
          </a:p>
        </p:txBody>
      </p:sp>
      <p:sp>
        <p:nvSpPr>
          <p:cNvPr id="22" name="Google Shape;1330;p165">
            <a:extLst>
              <a:ext uri="{FF2B5EF4-FFF2-40B4-BE49-F238E27FC236}">
                <a16:creationId xmlns:a16="http://schemas.microsoft.com/office/drawing/2014/main" id="{F1174979-F97A-8B3F-79DE-A6F449740509}"/>
              </a:ext>
            </a:extLst>
          </p:cNvPr>
          <p:cNvSpPr txBox="1"/>
          <p:nvPr/>
        </p:nvSpPr>
        <p:spPr>
          <a:xfrm>
            <a:off x="463746" y="2499000"/>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 log in with this type of verification method, get a code from the app, then enter that code during the login process.</a:t>
            </a:r>
            <a:endParaRPr sz="2000" dirty="0">
              <a:latin typeface="+mn-lt"/>
              <a:ea typeface="Salesforce Sans"/>
              <a:cs typeface="Salesforce Sans"/>
              <a:sym typeface="Salesforce Sans"/>
            </a:endParaRPr>
          </a:p>
        </p:txBody>
      </p:sp>
      <p:sp>
        <p:nvSpPr>
          <p:cNvPr id="23" name="Google Shape;1331;p165">
            <a:extLst>
              <a:ext uri="{FF2B5EF4-FFF2-40B4-BE49-F238E27FC236}">
                <a16:creationId xmlns:a16="http://schemas.microsoft.com/office/drawing/2014/main" id="{F3C1B060-50BD-60C2-2102-25C4C01FF3B9}"/>
              </a:ext>
            </a:extLst>
          </p:cNvPr>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TOTP apps don’t require a data or internet connection. </a:t>
            </a:r>
            <a:endParaRPr sz="2000" dirty="0">
              <a:latin typeface="+mn-lt"/>
              <a:ea typeface="Salesforce Sans"/>
              <a:cs typeface="Salesforce Sans"/>
              <a:sym typeface="Salesforce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a third-party authenticator on your mobile device. Apps are available from the Apple App Store or Google Play.</a:t>
            </a:r>
          </a:p>
          <a:p>
            <a:pPr algn="ctr"/>
            <a:r>
              <a:rPr lang="en-US" dirty="0"/>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verification codes from an authenticator app</a:t>
            </a:r>
            <a:r>
              <a:rPr lang="en-US" dirty="0"/>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4"/>
          <a:stretch>
            <a:fillRect/>
          </a:stretch>
        </p:blipFill>
        <p:spPr>
          <a:xfrm>
            <a:off x="3555798" y="3286006"/>
            <a:ext cx="2503940" cy="3200400"/>
          </a:xfrm>
          <a:prstGeom prst="rect">
            <a:avLst/>
          </a:prstGeom>
        </p:spPr>
      </p:pic>
      <p:pic>
        <p:nvPicPr>
          <p:cNvPr id="6" name="Picture 5">
            <a:extLst>
              <a:ext uri="{FF2B5EF4-FFF2-40B4-BE49-F238E27FC236}">
                <a16:creationId xmlns:a16="http://schemas.microsoft.com/office/drawing/2014/main" id="{9C96C6DF-8621-DD40-9132-BD63A3C0E858}"/>
              </a:ext>
            </a:extLst>
          </p:cNvPr>
          <p:cNvPicPr>
            <a:picLocks noChangeAspect="1"/>
          </p:cNvPicPr>
          <p:nvPr/>
        </p:nvPicPr>
        <p:blipFill>
          <a:blip r:embed="rId5"/>
          <a:srcRect/>
          <a:stretch/>
        </p:blipFill>
        <p:spPr>
          <a:xfrm>
            <a:off x="6910565" y="3282943"/>
            <a:ext cx="1664854"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Connect an Authenticator app screen displays.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Third-Party Authenticator Apps: Register an App</a:t>
            </a:r>
          </a:p>
        </p:txBody>
      </p:sp>
      <p:sp>
        <p:nvSpPr>
          <p:cNvPr id="14" name="Rounded Rectangle 13">
            <a:extLst>
              <a:ext uri="{FF2B5EF4-FFF2-40B4-BE49-F238E27FC236}">
                <a16:creationId xmlns:a16="http://schemas.microsoft.com/office/drawing/2014/main" id="{EBA289CA-3E37-4A4F-86C0-163E3BB384AB}"/>
              </a:ext>
            </a:extLst>
          </p:cNvPr>
          <p:cNvSpPr/>
          <p:nvPr/>
        </p:nvSpPr>
        <p:spPr>
          <a:xfrm>
            <a:off x="7018987" y="5138670"/>
            <a:ext cx="1461752" cy="18226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2" name="Picture 11" descr="Qr code&#10;&#10;Description automatically generated">
            <a:extLst>
              <a:ext uri="{FF2B5EF4-FFF2-40B4-BE49-F238E27FC236}">
                <a16:creationId xmlns:a16="http://schemas.microsoft.com/office/drawing/2014/main" id="{A502B429-C5A9-11E6-A073-5CF61ECBC1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70763" y="3282943"/>
            <a:ext cx="1853009" cy="3200400"/>
          </a:xfrm>
          <a:prstGeom prst="rect">
            <a:avLst/>
          </a:prstGeom>
        </p:spPr>
      </p:pic>
    </p:spTree>
    <p:extLst>
      <p:ext uri="{BB962C8B-B14F-4D97-AF65-F5344CB8AC3E}">
        <p14:creationId xmlns:p14="http://schemas.microsoft.com/office/powerpoint/2010/main" val="2621364259"/>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On your mobile device, open your authenticator app and select to add a new account.</a:t>
            </a:r>
          </a:p>
          <a:p>
            <a:pPr algn="ctr"/>
            <a:r>
              <a:rPr lang="en-US" dirty="0"/>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Use the authenticator app to scan the QR barcode that’s displayed on your computer.</a:t>
            </a:r>
          </a:p>
          <a:p>
            <a:pPr algn="ctr"/>
            <a:endParaRPr lang="en-US" dirty="0"/>
          </a:p>
          <a:p>
            <a:pPr algn="ctr"/>
            <a:r>
              <a:rPr lang="en-US" dirty="0"/>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The authenticator app is connected to your account. The app automatically starts generating time-based one-time passcodes. </a:t>
            </a:r>
            <a:endParaRPr lang="en-US" sz="1050" dirty="0"/>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en-US" dirty="0"/>
              <a:t>8. On your computer, enter a code generated by the authenticator app in the Verification Code field, then click </a:t>
            </a:r>
            <a:r>
              <a:rPr lang="en-US" b="1" dirty="0"/>
              <a:t>Connect</a:t>
            </a:r>
            <a:r>
              <a:rPr lang="en-US" dirty="0"/>
              <a:t>.</a:t>
            </a:r>
          </a:p>
        </p:txBody>
      </p:sp>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Third-Party Authenticator Apps: Register an App </a:t>
            </a:r>
            <a:r>
              <a:rPr lang="en-US" sz="1600" i="1" dirty="0">
                <a:solidFill>
                  <a:schemeClr val="accent1"/>
                </a:solidFill>
                <a:latin typeface="+mj-lt"/>
              </a:rPr>
              <a:t>continued</a:t>
            </a:r>
            <a:endParaRPr lang="en-US" sz="1600" dirty="0">
              <a:solidFill>
                <a:schemeClr val="accent1"/>
              </a:solidFill>
              <a:latin typeface="+mj-lt"/>
            </a:endParaRPr>
          </a:p>
        </p:txBody>
      </p:sp>
      <p:pic>
        <p:nvPicPr>
          <p:cNvPr id="14" name="Picture 13" descr="Graphical user interface, application&#10;&#10;Description automatically generated">
            <a:extLst>
              <a:ext uri="{FF2B5EF4-FFF2-40B4-BE49-F238E27FC236}">
                <a16:creationId xmlns:a16="http://schemas.microsoft.com/office/drawing/2014/main" id="{9E328E1E-3772-1909-1BFC-5811F608E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021" y="3299968"/>
            <a:ext cx="1613165" cy="3200400"/>
          </a:xfrm>
          <a:prstGeom prst="rect">
            <a:avLst/>
          </a:prstGeom>
        </p:spPr>
      </p:pic>
      <p:sp>
        <p:nvSpPr>
          <p:cNvPr id="15" name="Rounded Rectangle 14">
            <a:extLst>
              <a:ext uri="{FF2B5EF4-FFF2-40B4-BE49-F238E27FC236}">
                <a16:creationId xmlns:a16="http://schemas.microsoft.com/office/drawing/2014/main" id="{D4413256-9F20-29B6-7D06-B9BA8649F2FA}"/>
              </a:ext>
            </a:extLst>
          </p:cNvPr>
          <p:cNvSpPr/>
          <p:nvPr/>
        </p:nvSpPr>
        <p:spPr>
          <a:xfrm>
            <a:off x="1193634"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6" name="Rounded Rectangle 15">
            <a:extLst>
              <a:ext uri="{FF2B5EF4-FFF2-40B4-BE49-F238E27FC236}">
                <a16:creationId xmlns:a16="http://schemas.microsoft.com/office/drawing/2014/main" id="{A1DDF18A-4494-BB2C-8B24-A57B7A8525C9}"/>
              </a:ext>
            </a:extLst>
          </p:cNvPr>
          <p:cNvSpPr/>
          <p:nvPr/>
        </p:nvSpPr>
        <p:spPr>
          <a:xfrm>
            <a:off x="2097736"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7" name="Picture 16" descr="Qr code&#10;&#10;Description automatically generated">
            <a:extLst>
              <a:ext uri="{FF2B5EF4-FFF2-40B4-BE49-F238E27FC236}">
                <a16:creationId xmlns:a16="http://schemas.microsoft.com/office/drawing/2014/main" id="{AEF34F8C-EB0E-15B0-404B-3EE21FE3D2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18" name="Picture 17" descr="Graphical user interface, text, application, chat or text message&#10;&#10;Description automatically generated">
            <a:extLst>
              <a:ext uri="{FF2B5EF4-FFF2-40B4-BE49-F238E27FC236}">
                <a16:creationId xmlns:a16="http://schemas.microsoft.com/office/drawing/2014/main" id="{EC57F68C-4D37-D8A1-8279-BEFED0B4A0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205" y="3299968"/>
            <a:ext cx="1613165" cy="3200400"/>
          </a:xfrm>
          <a:prstGeom prst="rect">
            <a:avLst/>
          </a:prstGeom>
        </p:spPr>
      </p:pic>
      <p:sp>
        <p:nvSpPr>
          <p:cNvPr id="19" name="Rounded Rectangle 18">
            <a:extLst>
              <a:ext uri="{FF2B5EF4-FFF2-40B4-BE49-F238E27FC236}">
                <a16:creationId xmlns:a16="http://schemas.microsoft.com/office/drawing/2014/main" id="{64908004-516F-E6AB-5ACB-E5B1C4ADD751}"/>
              </a:ext>
            </a:extLst>
          </p:cNvPr>
          <p:cNvSpPr/>
          <p:nvPr/>
        </p:nvSpPr>
        <p:spPr>
          <a:xfrm>
            <a:off x="7072818"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20" name="Picture 19" descr="Qr code&#10;&#10;Description automatically generated">
            <a:extLst>
              <a:ext uri="{FF2B5EF4-FFF2-40B4-BE49-F238E27FC236}">
                <a16:creationId xmlns:a16="http://schemas.microsoft.com/office/drawing/2014/main" id="{5B6848E1-21E0-26D4-894F-D2314D8C6B7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64403" y="3299968"/>
            <a:ext cx="1853009" cy="3200400"/>
          </a:xfrm>
          <a:prstGeom prst="rect">
            <a:avLst/>
          </a:prstGeom>
        </p:spPr>
      </p:pic>
      <p:sp>
        <p:nvSpPr>
          <p:cNvPr id="21" name="Rounded Rectangle 20">
            <a:extLst>
              <a:ext uri="{FF2B5EF4-FFF2-40B4-BE49-F238E27FC236}">
                <a16:creationId xmlns:a16="http://schemas.microsoft.com/office/drawing/2014/main" id="{39C27CFC-22C6-B264-0D31-80E7C269E7FD}"/>
              </a:ext>
            </a:extLst>
          </p:cNvPr>
          <p:cNvSpPr/>
          <p:nvPr/>
        </p:nvSpPr>
        <p:spPr>
          <a:xfrm>
            <a:off x="9935211" y="5574284"/>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5310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11"/>
        <p:cNvGrpSpPr/>
        <p:nvPr/>
      </p:nvGrpSpPr>
      <p:grpSpPr>
        <a:xfrm>
          <a:off x="0" y="0"/>
          <a:ext cx="0" cy="0"/>
          <a:chOff x="0" y="0"/>
          <a:chExt cx="0" cy="0"/>
        </a:xfrm>
      </p:grpSpPr>
      <p:sp>
        <p:nvSpPr>
          <p:cNvPr id="10" name="Rectangle 9">
            <a:extLst>
              <a:ext uri="{FF2B5EF4-FFF2-40B4-BE49-F238E27FC236}">
                <a16:creationId xmlns:a16="http://schemas.microsoft.com/office/drawing/2014/main" id="{DF821968-D412-5835-90B1-01E0CB03881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your third-party authenticator app to your account, and you finish logging in. </a:t>
            </a:r>
          </a:p>
          <a:p>
            <a:r>
              <a:rPr lang="en-US" dirty="0"/>
              <a:t> </a:t>
            </a:r>
          </a:p>
        </p:txBody>
      </p:sp>
      <p:pic>
        <p:nvPicPr>
          <p:cNvPr id="13" name="Picture 12" descr="A picture containing text, monitor, electronics, computer&#10;&#10;Description automatically generated">
            <a:extLst>
              <a:ext uri="{FF2B5EF4-FFF2-40B4-BE49-F238E27FC236}">
                <a16:creationId xmlns:a16="http://schemas.microsoft.com/office/drawing/2014/main" id="{69FC47F7-B7FA-C8FF-4A8E-58B28594DB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655" y="3791002"/>
            <a:ext cx="2743200" cy="1580284"/>
          </a:xfrm>
          <a:prstGeom prst="rect">
            <a:avLst/>
          </a:prstGeom>
        </p:spPr>
      </p:pic>
      <p:sp>
        <p:nvSpPr>
          <p:cNvPr id="15" name="Title 1">
            <a:extLst>
              <a:ext uri="{FF2B5EF4-FFF2-40B4-BE49-F238E27FC236}">
                <a16:creationId xmlns:a16="http://schemas.microsoft.com/office/drawing/2014/main" id="{653C42EB-50A9-A691-1BC1-FB1AEC18016E}"/>
              </a:ext>
            </a:extLst>
          </p:cNvPr>
          <p:cNvSpPr>
            <a:spLocks noGrp="1"/>
          </p:cNvSpPr>
          <p:nvPr>
            <p:ph type="title"/>
          </p:nvPr>
        </p:nvSpPr>
        <p:spPr>
          <a:xfrm>
            <a:off x="571412" y="664581"/>
            <a:ext cx="11046000" cy="553530"/>
          </a:xfrm>
        </p:spPr>
        <p:txBody>
          <a:bodyPr/>
          <a:lstStyle/>
          <a:p>
            <a:r>
              <a:rPr lang="en-US" sz="2800" dirty="0">
                <a:latin typeface="+mj-lt"/>
              </a:rPr>
              <a:t>Third-Party Authenticator Apps: Register an App </a:t>
            </a:r>
            <a:r>
              <a:rPr lang="en-US" sz="1600" i="1" dirty="0">
                <a:latin typeface="+mj-lt"/>
              </a:rPr>
              <a:t>continued</a:t>
            </a:r>
            <a:endParaRPr lang="en-US" sz="1600" dirty="0">
              <a:latin typeface="+mj-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a third-party authenticator on your mobile device. Apps are available from the Apple App Store or Google Play.</a:t>
            </a:r>
          </a:p>
          <a:p>
            <a:pPr algn="ctr"/>
            <a:r>
              <a:rPr lang="en-US" dirty="0"/>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The Connect Salesforce Authenticator screen displays by default. Click </a:t>
            </a:r>
            <a:r>
              <a:rPr lang="en-US" b="1" dirty="0"/>
              <a:t>Choose Another Verification Method</a:t>
            </a:r>
            <a:r>
              <a:rPr lang="en-US" dirty="0"/>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4"/>
          <a:stretch>
            <a:fillRect/>
          </a:stretch>
        </p:blipFill>
        <p:spPr>
          <a:xfrm>
            <a:off x="3555798" y="3286006"/>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5"/>
          <a:stretch>
            <a:fillRect/>
          </a:stretch>
        </p:blipFill>
        <p:spPr>
          <a:xfrm>
            <a:off x="6814596" y="3282943"/>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Select </a:t>
            </a:r>
            <a:r>
              <a:rPr lang="en-US" b="1" dirty="0"/>
              <a:t>Use verification codes from an authenticator app</a:t>
            </a:r>
            <a:r>
              <a:rPr lang="en-US" dirty="0"/>
              <a:t>.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pic>
        <p:nvPicPr>
          <p:cNvPr id="10" name="Picture 9">
            <a:extLst>
              <a:ext uri="{FF2B5EF4-FFF2-40B4-BE49-F238E27FC236}">
                <a16:creationId xmlns:a16="http://schemas.microsoft.com/office/drawing/2014/main" id="{B311E67C-A03E-E24F-9CB9-CD99BA4E6418}"/>
              </a:ext>
            </a:extLst>
          </p:cNvPr>
          <p:cNvPicPr>
            <a:picLocks noChangeAspect="1"/>
          </p:cNvPicPr>
          <p:nvPr/>
        </p:nvPicPr>
        <p:blipFill>
          <a:blip r:embed="rId8"/>
          <a:srcRect/>
          <a:stretch/>
        </p:blipFill>
        <p:spPr>
          <a:xfrm>
            <a:off x="9848535" y="3282943"/>
            <a:ext cx="1664854"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Third-Party Authenticator Apps: Register an App</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231519"/>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934303" y="5146766"/>
            <a:ext cx="1508760" cy="16328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132790428"/>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sp>
        <p:nvSpPr>
          <p:cNvPr id="1296" name="Google Shape;1296;p124"/>
          <p:cNvSpPr txBox="1">
            <a:spLocks noGrp="1"/>
          </p:cNvSpPr>
          <p:nvPr>
            <p:ph type="title"/>
          </p:nvPr>
        </p:nvSpPr>
        <p:spPr>
          <a:xfrm>
            <a:off x="576075" y="1210300"/>
            <a:ext cx="6767700" cy="2727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Multi-Factor Authentication (MFA) Training</a:t>
            </a:r>
            <a:endParaRPr dirty="0">
              <a:latin typeface="+mj-lt"/>
            </a:endParaRPr>
          </a:p>
        </p:txBody>
      </p:sp>
      <p:sp>
        <p:nvSpPr>
          <p:cNvPr id="1297" name="Google Shape;1297;p124"/>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p>
            <a:pPr marL="0" lvl="0" indent="0" algn="l" rtl="0">
              <a:spcBef>
                <a:spcPts val="550"/>
              </a:spcBef>
              <a:spcAft>
                <a:spcPts val="575"/>
              </a:spcAft>
              <a:buNone/>
            </a:pPr>
            <a:r>
              <a:rPr lang="en-US" dirty="0">
                <a:latin typeface="+mj-lt"/>
              </a:rPr>
              <a:t>Securing user account access</a:t>
            </a:r>
            <a:endParaRPr dirty="0">
              <a:latin typeface="+mj-lt"/>
            </a:endParaRPr>
          </a:p>
        </p:txBody>
      </p:sp>
      <p:sp>
        <p:nvSpPr>
          <p:cNvPr id="1298" name="Google Shape;1298;p124"/>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p>
            <a:pPr marL="0" lvl="0" indent="0" algn="l" rtl="0">
              <a:spcBef>
                <a:spcPts val="550"/>
              </a:spcBef>
              <a:spcAft>
                <a:spcPts val="575"/>
              </a:spcAft>
              <a:buNone/>
            </a:pPr>
            <a:r>
              <a:rPr lang="en-US" b="1" dirty="0">
                <a:latin typeface="+mj-lt"/>
              </a:rPr>
              <a:t>Name, Title</a:t>
            </a:r>
            <a:br>
              <a:rPr lang="en-US" dirty="0">
                <a:latin typeface="+mj-lt"/>
              </a:rPr>
            </a:br>
            <a:r>
              <a:rPr lang="en-US" dirty="0">
                <a:latin typeface="+mj-lt"/>
              </a:rPr>
              <a:t>Twitter | Email</a:t>
            </a:r>
            <a:endParaRPr dirty="0">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The Connect an Authenticator app screen displays.</a:t>
            </a:r>
          </a:p>
          <a:p>
            <a:pPr algn="ctr"/>
            <a:r>
              <a:rPr lang="en-US" dirty="0"/>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On your mobile device, open your authenticator app and select to add a new account.</a:t>
            </a:r>
          </a:p>
          <a:p>
            <a:pPr algn="ctr"/>
            <a:endParaRPr lang="en-US" dirty="0"/>
          </a:p>
          <a:p>
            <a:pPr algn="ctr"/>
            <a:r>
              <a:rPr lang="en-US" dirty="0"/>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Use the authenticator app to scan the QR barcode that’s displayed on your computer. </a:t>
            </a:r>
            <a:endParaRPr lang="en-US" sz="1050" dirty="0"/>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en-US" dirty="0"/>
              <a:t>8. The authenticator app is connected to your account. The app automatically starts generating time-based one-time passcodes.</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299968"/>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299968"/>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Third-Party Authenticator Apps: Register an App </a:t>
            </a:r>
            <a:r>
              <a:rPr lang="en-US" sz="1600" i="1" dirty="0">
                <a:solidFill>
                  <a:schemeClr val="accent1"/>
                </a:solidFill>
                <a:latin typeface="+mj-lt"/>
              </a:rPr>
              <a:t>continued</a:t>
            </a:r>
            <a:endParaRPr lang="en-US" sz="1600" dirty="0">
              <a:solidFill>
                <a:schemeClr val="accent1"/>
              </a:solidFill>
              <a:latin typeface="+mj-lt"/>
            </a:endParaRPr>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7861224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11"/>
        <p:cNvGrpSpPr/>
        <p:nvPr/>
      </p:nvGrpSpPr>
      <p:grpSpPr>
        <a:xfrm>
          <a:off x="0" y="0"/>
          <a:ext cx="0" cy="0"/>
          <a:chOff x="0" y="0"/>
          <a:chExt cx="0" cy="0"/>
        </a:xfrm>
      </p:grpSpPr>
      <p:sp>
        <p:nvSpPr>
          <p:cNvPr id="10" name="Rectangle 9">
            <a:extLst>
              <a:ext uri="{FF2B5EF4-FFF2-40B4-BE49-F238E27FC236}">
                <a16:creationId xmlns:a16="http://schemas.microsoft.com/office/drawing/2014/main" id="{DF821968-D412-5835-90B1-01E0CB03881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On your computer, enter a code generated by the authenticator app in the Verification Code field, then click </a:t>
            </a:r>
            <a:r>
              <a:rPr lang="en-US" b="1" dirty="0"/>
              <a:t>Connect</a:t>
            </a:r>
            <a:r>
              <a:rPr lang="en-US" dirty="0"/>
              <a:t>. </a:t>
            </a:r>
          </a:p>
          <a:p>
            <a:r>
              <a:rPr lang="en-US" dirty="0"/>
              <a:t> </a:t>
            </a:r>
          </a:p>
        </p:txBody>
      </p:sp>
      <p:sp>
        <p:nvSpPr>
          <p:cNvPr id="11" name="Rectangle 10">
            <a:extLst>
              <a:ext uri="{FF2B5EF4-FFF2-40B4-BE49-F238E27FC236}">
                <a16:creationId xmlns:a16="http://schemas.microsoft.com/office/drawing/2014/main" id="{A10CBBFD-7062-4F77-2F1A-6A8322B67B9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that’s it! You’ve successfully connected your third-party authenticator app to your account, and you finish logging in.</a:t>
            </a:r>
          </a:p>
          <a:p>
            <a:endParaRPr lang="en-US" dirty="0"/>
          </a:p>
          <a:p>
            <a:pPr algn="ctr"/>
            <a:endParaRPr lang="en-US" dirty="0"/>
          </a:p>
          <a:p>
            <a:pPr algn="ctr"/>
            <a:r>
              <a:rPr lang="en-US" dirty="0"/>
              <a:t> </a:t>
            </a:r>
          </a:p>
        </p:txBody>
      </p:sp>
      <p:pic>
        <p:nvPicPr>
          <p:cNvPr id="12" name="Picture 11" descr="Qr code&#10;&#10;Description automatically generated">
            <a:extLst>
              <a:ext uri="{FF2B5EF4-FFF2-40B4-BE49-F238E27FC236}">
                <a16:creationId xmlns:a16="http://schemas.microsoft.com/office/drawing/2014/main" id="{40FB4617-0721-9022-6A4B-F44FD86E22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69FC47F7-B7FA-C8FF-4A8E-58B28594DB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4" name="Rounded Rectangle 13">
            <a:extLst>
              <a:ext uri="{FF2B5EF4-FFF2-40B4-BE49-F238E27FC236}">
                <a16:creationId xmlns:a16="http://schemas.microsoft.com/office/drawing/2014/main" id="{177B47B0-05F7-7638-5B99-FF6706BFFFBE}"/>
              </a:ext>
            </a:extLst>
          </p:cNvPr>
          <p:cNvSpPr/>
          <p:nvPr/>
        </p:nvSpPr>
        <p:spPr>
          <a:xfrm>
            <a:off x="1098559" y="5575300"/>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5" name="Title 1">
            <a:extLst>
              <a:ext uri="{FF2B5EF4-FFF2-40B4-BE49-F238E27FC236}">
                <a16:creationId xmlns:a16="http://schemas.microsoft.com/office/drawing/2014/main" id="{653C42EB-50A9-A691-1BC1-FB1AEC18016E}"/>
              </a:ext>
            </a:extLst>
          </p:cNvPr>
          <p:cNvSpPr>
            <a:spLocks noGrp="1"/>
          </p:cNvSpPr>
          <p:nvPr>
            <p:ph type="title"/>
          </p:nvPr>
        </p:nvSpPr>
        <p:spPr>
          <a:xfrm>
            <a:off x="571412" y="664581"/>
            <a:ext cx="11046000" cy="553530"/>
          </a:xfrm>
        </p:spPr>
        <p:txBody>
          <a:bodyPr/>
          <a:lstStyle/>
          <a:p>
            <a:r>
              <a:rPr lang="en-US" sz="2800" dirty="0">
                <a:latin typeface="+mj-lt"/>
              </a:rPr>
              <a:t>Third-Party Authenticator Apps: Register an App </a:t>
            </a:r>
            <a:r>
              <a:rPr lang="en-US" sz="1600" i="1" dirty="0">
                <a:latin typeface="+mj-lt"/>
              </a:rPr>
              <a:t>continued</a:t>
            </a:r>
            <a:endParaRPr lang="en-US" sz="1600" dirty="0">
              <a:latin typeface="+mj-lt"/>
            </a:endParaRPr>
          </a:p>
        </p:txBody>
      </p:sp>
    </p:spTree>
    <p:extLst>
      <p:ext uri="{BB962C8B-B14F-4D97-AF65-F5344CB8AC3E}">
        <p14:creationId xmlns:p14="http://schemas.microsoft.com/office/powerpoint/2010/main" val="3088177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On the login screen, enter your username and password, as usual.</a:t>
            </a:r>
          </a:p>
          <a:p>
            <a:pPr algn="ctr"/>
            <a:r>
              <a:rPr lang="en-US" dirty="0"/>
              <a:t> </a:t>
            </a:r>
          </a:p>
        </p:txBody>
      </p:sp>
      <p:sp>
        <p:nvSpPr>
          <p:cNvPr id="3" name="Rectangle 2">
            <a:extLst>
              <a:ext uri="{FF2B5EF4-FFF2-40B4-BE49-F238E27FC236}">
                <a16:creationId xmlns:a16="http://schemas.microsoft.com/office/drawing/2014/main" id="{E709FF55-E535-6441-9592-77A5DC0F83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You’re prompted to enter a code from your authenticator app to verify your identity.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On your mobile device, open your authenticator app to get a time-based one-time passcode.</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On your computer, enter the code generated by the authenticator app, then click </a:t>
            </a:r>
            <a:r>
              <a:rPr lang="en-US" b="1" dirty="0"/>
              <a:t>Verify</a:t>
            </a:r>
            <a:r>
              <a:rPr lang="en-US" dirty="0"/>
              <a:t>. You’re successfully logged in to your account.</a:t>
            </a:r>
          </a:p>
          <a:p>
            <a:endParaRPr lang="en-US" dirty="0"/>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1263" y="3300984"/>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3485" y="3300984"/>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Third-Party Authenticator Apps: Logging In</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3919688"/>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253189"/>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843443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79"/>
        <p:cNvGrpSpPr/>
        <p:nvPr/>
      </p:nvGrpSpPr>
      <p:grpSpPr>
        <a:xfrm>
          <a:off x="0" y="0"/>
          <a:ext cx="0" cy="0"/>
          <a:chOff x="0" y="0"/>
          <a:chExt cx="0" cy="0"/>
        </a:xfrm>
      </p:grpSpPr>
      <p:sp>
        <p:nvSpPr>
          <p:cNvPr id="1580" name="Google Shape;1580;p124"/>
          <p:cNvSpPr txBox="1"/>
          <p:nvPr/>
        </p:nvSpPr>
        <p:spPr>
          <a:xfrm>
            <a:off x="577856" y="76429"/>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Security Keys</a:t>
            </a:r>
            <a:endParaRPr sz="3200" b="1" dirty="0">
              <a:solidFill>
                <a:srgbClr val="032D60"/>
              </a:solidFill>
              <a:latin typeface="+mj-lt"/>
              <a:ea typeface="Avant Garde Demi SFDC"/>
              <a:cs typeface="Avant Garde Demi SFDC"/>
              <a:sym typeface="Avant Garde Demi SFDC"/>
            </a:endParaRPr>
          </a:p>
        </p:txBody>
      </p:sp>
      <p:sp>
        <p:nvSpPr>
          <p:cNvPr id="1582" name="Google Shape;1582;p124"/>
          <p:cNvSpPr/>
          <p:nvPr/>
        </p:nvSpPr>
        <p:spPr>
          <a:xfrm>
            <a:off x="6836625" y="1274775"/>
            <a:ext cx="4795500" cy="4341300"/>
          </a:xfrm>
          <a:prstGeom prst="roundRect">
            <a:avLst>
              <a:gd name="adj" fmla="val 13222"/>
            </a:avLst>
          </a:prstGeom>
          <a:solidFill>
            <a:srgbClr val="0D9DDA"/>
          </a:solidFill>
          <a:ln>
            <a:noFill/>
          </a:ln>
          <a:effectLst>
            <a:outerShdw blurRad="57150" dist="19050" dir="5400000" algn="bl" rotWithShape="0">
              <a:srgbClr val="000000">
                <a:alpha val="50000"/>
              </a:srgbClr>
            </a:outerShdw>
          </a:effectLst>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pic>
        <p:nvPicPr>
          <p:cNvPr id="1583" name="Google Shape;1583;p124"/>
          <p:cNvPicPr preferRelativeResize="0"/>
          <p:nvPr/>
        </p:nvPicPr>
        <p:blipFill>
          <a:blip r:embed="rId3">
            <a:alphaModFix/>
          </a:blip>
          <a:stretch>
            <a:fillRect/>
          </a:stretch>
        </p:blipFill>
        <p:spPr>
          <a:xfrm>
            <a:off x="9118561" y="355565"/>
            <a:ext cx="2993518" cy="1772719"/>
          </a:xfrm>
          <a:prstGeom prst="rect">
            <a:avLst/>
          </a:prstGeom>
          <a:noFill/>
          <a:ln>
            <a:noFill/>
          </a:ln>
          <a:effectLst>
            <a:outerShdw blurRad="57150" dist="19050" dir="5400000" algn="bl" rotWithShape="0">
              <a:srgbClr val="000000">
                <a:alpha val="50000"/>
              </a:srgbClr>
            </a:outerShdw>
          </a:effectLst>
        </p:spPr>
      </p:pic>
      <p:sp>
        <p:nvSpPr>
          <p:cNvPr id="1584" name="Google Shape;1584;p124"/>
          <p:cNvSpPr txBox="1"/>
          <p:nvPr/>
        </p:nvSpPr>
        <p:spPr>
          <a:xfrm>
            <a:off x="7173300" y="1902975"/>
            <a:ext cx="4128300" cy="3440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2000" b="1" dirty="0">
                <a:solidFill>
                  <a:srgbClr val="FFFFFF"/>
                </a:solidFill>
                <a:latin typeface="+mn-lt"/>
                <a:ea typeface="Salesforce Sans"/>
                <a:cs typeface="Salesforce Sans"/>
                <a:sym typeface="Salesforce Sans"/>
              </a:rPr>
              <a:t>Supported form factors: </a:t>
            </a:r>
            <a:r>
              <a:rPr lang="en" sz="2000" dirty="0">
                <a:solidFill>
                  <a:srgbClr val="FFFFFF"/>
                </a:solidFill>
                <a:latin typeface="+mn-lt"/>
                <a:ea typeface="Salesforce Sans"/>
                <a:cs typeface="Salesforce Sans"/>
                <a:sym typeface="Salesforce Sans"/>
              </a:rPr>
              <a:t> </a:t>
            </a:r>
            <a:endParaRPr sz="2000"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USB-A, USB-C, Lightning</a:t>
            </a:r>
            <a:endParaRPr sz="1600" dirty="0">
              <a:solidFill>
                <a:srgbClr val="FFFFFF"/>
              </a:solidFill>
              <a:latin typeface="+mn-lt"/>
              <a:ea typeface="Salesforce Sans"/>
              <a:cs typeface="Salesforce Sans"/>
              <a:sym typeface="Salesforce Sans"/>
            </a:endParaRPr>
          </a:p>
          <a:p>
            <a:pPr marL="0" lvl="0" indent="0" algn="l" rtl="0">
              <a:lnSpc>
                <a:spcPct val="100000"/>
              </a:lnSpc>
              <a:spcBef>
                <a:spcPts val="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en" sz="2000" b="1" dirty="0">
                <a:solidFill>
                  <a:srgbClr val="FFFFFF"/>
                </a:solidFill>
                <a:latin typeface="+mn-lt"/>
                <a:ea typeface="Salesforce Sans"/>
                <a:cs typeface="Salesforce Sans"/>
                <a:sym typeface="Salesforce Sans"/>
              </a:rPr>
              <a:t>Supported browsers for </a:t>
            </a:r>
            <a:r>
              <a:rPr lang="en" sz="2000" b="1" dirty="0" err="1">
                <a:solidFill>
                  <a:srgbClr val="FFFFFF"/>
                </a:solidFill>
                <a:latin typeface="+mn-lt"/>
                <a:ea typeface="Salesforce Sans"/>
                <a:cs typeface="Salesforce Sans"/>
                <a:sym typeface="Salesforce Sans"/>
              </a:rPr>
              <a:t>WebAuthn</a:t>
            </a:r>
            <a:r>
              <a:rPr lang="en" sz="2000" b="1" dirty="0">
                <a:solidFill>
                  <a:srgbClr val="FFFFFF"/>
                </a:solidFill>
                <a:latin typeface="+mn-lt"/>
                <a:ea typeface="Salesforce Sans"/>
                <a:cs typeface="Salesforce Sans"/>
                <a:sym typeface="Salesforce Sans"/>
              </a:rPr>
              <a:t> keys:</a:t>
            </a:r>
            <a:endParaRPr sz="2000" b="1"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Chrome, Edge Chromium, Firefox, Safari</a:t>
            </a:r>
            <a:endParaRPr sz="1600"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en" sz="2000" b="1" dirty="0">
                <a:solidFill>
                  <a:srgbClr val="FFFFFF"/>
                </a:solidFill>
                <a:latin typeface="+mn-lt"/>
                <a:ea typeface="Salesforce Sans"/>
                <a:cs typeface="Salesforce Sans"/>
                <a:sym typeface="Salesforce Sans"/>
              </a:rPr>
              <a:t>Supported browsers for U2F keys:</a:t>
            </a:r>
            <a:endParaRPr sz="2000" b="1"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Chrome, version 41 or later, Edge Chromium</a:t>
            </a:r>
            <a:endParaRPr sz="1600" b="1" dirty="0">
              <a:solidFill>
                <a:srgbClr val="FFFFFF"/>
              </a:solidFill>
              <a:latin typeface="+mn-lt"/>
              <a:ea typeface="Salesforce Sans"/>
              <a:cs typeface="Salesforce Sans"/>
              <a:sym typeface="Salesforce Sans"/>
            </a:endParaRPr>
          </a:p>
          <a:p>
            <a:pPr marL="0" lvl="0" indent="0" algn="l" rtl="0">
              <a:lnSpc>
                <a:spcPct val="100000"/>
              </a:lnSpc>
              <a:spcBef>
                <a:spcPts val="10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lnSpc>
                <a:spcPct val="100000"/>
              </a:lnSpc>
              <a:spcBef>
                <a:spcPts val="10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5" name="Google Shape;1585;p124"/>
          <p:cNvSpPr txBox="1"/>
          <p:nvPr/>
        </p:nvSpPr>
        <p:spPr>
          <a:xfrm>
            <a:off x="577839" y="3920479"/>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2000" b="1" dirty="0">
                <a:solidFill>
                  <a:srgbClr val="8A033E"/>
                </a:solidFill>
                <a:latin typeface="+mn-lt"/>
                <a:ea typeface="Salesforce Sans"/>
                <a:cs typeface="Salesforce Sans"/>
                <a:sym typeface="Salesforce Sans"/>
              </a:rPr>
              <a:t>Logging in with a security key is simple</a:t>
            </a:r>
            <a:endParaRPr sz="2000" b="1" dirty="0">
              <a:solidFill>
                <a:srgbClr val="8A033E"/>
              </a:solidFill>
              <a:latin typeface="+mn-lt"/>
              <a:ea typeface="Salesforce Sans"/>
              <a:cs typeface="Salesforce Sans"/>
              <a:sym typeface="Salesforce Sans"/>
            </a:endParaRPr>
          </a:p>
          <a:p>
            <a:pPr marL="609600" lvl="0" indent="-419100" algn="l" rtl="0">
              <a:lnSpc>
                <a:spcPct val="100000"/>
              </a:lnSpc>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Connect a security key to the computer</a:t>
            </a:r>
            <a:endParaRPr sz="1800" dirty="0">
              <a:solidFill>
                <a:srgbClr val="59575C"/>
              </a:solidFill>
              <a:latin typeface="+mn-lt"/>
              <a:ea typeface="Salesforce Sans"/>
              <a:cs typeface="Salesforce Sans"/>
              <a:sym typeface="Salesforce Sans"/>
            </a:endParaRPr>
          </a:p>
          <a:p>
            <a:pPr marL="609600" lvl="0" indent="-419100" algn="l" rtl="0">
              <a:lnSpc>
                <a:spcPct val="100000"/>
              </a:lnSpc>
              <a:spcBef>
                <a:spcPts val="700"/>
              </a:spcBef>
              <a:spcAft>
                <a:spcPts val="70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Press the key’s button to verify your identity</a:t>
            </a:r>
            <a:endParaRPr sz="1100" dirty="0">
              <a:solidFill>
                <a:srgbClr val="59575C"/>
              </a:solidFill>
              <a:latin typeface="+mn-lt"/>
              <a:ea typeface="Salesforce Sans"/>
              <a:cs typeface="Salesforce Sans"/>
              <a:sym typeface="Salesforce Sans"/>
            </a:endParaRPr>
          </a:p>
        </p:txBody>
      </p:sp>
      <p:sp>
        <p:nvSpPr>
          <p:cNvPr id="1586" name="Google Shape;1586;p124"/>
          <p:cNvSpPr txBox="1"/>
          <p:nvPr/>
        </p:nvSpPr>
        <p:spPr>
          <a:xfrm>
            <a:off x="577840" y="5343433"/>
            <a:ext cx="592826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1800" dirty="0">
                <a:solidFill>
                  <a:srgbClr val="59575C"/>
                </a:solidFill>
                <a:latin typeface="+mn-lt"/>
                <a:ea typeface="Salesforce Sans"/>
                <a:cs typeface="Salesforce Sans"/>
                <a:sym typeface="Salesforce Sans"/>
              </a:rPr>
              <a:t>Use any security key that’s compatible with the </a:t>
            </a:r>
            <a:r>
              <a:rPr lang="en" sz="1800" dirty="0">
                <a:solidFill>
                  <a:srgbClr val="0B5CAB"/>
                </a:solidFill>
                <a:uFill>
                  <a:noFill/>
                </a:uFill>
                <a:latin typeface="+mn-lt"/>
                <a:ea typeface="Salesforce Sans"/>
                <a:cs typeface="Salesforce Sans"/>
                <a:sym typeface="Salesforce Sans"/>
                <a:hlinkClick r:id="rId4">
                  <a:extLst>
                    <a:ext uri="{A12FA001-AC4F-418D-AE19-62706E023703}">
                      <ahyp:hlinkClr xmlns:ahyp="http://schemas.microsoft.com/office/drawing/2018/hyperlinkcolor" val="tx"/>
                    </a:ext>
                  </a:extLst>
                </a:hlinkClick>
              </a:rPr>
              <a:t>FIDO U2F</a:t>
            </a:r>
            <a:r>
              <a:rPr lang="en" sz="1800" dirty="0">
                <a:solidFill>
                  <a:srgbClr val="59575C"/>
                </a:solidFill>
                <a:latin typeface="+mn-lt"/>
                <a:ea typeface="Salesforce Sans"/>
                <a:cs typeface="Salesforce Sans"/>
                <a:sym typeface="Salesforce Sans"/>
              </a:rPr>
              <a:t> or </a:t>
            </a:r>
            <a:r>
              <a:rPr lang="en" sz="1800" dirty="0">
                <a:solidFill>
                  <a:srgbClr val="0B5CAB"/>
                </a:solidFill>
                <a:uFill>
                  <a:noFill/>
                </a:u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WebAuthn (FIDO2)</a:t>
            </a:r>
            <a:r>
              <a:rPr lang="en" sz="1800" dirty="0">
                <a:solidFill>
                  <a:srgbClr val="59575C"/>
                </a:solidFill>
                <a:latin typeface="+mn-lt"/>
                <a:ea typeface="Salesforce Sans"/>
                <a:cs typeface="Salesforce Sans"/>
                <a:sym typeface="Salesforce Sans"/>
              </a:rPr>
              <a:t> standards, including </a:t>
            </a:r>
            <a:r>
              <a:rPr lang="en" sz="1800" dirty="0" err="1">
                <a:solidFill>
                  <a:srgbClr val="59575C"/>
                </a:solidFill>
                <a:latin typeface="+mn-lt"/>
                <a:ea typeface="Salesforce Sans"/>
                <a:cs typeface="Salesforce Sans"/>
                <a:sym typeface="Salesforce Sans"/>
              </a:rPr>
              <a:t>Yubico’s</a:t>
            </a:r>
            <a:r>
              <a:rPr lang="en" sz="1800" dirty="0">
                <a:solidFill>
                  <a:srgbClr val="59575C"/>
                </a:solidFill>
                <a:latin typeface="+mn-lt"/>
                <a:ea typeface="Salesforce Sans"/>
                <a:cs typeface="Salesforce Sans"/>
                <a:sym typeface="Salesforce Sans"/>
              </a:rPr>
              <a:t> YubiKey or Google’s Titan Key.</a:t>
            </a:r>
            <a:r>
              <a:rPr lang="en" sz="1800" b="1" dirty="0">
                <a:solidFill>
                  <a:srgbClr val="59575C"/>
                </a:solidFill>
                <a:latin typeface="+mn-lt"/>
                <a:ea typeface="Salesforce Sans"/>
                <a:cs typeface="Salesforce Sans"/>
                <a:sym typeface="Salesforce Sans"/>
              </a:rPr>
              <a:t> </a:t>
            </a:r>
            <a:endParaRPr sz="18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7" name="Google Shape;1587;p124"/>
          <p:cNvSpPr txBox="1"/>
          <p:nvPr/>
        </p:nvSpPr>
        <p:spPr>
          <a:xfrm>
            <a:off x="594950" y="1392550"/>
            <a:ext cx="6016200" cy="1956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2000" b="1" dirty="0">
                <a:solidFill>
                  <a:srgbClr val="8A033E"/>
                </a:solidFill>
                <a:latin typeface="+mn-lt"/>
                <a:ea typeface="Salesforce Sans"/>
                <a:cs typeface="Salesforce Sans"/>
                <a:sym typeface="Salesforce Sans"/>
              </a:rPr>
              <a:t>Easy-to-use hardware solution provides an alternative to mobile app verification methods</a:t>
            </a:r>
            <a:endParaRPr sz="2000" b="1" dirty="0">
              <a:solidFill>
                <a:srgbClr val="8A033E"/>
              </a:solidFill>
              <a:latin typeface="+mn-lt"/>
              <a:ea typeface="Salesforce Sans"/>
              <a:cs typeface="Salesforce Sans"/>
              <a:sym typeface="Salesforce Sans"/>
            </a:endParaRPr>
          </a:p>
          <a:p>
            <a:pPr marL="609600" lvl="0" indent="-419100" algn="l" rtl="0">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Works out of the box — no software to install</a:t>
            </a:r>
            <a:endParaRPr sz="1800" dirty="0">
              <a:solidFill>
                <a:srgbClr val="59575C"/>
              </a:solidFill>
              <a:latin typeface="+mn-lt"/>
              <a:ea typeface="Salesforce Sans"/>
              <a:cs typeface="Salesforce Sans"/>
              <a:sym typeface="Salesforce Sans"/>
            </a:endParaRPr>
          </a:p>
          <a:p>
            <a:pPr marL="609600" lvl="0" indent="-419100" algn="l" rtl="0">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Strong public-key cryptography that’s bound to a user’s account and your org’s domain</a:t>
            </a:r>
            <a:endParaRPr sz="1800" dirty="0">
              <a:solidFill>
                <a:srgbClr val="59575C"/>
              </a:solidFill>
              <a:latin typeface="+mn-lt"/>
              <a:ea typeface="Salesforce Sans"/>
              <a:cs typeface="Salesforce Sans"/>
              <a:sym typeface="Salesforce Sans"/>
            </a:endParaRPr>
          </a:p>
          <a:p>
            <a:pPr marL="609600" lvl="0" indent="-419100" algn="l" rtl="0">
              <a:spcBef>
                <a:spcPts val="700"/>
              </a:spcBef>
              <a:spcAft>
                <a:spcPts val="70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Resistant to malware and man-in-the-middle attacks</a:t>
            </a:r>
            <a:endParaRPr sz="2100" b="1" dirty="0">
              <a:solidFill>
                <a:srgbClr val="8A033E"/>
              </a:solidFill>
              <a:latin typeface="+mn-lt"/>
              <a:ea typeface="Salesforce Sans"/>
              <a:cs typeface="Salesforce Sans"/>
              <a:sym typeface="Salesforce Sans"/>
            </a:endParaRPr>
          </a:p>
        </p:txBody>
      </p:sp>
      <p:pic>
        <p:nvPicPr>
          <p:cNvPr id="1588" name="Google Shape;1588;p124"/>
          <p:cNvPicPr preferRelativeResize="0"/>
          <p:nvPr/>
        </p:nvPicPr>
        <p:blipFill rotWithShape="1">
          <a:blip r:embed="rId6">
            <a:alphaModFix/>
          </a:blip>
          <a:srcRect r="1390" b="30853"/>
          <a:stretch/>
        </p:blipFill>
        <p:spPr>
          <a:xfrm>
            <a:off x="9449912" y="6200099"/>
            <a:ext cx="2739040" cy="6579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a:t>
            </a:r>
          </a:p>
          <a:p>
            <a:r>
              <a:rPr lang="en-US"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Select </a:t>
            </a:r>
            <a:r>
              <a:rPr lang="en-US" b="1" dirty="0"/>
              <a:t>Use a Universal Second Factor (U2F) or </a:t>
            </a:r>
            <a:r>
              <a:rPr lang="en-US" b="1" dirty="0" err="1"/>
              <a:t>WebAuthn</a:t>
            </a:r>
            <a:r>
              <a:rPr lang="en-US" b="1" dirty="0"/>
              <a:t> (FIDO2) key</a:t>
            </a:r>
            <a:r>
              <a:rPr lang="en-US" dirty="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The Register a Security Key screen displays. Connect the security key to your computer. If prompted by your browser, press the button on the key.</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When the security key is registered, click </a:t>
            </a:r>
            <a:r>
              <a:rPr lang="en-US" b="1" dirty="0"/>
              <a:t>Continue</a:t>
            </a:r>
            <a:r>
              <a:rPr lang="en-US" dirty="0"/>
              <a:t>. And that’s it! You’ve successfully connected your security key to your account, and you finish logging in.</a:t>
            </a:r>
          </a:p>
        </p:txBody>
      </p:sp>
      <p:pic>
        <p:nvPicPr>
          <p:cNvPr id="7" name="Picture 6">
            <a:extLst>
              <a:ext uri="{FF2B5EF4-FFF2-40B4-BE49-F238E27FC236}">
                <a16:creationId xmlns:a16="http://schemas.microsoft.com/office/drawing/2014/main" id="{56C8E52D-BEF8-D147-A5F4-F6421BFF62F0}"/>
              </a:ext>
            </a:extLst>
          </p:cNvPr>
          <p:cNvPicPr>
            <a:picLocks noChangeAspect="1"/>
          </p:cNvPicPr>
          <p:nvPr/>
        </p:nvPicPr>
        <p:blipFill>
          <a:blip r:embed="rId5"/>
          <a:srcRect/>
          <a:stretch/>
        </p:blipFill>
        <p:spPr>
          <a:xfrm>
            <a:off x="3975341" y="3300984"/>
            <a:ext cx="1664854"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Security Keys: Register a Key</a:t>
            </a:r>
          </a:p>
        </p:txBody>
      </p:sp>
      <p:sp>
        <p:nvSpPr>
          <p:cNvPr id="13" name="Rounded Rectangle 12">
            <a:extLst>
              <a:ext uri="{FF2B5EF4-FFF2-40B4-BE49-F238E27FC236}">
                <a16:creationId xmlns:a16="http://schemas.microsoft.com/office/drawing/2014/main" id="{6DCC93C6-6063-3840-BB1F-92C6CF73E728}"/>
              </a:ext>
            </a:extLst>
          </p:cNvPr>
          <p:cNvSpPr/>
          <p:nvPr/>
        </p:nvSpPr>
        <p:spPr>
          <a:xfrm>
            <a:off x="4079111" y="4992116"/>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1" name="Picture 10" descr="Graphical user interface, application, Teams&#10;&#10;Description automatically generated">
            <a:extLst>
              <a:ext uri="{FF2B5EF4-FFF2-40B4-BE49-F238E27FC236}">
                <a16:creationId xmlns:a16="http://schemas.microsoft.com/office/drawing/2014/main" id="{03EC0B33-8F0C-D6E7-FB64-675C60A60D0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09542" y="3300984"/>
            <a:ext cx="1866900" cy="3200400"/>
          </a:xfrm>
          <a:prstGeom prst="rect">
            <a:avLst/>
          </a:prstGeom>
        </p:spPr>
      </p:pic>
      <p:pic>
        <p:nvPicPr>
          <p:cNvPr id="14" name="Picture 13" descr="Graphical user interface, application, Teams&#10;&#10;Description automatically generated">
            <a:extLst>
              <a:ext uri="{FF2B5EF4-FFF2-40B4-BE49-F238E27FC236}">
                <a16:creationId xmlns:a16="http://schemas.microsoft.com/office/drawing/2014/main" id="{12C13DE0-E064-809B-5F5C-9DDC0743483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344" y="3300984"/>
            <a:ext cx="1866900" cy="3200400"/>
          </a:xfrm>
          <a:prstGeom prst="rect">
            <a:avLst/>
          </a:prstGeom>
        </p:spPr>
      </p:pic>
      <p:pic>
        <p:nvPicPr>
          <p:cNvPr id="15" name="Picture 14" descr="A picture containing text, monitor, electronics, computer&#10;&#10;Description automatically generated">
            <a:extLst>
              <a:ext uri="{FF2B5EF4-FFF2-40B4-BE49-F238E27FC236}">
                <a16:creationId xmlns:a16="http://schemas.microsoft.com/office/drawing/2014/main" id="{63B43B51-21CE-30B3-BA8A-B677711061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68127" y="5771144"/>
            <a:ext cx="1616822" cy="931408"/>
          </a:xfrm>
          <a:prstGeom prst="rect">
            <a:avLst/>
          </a:prstGeom>
        </p:spPr>
      </p:pic>
    </p:spTree>
    <p:extLst>
      <p:ext uri="{BB962C8B-B14F-4D97-AF65-F5344CB8AC3E}">
        <p14:creationId xmlns:p14="http://schemas.microsoft.com/office/powerpoint/2010/main" val="3776796852"/>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a:t>
            </a:r>
          </a:p>
          <a:p>
            <a:r>
              <a:rPr lang="en-US"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The Connect Salesforce Authenticator screen displays by default. Click </a:t>
            </a:r>
            <a:r>
              <a:rPr lang="en-US" b="1" dirty="0"/>
              <a:t>Choose Another Verification Method</a:t>
            </a:r>
            <a:r>
              <a:rPr lang="en-US" dirty="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a Universal Second Factor (U2F) or </a:t>
            </a:r>
            <a:r>
              <a:rPr lang="en-US" b="1" dirty="0" err="1"/>
              <a:t>WebAuthn</a:t>
            </a:r>
            <a:r>
              <a:rPr lang="en-US" b="1" dirty="0"/>
              <a:t> (FIDO2) key</a:t>
            </a:r>
            <a:r>
              <a:rPr lang="en-US" dirty="0"/>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Register a Security Key screen displays. Connect the security key to your computer. If prompted by your browser, press the button on the key.</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94691" y="3300984"/>
            <a:ext cx="1826154" cy="3200400"/>
          </a:xfrm>
          <a:prstGeom prst="rect">
            <a:avLst/>
          </a:prstGeom>
        </p:spPr>
      </p:pic>
      <p:pic>
        <p:nvPicPr>
          <p:cNvPr id="8" name="Picture 7">
            <a:extLst>
              <a:ext uri="{FF2B5EF4-FFF2-40B4-BE49-F238E27FC236}">
                <a16:creationId xmlns:a16="http://schemas.microsoft.com/office/drawing/2014/main" id="{32B64569-1A4E-7F49-95F8-F7587AB2A0A7}"/>
              </a:ext>
            </a:extLst>
          </p:cNvPr>
          <p:cNvPicPr>
            <a:picLocks noChangeAspect="1"/>
          </p:cNvPicPr>
          <p:nvPr/>
        </p:nvPicPr>
        <p:blipFill>
          <a:blip r:embed="rId6"/>
          <a:srcRect/>
          <a:stretch/>
        </p:blipFill>
        <p:spPr>
          <a:xfrm>
            <a:off x="6910565" y="3300984"/>
            <a:ext cx="1664854"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300984"/>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Security Keys: Register a Key</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7023479" y="4982853"/>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688226234"/>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0" name="Rectangle 9">
            <a:extLst>
              <a:ext uri="{FF2B5EF4-FFF2-40B4-BE49-F238E27FC236}">
                <a16:creationId xmlns:a16="http://schemas.microsoft.com/office/drawing/2014/main" id="{F1BD742C-E9D6-F42B-8E51-A96F36559A1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When the security key is registered, click </a:t>
            </a:r>
            <a:r>
              <a:rPr lang="en-US" b="1" dirty="0"/>
              <a:t>Continue</a:t>
            </a:r>
            <a:r>
              <a:rPr lang="en-US" dirty="0"/>
              <a:t>. </a:t>
            </a:r>
          </a:p>
          <a:p>
            <a:r>
              <a:rPr lang="en-US" dirty="0"/>
              <a:t> </a:t>
            </a:r>
          </a:p>
        </p:txBody>
      </p:sp>
      <p:sp>
        <p:nvSpPr>
          <p:cNvPr id="11" name="Rectangle 10">
            <a:extLst>
              <a:ext uri="{FF2B5EF4-FFF2-40B4-BE49-F238E27FC236}">
                <a16:creationId xmlns:a16="http://schemas.microsoft.com/office/drawing/2014/main" id="{7A02BD97-070F-ACB6-B587-5401A18445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And that’s it! You’ve successfully connected your security key to your account, and you finish logging in.</a:t>
            </a:r>
          </a:p>
          <a:p>
            <a:pPr algn="ctr"/>
            <a:endParaRPr lang="en-US" dirty="0"/>
          </a:p>
        </p:txBody>
      </p:sp>
      <p:pic>
        <p:nvPicPr>
          <p:cNvPr id="12" name="Picture 11" descr="Graphical user interface, application, Teams&#10;&#10;Description automatically generated">
            <a:extLst>
              <a:ext uri="{FF2B5EF4-FFF2-40B4-BE49-F238E27FC236}">
                <a16:creationId xmlns:a16="http://schemas.microsoft.com/office/drawing/2014/main" id="{78CA3775-D94F-BB9C-B773-2E6E4407AC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13FFD1BD-2E6F-11CA-5B66-BB0B0E69AF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4" name="Title 1">
            <a:extLst>
              <a:ext uri="{FF2B5EF4-FFF2-40B4-BE49-F238E27FC236}">
                <a16:creationId xmlns:a16="http://schemas.microsoft.com/office/drawing/2014/main" id="{074982D1-939D-F417-E522-DB57A58E7626}"/>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Security Keys: Register a Key </a:t>
            </a:r>
            <a:r>
              <a:rPr lang="en-US" sz="1600" i="1" dirty="0">
                <a:solidFill>
                  <a:schemeClr val="accent1"/>
                </a:solidFill>
                <a:latin typeface="+mj-lt"/>
              </a:rPr>
              <a:t>continued</a:t>
            </a:r>
          </a:p>
        </p:txBody>
      </p:sp>
    </p:spTree>
    <p:extLst>
      <p:ext uri="{BB962C8B-B14F-4D97-AF65-F5344CB8AC3E}">
        <p14:creationId xmlns:p14="http://schemas.microsoft.com/office/powerpoint/2010/main" val="8068220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go to the login screen and enter your username and password, as usual.</a:t>
            </a:r>
          </a:p>
          <a:p>
            <a:pPr algn="ctr"/>
            <a:r>
              <a:rPr lang="en-US" dirty="0"/>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You’re prompted to insert your security key.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Connect the security key to your computer. If prompted by your browser, press the button on the security key.</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3"/>
          <a:stretch>
            <a:fillRect/>
          </a:stretch>
        </p:blipFill>
        <p:spPr>
          <a:xfrm>
            <a:off x="602286" y="3304105"/>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You’re successfully logged in to your account.</a:t>
            </a:r>
          </a:p>
          <a:p>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4318" y="3304105"/>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52" y="3989905"/>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4163"/>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Security Keys: Logging In</a:t>
            </a:r>
          </a:p>
        </p:txBody>
      </p:sp>
    </p:spTree>
    <p:extLst>
      <p:ext uri="{BB962C8B-B14F-4D97-AF65-F5344CB8AC3E}">
        <p14:creationId xmlns:p14="http://schemas.microsoft.com/office/powerpoint/2010/main" val="1054252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92"/>
        <p:cNvGrpSpPr/>
        <p:nvPr/>
      </p:nvGrpSpPr>
      <p:grpSpPr>
        <a:xfrm>
          <a:off x="0" y="0"/>
          <a:ext cx="0" cy="0"/>
          <a:chOff x="0" y="0"/>
          <a:chExt cx="0" cy="0"/>
        </a:xfrm>
      </p:grpSpPr>
      <p:sp>
        <p:nvSpPr>
          <p:cNvPr id="1593" name="Google Shape;1593;p125"/>
          <p:cNvSpPr txBox="1"/>
          <p:nvPr/>
        </p:nvSpPr>
        <p:spPr>
          <a:xfrm>
            <a:off x="57785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Built-In Authenticators</a:t>
            </a:r>
            <a:endParaRPr sz="3200" b="1" dirty="0">
              <a:solidFill>
                <a:srgbClr val="032D60"/>
              </a:solidFill>
              <a:latin typeface="+mj-lt"/>
              <a:ea typeface="Avant Garde Demi SFDC"/>
              <a:cs typeface="Avant Garde Demi SFDC"/>
              <a:sym typeface="Avant Garde Demi SFDC"/>
            </a:endParaRPr>
          </a:p>
        </p:txBody>
      </p:sp>
      <p:sp>
        <p:nvSpPr>
          <p:cNvPr id="1594" name="Google Shape;1594;p125"/>
          <p:cNvSpPr txBox="1"/>
          <p:nvPr/>
        </p:nvSpPr>
        <p:spPr>
          <a:xfrm>
            <a:off x="571475" y="1348200"/>
            <a:ext cx="6252600" cy="4919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800" b="1" dirty="0">
                <a:solidFill>
                  <a:srgbClr val="8A033E"/>
                </a:solidFill>
                <a:latin typeface="+mn-lt"/>
                <a:ea typeface="Salesforce Sans"/>
                <a:cs typeface="Salesforce Sans"/>
                <a:sym typeface="Salesforce Sans"/>
              </a:rPr>
              <a:t>Easy MFA verification using a desktop or mobile device’s built-in authenticator service, such as Windows Hello, Touch ID, or Face ID</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Verify identity with fingerprint, iris, or facial recognition scan</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No apps needed</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Strong public-key cryptography that’s unique to the user’s account</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Resistant to malware, phishing, and man-in-the-middle attacks</a:t>
            </a:r>
            <a:endParaRPr sz="1700" dirty="0">
              <a:solidFill>
                <a:srgbClr val="59575C"/>
              </a:solidFill>
              <a:latin typeface="+mn-lt"/>
              <a:ea typeface="Salesforce Sans"/>
              <a:cs typeface="Salesforce Sans"/>
              <a:sym typeface="Salesforce Sans"/>
            </a:endParaRPr>
          </a:p>
          <a:p>
            <a:pPr marL="0" lvl="0" indent="0" algn="l" rtl="0">
              <a:spcBef>
                <a:spcPts val="800"/>
              </a:spcBef>
              <a:spcAft>
                <a:spcPts val="0"/>
              </a:spcAft>
              <a:buNone/>
            </a:pPr>
            <a:endParaRPr lang="en" sz="1800" b="1" dirty="0">
              <a:solidFill>
                <a:srgbClr val="8A033E"/>
              </a:solidFill>
              <a:latin typeface="+mn-lt"/>
              <a:ea typeface="Salesforce Sans"/>
              <a:cs typeface="Salesforce Sans"/>
              <a:sym typeface="Salesforce Sans"/>
            </a:endParaRPr>
          </a:p>
          <a:p>
            <a:pPr marL="0" lvl="0" indent="0" algn="l" rtl="0">
              <a:spcBef>
                <a:spcPts val="800"/>
              </a:spcBef>
              <a:spcAft>
                <a:spcPts val="0"/>
              </a:spcAft>
              <a:buNone/>
            </a:pPr>
            <a:r>
              <a:rPr lang="en" sz="1800" b="1" dirty="0">
                <a:solidFill>
                  <a:srgbClr val="8A033E"/>
                </a:solidFill>
                <a:latin typeface="+mn-lt"/>
                <a:ea typeface="Salesforce Sans"/>
                <a:cs typeface="Salesforce Sans"/>
                <a:sym typeface="Salesforce Sans"/>
              </a:rPr>
              <a:t>Logging in with this type of verification method is easy!</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AutoNum type="arabicPeriod"/>
            </a:pPr>
            <a:r>
              <a:rPr lang="en" sz="1600" dirty="0">
                <a:solidFill>
                  <a:srgbClr val="59575C"/>
                </a:solidFill>
                <a:latin typeface="+mn-lt"/>
                <a:ea typeface="Salesforce Sans"/>
                <a:cs typeface="Salesforce Sans"/>
                <a:sym typeface="Salesforce Sans"/>
              </a:rPr>
              <a:t>Enter a username and password</a:t>
            </a:r>
            <a:endParaRPr sz="1600" dirty="0">
              <a:solidFill>
                <a:srgbClr val="59575C"/>
              </a:solidFill>
              <a:latin typeface="+mn-lt"/>
              <a:ea typeface="Salesforce Sans"/>
              <a:cs typeface="Salesforce Sans"/>
              <a:sym typeface="Salesforce Sans"/>
            </a:endParaRPr>
          </a:p>
          <a:p>
            <a:pPr marL="609600" lvl="0" indent="-406400" algn="l" rtl="0">
              <a:spcBef>
                <a:spcPts val="800"/>
              </a:spcBef>
              <a:spcAft>
                <a:spcPts val="800"/>
              </a:spcAft>
              <a:buClr>
                <a:srgbClr val="59575C"/>
              </a:buClr>
              <a:buSzPts val="1600"/>
              <a:buAutoNum type="arabicPeriod"/>
            </a:pPr>
            <a:r>
              <a:rPr lang="en" sz="1600" dirty="0">
                <a:solidFill>
                  <a:srgbClr val="59575C"/>
                </a:solidFill>
                <a:latin typeface="+mn-lt"/>
                <a:ea typeface="Salesforce Sans"/>
                <a:cs typeface="Salesforce Sans"/>
                <a:sym typeface="Salesforce Sans"/>
              </a:rPr>
              <a:t>Use your built-in authenticator to provide your biometric identifier, PIN, or password</a:t>
            </a:r>
            <a:endParaRPr sz="1900" dirty="0">
              <a:solidFill>
                <a:srgbClr val="59575C"/>
              </a:solidFill>
              <a:latin typeface="+mn-lt"/>
              <a:ea typeface="Salesforce Sans"/>
              <a:cs typeface="Salesforce Sans"/>
              <a:sym typeface="Salesforce Sans"/>
            </a:endParaRPr>
          </a:p>
        </p:txBody>
      </p:sp>
      <p:pic>
        <p:nvPicPr>
          <p:cNvPr id="1595" name="Google Shape;1595;p125" descr="9.png"/>
          <p:cNvPicPr preferRelativeResize="0"/>
          <p:nvPr/>
        </p:nvPicPr>
        <p:blipFill rotWithShape="1">
          <a:blip r:embed="rId3">
            <a:alphaModFix/>
          </a:blip>
          <a:srcRect/>
          <a:stretch/>
        </p:blipFill>
        <p:spPr>
          <a:xfrm>
            <a:off x="-374899" y="5811475"/>
            <a:ext cx="3673025" cy="1046600"/>
          </a:xfrm>
          <a:prstGeom prst="rect">
            <a:avLst/>
          </a:prstGeom>
          <a:noFill/>
          <a:ln>
            <a:noFill/>
          </a:ln>
        </p:spPr>
      </p:pic>
      <p:pic>
        <p:nvPicPr>
          <p:cNvPr id="1596" name="Google Shape;1596;p125" descr="22.png"/>
          <p:cNvPicPr preferRelativeResize="0"/>
          <p:nvPr/>
        </p:nvPicPr>
        <p:blipFill rotWithShape="1">
          <a:blip r:embed="rId4">
            <a:alphaModFix/>
          </a:blip>
          <a:srcRect/>
          <a:stretch/>
        </p:blipFill>
        <p:spPr>
          <a:xfrm>
            <a:off x="956518" y="5944275"/>
            <a:ext cx="809469" cy="714919"/>
          </a:xfrm>
          <a:prstGeom prst="rect">
            <a:avLst/>
          </a:prstGeom>
          <a:noFill/>
          <a:ln>
            <a:noFill/>
          </a:ln>
        </p:spPr>
      </p:pic>
      <p:sp>
        <p:nvSpPr>
          <p:cNvPr id="1597" name="Google Shape;1597;p125"/>
          <p:cNvSpPr/>
          <p:nvPr/>
        </p:nvSpPr>
        <p:spPr>
          <a:xfrm>
            <a:off x="7110225" y="1348200"/>
            <a:ext cx="4503000" cy="4847100"/>
          </a:xfrm>
          <a:prstGeom prst="roundRect">
            <a:avLst>
              <a:gd name="adj" fmla="val 11120"/>
            </a:avLst>
          </a:prstGeom>
          <a:solidFill>
            <a:srgbClr val="8A033E"/>
          </a:solidFill>
          <a:ln w="9525" cap="flat" cmpd="sng">
            <a:solidFill>
              <a:srgbClr val="8A033E"/>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598" name="Google Shape;1598;p125"/>
          <p:cNvSpPr txBox="1"/>
          <p:nvPr/>
        </p:nvSpPr>
        <p:spPr>
          <a:xfrm>
            <a:off x="7260075" y="2584925"/>
            <a:ext cx="4086900" cy="3435900"/>
          </a:xfrm>
          <a:prstGeom prst="rect">
            <a:avLst/>
          </a:prstGeom>
          <a:noFill/>
          <a:ln>
            <a:noFill/>
          </a:ln>
        </p:spPr>
        <p:txBody>
          <a:bodyPr spcFirstLastPara="1" wrap="square" lIns="0" tIns="0" rIns="0" bIns="0" anchor="t" anchorCtr="0">
            <a:noAutofit/>
          </a:bodyPr>
          <a:lstStyle/>
          <a:p>
            <a:pPr marL="457200" marR="0" lvl="0" indent="-330200" algn="l" rtl="0">
              <a:lnSpc>
                <a:spcPct val="100000"/>
              </a:lnSpc>
              <a:spcBef>
                <a:spcPts val="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User’s device, operating system, and browser must support the </a:t>
            </a:r>
            <a:r>
              <a:rPr lang="en" sz="1600" i="0" u="sng" strike="noStrike" cap="none" dirty="0">
                <a:solidFill>
                  <a:srgbClr val="FFFFFF"/>
                </a:solid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FIDO2 WebAuthn standard</a:t>
            </a:r>
            <a:r>
              <a:rPr lang="en" sz="1600" i="0" u="none" strike="noStrike" cap="none" dirty="0">
                <a:solidFill>
                  <a:srgbClr val="FFFFFF"/>
                </a:solidFill>
                <a:latin typeface="+mn-lt"/>
                <a:ea typeface="Salesforce Sans"/>
                <a:cs typeface="Salesforce Sans"/>
                <a:sym typeface="Salesforce Sans"/>
              </a:rPr>
              <a:t>.</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Built-in authenticator service must be enabled and set up to verify a user’s identity via a biometric, PIN, or password.</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For biometric authentication, user’s device must include a supported fingerprint, iris, or facial scanner.</a:t>
            </a:r>
            <a:endParaRPr sz="1600" i="0" u="none" strike="noStrike" cap="none"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800"/>
              </a:spcAft>
              <a:buClr>
                <a:srgbClr val="FFFFFF"/>
              </a:buClr>
              <a:buSzPts val="1600"/>
              <a:buFont typeface="Salesforce Sans"/>
              <a:buChar char="●"/>
            </a:pPr>
            <a:r>
              <a:rPr lang="en" sz="1600" dirty="0">
                <a:solidFill>
                  <a:srgbClr val="FFFFFF"/>
                </a:solidFill>
                <a:latin typeface="+mn-lt"/>
                <a:ea typeface="Salesforce Sans"/>
                <a:cs typeface="Salesforce Sans"/>
                <a:sym typeface="Salesforce Sans"/>
              </a:rPr>
              <a:t>Works only for logins to the device where the built-in authenticator exists.</a:t>
            </a:r>
            <a:endParaRPr sz="1600" dirty="0">
              <a:solidFill>
                <a:srgbClr val="FFFFFF"/>
              </a:solidFill>
              <a:latin typeface="+mn-lt"/>
              <a:ea typeface="Salesforce Sans"/>
              <a:cs typeface="Salesforce Sans"/>
              <a:sym typeface="Salesforce Sans"/>
            </a:endParaRPr>
          </a:p>
        </p:txBody>
      </p:sp>
      <p:sp>
        <p:nvSpPr>
          <p:cNvPr id="1599" name="Google Shape;1599;p125"/>
          <p:cNvSpPr/>
          <p:nvPr/>
        </p:nvSpPr>
        <p:spPr>
          <a:xfrm>
            <a:off x="9005124" y="1520226"/>
            <a:ext cx="551502" cy="821999"/>
          </a:xfrm>
          <a:custGeom>
            <a:avLst/>
            <a:gdLst/>
            <a:ahLst/>
            <a:cxnLst/>
            <a:rect l="l" t="t" r="r" b="b"/>
            <a:pathLst>
              <a:path w="1986" h="2960" extrusionOk="0">
                <a:moveTo>
                  <a:pt x="451" y="1294"/>
                </a:moveTo>
                <a:cubicBezTo>
                  <a:pt x="451" y="1315"/>
                  <a:pt x="440" y="1330"/>
                  <a:pt x="420" y="1338"/>
                </a:cubicBezTo>
                <a:cubicBezTo>
                  <a:pt x="399" y="1347"/>
                  <a:pt x="382" y="1345"/>
                  <a:pt x="369" y="1332"/>
                </a:cubicBezTo>
                <a:cubicBezTo>
                  <a:pt x="286" y="1244"/>
                  <a:pt x="226" y="1143"/>
                  <a:pt x="191" y="1028"/>
                </a:cubicBezTo>
                <a:cubicBezTo>
                  <a:pt x="156" y="913"/>
                  <a:pt x="147" y="795"/>
                  <a:pt x="166" y="671"/>
                </a:cubicBezTo>
                <a:cubicBezTo>
                  <a:pt x="181" y="584"/>
                  <a:pt x="209" y="502"/>
                  <a:pt x="251" y="426"/>
                </a:cubicBezTo>
                <a:cubicBezTo>
                  <a:pt x="292" y="350"/>
                  <a:pt x="345" y="282"/>
                  <a:pt x="407" y="223"/>
                </a:cubicBezTo>
                <a:cubicBezTo>
                  <a:pt x="470" y="165"/>
                  <a:pt x="541" y="118"/>
                  <a:pt x="622" y="81"/>
                </a:cubicBezTo>
                <a:cubicBezTo>
                  <a:pt x="702" y="45"/>
                  <a:pt x="787" y="21"/>
                  <a:pt x="877" y="11"/>
                </a:cubicBezTo>
                <a:cubicBezTo>
                  <a:pt x="993" y="1"/>
                  <a:pt x="1104" y="14"/>
                  <a:pt x="1209" y="51"/>
                </a:cubicBezTo>
                <a:cubicBezTo>
                  <a:pt x="1313" y="89"/>
                  <a:pt x="1404" y="144"/>
                  <a:pt x="1483" y="216"/>
                </a:cubicBezTo>
                <a:cubicBezTo>
                  <a:pt x="1561" y="288"/>
                  <a:pt x="1623" y="374"/>
                  <a:pt x="1669" y="474"/>
                </a:cubicBezTo>
                <a:cubicBezTo>
                  <a:pt x="1714" y="574"/>
                  <a:pt x="1738" y="680"/>
                  <a:pt x="1738" y="794"/>
                </a:cubicBezTo>
                <a:cubicBezTo>
                  <a:pt x="1738" y="896"/>
                  <a:pt x="1718" y="993"/>
                  <a:pt x="1681" y="1086"/>
                </a:cubicBezTo>
                <a:cubicBezTo>
                  <a:pt x="1643" y="1179"/>
                  <a:pt x="1591" y="1261"/>
                  <a:pt x="1522" y="1332"/>
                </a:cubicBezTo>
                <a:cubicBezTo>
                  <a:pt x="1507" y="1345"/>
                  <a:pt x="1489" y="1347"/>
                  <a:pt x="1468" y="1338"/>
                </a:cubicBezTo>
                <a:cubicBezTo>
                  <a:pt x="1448" y="1330"/>
                  <a:pt x="1437" y="1315"/>
                  <a:pt x="1437" y="1294"/>
                </a:cubicBezTo>
                <a:lnTo>
                  <a:pt x="1437" y="765"/>
                </a:lnTo>
                <a:cubicBezTo>
                  <a:pt x="1431" y="638"/>
                  <a:pt x="1383" y="529"/>
                  <a:pt x="1293" y="439"/>
                </a:cubicBezTo>
                <a:cubicBezTo>
                  <a:pt x="1203" y="350"/>
                  <a:pt x="1094" y="302"/>
                  <a:pt x="968" y="295"/>
                </a:cubicBezTo>
                <a:lnTo>
                  <a:pt x="917" y="295"/>
                </a:lnTo>
                <a:cubicBezTo>
                  <a:pt x="793" y="302"/>
                  <a:pt x="684" y="350"/>
                  <a:pt x="595" y="439"/>
                </a:cubicBezTo>
                <a:cubicBezTo>
                  <a:pt x="505" y="529"/>
                  <a:pt x="457" y="638"/>
                  <a:pt x="451" y="765"/>
                </a:cubicBezTo>
                <a:close/>
                <a:moveTo>
                  <a:pt x="1718" y="1713"/>
                </a:moveTo>
                <a:cubicBezTo>
                  <a:pt x="1808" y="1747"/>
                  <a:pt x="1877" y="1807"/>
                  <a:pt x="1925" y="1893"/>
                </a:cubicBezTo>
                <a:cubicBezTo>
                  <a:pt x="1974" y="1978"/>
                  <a:pt x="1985" y="2071"/>
                  <a:pt x="1959" y="2171"/>
                </a:cubicBezTo>
                <a:lnTo>
                  <a:pt x="1763" y="2872"/>
                </a:lnTo>
                <a:cubicBezTo>
                  <a:pt x="1757" y="2897"/>
                  <a:pt x="1743" y="2917"/>
                  <a:pt x="1724" y="2935"/>
                </a:cubicBezTo>
                <a:cubicBezTo>
                  <a:pt x="1704" y="2951"/>
                  <a:pt x="1680" y="2959"/>
                  <a:pt x="1652" y="2959"/>
                </a:cubicBezTo>
                <a:lnTo>
                  <a:pt x="535" y="2959"/>
                </a:lnTo>
                <a:cubicBezTo>
                  <a:pt x="510" y="2959"/>
                  <a:pt x="488" y="2953"/>
                  <a:pt x="468" y="2941"/>
                </a:cubicBezTo>
                <a:cubicBezTo>
                  <a:pt x="449" y="2929"/>
                  <a:pt x="434" y="2911"/>
                  <a:pt x="426" y="2890"/>
                </a:cubicBezTo>
                <a:lnTo>
                  <a:pt x="1" y="1885"/>
                </a:lnTo>
                <a:lnTo>
                  <a:pt x="82" y="1824"/>
                </a:lnTo>
                <a:cubicBezTo>
                  <a:pt x="136" y="1783"/>
                  <a:pt x="196" y="1771"/>
                  <a:pt x="263" y="1784"/>
                </a:cubicBezTo>
                <a:cubicBezTo>
                  <a:pt x="330" y="1798"/>
                  <a:pt x="380" y="1834"/>
                  <a:pt x="414" y="1893"/>
                </a:cubicBezTo>
                <a:lnTo>
                  <a:pt x="541" y="2164"/>
                </a:lnTo>
                <a:cubicBezTo>
                  <a:pt x="573" y="2213"/>
                  <a:pt x="614" y="2227"/>
                  <a:pt x="667" y="2210"/>
                </a:cubicBezTo>
                <a:cubicBezTo>
                  <a:pt x="719" y="2192"/>
                  <a:pt x="745" y="2156"/>
                  <a:pt x="745" y="2102"/>
                </a:cubicBezTo>
                <a:lnTo>
                  <a:pt x="745" y="778"/>
                </a:lnTo>
                <a:cubicBezTo>
                  <a:pt x="745" y="728"/>
                  <a:pt x="764" y="683"/>
                  <a:pt x="802" y="646"/>
                </a:cubicBezTo>
                <a:cubicBezTo>
                  <a:pt x="839" y="608"/>
                  <a:pt x="884" y="590"/>
                  <a:pt x="936" y="590"/>
                </a:cubicBezTo>
                <a:lnTo>
                  <a:pt x="955" y="590"/>
                </a:lnTo>
                <a:cubicBezTo>
                  <a:pt x="1007" y="590"/>
                  <a:pt x="1052" y="607"/>
                  <a:pt x="1089" y="643"/>
                </a:cubicBezTo>
                <a:cubicBezTo>
                  <a:pt x="1127" y="678"/>
                  <a:pt x="1146" y="724"/>
                  <a:pt x="1146" y="778"/>
                </a:cubicBezTo>
                <a:lnTo>
                  <a:pt x="1146" y="1448"/>
                </a:lnTo>
                <a:cubicBezTo>
                  <a:pt x="1146" y="1468"/>
                  <a:pt x="1153" y="1488"/>
                  <a:pt x="1166" y="1505"/>
                </a:cubicBezTo>
                <a:cubicBezTo>
                  <a:pt x="1180" y="1523"/>
                  <a:pt x="1196" y="1535"/>
                  <a:pt x="1215" y="154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Select </a:t>
            </a:r>
            <a:r>
              <a:rPr lang="en-US" b="1" dirty="0"/>
              <a:t>Use a built-in authenticator on your device</a:t>
            </a:r>
            <a:r>
              <a:rPr lang="en-US" dirty="0"/>
              <a:t> from the list of verification methods.</a:t>
            </a:r>
          </a:p>
          <a:p>
            <a:pPr algn="ctr"/>
            <a:endParaRPr lang="en-US"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Click </a:t>
            </a:r>
            <a:r>
              <a:rPr lang="en-US" b="1" dirty="0"/>
              <a:t>Register</a:t>
            </a:r>
            <a:r>
              <a:rPr lang="en-US" dirty="0"/>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When prompted, enter the identifier that you set up for your built-in authenticator, such as a fingerprint, facial scan, or PIN.</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5"/>
          <a:srcRect/>
          <a:stretch/>
        </p:blipFill>
        <p:spPr>
          <a:xfrm>
            <a:off x="3976400" y="3303020"/>
            <a:ext cx="1662736"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53290" y="3300984"/>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Built-In Authenticators: Register an Authenticator</a:t>
            </a:r>
          </a:p>
        </p:txBody>
      </p:sp>
      <p:sp>
        <p:nvSpPr>
          <p:cNvPr id="12" name="Rounded Rectangle 11">
            <a:extLst>
              <a:ext uri="{FF2B5EF4-FFF2-40B4-BE49-F238E27FC236}">
                <a16:creationId xmlns:a16="http://schemas.microsoft.com/office/drawing/2014/main" id="{3A28368A-5E9C-F745-9D2B-0A804E433237}"/>
              </a:ext>
            </a:extLst>
          </p:cNvPr>
          <p:cNvSpPr/>
          <p:nvPr/>
        </p:nvSpPr>
        <p:spPr>
          <a:xfrm>
            <a:off x="4095299" y="4883848"/>
            <a:ext cx="1438771" cy="130183"/>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533704152"/>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2" name="Google Shape;1126;p159">
            <a:extLst>
              <a:ext uri="{FF2B5EF4-FFF2-40B4-BE49-F238E27FC236}">
                <a16:creationId xmlns:a16="http://schemas.microsoft.com/office/drawing/2014/main" id="{D59BBEC3-8331-AD50-9869-BEE9D90BFBE5}"/>
              </a:ext>
            </a:extLst>
          </p:cNvPr>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Enhance the Security of Your Business</a:t>
            </a:r>
            <a:endParaRPr dirty="0">
              <a:latin typeface="+mj-lt"/>
            </a:endParaRPr>
          </a:p>
        </p:txBody>
      </p:sp>
      <p:sp>
        <p:nvSpPr>
          <p:cNvPr id="3" name="Google Shape;1127;p159">
            <a:extLst>
              <a:ext uri="{FF2B5EF4-FFF2-40B4-BE49-F238E27FC236}">
                <a16:creationId xmlns:a16="http://schemas.microsoft.com/office/drawing/2014/main" id="{D754AE77-F9E1-9884-9BCD-616C71ED6236}"/>
              </a:ext>
            </a:extLst>
          </p:cNvPr>
          <p:cNvSpPr txBox="1">
            <a:spLocks noGrp="1"/>
          </p:cNvSpPr>
          <p:nvPr>
            <p:ph type="body" idx="2"/>
          </p:nvPr>
        </p:nvSpPr>
        <p:spPr>
          <a:xfrm>
            <a:off x="428756" y="1026100"/>
            <a:ext cx="8865300"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n-US" dirty="0">
                <a:solidFill>
                  <a:schemeClr val="accent1"/>
                </a:solidFill>
              </a:rPr>
              <a:t>Secure user accounts with Multi-Factor Authentication (MFA)</a:t>
            </a:r>
            <a:endParaRPr dirty="0">
              <a:solidFill>
                <a:schemeClr val="accent1"/>
              </a:solidFill>
            </a:endParaRPr>
          </a:p>
        </p:txBody>
      </p:sp>
      <p:sp>
        <p:nvSpPr>
          <p:cNvPr id="4" name="Google Shape;1128;p159">
            <a:extLst>
              <a:ext uri="{FF2B5EF4-FFF2-40B4-BE49-F238E27FC236}">
                <a16:creationId xmlns:a16="http://schemas.microsoft.com/office/drawing/2014/main" id="{E52B0469-9A9E-13A5-DDFD-6DD1E4897DD7}"/>
              </a:ext>
            </a:extLst>
          </p:cNvPr>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a:solidFill>
                  <a:srgbClr val="205CA0"/>
                </a:solidFill>
                <a:latin typeface="Salesforce Sans"/>
                <a:ea typeface="Salesforce Sans"/>
                <a:cs typeface="Salesforce Sans"/>
                <a:sym typeface="Salesforce Sans"/>
              </a:rPr>
              <a:t>Something you know</a:t>
            </a:r>
            <a:endParaRPr sz="2400" b="1">
              <a:solidFill>
                <a:srgbClr val="205CA0"/>
              </a:solidFill>
              <a:latin typeface="Salesforce Sans"/>
              <a:ea typeface="Salesforce Sans"/>
              <a:cs typeface="Salesforce Sans"/>
              <a:sym typeface="Salesforce Sans"/>
            </a:endParaRPr>
          </a:p>
          <a:p>
            <a:pPr marL="0" lvl="0" indent="0" algn="ctr" rtl="0">
              <a:spcBef>
                <a:spcPts val="300"/>
              </a:spcBef>
              <a:spcAft>
                <a:spcPts val="300"/>
              </a:spcAft>
              <a:buNone/>
            </a:pPr>
            <a:r>
              <a:rPr lang="en-US" sz="1900">
                <a:solidFill>
                  <a:srgbClr val="59575C"/>
                </a:solidFill>
                <a:latin typeface="Salesforce Sans"/>
                <a:ea typeface="Salesforce Sans"/>
                <a:cs typeface="Salesforce Sans"/>
                <a:sym typeface="Salesforce Sans"/>
              </a:rPr>
              <a:t>Login Credentials</a:t>
            </a:r>
            <a:endParaRPr sz="1900">
              <a:solidFill>
                <a:srgbClr val="59575C"/>
              </a:solidFill>
              <a:latin typeface="Salesforce Sans"/>
              <a:ea typeface="Salesforce Sans"/>
              <a:cs typeface="Salesforce Sans"/>
              <a:sym typeface="Salesforce Sans"/>
            </a:endParaRPr>
          </a:p>
        </p:txBody>
      </p:sp>
      <p:sp>
        <p:nvSpPr>
          <p:cNvPr id="5" name="Google Shape;1129;p159">
            <a:extLst>
              <a:ext uri="{FF2B5EF4-FFF2-40B4-BE49-F238E27FC236}">
                <a16:creationId xmlns:a16="http://schemas.microsoft.com/office/drawing/2014/main" id="{DE5C6C97-24EB-DFE9-E101-AE0E4048E83A}"/>
              </a:ext>
            </a:extLst>
          </p:cNvPr>
          <p:cNvSpPr/>
          <p:nvPr/>
        </p:nvSpPr>
        <p:spPr>
          <a:xfrm>
            <a:off x="4233180"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130;p159">
            <a:extLst>
              <a:ext uri="{FF2B5EF4-FFF2-40B4-BE49-F238E27FC236}">
                <a16:creationId xmlns:a16="http://schemas.microsoft.com/office/drawing/2014/main" id="{10ACCBFE-074A-B9CC-E2B3-469AE47C0103}"/>
              </a:ext>
            </a:extLst>
          </p:cNvPr>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dirty="0">
                <a:solidFill>
                  <a:srgbClr val="205CA0"/>
                </a:solidFill>
                <a:latin typeface="Salesforce Sans"/>
                <a:ea typeface="Salesforce Sans"/>
                <a:cs typeface="Salesforce Sans"/>
                <a:sym typeface="Salesforce Sans"/>
              </a:rPr>
              <a:t>Something you have</a:t>
            </a:r>
            <a:endParaRPr sz="2400" b="1" dirty="0">
              <a:solidFill>
                <a:srgbClr val="205CA0"/>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Authenticator App</a:t>
            </a:r>
            <a:endParaRPr sz="1900" dirty="0">
              <a:solidFill>
                <a:schemeClr val="accent2"/>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 Security Key</a:t>
            </a: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Built-In Authenticator</a:t>
            </a:r>
            <a:endParaRPr sz="2400" dirty="0">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7" name="Google Shape;1131;p159">
            <a:extLst>
              <a:ext uri="{FF2B5EF4-FFF2-40B4-BE49-F238E27FC236}">
                <a16:creationId xmlns:a16="http://schemas.microsoft.com/office/drawing/2014/main" id="{DF7F296F-178A-0031-9609-A3196738CAB7}"/>
              </a:ext>
            </a:extLst>
          </p:cNvPr>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132;p159">
            <a:extLst>
              <a:ext uri="{FF2B5EF4-FFF2-40B4-BE49-F238E27FC236}">
                <a16:creationId xmlns:a16="http://schemas.microsoft.com/office/drawing/2014/main" id="{1DE61B80-D12C-74A7-0CF2-6817BCCD7F62}"/>
              </a:ext>
            </a:extLst>
          </p:cNvPr>
          <p:cNvGrpSpPr/>
          <p:nvPr/>
        </p:nvGrpSpPr>
        <p:grpSpPr>
          <a:xfrm>
            <a:off x="541677" y="1936201"/>
            <a:ext cx="3657858" cy="2027618"/>
            <a:chOff x="579020" y="2521894"/>
            <a:chExt cx="2974352" cy="1648604"/>
          </a:xfrm>
        </p:grpSpPr>
        <p:pic>
          <p:nvPicPr>
            <p:cNvPr id="9" name="Google Shape;1133;p159">
              <a:extLst>
                <a:ext uri="{FF2B5EF4-FFF2-40B4-BE49-F238E27FC236}">
                  <a16:creationId xmlns:a16="http://schemas.microsoft.com/office/drawing/2014/main" id="{44E21A67-A63F-F596-5215-2D44D17E62C7}"/>
                </a:ext>
              </a:extLst>
            </p:cNvPr>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 name="Google Shape;1134;p159">
              <a:extLst>
                <a:ext uri="{FF2B5EF4-FFF2-40B4-BE49-F238E27FC236}">
                  <a16:creationId xmlns:a16="http://schemas.microsoft.com/office/drawing/2014/main" id="{1C629894-7DF3-AF55-C028-22D2FCCFBA8D}"/>
                </a:ext>
              </a:extLst>
            </p:cNvPr>
            <p:cNvGrpSpPr/>
            <p:nvPr/>
          </p:nvGrpSpPr>
          <p:grpSpPr>
            <a:xfrm>
              <a:off x="579020" y="2521894"/>
              <a:ext cx="2974352" cy="1648604"/>
              <a:chOff x="310555" y="3851187"/>
              <a:chExt cx="4300682" cy="2383754"/>
            </a:xfrm>
          </p:grpSpPr>
          <p:pic>
            <p:nvPicPr>
              <p:cNvPr id="12" name="Google Shape;1135;p159">
                <a:extLst>
                  <a:ext uri="{FF2B5EF4-FFF2-40B4-BE49-F238E27FC236}">
                    <a16:creationId xmlns:a16="http://schemas.microsoft.com/office/drawing/2014/main" id="{0F094507-9804-D01F-7B9D-978FECE0969C}"/>
                  </a:ext>
                </a:extLst>
              </p:cNvPr>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3" name="Google Shape;1136;p159">
                <a:extLst>
                  <a:ext uri="{FF2B5EF4-FFF2-40B4-BE49-F238E27FC236}">
                    <a16:creationId xmlns:a16="http://schemas.microsoft.com/office/drawing/2014/main" id="{66D112B8-7FA1-4553-5DF1-91375C6F5848}"/>
                  </a:ext>
                </a:extLst>
              </p:cNvPr>
              <p:cNvGrpSpPr/>
              <p:nvPr/>
            </p:nvGrpSpPr>
            <p:grpSpPr>
              <a:xfrm>
                <a:off x="455499" y="3851187"/>
                <a:ext cx="3975729" cy="2269478"/>
                <a:chOff x="0" y="0"/>
                <a:chExt cx="7953048" cy="4539865"/>
              </a:xfrm>
            </p:grpSpPr>
            <p:pic>
              <p:nvPicPr>
                <p:cNvPr id="14" name="Google Shape;1137;p159" descr="SafariBrowserBar.png">
                  <a:extLst>
                    <a:ext uri="{FF2B5EF4-FFF2-40B4-BE49-F238E27FC236}">
                      <a16:creationId xmlns:a16="http://schemas.microsoft.com/office/drawing/2014/main" id="{0225613C-DDF7-8EA9-7AEA-FCA6152A85F5}"/>
                    </a:ext>
                  </a:extLst>
                </p:cNvPr>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5" name="Google Shape;1138;p159" descr="MacbookPro2018_Cutout.png">
                  <a:extLst>
                    <a:ext uri="{FF2B5EF4-FFF2-40B4-BE49-F238E27FC236}">
                      <a16:creationId xmlns:a16="http://schemas.microsoft.com/office/drawing/2014/main" id="{3CCB3EBB-CDD0-79F9-92EE-947D1C480264}"/>
                    </a:ext>
                  </a:extLst>
                </p:cNvPr>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6" name="Google Shape;1139;p159">
            <a:extLst>
              <a:ext uri="{FF2B5EF4-FFF2-40B4-BE49-F238E27FC236}">
                <a16:creationId xmlns:a16="http://schemas.microsoft.com/office/drawing/2014/main" id="{ABBC0B08-86D0-C012-E97E-E2489F2BB16C}"/>
              </a:ext>
            </a:extLst>
          </p:cNvPr>
          <p:cNvGrpSpPr/>
          <p:nvPr/>
        </p:nvGrpSpPr>
        <p:grpSpPr>
          <a:xfrm>
            <a:off x="5619352" y="1822289"/>
            <a:ext cx="1119241" cy="2140950"/>
            <a:chOff x="6224460" y="2105973"/>
            <a:chExt cx="1490930" cy="2851938"/>
          </a:xfrm>
        </p:grpSpPr>
        <p:pic>
          <p:nvPicPr>
            <p:cNvPr id="17" name="Google Shape;1140;p159">
              <a:extLst>
                <a:ext uri="{FF2B5EF4-FFF2-40B4-BE49-F238E27FC236}">
                  <a16:creationId xmlns:a16="http://schemas.microsoft.com/office/drawing/2014/main" id="{5DC08AC1-1CB2-1ABE-1501-D5F10A4A88DF}"/>
                </a:ext>
              </a:extLst>
            </p:cNvPr>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8" name="Google Shape;1141;p159">
              <a:extLst>
                <a:ext uri="{FF2B5EF4-FFF2-40B4-BE49-F238E27FC236}">
                  <a16:creationId xmlns:a16="http://schemas.microsoft.com/office/drawing/2014/main" id="{2EE7C667-9205-28CD-B542-A9D3B41F18F3}"/>
                </a:ext>
              </a:extLst>
            </p:cNvPr>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9" name="Google Shape;1142;p159">
            <a:extLst>
              <a:ext uri="{FF2B5EF4-FFF2-40B4-BE49-F238E27FC236}">
                <a16:creationId xmlns:a16="http://schemas.microsoft.com/office/drawing/2014/main" id="{83C4C1A3-D8FE-4A3B-2327-E29B00EE1A0D}"/>
              </a:ext>
            </a:extLst>
          </p:cNvPr>
          <p:cNvGrpSpPr/>
          <p:nvPr/>
        </p:nvGrpSpPr>
        <p:grpSpPr>
          <a:xfrm>
            <a:off x="8920775" y="2586712"/>
            <a:ext cx="1658500" cy="726600"/>
            <a:chOff x="10951025" y="3294975"/>
            <a:chExt cx="1658500" cy="726600"/>
          </a:xfrm>
        </p:grpSpPr>
        <p:grpSp>
          <p:nvGrpSpPr>
            <p:cNvPr id="20" name="Google Shape;1143;p159">
              <a:extLst>
                <a:ext uri="{FF2B5EF4-FFF2-40B4-BE49-F238E27FC236}">
                  <a16:creationId xmlns:a16="http://schemas.microsoft.com/office/drawing/2014/main" id="{7DCD1E48-5C14-781B-3D5B-ACA01F7F27AC}"/>
                </a:ext>
              </a:extLst>
            </p:cNvPr>
            <p:cNvGrpSpPr/>
            <p:nvPr/>
          </p:nvGrpSpPr>
          <p:grpSpPr>
            <a:xfrm>
              <a:off x="10951025" y="3500751"/>
              <a:ext cx="315049" cy="315049"/>
              <a:chOff x="12341216" y="3560346"/>
              <a:chExt cx="462627" cy="462627"/>
            </a:xfrm>
          </p:grpSpPr>
          <p:sp>
            <p:nvSpPr>
              <p:cNvPr id="22" name="Google Shape;1144;p159">
                <a:extLst>
                  <a:ext uri="{FF2B5EF4-FFF2-40B4-BE49-F238E27FC236}">
                    <a16:creationId xmlns:a16="http://schemas.microsoft.com/office/drawing/2014/main" id="{8D0C56FA-0A29-B23A-3150-3A8E3C1BA6E6}"/>
                  </a:ext>
                </a:extLst>
              </p:cNvPr>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23" name="Google Shape;1145;p159">
                <a:extLst>
                  <a:ext uri="{FF2B5EF4-FFF2-40B4-BE49-F238E27FC236}">
                    <a16:creationId xmlns:a16="http://schemas.microsoft.com/office/drawing/2014/main" id="{B340D243-BAF6-9E59-82AA-2057ADB1A3DD}"/>
                  </a:ext>
                </a:extLst>
              </p:cNvPr>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21" name="Google Shape;1146;p159">
              <a:extLst>
                <a:ext uri="{FF2B5EF4-FFF2-40B4-BE49-F238E27FC236}">
                  <a16:creationId xmlns:a16="http://schemas.microsoft.com/office/drawing/2014/main" id="{D4063510-5FBB-5999-1C7B-8AFE1E101D56}"/>
                </a:ext>
              </a:extLst>
            </p:cNvPr>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3100" b="1">
                  <a:solidFill>
                    <a:srgbClr val="205CA0"/>
                  </a:solidFill>
                  <a:latin typeface="Salesforce Sans"/>
                  <a:ea typeface="Salesforce Sans"/>
                  <a:cs typeface="Salesforce Sans"/>
                  <a:sym typeface="Salesforce Sans"/>
                </a:rPr>
                <a:t>MFA</a:t>
              </a:r>
              <a:endParaRPr sz="3100" b="1">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24" name="Google Shape;1147;p159">
            <a:extLst>
              <a:ext uri="{FF2B5EF4-FFF2-40B4-BE49-F238E27FC236}">
                <a16:creationId xmlns:a16="http://schemas.microsoft.com/office/drawing/2014/main" id="{5B5D74AE-1703-DBBE-6673-244F66F53F63}"/>
              </a:ext>
            </a:extLst>
          </p:cNvPr>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25" name="Google Shape;1148;p159">
            <a:extLst>
              <a:ext uri="{FF2B5EF4-FFF2-40B4-BE49-F238E27FC236}">
                <a16:creationId xmlns:a16="http://schemas.microsoft.com/office/drawing/2014/main" id="{82DDA309-0018-350E-2D53-F2D2D2D7ED3B}"/>
              </a:ext>
            </a:extLst>
          </p:cNvPr>
          <p:cNvGrpSpPr/>
          <p:nvPr/>
        </p:nvGrpSpPr>
        <p:grpSpPr>
          <a:xfrm>
            <a:off x="8492806" y="4187171"/>
            <a:ext cx="3233987" cy="2805139"/>
            <a:chOff x="8569990" y="4187170"/>
            <a:chExt cx="3234957" cy="2805139"/>
          </a:xfrm>
        </p:grpSpPr>
        <p:pic>
          <p:nvPicPr>
            <p:cNvPr id="26" name="Google Shape;1149;p159">
              <a:extLst>
                <a:ext uri="{FF2B5EF4-FFF2-40B4-BE49-F238E27FC236}">
                  <a16:creationId xmlns:a16="http://schemas.microsoft.com/office/drawing/2014/main" id="{AA51A9D3-100A-0B29-CC24-4F915507CAAC}"/>
                </a:ext>
              </a:extLst>
            </p:cNvPr>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27" name="Google Shape;1150;p159">
              <a:extLst>
                <a:ext uri="{FF2B5EF4-FFF2-40B4-BE49-F238E27FC236}">
                  <a16:creationId xmlns:a16="http://schemas.microsoft.com/office/drawing/2014/main" id="{EAB2E107-2065-8803-0551-2333DAEDF807}"/>
                </a:ext>
              </a:extLst>
            </p:cNvPr>
            <p:cNvSpPr txBox="1"/>
            <p:nvPr/>
          </p:nvSpPr>
          <p:spPr>
            <a:xfrm rot="-23926">
              <a:off x="8838550"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600" b="1">
                  <a:solidFill>
                    <a:srgbClr val="FFFFFF"/>
                  </a:solidFill>
                  <a:latin typeface="Salesforce Sans"/>
                  <a:ea typeface="Salesforce Sans"/>
                  <a:cs typeface="Salesforce Sans"/>
                  <a:sym typeface="Salesforce Sans"/>
                </a:rPr>
                <a:t>Enabling MFA is one of the easiest, most effective actions you can take to help secure your org(s)  </a:t>
              </a:r>
              <a:endParaRPr sz="1500">
                <a:latin typeface="Salesforce Sans"/>
                <a:ea typeface="Salesforce Sans"/>
                <a:cs typeface="Salesforce Sans"/>
                <a:sym typeface="Salesforce Sans"/>
              </a:endParaRPr>
            </a:p>
          </p:txBody>
        </p:sp>
      </p:grpSp>
    </p:spTree>
    <p:extLst>
      <p:ext uri="{BB962C8B-B14F-4D97-AF65-F5344CB8AC3E}">
        <p14:creationId xmlns:p14="http://schemas.microsoft.com/office/powerpoint/2010/main" val="17210523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35"/>
        <p:cNvGrpSpPr/>
        <p:nvPr/>
      </p:nvGrpSpPr>
      <p:grpSpPr>
        <a:xfrm>
          <a:off x="0" y="0"/>
          <a:ext cx="0" cy="0"/>
          <a:chOff x="0" y="0"/>
          <a:chExt cx="0" cy="0"/>
        </a:xfrm>
      </p:grpSpPr>
      <p:sp>
        <p:nvSpPr>
          <p:cNvPr id="11" name="Rectangle 10">
            <a:extLst>
              <a:ext uri="{FF2B5EF4-FFF2-40B4-BE49-F238E27FC236}">
                <a16:creationId xmlns:a16="http://schemas.microsoft.com/office/drawing/2014/main" id="{2FD0BA70-8634-8283-AF81-5E1686091038}"/>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Assign a name to your built-in authenticator so it’s easy to recognize, then click </a:t>
            </a:r>
            <a:r>
              <a:rPr lang="en-US" b="1" dirty="0"/>
              <a:t>Done</a:t>
            </a:r>
            <a:r>
              <a:rPr lang="en-US" dirty="0"/>
              <a:t>.</a:t>
            </a:r>
          </a:p>
          <a:p>
            <a:endParaRPr lang="en-US" dirty="0"/>
          </a:p>
        </p:txBody>
      </p:sp>
      <p:sp>
        <p:nvSpPr>
          <p:cNvPr id="12" name="Rectangle 11">
            <a:extLst>
              <a:ext uri="{FF2B5EF4-FFF2-40B4-BE49-F238E27FC236}">
                <a16:creationId xmlns:a16="http://schemas.microsoft.com/office/drawing/2014/main" id="{20DA0A53-964D-0AD2-6353-9BFC298B41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And that’s it! You’ve successfully connected your built-in authenticator to your account, and you finish logging in.</a:t>
            </a:r>
          </a:p>
          <a:p>
            <a:pPr algn="ctr"/>
            <a:endParaRPr lang="en-US" dirty="0"/>
          </a:p>
        </p:txBody>
      </p:sp>
      <p:pic>
        <p:nvPicPr>
          <p:cNvPr id="13" name="Picture 12" descr="Graphical user interface, application, Teams&#10;&#10;Description automatically generated">
            <a:extLst>
              <a:ext uri="{FF2B5EF4-FFF2-40B4-BE49-F238E27FC236}">
                <a16:creationId xmlns:a16="http://schemas.microsoft.com/office/drawing/2014/main" id="{A1CD6E16-DDA0-1C80-F78B-5B9911DC8D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14" name="Picture 13" descr="A picture containing text, monitor, electronics, computer&#10;&#10;Description automatically generated">
            <a:extLst>
              <a:ext uri="{FF2B5EF4-FFF2-40B4-BE49-F238E27FC236}">
                <a16:creationId xmlns:a16="http://schemas.microsoft.com/office/drawing/2014/main" id="{6B29091B-506B-3BA1-1EDA-7F92FA78E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5" name="Title 1">
            <a:extLst>
              <a:ext uri="{FF2B5EF4-FFF2-40B4-BE49-F238E27FC236}">
                <a16:creationId xmlns:a16="http://schemas.microsoft.com/office/drawing/2014/main" id="{B697B13F-0350-3721-F851-E3E30BA7E778}"/>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Built-In Authenticators: Register an Authenticator </a:t>
            </a:r>
            <a:r>
              <a:rPr lang="en-US" sz="1600" i="1" dirty="0">
                <a:solidFill>
                  <a:schemeClr val="accent1"/>
                </a:solidFill>
                <a:latin typeface="+mj-lt"/>
              </a:rPr>
              <a:t>continued</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The Connect Salesforce Authenticator screen displays by default. Click </a:t>
            </a:r>
            <a:r>
              <a:rPr lang="en-US" b="1" dirty="0"/>
              <a:t>Choose Another Verification Method</a:t>
            </a:r>
            <a:r>
              <a:rPr lang="en-US" dirty="0"/>
              <a:t>.</a:t>
            </a:r>
          </a:p>
          <a:p>
            <a:pPr algn="ctr"/>
            <a:endParaRPr lang="en-US"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a built-In Authenticator on your device</a:t>
            </a:r>
            <a:r>
              <a:rPr lang="en-US" dirty="0"/>
              <a:t> from the list of verification methods.</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Click </a:t>
            </a:r>
            <a:r>
              <a:rPr lang="en-US" b="1" dirty="0"/>
              <a:t>Register</a:t>
            </a:r>
            <a:r>
              <a:rPr lang="en-US" dirty="0"/>
              <a:t>.</a:t>
            </a:r>
          </a:p>
        </p:txBody>
      </p:sp>
      <p:pic>
        <p:nvPicPr>
          <p:cNvPr id="8" name="Picture 7">
            <a:extLst>
              <a:ext uri="{FF2B5EF4-FFF2-40B4-BE49-F238E27FC236}">
                <a16:creationId xmlns:a16="http://schemas.microsoft.com/office/drawing/2014/main" id="{6F66A232-20FC-8148-8E99-DE105495D5E7}"/>
              </a:ext>
            </a:extLst>
          </p:cNvPr>
          <p:cNvPicPr>
            <a:picLocks noChangeAspect="1"/>
          </p:cNvPicPr>
          <p:nvPr/>
        </p:nvPicPr>
        <p:blipFill>
          <a:blip r:embed="rId5"/>
          <a:srcRect/>
          <a:stretch/>
        </p:blipFill>
        <p:spPr>
          <a:xfrm>
            <a:off x="6910565" y="3300984"/>
            <a:ext cx="1664854"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Built-In Authenticators: Register an Authenticator</a:t>
            </a:r>
          </a:p>
        </p:txBody>
      </p:sp>
      <p:pic>
        <p:nvPicPr>
          <p:cNvPr id="11" name="Picture 10" descr="Graphical user interface, text, application, chat or text message, website&#10;&#10;Description automatically generated">
            <a:extLst>
              <a:ext uri="{FF2B5EF4-FFF2-40B4-BE49-F238E27FC236}">
                <a16:creationId xmlns:a16="http://schemas.microsoft.com/office/drawing/2014/main" id="{5AB56370-ABFA-925E-B358-5918780627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06121" y="3298948"/>
            <a:ext cx="1864122" cy="3200400"/>
          </a:xfrm>
          <a:prstGeom prst="rect">
            <a:avLst/>
          </a:prstGeom>
        </p:spPr>
      </p:pic>
      <p:sp>
        <p:nvSpPr>
          <p:cNvPr id="13" name="Rounded Rectangle 12">
            <a:extLst>
              <a:ext uri="{FF2B5EF4-FFF2-40B4-BE49-F238E27FC236}">
                <a16:creationId xmlns:a16="http://schemas.microsoft.com/office/drawing/2014/main" id="{54796E28-C777-46E2-30F5-4BAC76F697D8}"/>
              </a:ext>
            </a:extLst>
          </p:cNvPr>
          <p:cNvSpPr/>
          <p:nvPr/>
        </p:nvSpPr>
        <p:spPr>
          <a:xfrm>
            <a:off x="7002237" y="4883182"/>
            <a:ext cx="1490672" cy="13404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4" name="Picture 13" descr="Graphical user interface, text&#10;&#10;Description automatically generated">
            <a:extLst>
              <a:ext uri="{FF2B5EF4-FFF2-40B4-BE49-F238E27FC236}">
                <a16:creationId xmlns:a16="http://schemas.microsoft.com/office/drawing/2014/main" id="{6A6686FA-6010-5C92-2E81-A8E0C3A45D3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02783" y="3300984"/>
            <a:ext cx="1826154" cy="3200400"/>
          </a:xfrm>
          <a:prstGeom prst="rect">
            <a:avLst/>
          </a:prstGeom>
        </p:spPr>
      </p:pic>
      <p:sp>
        <p:nvSpPr>
          <p:cNvPr id="15" name="Rounded Rectangle 14">
            <a:extLst>
              <a:ext uri="{FF2B5EF4-FFF2-40B4-BE49-F238E27FC236}">
                <a16:creationId xmlns:a16="http://schemas.microsoft.com/office/drawing/2014/main" id="{8EE1C609-D8BE-2617-70CB-34AB6C5287A8}"/>
              </a:ext>
            </a:extLst>
          </p:cNvPr>
          <p:cNvSpPr/>
          <p:nvPr/>
        </p:nvSpPr>
        <p:spPr>
          <a:xfrm>
            <a:off x="3953583"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96695297"/>
      </p:ext>
    </p:extLst>
  </p:cSld>
  <p:clrMapOvr>
    <a:masterClrMapping/>
  </p:clrMapOvr>
  <p:extLst>
    <p:ext uri="{6950BFC3-D8DA-4A85-94F7-54DA5524770B}">
      <p188:commentRel xmlns:p188="http://schemas.microsoft.com/office/powerpoint/2018/8/main" r:id="rId3"/>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35"/>
        <p:cNvGrpSpPr/>
        <p:nvPr/>
      </p:nvGrpSpPr>
      <p:grpSpPr>
        <a:xfrm>
          <a:off x="0" y="0"/>
          <a:ext cx="0" cy="0"/>
          <a:chOff x="0" y="0"/>
          <a:chExt cx="0" cy="0"/>
        </a:xfrm>
      </p:grpSpPr>
      <p:pic>
        <p:nvPicPr>
          <p:cNvPr id="2" name="Picture 1" descr="Graphical user interface, application, Teams&#10;&#10;Description automatically generated">
            <a:extLst>
              <a:ext uri="{FF2B5EF4-FFF2-40B4-BE49-F238E27FC236}">
                <a16:creationId xmlns:a16="http://schemas.microsoft.com/office/drawing/2014/main" id="{EB073244-CB18-1212-4E8D-F4E7804B57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2747" y="3300984"/>
            <a:ext cx="1864122" cy="3200400"/>
          </a:xfrm>
          <a:prstGeom prst="rect">
            <a:avLst/>
          </a:prstGeom>
        </p:spPr>
      </p:pic>
      <p:sp>
        <p:nvSpPr>
          <p:cNvPr id="11" name="Rectangle 10">
            <a:extLst>
              <a:ext uri="{FF2B5EF4-FFF2-40B4-BE49-F238E27FC236}">
                <a16:creationId xmlns:a16="http://schemas.microsoft.com/office/drawing/2014/main" id="{2FD0BA70-8634-8283-AF81-5E1686091038}"/>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When prompted, enter the identifier that you set up for your built-in authenticator, such as a fingerprint, facial scan, or PIN.</a:t>
            </a:r>
          </a:p>
          <a:p>
            <a:endParaRPr lang="en-US" dirty="0"/>
          </a:p>
        </p:txBody>
      </p:sp>
      <p:sp>
        <p:nvSpPr>
          <p:cNvPr id="12" name="Rectangle 11">
            <a:extLst>
              <a:ext uri="{FF2B5EF4-FFF2-40B4-BE49-F238E27FC236}">
                <a16:creationId xmlns:a16="http://schemas.microsoft.com/office/drawing/2014/main" id="{20DA0A53-964D-0AD2-6353-9BFC298B41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Assign a name to your built-in authenticator, then click </a:t>
            </a:r>
            <a:r>
              <a:rPr lang="en-US" b="1" dirty="0"/>
              <a:t>Done. </a:t>
            </a:r>
            <a:r>
              <a:rPr lang="en-US" dirty="0"/>
              <a:t>And that’s it! You’ve connected your built-in authenticator and you finish logging in.</a:t>
            </a:r>
          </a:p>
          <a:p>
            <a:pPr algn="ctr"/>
            <a:endParaRPr lang="en-US" dirty="0"/>
          </a:p>
        </p:txBody>
      </p:sp>
      <p:pic>
        <p:nvPicPr>
          <p:cNvPr id="14" name="Picture 13" descr="A picture containing text, monitor, electronics, computer&#10;&#10;Description automatically generated">
            <a:extLst>
              <a:ext uri="{FF2B5EF4-FFF2-40B4-BE49-F238E27FC236}">
                <a16:creationId xmlns:a16="http://schemas.microsoft.com/office/drawing/2014/main" id="{6B29091B-506B-3BA1-1EDA-7F92FA78E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9949" y="5764284"/>
            <a:ext cx="1711690" cy="986059"/>
          </a:xfrm>
          <a:prstGeom prst="rect">
            <a:avLst/>
          </a:prstGeom>
        </p:spPr>
      </p:pic>
      <p:sp>
        <p:nvSpPr>
          <p:cNvPr id="15" name="Title 1">
            <a:extLst>
              <a:ext uri="{FF2B5EF4-FFF2-40B4-BE49-F238E27FC236}">
                <a16:creationId xmlns:a16="http://schemas.microsoft.com/office/drawing/2014/main" id="{B697B13F-0350-3721-F851-E3E30BA7E778}"/>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Built-In Authenticators: Register an Authenticator </a:t>
            </a:r>
            <a:r>
              <a:rPr lang="en-US" sz="1600" i="1" dirty="0">
                <a:solidFill>
                  <a:schemeClr val="accent1"/>
                </a:solidFill>
                <a:latin typeface="+mj-lt"/>
              </a:rPr>
              <a:t>continued</a:t>
            </a:r>
          </a:p>
        </p:txBody>
      </p:sp>
      <p:pic>
        <p:nvPicPr>
          <p:cNvPr id="3" name="Picture 2" descr="Graphical user interface, application, Teams&#10;&#10;Description automatically generated">
            <a:extLst>
              <a:ext uri="{FF2B5EF4-FFF2-40B4-BE49-F238E27FC236}">
                <a16:creationId xmlns:a16="http://schemas.microsoft.com/office/drawing/2014/main" id="{AE16F795-F60A-33C8-A1F8-B3C9D50605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spTree>
    <p:extLst>
      <p:ext uri="{BB962C8B-B14F-4D97-AF65-F5344CB8AC3E}">
        <p14:creationId xmlns:p14="http://schemas.microsoft.com/office/powerpoint/2010/main" val="3852220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go to the login screen and enter your username and password, as usual.</a:t>
            </a:r>
          </a:p>
          <a:p>
            <a:pPr algn="ctr"/>
            <a:r>
              <a:rPr lang="en-US" dirty="0"/>
              <a:t> </a:t>
            </a:r>
          </a:p>
        </p:txBody>
      </p:sp>
      <p:sp>
        <p:nvSpPr>
          <p:cNvPr id="3" name="Rectangle 2">
            <a:extLst>
              <a:ext uri="{FF2B5EF4-FFF2-40B4-BE49-F238E27FC236}">
                <a16:creationId xmlns:a16="http://schemas.microsoft.com/office/drawing/2014/main" id="{EEA61350-9C98-8A45-8F33-2B25BD33462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When you see the Verify Your Identity screen, click </a:t>
            </a:r>
            <a:r>
              <a:rPr lang="en-US" b="1" dirty="0"/>
              <a:t>Verify</a:t>
            </a:r>
            <a:r>
              <a:rPr lang="en-US" dirty="0"/>
              <a:t>. </a:t>
            </a:r>
          </a:p>
        </p:txBody>
      </p:sp>
      <p:sp>
        <p:nvSpPr>
          <p:cNvPr id="4" name="Rectangle 3">
            <a:extLst>
              <a:ext uri="{FF2B5EF4-FFF2-40B4-BE49-F238E27FC236}">
                <a16:creationId xmlns:a16="http://schemas.microsoft.com/office/drawing/2014/main" id="{45F21EB2-6D38-9640-937A-9E6F0E51BE1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When prompted, enter the identifier that you set up for your built-in authenticator, such as a fingerprint, facial scan, or PIN.</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You’re successfully logged in.</a:t>
            </a:r>
          </a:p>
          <a:p>
            <a:endParaRPr lang="en-US" dirty="0"/>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Built-In Authenticators: Logging In</a:t>
            </a:r>
          </a:p>
        </p:txBody>
      </p:sp>
    </p:spTree>
    <p:extLst>
      <p:ext uri="{BB962C8B-B14F-4D97-AF65-F5344CB8AC3E}">
        <p14:creationId xmlns:p14="http://schemas.microsoft.com/office/powerpoint/2010/main" val="878561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Support and Resources</a:t>
            </a:r>
            <a:endParaRPr dirty="0">
              <a:latin typeface="+mj-lt"/>
            </a:endParaRPr>
          </a:p>
        </p:txBody>
      </p:sp>
      <p:sp>
        <p:nvSpPr>
          <p:cNvPr id="1461" name="Google Shape;1461;p14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p>
            <a:pPr marL="0" lvl="0" indent="0" algn="l" rtl="0">
              <a:spcBef>
                <a:spcPts val="0"/>
              </a:spcBef>
              <a:spcAft>
                <a:spcPts val="300"/>
              </a:spcAft>
              <a:buNone/>
            </a:pPr>
            <a:r>
              <a:rPr lang="en-US"/>
              <a:t>Footer</a:t>
            </a:r>
            <a:endParaRPr/>
          </a:p>
        </p:txBody>
      </p:sp>
      <p:sp>
        <p:nvSpPr>
          <p:cNvPr id="6" name="Text Placeholder 3">
            <a:extLst>
              <a:ext uri="{FF2B5EF4-FFF2-40B4-BE49-F238E27FC236}">
                <a16:creationId xmlns:a16="http://schemas.microsoft.com/office/drawing/2014/main" id="{26D8D6B6-78F7-714B-4DD0-11FAFD58BD61}"/>
              </a:ext>
            </a:extLst>
          </p:cNvPr>
          <p:cNvSpPr txBox="1">
            <a:spLocks/>
          </p:cNvSpPr>
          <p:nvPr/>
        </p:nvSpPr>
        <p:spPr>
          <a:xfrm>
            <a:off x="989555" y="1856982"/>
            <a:ext cx="8279705"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dirty="0">
                <a:solidFill>
                  <a:srgbClr val="C00000"/>
                </a:solidFill>
                <a:latin typeface="Times New Roman" panose="02020603050405020304" pitchFamily="18" charset="0"/>
                <a:cs typeface="Times New Roman" panose="02020603050405020304" pitchFamily="18" charset="0"/>
              </a:rPr>
              <a:t>[Customize this slide to include:</a:t>
            </a:r>
          </a:p>
          <a:p>
            <a:pPr marL="571500" indent="-342900">
              <a:buFont typeface="Arial" panose="020B0604020202020204" pitchFamily="34" charset="0"/>
              <a:buChar char="•"/>
            </a:pPr>
            <a:r>
              <a:rPr lang="en-US" sz="2000" dirty="0">
                <a:solidFill>
                  <a:srgbClr val="C00000"/>
                </a:solidFill>
                <a:latin typeface="Times New Roman" panose="02020603050405020304" pitchFamily="18" charset="0"/>
                <a:cs typeface="Times New Roman" panose="02020603050405020304" pitchFamily="18" charset="0"/>
              </a:rPr>
              <a:t>The process users can follow to get help or ask questions.</a:t>
            </a:r>
          </a:p>
          <a:p>
            <a:pPr marL="571500" indent="-342900">
              <a:buFont typeface="Arial" panose="020B0604020202020204" pitchFamily="34" charset="0"/>
              <a:buChar char="•"/>
            </a:pPr>
            <a:r>
              <a:rPr lang="en-US" sz="2000" dirty="0">
                <a:solidFill>
                  <a:srgbClr val="C00000"/>
                </a:solidFill>
                <a:latin typeface="Times New Roman" panose="02020603050405020304" pitchFamily="18" charset="0"/>
                <a:cs typeface="Times New Roman" panose="02020603050405020304" pitchFamily="18" charset="0"/>
              </a:rPr>
              <a:t>Links to your MFA training and onboarding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825"/>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0"/>
        <p:cNvGrpSpPr/>
        <p:nvPr/>
      </p:nvGrpSpPr>
      <p:grpSpPr>
        <a:xfrm>
          <a:off x="0" y="0"/>
          <a:ext cx="0" cy="0"/>
          <a:chOff x="0" y="0"/>
          <a:chExt cx="0" cy="0"/>
        </a:xfrm>
      </p:grpSpPr>
      <p:sp>
        <p:nvSpPr>
          <p:cNvPr id="10" name="Google Shape;1155;p160">
            <a:extLst>
              <a:ext uri="{FF2B5EF4-FFF2-40B4-BE49-F238E27FC236}">
                <a16:creationId xmlns:a16="http://schemas.microsoft.com/office/drawing/2014/main" id="{3A008057-A6D6-0760-E33D-D15BD4FCC0EE}"/>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n-lt"/>
                <a:ea typeface="Salesforce Sans"/>
                <a:cs typeface="Salesforce Sans"/>
                <a:sym typeface="Salesforce Sans"/>
              </a:rPr>
              <a:t>MFA can prevent some of the most prevalent types of attacks</a:t>
            </a:r>
            <a:endParaRPr sz="2400" dirty="0">
              <a:solidFill>
                <a:schemeClr val="accent1"/>
              </a:solidFill>
              <a:latin typeface="+mn-lt"/>
              <a:ea typeface="Salesforce Sans"/>
              <a:cs typeface="Salesforce Sans"/>
              <a:sym typeface="Salesforce Sans"/>
            </a:endParaRPr>
          </a:p>
        </p:txBody>
      </p:sp>
      <p:sp>
        <p:nvSpPr>
          <p:cNvPr id="11" name="Google Shape;1156;p160">
            <a:extLst>
              <a:ext uri="{FF2B5EF4-FFF2-40B4-BE49-F238E27FC236}">
                <a16:creationId xmlns:a16="http://schemas.microsoft.com/office/drawing/2014/main" id="{54E1A252-EA70-9890-A3A7-1386A4ED2588}"/>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How MFA Helps Prevent Common Attacks</a:t>
            </a:r>
            <a:endParaRPr sz="3200" b="1" dirty="0">
              <a:solidFill>
                <a:schemeClr val="accent1"/>
              </a:solidFill>
              <a:latin typeface="+mj-lt"/>
              <a:ea typeface="Salesforce Sans"/>
              <a:cs typeface="Salesforce Sans"/>
              <a:sym typeface="Salesforce Sans"/>
            </a:endParaRPr>
          </a:p>
        </p:txBody>
      </p:sp>
      <p:sp>
        <p:nvSpPr>
          <p:cNvPr id="12" name="Google Shape;1157;p160">
            <a:extLst>
              <a:ext uri="{FF2B5EF4-FFF2-40B4-BE49-F238E27FC236}">
                <a16:creationId xmlns:a16="http://schemas.microsoft.com/office/drawing/2014/main" id="{AA4348F1-8F2B-8DEE-251B-DCB8E290C2F5}"/>
              </a:ext>
            </a:extLst>
          </p:cNvPr>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Phishing, vishing, smishing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Spear phishing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Keyloggers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Credential stuffing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Brute force attacks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r>
              <a:rPr lang="en-US" sz="1900" dirty="0">
                <a:solidFill>
                  <a:srgbClr val="59575C"/>
                </a:solidFill>
                <a:latin typeface="+mn-lt"/>
                <a:ea typeface="Salesforce Sans"/>
                <a:cs typeface="Salesforce Sans"/>
                <a:sym typeface="Salesforce Sans"/>
              </a:rPr>
              <a:t>Man-in-the-middle (MITM) attacks</a:t>
            </a:r>
            <a:endParaRPr sz="1900" dirty="0">
              <a:solidFill>
                <a:srgbClr val="59575C"/>
              </a:solidFill>
              <a:latin typeface="+mn-lt"/>
              <a:ea typeface="Salesforce Sans"/>
              <a:cs typeface="Salesforce Sans"/>
              <a:sym typeface="Salesforce Sans"/>
            </a:endParaRPr>
          </a:p>
        </p:txBody>
      </p:sp>
      <p:sp>
        <p:nvSpPr>
          <p:cNvPr id="13" name="Google Shape;1158;p160">
            <a:extLst>
              <a:ext uri="{FF2B5EF4-FFF2-40B4-BE49-F238E27FC236}">
                <a16:creationId xmlns:a16="http://schemas.microsoft.com/office/drawing/2014/main" id="{E8FAE9B0-D733-1187-8345-BAE3EA0CE6A3}"/>
              </a:ext>
            </a:extLst>
          </p:cNvPr>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4" name="Google Shape;1159;p160">
            <a:extLst>
              <a:ext uri="{FF2B5EF4-FFF2-40B4-BE49-F238E27FC236}">
                <a16:creationId xmlns:a16="http://schemas.microsoft.com/office/drawing/2014/main" id="{BF64E6C2-4FB1-CA2F-689F-D739A87977B4}"/>
              </a:ext>
            </a:extLst>
          </p:cNvPr>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sends an email to the target</a:t>
            </a:r>
            <a:endParaRPr sz="1500" b="1" dirty="0">
              <a:solidFill>
                <a:srgbClr val="59575C"/>
              </a:solidFill>
              <a:latin typeface="+mn-lt"/>
              <a:ea typeface="Salesforce Sans"/>
              <a:cs typeface="Salesforce Sans"/>
              <a:sym typeface="Salesforce Sans"/>
            </a:endParaRPr>
          </a:p>
        </p:txBody>
      </p:sp>
      <p:sp>
        <p:nvSpPr>
          <p:cNvPr id="15" name="Google Shape;1160;p160">
            <a:extLst>
              <a:ext uri="{FF2B5EF4-FFF2-40B4-BE49-F238E27FC236}">
                <a16:creationId xmlns:a16="http://schemas.microsoft.com/office/drawing/2014/main" id="{0583BF8C-199D-7E0E-D53D-7D8BE2B65F49}"/>
              </a:ext>
            </a:extLst>
          </p:cNvPr>
          <p:cNvSpPr txBox="1"/>
          <p:nvPr/>
        </p:nvSpPr>
        <p:spPr>
          <a:xfrm>
            <a:off x="457081" y="3304032"/>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collects target's username/password</a:t>
            </a:r>
            <a:endParaRPr sz="1500" b="1" dirty="0">
              <a:solidFill>
                <a:srgbClr val="205CA0"/>
              </a:solidFill>
              <a:latin typeface="+mn-lt"/>
              <a:ea typeface="Salesforce Sans"/>
              <a:cs typeface="Salesforce Sans"/>
              <a:sym typeface="Salesforce Sans"/>
            </a:endParaRP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6" name="Google Shape;1161;p160">
            <a:extLst>
              <a:ext uri="{FF2B5EF4-FFF2-40B4-BE49-F238E27FC236}">
                <a16:creationId xmlns:a16="http://schemas.microsoft.com/office/drawing/2014/main" id="{EAF8F757-C66C-5149-B71F-DE2B1258CC3F}"/>
              </a:ext>
            </a:extLst>
          </p:cNvPr>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Target clicks on the email which goes to a phishing website</a:t>
            </a:r>
            <a:endParaRPr sz="1500" b="1" dirty="0">
              <a:solidFill>
                <a:srgbClr val="59575C"/>
              </a:solidFill>
              <a:latin typeface="+mn-lt"/>
              <a:ea typeface="Salesforce Sans"/>
              <a:cs typeface="Salesforce Sans"/>
              <a:sym typeface="Salesforce Sans"/>
            </a:endParaRPr>
          </a:p>
        </p:txBody>
      </p:sp>
      <p:sp>
        <p:nvSpPr>
          <p:cNvPr id="17" name="Google Shape;1162;p160">
            <a:extLst>
              <a:ext uri="{FF2B5EF4-FFF2-40B4-BE49-F238E27FC236}">
                <a16:creationId xmlns:a16="http://schemas.microsoft.com/office/drawing/2014/main" id="{9EE661B5-9E01-315D-5F07-5D20EFAE5E29}"/>
              </a:ext>
            </a:extLst>
          </p:cNvPr>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8" name="Google Shape;1163;p160">
            <a:extLst>
              <a:ext uri="{FF2B5EF4-FFF2-40B4-BE49-F238E27FC236}">
                <a16:creationId xmlns:a16="http://schemas.microsoft.com/office/drawing/2014/main" id="{DD2C6314-F007-6150-4738-15D20DBE16F4}"/>
              </a:ext>
            </a:extLst>
          </p:cNvPr>
          <p:cNvGrpSpPr/>
          <p:nvPr/>
        </p:nvGrpSpPr>
        <p:grpSpPr>
          <a:xfrm>
            <a:off x="3159975" y="1936722"/>
            <a:ext cx="763910" cy="477380"/>
            <a:chOff x="5452305" y="5153744"/>
            <a:chExt cx="203200" cy="127000"/>
          </a:xfrm>
        </p:grpSpPr>
        <p:sp>
          <p:nvSpPr>
            <p:cNvPr id="19" name="Google Shape;1164;p160">
              <a:extLst>
                <a:ext uri="{FF2B5EF4-FFF2-40B4-BE49-F238E27FC236}">
                  <a16:creationId xmlns:a16="http://schemas.microsoft.com/office/drawing/2014/main" id="{BC794F44-BF94-F8E0-0174-D2098CD24263}"/>
                </a:ext>
              </a:extLst>
            </p:cNvPr>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0" name="Google Shape;1165;p160">
              <a:extLst>
                <a:ext uri="{FF2B5EF4-FFF2-40B4-BE49-F238E27FC236}">
                  <a16:creationId xmlns:a16="http://schemas.microsoft.com/office/drawing/2014/main" id="{CCD91BD8-B304-4CA9-0718-6813CB54FD10}"/>
                </a:ext>
              </a:extLst>
            </p:cNvPr>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1" name="Google Shape;1166;p160">
              <a:extLst>
                <a:ext uri="{FF2B5EF4-FFF2-40B4-BE49-F238E27FC236}">
                  <a16:creationId xmlns:a16="http://schemas.microsoft.com/office/drawing/2014/main" id="{4C9BCD5B-8A66-34F3-0620-1775888EF6DA}"/>
                </a:ext>
              </a:extLst>
            </p:cNvPr>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2" name="Google Shape;1167;p160">
              <a:extLst>
                <a:ext uri="{FF2B5EF4-FFF2-40B4-BE49-F238E27FC236}">
                  <a16:creationId xmlns:a16="http://schemas.microsoft.com/office/drawing/2014/main" id="{51A65269-55C2-2B52-2D03-81B79F18BED9}"/>
                </a:ext>
              </a:extLst>
            </p:cNvPr>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23" name="Google Shape;1168;p160">
            <a:extLst>
              <a:ext uri="{FF2B5EF4-FFF2-40B4-BE49-F238E27FC236}">
                <a16:creationId xmlns:a16="http://schemas.microsoft.com/office/drawing/2014/main" id="{30B8FE92-807C-5661-78DF-A2B2AFA0EE0E}"/>
              </a:ext>
            </a:extLst>
          </p:cNvPr>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24" name="Google Shape;1169;p160">
            <a:extLst>
              <a:ext uri="{FF2B5EF4-FFF2-40B4-BE49-F238E27FC236}">
                <a16:creationId xmlns:a16="http://schemas.microsoft.com/office/drawing/2014/main" id="{A43C74B8-13BA-1A6C-E1E5-DC55DE7B1FB8}"/>
              </a:ext>
            </a:extLst>
          </p:cNvPr>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25" name="Google Shape;1170;p160">
            <a:extLst>
              <a:ext uri="{FF2B5EF4-FFF2-40B4-BE49-F238E27FC236}">
                <a16:creationId xmlns:a16="http://schemas.microsoft.com/office/drawing/2014/main" id="{02536559-485B-6D0D-388A-A435EBB1709A}"/>
              </a:ext>
            </a:extLst>
          </p:cNvPr>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26" name="Google Shape;1171;p160">
            <a:extLst>
              <a:ext uri="{FF2B5EF4-FFF2-40B4-BE49-F238E27FC236}">
                <a16:creationId xmlns:a16="http://schemas.microsoft.com/office/drawing/2014/main" id="{B0E29759-0F88-9AFE-C415-D645A92B8381}"/>
              </a:ext>
            </a:extLst>
          </p:cNvPr>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27" name="Google Shape;1172;p160">
            <a:extLst>
              <a:ext uri="{FF2B5EF4-FFF2-40B4-BE49-F238E27FC236}">
                <a16:creationId xmlns:a16="http://schemas.microsoft.com/office/drawing/2014/main" id="{91D61C77-9F63-36AE-B8A8-E4307599468F}"/>
              </a:ext>
            </a:extLst>
          </p:cNvPr>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28" name="Google Shape;1173;p160">
            <a:extLst>
              <a:ext uri="{FF2B5EF4-FFF2-40B4-BE49-F238E27FC236}">
                <a16:creationId xmlns:a16="http://schemas.microsoft.com/office/drawing/2014/main" id="{61C1CED7-C311-5470-1925-1C813C365AD2}"/>
              </a:ext>
            </a:extLst>
          </p:cNvPr>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denied access to target's account thanks to MFA</a:t>
            </a:r>
            <a:endParaRPr sz="1500" b="1" dirty="0">
              <a:solidFill>
                <a:srgbClr val="59575C"/>
              </a:solidFill>
              <a:latin typeface="+mn-lt"/>
              <a:ea typeface="Salesforce Sans"/>
              <a:cs typeface="Salesforce Sans"/>
              <a:sym typeface="Salesforce Sans"/>
            </a:endParaRPr>
          </a:p>
        </p:txBody>
      </p:sp>
      <p:sp>
        <p:nvSpPr>
          <p:cNvPr id="29" name="Google Shape;1174;p160">
            <a:extLst>
              <a:ext uri="{FF2B5EF4-FFF2-40B4-BE49-F238E27FC236}">
                <a16:creationId xmlns:a16="http://schemas.microsoft.com/office/drawing/2014/main" id="{3D78ED39-0678-8D11-FD62-30AC11F240D3}"/>
              </a:ext>
            </a:extLst>
          </p:cNvPr>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Phishing</a:t>
            </a:r>
            <a:endParaRPr sz="1500" b="1" dirty="0">
              <a:latin typeface="+mn-lt"/>
              <a:ea typeface="Salesforce Sans"/>
              <a:cs typeface="Salesforce Sans"/>
              <a:sym typeface="Salesforce Sans"/>
            </a:endParaRPr>
          </a:p>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Website</a:t>
            </a:r>
            <a:endParaRPr sz="1500" b="1" dirty="0">
              <a:latin typeface="+mn-lt"/>
              <a:ea typeface="Salesforce Sans"/>
              <a:cs typeface="Salesforce Sans"/>
              <a:sym typeface="Salesforce Sans"/>
            </a:endParaRPr>
          </a:p>
        </p:txBody>
      </p:sp>
      <p:cxnSp>
        <p:nvCxnSpPr>
          <p:cNvPr id="30" name="Google Shape;1175;p160">
            <a:extLst>
              <a:ext uri="{FF2B5EF4-FFF2-40B4-BE49-F238E27FC236}">
                <a16:creationId xmlns:a16="http://schemas.microsoft.com/office/drawing/2014/main" id="{2CF3A0F8-FF8C-1EAF-0118-5E0FFF5EE200}"/>
              </a:ext>
            </a:extLst>
          </p:cNvPr>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31" name="Google Shape;1176;p160">
            <a:extLst>
              <a:ext uri="{FF2B5EF4-FFF2-40B4-BE49-F238E27FC236}">
                <a16:creationId xmlns:a16="http://schemas.microsoft.com/office/drawing/2014/main" id="{D0C5D302-D474-7C1A-17EA-FD3FD3127A75}"/>
              </a:ext>
            </a:extLst>
          </p:cNvPr>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32" name="Google Shape;1177;p160">
            <a:extLst>
              <a:ext uri="{FF2B5EF4-FFF2-40B4-BE49-F238E27FC236}">
                <a16:creationId xmlns:a16="http://schemas.microsoft.com/office/drawing/2014/main" id="{64FBF1BC-2386-DE2A-B251-A306FEC8CE72}"/>
              </a:ext>
            </a:extLst>
          </p:cNvPr>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8"/>
        <p:cNvGrpSpPr/>
        <p:nvPr/>
      </p:nvGrpSpPr>
      <p:grpSpPr>
        <a:xfrm>
          <a:off x="0" y="0"/>
          <a:ext cx="0" cy="0"/>
          <a:chOff x="0" y="0"/>
          <a:chExt cx="0" cy="0"/>
        </a:xfrm>
      </p:grpSpPr>
      <p:sp>
        <p:nvSpPr>
          <p:cNvPr id="10" name="Google Shape;1144;p157">
            <a:extLst>
              <a:ext uri="{FF2B5EF4-FFF2-40B4-BE49-F238E27FC236}">
                <a16:creationId xmlns:a16="http://schemas.microsoft.com/office/drawing/2014/main" id="{0B20E754-D147-FDAB-2B72-5A928159B39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Strong Verification Methods for MFA</a:t>
            </a:r>
            <a:endParaRPr sz="3200" b="1" dirty="0">
              <a:solidFill>
                <a:schemeClr val="accent1"/>
              </a:solidFill>
              <a:latin typeface="+mj-lt"/>
              <a:ea typeface="Salesforce Sans"/>
              <a:cs typeface="Salesforce Sans"/>
              <a:sym typeface="Salesforce Sans"/>
            </a:endParaRPr>
          </a:p>
        </p:txBody>
      </p:sp>
      <p:sp>
        <p:nvSpPr>
          <p:cNvPr id="11" name="Google Shape;1145;p157">
            <a:extLst>
              <a:ext uri="{FF2B5EF4-FFF2-40B4-BE49-F238E27FC236}">
                <a16:creationId xmlns:a16="http://schemas.microsoft.com/office/drawing/2014/main" id="{6F5DD3C2-AD74-A614-3FAD-1183CB40E9BB}"/>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Available types of verification methods</a:t>
            </a:r>
            <a:endParaRPr sz="2400" strike="sngStrike" dirty="0">
              <a:solidFill>
                <a:schemeClr val="accent1"/>
              </a:solidFill>
              <a:latin typeface="+mj-lt"/>
              <a:ea typeface="Salesforce Sans"/>
              <a:cs typeface="Salesforce Sans"/>
              <a:sym typeface="Salesforce Sans"/>
            </a:endParaRPr>
          </a:p>
        </p:txBody>
      </p:sp>
      <p:sp>
        <p:nvSpPr>
          <p:cNvPr id="12" name="Google Shape;1150;p157">
            <a:extLst>
              <a:ext uri="{FF2B5EF4-FFF2-40B4-BE49-F238E27FC236}">
                <a16:creationId xmlns:a16="http://schemas.microsoft.com/office/drawing/2014/main" id="{8F912ACA-521D-DD5C-F07B-CD55D23AD8F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3" name="Google Shape;1150;p157">
            <a:extLst>
              <a:ext uri="{FF2B5EF4-FFF2-40B4-BE49-F238E27FC236}">
                <a16:creationId xmlns:a16="http://schemas.microsoft.com/office/drawing/2014/main" id="{56A57EF9-D697-C235-2568-DDE88B0902C7}"/>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14" name="Google Shape;1165;p157">
            <a:extLst>
              <a:ext uri="{FF2B5EF4-FFF2-40B4-BE49-F238E27FC236}">
                <a16:creationId xmlns:a16="http://schemas.microsoft.com/office/drawing/2014/main" id="{F9E944F5-6A22-4201-681A-4E772843C3D0}"/>
              </a:ext>
            </a:extLst>
          </p:cNvPr>
          <p:cNvGrpSpPr/>
          <p:nvPr/>
        </p:nvGrpSpPr>
        <p:grpSpPr>
          <a:xfrm>
            <a:off x="9242224" y="2705422"/>
            <a:ext cx="2742617" cy="2743226"/>
            <a:chOff x="7009601" y="2029117"/>
            <a:chExt cx="2057477" cy="2057471"/>
          </a:xfrm>
        </p:grpSpPr>
        <p:sp>
          <p:nvSpPr>
            <p:cNvPr id="15" name="Google Shape;1166;p157">
              <a:extLst>
                <a:ext uri="{FF2B5EF4-FFF2-40B4-BE49-F238E27FC236}">
                  <a16:creationId xmlns:a16="http://schemas.microsoft.com/office/drawing/2014/main" id="{3227D4AE-0732-D37F-B92F-40134A92B856}"/>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16" name="Google Shape;1167;p157">
              <a:extLst>
                <a:ext uri="{FF2B5EF4-FFF2-40B4-BE49-F238E27FC236}">
                  <a16:creationId xmlns:a16="http://schemas.microsoft.com/office/drawing/2014/main" id="{D0839A85-7AE5-691C-260B-DE8C7984244D}"/>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17" name="Google Shape;1168;p157">
              <a:extLst>
                <a:ext uri="{FF2B5EF4-FFF2-40B4-BE49-F238E27FC236}">
                  <a16:creationId xmlns:a16="http://schemas.microsoft.com/office/drawing/2014/main" id="{4B545AE4-644E-3DC1-79F5-8498228CB067}"/>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SMS (Text) verification</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Phone call verification </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Email verification</a:t>
              </a:r>
              <a:endParaRPr sz="1300" dirty="0">
                <a:latin typeface="+mn-lt"/>
              </a:endParaRPr>
            </a:p>
          </p:txBody>
        </p:sp>
        <p:sp>
          <p:nvSpPr>
            <p:cNvPr id="18" name="Google Shape;1169;p157">
              <a:extLst>
                <a:ext uri="{FF2B5EF4-FFF2-40B4-BE49-F238E27FC236}">
                  <a16:creationId xmlns:a16="http://schemas.microsoft.com/office/drawing/2014/main" id="{FAE183F8-7EC5-1EE2-6B62-625B86CB4E59}"/>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en-US" sz="1600" b="1" dirty="0">
                  <a:solidFill>
                    <a:srgbClr val="FFFFFF"/>
                  </a:solidFill>
                  <a:latin typeface="+mn-lt"/>
                  <a:ea typeface="Salesforce Sans"/>
                  <a:cs typeface="Salesforce Sans"/>
                  <a:sym typeface="Salesforce Sans"/>
                </a:rPr>
                <a:t>Not Supported</a:t>
              </a:r>
              <a:endParaRPr sz="1600" b="1" dirty="0">
                <a:latin typeface="+mn-lt"/>
              </a:endParaRPr>
            </a:p>
          </p:txBody>
        </p:sp>
        <p:pic>
          <p:nvPicPr>
            <p:cNvPr id="19" name="Google Shape;1170;p157">
              <a:extLst>
                <a:ext uri="{FF2B5EF4-FFF2-40B4-BE49-F238E27FC236}">
                  <a16:creationId xmlns:a16="http://schemas.microsoft.com/office/drawing/2014/main" id="{31ADEE00-32DE-7440-DFDE-BD975EA5C019}"/>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20" name="Google Shape;1171;p157">
              <a:extLst>
                <a:ext uri="{FF2B5EF4-FFF2-40B4-BE49-F238E27FC236}">
                  <a16:creationId xmlns:a16="http://schemas.microsoft.com/office/drawing/2014/main" id="{EB651CA8-01D9-B436-838D-01286498F589}"/>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21" name="Google Shape;1172;p157">
              <a:extLst>
                <a:ext uri="{FF2B5EF4-FFF2-40B4-BE49-F238E27FC236}">
                  <a16:creationId xmlns:a16="http://schemas.microsoft.com/office/drawing/2014/main" id="{D0614351-14C4-9B96-F3AD-EB61B74F3C6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22" name="Google Shape;1173;p157">
              <a:extLst>
                <a:ext uri="{FF2B5EF4-FFF2-40B4-BE49-F238E27FC236}">
                  <a16:creationId xmlns:a16="http://schemas.microsoft.com/office/drawing/2014/main" id="{C86254F7-B35D-ADB8-25B3-E87123E8588D}"/>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23" name="Google Shape;1150;p157">
            <a:extLst>
              <a:ext uri="{FF2B5EF4-FFF2-40B4-BE49-F238E27FC236}">
                <a16:creationId xmlns:a16="http://schemas.microsoft.com/office/drawing/2014/main" id="{FBB216AE-5BBB-82FC-D389-2BA7BDC42C60}"/>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24" name="Google Shape;1150;p157">
            <a:extLst>
              <a:ext uri="{FF2B5EF4-FFF2-40B4-BE49-F238E27FC236}">
                <a16:creationId xmlns:a16="http://schemas.microsoft.com/office/drawing/2014/main" id="{D09127C0-1701-74C1-F444-65E7AE1809D4}"/>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25" name="Google Shape;1164;p157">
            <a:extLst>
              <a:ext uri="{FF2B5EF4-FFF2-40B4-BE49-F238E27FC236}">
                <a16:creationId xmlns:a16="http://schemas.microsoft.com/office/drawing/2014/main" id="{1D9AAA6C-0320-E6DF-4F26-274AECDCF01B}"/>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26" name="Google Shape;1156;p157">
            <a:extLst>
              <a:ext uri="{FF2B5EF4-FFF2-40B4-BE49-F238E27FC236}">
                <a16:creationId xmlns:a16="http://schemas.microsoft.com/office/drawing/2014/main" id="{18A03177-D239-D75D-4E8A-DFC181FFE29D}"/>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Salesforce Authenticator</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Mobile App</a:t>
            </a:r>
            <a:endParaRPr sz="2000" dirty="0">
              <a:solidFill>
                <a:srgbClr val="FFFFFF"/>
              </a:solidFill>
              <a:latin typeface="+mn-lt"/>
              <a:ea typeface="Salesforce Sans"/>
              <a:cs typeface="Salesforce Sans"/>
              <a:sym typeface="Salesforce Sans"/>
            </a:endParaRPr>
          </a:p>
        </p:txBody>
      </p:sp>
      <p:sp>
        <p:nvSpPr>
          <p:cNvPr id="27" name="Google Shape;1160;p157">
            <a:extLst>
              <a:ext uri="{FF2B5EF4-FFF2-40B4-BE49-F238E27FC236}">
                <a16:creationId xmlns:a16="http://schemas.microsoft.com/office/drawing/2014/main" id="{F2412491-FA7C-4070-3352-F7F330A706F2}"/>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Fast</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free authentication</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mn-lt"/>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mn-lt"/>
              <a:ea typeface="Salesforce Sans"/>
              <a:cs typeface="Salesforce Sans"/>
              <a:sym typeface="Salesforce Sans"/>
            </a:endParaRPr>
          </a:p>
        </p:txBody>
      </p:sp>
      <p:sp>
        <p:nvSpPr>
          <p:cNvPr id="28" name="Google Shape;1158;p157">
            <a:extLst>
              <a:ext uri="{FF2B5EF4-FFF2-40B4-BE49-F238E27FC236}">
                <a16:creationId xmlns:a16="http://schemas.microsoft.com/office/drawing/2014/main" id="{4CB91ABC-DEB4-6866-8A30-51034EC4E08A}"/>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Third-Party Authenticator </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Apps</a:t>
            </a:r>
            <a:endParaRPr sz="2000" dirty="0">
              <a:solidFill>
                <a:srgbClr val="FFFFFF"/>
              </a:solidFill>
              <a:latin typeface="+mn-lt"/>
              <a:ea typeface="Salesforce Sans"/>
              <a:cs typeface="Salesforce Sans"/>
              <a:sym typeface="Salesforce Sans"/>
            </a:endParaRPr>
          </a:p>
        </p:txBody>
      </p:sp>
      <p:sp>
        <p:nvSpPr>
          <p:cNvPr id="29" name="Google Shape;1161;p157">
            <a:extLst>
              <a:ext uri="{FF2B5EF4-FFF2-40B4-BE49-F238E27FC236}">
                <a16:creationId xmlns:a16="http://schemas.microsoft.com/office/drawing/2014/main" id="{0370706B-4E37-9A54-3B68-645F7BD334A8}"/>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Microsoft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Authy</a:t>
            </a:r>
            <a:endParaRPr sz="1100" dirty="0">
              <a:latin typeface="+mn-lt"/>
            </a:endParaRPr>
          </a:p>
        </p:txBody>
      </p:sp>
      <p:pic>
        <p:nvPicPr>
          <p:cNvPr id="30" name="Google Shape;1163;p157">
            <a:extLst>
              <a:ext uri="{FF2B5EF4-FFF2-40B4-BE49-F238E27FC236}">
                <a16:creationId xmlns:a16="http://schemas.microsoft.com/office/drawing/2014/main" id="{290BB8DD-4725-0C15-DB48-C8C79874F1ED}"/>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31" name="Google Shape;1159;p157">
            <a:extLst>
              <a:ext uri="{FF2B5EF4-FFF2-40B4-BE49-F238E27FC236}">
                <a16:creationId xmlns:a16="http://schemas.microsoft.com/office/drawing/2014/main" id="{DF841EB8-CF8B-17C8-915A-281FA3225A52}"/>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Security Keys</a:t>
            </a:r>
            <a:endParaRPr sz="2000" dirty="0">
              <a:latin typeface="+mn-lt"/>
            </a:endParaRPr>
          </a:p>
        </p:txBody>
      </p:sp>
      <p:sp>
        <p:nvSpPr>
          <p:cNvPr id="32" name="Google Shape;1162;p157">
            <a:extLst>
              <a:ext uri="{FF2B5EF4-FFF2-40B4-BE49-F238E27FC236}">
                <a16:creationId xmlns:a16="http://schemas.microsoft.com/office/drawing/2014/main" id="{AF4668FB-D115-B72A-B09E-CD7B8A887797}"/>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Yubico’s YubiKey</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Google’s Titan Security Key</a:t>
            </a:r>
            <a:endParaRPr sz="1100" dirty="0">
              <a:solidFill>
                <a:srgbClr val="FFFFFF"/>
              </a:solidFill>
              <a:latin typeface="+mn-lt"/>
              <a:ea typeface="Salesforce Sans"/>
              <a:cs typeface="Salesforce Sans"/>
              <a:sym typeface="Salesforce Sans"/>
            </a:endParaRPr>
          </a:p>
        </p:txBody>
      </p:sp>
      <p:pic>
        <p:nvPicPr>
          <p:cNvPr id="33" name="Picture 22">
            <a:extLst>
              <a:ext uri="{FF2B5EF4-FFF2-40B4-BE49-F238E27FC236}">
                <a16:creationId xmlns:a16="http://schemas.microsoft.com/office/drawing/2014/main" id="{E8FECFFB-11B6-3706-5E43-799E6BC1ACA6}"/>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4" name="Google Shape;1159;p157">
            <a:extLst>
              <a:ext uri="{FF2B5EF4-FFF2-40B4-BE49-F238E27FC236}">
                <a16:creationId xmlns:a16="http://schemas.microsoft.com/office/drawing/2014/main" id="{266CDCD6-6D7D-3E68-10C5-B27826866D9E}"/>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Built-In Authenticators</a:t>
            </a:r>
            <a:endParaRPr sz="2000" dirty="0">
              <a:latin typeface="+mn-lt"/>
            </a:endParaRPr>
          </a:p>
        </p:txBody>
      </p:sp>
      <p:sp>
        <p:nvSpPr>
          <p:cNvPr id="35" name="Google Shape;1161;p157">
            <a:extLst>
              <a:ext uri="{FF2B5EF4-FFF2-40B4-BE49-F238E27FC236}">
                <a16:creationId xmlns:a16="http://schemas.microsoft.com/office/drawing/2014/main" id="{EBA7836D-F958-FDAD-350A-05BCA2B12E30}"/>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en-US" sz="1100" dirty="0">
                <a:solidFill>
                  <a:schemeClr val="bg1"/>
                </a:solidFill>
                <a:latin typeface="+mn-lt"/>
              </a:rPr>
              <a:t>Desktop + mobile device biometric systems, such as: </a:t>
            </a:r>
          </a:p>
          <a:p>
            <a:pPr algn="ctr" fontAlgn="base"/>
            <a:r>
              <a:rPr lang="en-US" sz="1100" dirty="0">
                <a:solidFill>
                  <a:schemeClr val="bg1"/>
                </a:solidFill>
                <a:latin typeface="+mn-lt"/>
              </a:rPr>
              <a:t>Windows Hello</a:t>
            </a:r>
          </a:p>
          <a:p>
            <a:pPr algn="ctr" fontAlgn="base"/>
            <a:r>
              <a:rPr lang="en-US" sz="1100" dirty="0">
                <a:solidFill>
                  <a:schemeClr val="bg1"/>
                </a:solidFill>
                <a:latin typeface="+mn-lt"/>
              </a:rPr>
              <a:t>Touch ID</a:t>
            </a:r>
          </a:p>
          <a:p>
            <a:pPr algn="ctr" fontAlgn="base"/>
            <a:r>
              <a:rPr lang="en-US" sz="1100" dirty="0">
                <a:solidFill>
                  <a:schemeClr val="bg1"/>
                </a:solidFill>
                <a:latin typeface="+mn-lt"/>
              </a:rPr>
              <a:t>Face ID</a:t>
            </a:r>
          </a:p>
        </p:txBody>
      </p:sp>
      <p:pic>
        <p:nvPicPr>
          <p:cNvPr id="36" name="Picture 2">
            <a:extLst>
              <a:ext uri="{FF2B5EF4-FFF2-40B4-BE49-F238E27FC236}">
                <a16:creationId xmlns:a16="http://schemas.microsoft.com/office/drawing/2014/main" id="{98F56292-6798-EC97-C0E2-1B20BC2C815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a:extLst>
              <a:ext uri="{FF2B5EF4-FFF2-40B4-BE49-F238E27FC236}">
                <a16:creationId xmlns:a16="http://schemas.microsoft.com/office/drawing/2014/main" id="{B306CA4B-8E81-C796-40C1-50ED0F7B26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FFDC8639-A51C-C16A-08A1-D7E8ECFCF4B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78"/>
        <p:cNvGrpSpPr/>
        <p:nvPr/>
      </p:nvGrpSpPr>
      <p:grpSpPr>
        <a:xfrm>
          <a:off x="0" y="0"/>
          <a:ext cx="0" cy="0"/>
          <a:chOff x="0" y="0"/>
          <a:chExt cx="0" cy="0"/>
        </a:xfrm>
      </p:grpSpPr>
      <p:sp>
        <p:nvSpPr>
          <p:cNvPr id="2479" name="Google Shape;2479;p170"/>
          <p:cNvSpPr txBox="1"/>
          <p:nvPr/>
        </p:nvSpPr>
        <p:spPr>
          <a:xfrm>
            <a:off x="582275" y="425125"/>
            <a:ext cx="11037000" cy="543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chemeClr val="accent1"/>
                </a:solidFill>
                <a:latin typeface="+mj-lt"/>
                <a:ea typeface="Salesforce Sans"/>
                <a:cs typeface="Salesforce Sans"/>
                <a:sym typeface="Salesforce Sans"/>
              </a:rPr>
              <a:t>What To Expect When MFA is Enabled</a:t>
            </a:r>
            <a:endParaRPr sz="3200" b="1" dirty="0">
              <a:solidFill>
                <a:schemeClr val="accent1"/>
              </a:solidFill>
              <a:latin typeface="+mj-lt"/>
              <a:ea typeface="Salesforce Sans"/>
              <a:cs typeface="Salesforce Sans"/>
              <a:sym typeface="Salesforce Sans"/>
            </a:endParaRPr>
          </a:p>
        </p:txBody>
      </p:sp>
      <p:sp>
        <p:nvSpPr>
          <p:cNvPr id="2480" name="Google Shape;2480;p170"/>
          <p:cNvSpPr txBox="1"/>
          <p:nvPr/>
        </p:nvSpPr>
        <p:spPr>
          <a:xfrm>
            <a:off x="555674" y="1044750"/>
            <a:ext cx="11037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 sz="2200" dirty="0">
                <a:solidFill>
                  <a:srgbClr val="032D60"/>
                </a:solidFill>
                <a:latin typeface="+mn-lt"/>
                <a:ea typeface="Salesforce Sans"/>
                <a:cs typeface="Salesforce Sans"/>
                <a:sym typeface="Salesforce Sans"/>
              </a:rPr>
              <a:t>Each user must:</a:t>
            </a:r>
            <a:endParaRPr sz="2200" dirty="0">
              <a:solidFill>
                <a:srgbClr val="032D60"/>
              </a:solidFill>
              <a:latin typeface="+mn-lt"/>
              <a:ea typeface="Salesforce Sans"/>
              <a:cs typeface="Salesforce Sans"/>
              <a:sym typeface="Salesforce Sans"/>
            </a:endParaRPr>
          </a:p>
        </p:txBody>
      </p:sp>
      <p:pic>
        <p:nvPicPr>
          <p:cNvPr id="2481" name="Google Shape;2481;p170" descr="21.png"/>
          <p:cNvPicPr preferRelativeResize="0"/>
          <p:nvPr/>
        </p:nvPicPr>
        <p:blipFill rotWithShape="1">
          <a:blip r:embed="rId3">
            <a:alphaModFix/>
          </a:blip>
          <a:srcRect/>
          <a:stretch/>
        </p:blipFill>
        <p:spPr>
          <a:xfrm>
            <a:off x="7802332" y="4401369"/>
            <a:ext cx="196583" cy="543388"/>
          </a:xfrm>
          <a:prstGeom prst="rect">
            <a:avLst/>
          </a:prstGeom>
          <a:noFill/>
          <a:ln>
            <a:noFill/>
          </a:ln>
        </p:spPr>
      </p:pic>
      <p:sp>
        <p:nvSpPr>
          <p:cNvPr id="2482" name="Google Shape;2482;p170"/>
          <p:cNvSpPr txBox="1"/>
          <p:nvPr/>
        </p:nvSpPr>
        <p:spPr>
          <a:xfrm>
            <a:off x="903011"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Obtain a verification method</a:t>
            </a:r>
            <a:endParaRPr sz="2000" dirty="0">
              <a:solidFill>
                <a:srgbClr val="59575C"/>
              </a:solidFill>
              <a:latin typeface="+mn-lt"/>
              <a:ea typeface="Salesforce Sans"/>
              <a:cs typeface="Salesforce Sans"/>
              <a:sym typeface="Salesforce Sans"/>
            </a:endParaRPr>
          </a:p>
        </p:txBody>
      </p:sp>
      <p:sp>
        <p:nvSpPr>
          <p:cNvPr id="2483" name="Google Shape;2483;p170"/>
          <p:cNvSpPr/>
          <p:nvPr/>
        </p:nvSpPr>
        <p:spPr>
          <a:xfrm>
            <a:off x="1943922"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1</a:t>
            </a:r>
            <a:endParaRPr sz="2400" b="1">
              <a:solidFill>
                <a:srgbClr val="FFFFFF"/>
              </a:solidFill>
              <a:latin typeface="Salesforce Sans"/>
              <a:ea typeface="Salesforce Sans"/>
              <a:cs typeface="Salesforce Sans"/>
              <a:sym typeface="Salesforce Sans"/>
            </a:endParaRPr>
          </a:p>
        </p:txBody>
      </p:sp>
      <p:sp>
        <p:nvSpPr>
          <p:cNvPr id="2484" name="Google Shape;2484;p170"/>
          <p:cNvSpPr txBox="1"/>
          <p:nvPr/>
        </p:nvSpPr>
        <p:spPr>
          <a:xfrm>
            <a:off x="4669386"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Register the method to connect it to their    Salesforce account</a:t>
            </a:r>
            <a:endParaRPr sz="2000" dirty="0">
              <a:solidFill>
                <a:srgbClr val="59575C"/>
              </a:solidFill>
              <a:latin typeface="+mn-lt"/>
              <a:ea typeface="Salesforce Sans"/>
              <a:cs typeface="Salesforce Sans"/>
              <a:sym typeface="Salesforce Sans"/>
            </a:endParaRPr>
          </a:p>
        </p:txBody>
      </p:sp>
      <p:sp>
        <p:nvSpPr>
          <p:cNvPr id="2485" name="Google Shape;2485;p170"/>
          <p:cNvSpPr/>
          <p:nvPr/>
        </p:nvSpPr>
        <p:spPr>
          <a:xfrm>
            <a:off x="5710296"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2</a:t>
            </a:r>
            <a:endParaRPr sz="2400" b="1">
              <a:solidFill>
                <a:srgbClr val="FFFFFF"/>
              </a:solidFill>
              <a:latin typeface="Salesforce Sans"/>
              <a:ea typeface="Salesforce Sans"/>
              <a:cs typeface="Salesforce Sans"/>
              <a:sym typeface="Salesforce Sans"/>
            </a:endParaRPr>
          </a:p>
        </p:txBody>
      </p:sp>
      <p:sp>
        <p:nvSpPr>
          <p:cNvPr id="2486" name="Google Shape;2486;p170"/>
          <p:cNvSpPr txBox="1"/>
          <p:nvPr/>
        </p:nvSpPr>
        <p:spPr>
          <a:xfrm>
            <a:off x="8490200" y="3193375"/>
            <a:ext cx="27507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Use the verification method at each login to  verify their identity</a:t>
            </a:r>
            <a:endParaRPr sz="2000" dirty="0">
              <a:solidFill>
                <a:srgbClr val="59575C"/>
              </a:solidFill>
              <a:latin typeface="+mn-lt"/>
              <a:ea typeface="Salesforce Sans"/>
              <a:cs typeface="Salesforce Sans"/>
              <a:sym typeface="Salesforce Sans"/>
            </a:endParaRPr>
          </a:p>
        </p:txBody>
      </p:sp>
      <p:sp>
        <p:nvSpPr>
          <p:cNvPr id="2487" name="Google Shape;2487;p170"/>
          <p:cNvSpPr/>
          <p:nvPr/>
        </p:nvSpPr>
        <p:spPr>
          <a:xfrm>
            <a:off x="9490251"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3</a:t>
            </a:r>
            <a:endParaRPr sz="2400" b="1">
              <a:solidFill>
                <a:srgbClr val="FFFFFF"/>
              </a:solidFill>
              <a:latin typeface="Salesforce Sans"/>
              <a:ea typeface="Salesforce Sans"/>
              <a:cs typeface="Salesforce Sans"/>
              <a:sym typeface="Salesforce Sans"/>
            </a:endParaRPr>
          </a:p>
        </p:txBody>
      </p:sp>
      <p:sp>
        <p:nvSpPr>
          <p:cNvPr id="2" name="Rounded Rectangle 1">
            <a:extLst>
              <a:ext uri="{FF2B5EF4-FFF2-40B4-BE49-F238E27FC236}">
                <a16:creationId xmlns:a16="http://schemas.microsoft.com/office/drawing/2014/main" id="{6FC08469-02DA-BC21-C17F-3E89B3265256}"/>
              </a:ext>
            </a:extLst>
          </p:cNvPr>
          <p:cNvSpPr/>
          <p:nvPr/>
        </p:nvSpPr>
        <p:spPr>
          <a:xfrm>
            <a:off x="2319311" y="5432554"/>
            <a:ext cx="7573593" cy="983067"/>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Tip: Register at least two methods so you have a backup.</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43"/>
        <p:cNvGrpSpPr/>
        <p:nvPr/>
      </p:nvGrpSpPr>
      <p:grpSpPr>
        <a:xfrm>
          <a:off x="0" y="0"/>
          <a:ext cx="0" cy="0"/>
          <a:chOff x="0" y="0"/>
          <a:chExt cx="0" cy="0"/>
        </a:xfrm>
      </p:grpSpPr>
      <p:sp>
        <p:nvSpPr>
          <p:cNvPr id="10" name="Google Shape;1307;p164">
            <a:extLst>
              <a:ext uri="{FF2B5EF4-FFF2-40B4-BE49-F238E27FC236}">
                <a16:creationId xmlns:a16="http://schemas.microsoft.com/office/drawing/2014/main" id="{57621921-4AE1-A0E9-0460-3A55EECB2FF6}"/>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Salesforce Authenticator</a:t>
            </a:r>
            <a:endParaRPr sz="3200" b="1" dirty="0">
              <a:solidFill>
                <a:schemeClr val="accent1"/>
              </a:solidFill>
              <a:latin typeface="+mj-lt"/>
              <a:ea typeface="Salesforce Sans"/>
              <a:cs typeface="Salesforce Sans"/>
              <a:sym typeface="Salesforce Sans"/>
            </a:endParaRPr>
          </a:p>
        </p:txBody>
      </p:sp>
      <p:sp>
        <p:nvSpPr>
          <p:cNvPr id="11" name="Google Shape;1308;p164">
            <a:extLst>
              <a:ext uri="{FF2B5EF4-FFF2-40B4-BE49-F238E27FC236}">
                <a16:creationId xmlns:a16="http://schemas.microsoft.com/office/drawing/2014/main" id="{B5E3AD49-906E-821F-9017-7D055AF00FE0}"/>
              </a:ext>
            </a:extLst>
          </p:cNvPr>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2000" b="1" dirty="0">
                <a:solidFill>
                  <a:srgbClr val="59575C"/>
                </a:solidFill>
                <a:latin typeface="+mn-lt"/>
                <a:ea typeface="Salesforce Sans"/>
                <a:cs typeface="Salesforce Sans"/>
                <a:sym typeface="Salesforce Sans"/>
              </a:rPr>
              <a:t>Salesforce Authenticator </a:t>
            </a:r>
            <a:r>
              <a:rPr lang="en-US" sz="2000" dirty="0">
                <a:solidFill>
                  <a:srgbClr val="59575C"/>
                </a:solidFill>
                <a:latin typeface="+mn-lt"/>
                <a:ea typeface="Salesforce Sans"/>
                <a:cs typeface="Salesforce Sans"/>
                <a:sym typeface="Salesforce Sans"/>
              </a:rPr>
              <a:t>is a mobile app that can be used with MFA in your Salesforce org or tenant, driving a seamless user experience for your end users.</a:t>
            </a:r>
            <a:endParaRPr sz="20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b="1" dirty="0">
                <a:solidFill>
                  <a:srgbClr val="1C4587"/>
                </a:solidFill>
                <a:latin typeface="+mn-lt"/>
                <a:ea typeface="Salesforce Sans"/>
                <a:cs typeface="Salesforce Sans"/>
                <a:sym typeface="Salesforce Sans"/>
              </a:rPr>
              <a:t>Salesforce Authenticator tells the user:</a:t>
            </a:r>
            <a:endParaRPr sz="2000" b="1" dirty="0">
              <a:solidFill>
                <a:srgbClr val="1C4587"/>
              </a:solidFill>
              <a:latin typeface="+mn-lt"/>
              <a:ea typeface="Salesforce Sans"/>
              <a:cs typeface="Salesforce Sans"/>
              <a:sym typeface="Salesforce Sans"/>
            </a:endParaRPr>
          </a:p>
          <a:p>
            <a:pPr marL="749300" lvl="0" indent="-342900" algn="l" rtl="0">
              <a:spcBef>
                <a:spcPts val="3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action</a:t>
            </a:r>
            <a:r>
              <a:rPr lang="en-US" sz="1600" dirty="0">
                <a:solidFill>
                  <a:srgbClr val="59575C"/>
                </a:solidFill>
                <a:latin typeface="+mn-lt"/>
                <a:ea typeface="Salesforce Sans"/>
                <a:cs typeface="Salesforce Sans"/>
                <a:sym typeface="Salesforce Sans"/>
              </a:rPr>
              <a:t> needs to be approved</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user</a:t>
            </a:r>
            <a:r>
              <a:rPr lang="en-US" sz="1600" dirty="0">
                <a:solidFill>
                  <a:srgbClr val="59575C"/>
                </a:solidFill>
                <a:latin typeface="+mn-lt"/>
                <a:ea typeface="Salesforce Sans"/>
                <a:cs typeface="Salesforce Sans"/>
                <a:sym typeface="Salesforce Sans"/>
              </a:rPr>
              <a:t> is requesting the action</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which </a:t>
            </a:r>
            <a:r>
              <a:rPr lang="en-US" sz="1600" b="1" dirty="0">
                <a:solidFill>
                  <a:srgbClr val="59575C"/>
                </a:solidFill>
                <a:latin typeface="+mn-lt"/>
                <a:ea typeface="Salesforce Sans"/>
                <a:cs typeface="Salesforce Sans"/>
                <a:sym typeface="Salesforce Sans"/>
              </a:rPr>
              <a:t>service</a:t>
            </a:r>
            <a:r>
              <a:rPr lang="en-US" sz="1600" dirty="0">
                <a:solidFill>
                  <a:srgbClr val="59575C"/>
                </a:solidFill>
                <a:latin typeface="+mn-lt"/>
                <a:ea typeface="Salesforce Sans"/>
                <a:cs typeface="Salesforce Sans"/>
                <a:sym typeface="Salesforce Sans"/>
              </a:rPr>
              <a:t> is the requested action coming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device</a:t>
            </a:r>
            <a:r>
              <a:rPr lang="en-US" sz="1600" dirty="0">
                <a:solidFill>
                  <a:srgbClr val="59575C"/>
                </a:solidFill>
                <a:latin typeface="+mn-lt"/>
                <a:ea typeface="Salesforce Sans"/>
                <a:cs typeface="Salesforce Sans"/>
                <a:sym typeface="Salesforce Sans"/>
              </a:rPr>
              <a:t> the user is using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what </a:t>
            </a:r>
            <a:r>
              <a:rPr lang="en-US" sz="1600" b="1" dirty="0">
                <a:solidFill>
                  <a:srgbClr val="59575C"/>
                </a:solidFill>
                <a:latin typeface="+mn-lt"/>
                <a:ea typeface="Salesforce Sans"/>
                <a:cs typeface="Salesforce Sans"/>
                <a:sym typeface="Salesforce Sans"/>
              </a:rPr>
              <a:t>location</a:t>
            </a:r>
            <a:r>
              <a:rPr lang="en-US" sz="1600" dirty="0">
                <a:solidFill>
                  <a:srgbClr val="59575C"/>
                </a:solidFill>
                <a:latin typeface="+mn-lt"/>
                <a:ea typeface="Salesforce Sans"/>
                <a:cs typeface="Salesforce Sans"/>
                <a:sym typeface="Salesforce Sans"/>
              </a:rPr>
              <a:t> would the user approve or deny this request</a:t>
            </a:r>
            <a:endParaRPr sz="16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dirty="0">
                <a:solidFill>
                  <a:srgbClr val="59575C"/>
                </a:solidFill>
                <a:latin typeface="+mn-lt"/>
                <a:ea typeface="Salesforce Sans"/>
                <a:cs typeface="Salesforce Sans"/>
                <a:sym typeface="Salesforce Sans"/>
              </a:rPr>
              <a:t>With this information, the user can simply tap the "Approve" or "Deny" button to execute the decision, completing authentication quickly as part of their login process.</a:t>
            </a:r>
            <a:endParaRPr sz="20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2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 name="Google Shape;1309;p164">
            <a:extLst>
              <a:ext uri="{FF2B5EF4-FFF2-40B4-BE49-F238E27FC236}">
                <a16:creationId xmlns:a16="http://schemas.microsoft.com/office/drawing/2014/main" id="{599F3F83-F005-24A7-C103-0498145753CA}"/>
              </a:ext>
            </a:extLst>
          </p:cNvPr>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Fast, frictionless, free authentication</a:t>
            </a:r>
            <a:endParaRPr sz="2400" dirty="0">
              <a:solidFill>
                <a:schemeClr val="accent1"/>
              </a:solidFill>
              <a:latin typeface="+mj-lt"/>
              <a:ea typeface="Salesforce Sans"/>
              <a:cs typeface="Salesforce Sans"/>
              <a:sym typeface="Salesforce Sans"/>
            </a:endParaRPr>
          </a:p>
        </p:txBody>
      </p:sp>
      <p:grpSp>
        <p:nvGrpSpPr>
          <p:cNvPr id="13" name="Google Shape;1310;p164">
            <a:extLst>
              <a:ext uri="{FF2B5EF4-FFF2-40B4-BE49-F238E27FC236}">
                <a16:creationId xmlns:a16="http://schemas.microsoft.com/office/drawing/2014/main" id="{BCE40F94-C0F1-6E06-A4D2-6AAC89F828E4}"/>
              </a:ext>
            </a:extLst>
          </p:cNvPr>
          <p:cNvGrpSpPr/>
          <p:nvPr/>
        </p:nvGrpSpPr>
        <p:grpSpPr>
          <a:xfrm>
            <a:off x="7574651" y="720799"/>
            <a:ext cx="3811284" cy="5938726"/>
            <a:chOff x="5836401" y="470632"/>
            <a:chExt cx="2859178" cy="4454156"/>
          </a:xfrm>
        </p:grpSpPr>
        <p:pic>
          <p:nvPicPr>
            <p:cNvPr id="14" name="Google Shape;1311;p164">
              <a:extLst>
                <a:ext uri="{FF2B5EF4-FFF2-40B4-BE49-F238E27FC236}">
                  <a16:creationId xmlns:a16="http://schemas.microsoft.com/office/drawing/2014/main" id="{4EA76C87-93E0-69CE-8199-8E688A6EDDBD}"/>
                </a:ext>
              </a:extLst>
            </p:cNvPr>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5" name="Google Shape;1312;p164">
              <a:extLst>
                <a:ext uri="{FF2B5EF4-FFF2-40B4-BE49-F238E27FC236}">
                  <a16:creationId xmlns:a16="http://schemas.microsoft.com/office/drawing/2014/main" id="{5F0AB0DD-4DBA-0D3B-EF66-5B662114F47F}"/>
                </a:ext>
              </a:extLst>
            </p:cNvPr>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6" name="Google Shape;1313;p164">
              <a:extLst>
                <a:ext uri="{FF2B5EF4-FFF2-40B4-BE49-F238E27FC236}">
                  <a16:creationId xmlns:a16="http://schemas.microsoft.com/office/drawing/2014/main" id="{0C630522-8C74-981A-B290-74267AC4ADFC}"/>
                </a:ext>
              </a:extLst>
            </p:cNvPr>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Salesforce Authenticator: Register the App</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Salesforce Authenticator on your mobile device. It’s available from the Apple App Store or Google Play.</a:t>
            </a:r>
          </a:p>
          <a:p>
            <a:pPr algn="ctr"/>
            <a:r>
              <a:rPr lang="en-US"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the Salesforce Authenticator mobile app</a:t>
            </a:r>
            <a:r>
              <a:rPr lang="en-US" dirty="0"/>
              <a:t>.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4"/>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5"/>
          <a:stretch>
            <a:fillRect/>
          </a:stretch>
        </p:blipFill>
        <p:spPr>
          <a:xfrm>
            <a:off x="3551640" y="3304573"/>
            <a:ext cx="2503940" cy="3200400"/>
          </a:xfrm>
          <a:prstGeom prst="rect">
            <a:avLst/>
          </a:prstGeom>
        </p:spPr>
      </p:pic>
      <p:pic>
        <p:nvPicPr>
          <p:cNvPr id="15" name="Picture 14">
            <a:extLst>
              <a:ext uri="{FF2B5EF4-FFF2-40B4-BE49-F238E27FC236}">
                <a16:creationId xmlns:a16="http://schemas.microsoft.com/office/drawing/2014/main" id="{F8037B17-5A04-7442-ADE3-9932EDDE848F}"/>
              </a:ext>
            </a:extLst>
          </p:cNvPr>
          <p:cNvPicPr>
            <a:picLocks noChangeAspect="1"/>
          </p:cNvPicPr>
          <p:nvPr/>
        </p:nvPicPr>
        <p:blipFill>
          <a:blip r:embed="rId6"/>
          <a:srcRect/>
          <a:stretch/>
        </p:blipFill>
        <p:spPr>
          <a:xfrm>
            <a:off x="6911596" y="3304573"/>
            <a:ext cx="1664854"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Connect Salesforce Authenticator screen displays. </a:t>
            </a:r>
          </a:p>
        </p:txBody>
      </p:sp>
      <p:pic>
        <p:nvPicPr>
          <p:cNvPr id="4" name="Picture 3" descr="Graphical user interface, text, application&#10;&#10;Description automatically generated">
            <a:extLst>
              <a:ext uri="{FF2B5EF4-FFF2-40B4-BE49-F238E27FC236}">
                <a16:creationId xmlns:a16="http://schemas.microsoft.com/office/drawing/2014/main" id="{8FEEDA07-4B1C-35E7-7B7F-C21C2D626E11}"/>
              </a:ext>
            </a:extLst>
          </p:cNvPr>
          <p:cNvPicPr>
            <a:picLocks noChangeAspect="1"/>
          </p:cNvPicPr>
          <p:nvPr/>
        </p:nvPicPr>
        <p:blipFill>
          <a:blip r:embed="rId7"/>
          <a:stretch>
            <a:fillRect/>
          </a:stretch>
        </p:blipFill>
        <p:spPr>
          <a:xfrm>
            <a:off x="9760620" y="3304573"/>
            <a:ext cx="1856792" cy="3200400"/>
          </a:xfrm>
          <a:prstGeom prst="rect">
            <a:avLst/>
          </a:prstGeom>
        </p:spPr>
      </p:pic>
      <p:sp>
        <p:nvSpPr>
          <p:cNvPr id="5" name="Rounded Rectangle 4">
            <a:extLst>
              <a:ext uri="{FF2B5EF4-FFF2-40B4-BE49-F238E27FC236}">
                <a16:creationId xmlns:a16="http://schemas.microsoft.com/office/drawing/2014/main" id="{1A63CF9C-D992-9445-B5BB-5625E0E9A67C}"/>
              </a:ext>
            </a:extLst>
          </p:cNvPr>
          <p:cNvSpPr/>
          <p:nvPr/>
        </p:nvSpPr>
        <p:spPr>
          <a:xfrm>
            <a:off x="7074054" y="4756484"/>
            <a:ext cx="1339937" cy="1524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500450035"/>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On your mobile device, open Salesforce Authenticator and tap </a:t>
            </a:r>
            <a:r>
              <a:rPr lang="en-US" b="1" dirty="0"/>
              <a:t>Add an Account</a:t>
            </a:r>
            <a:r>
              <a:rPr lang="en-US" dirty="0"/>
              <a:t>.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The app displays a two-word phrase.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On your computer, enter the phrase in the Two-Word Phrase field. Then click </a:t>
            </a:r>
            <a:r>
              <a:rPr lang="en-US" b="1" dirty="0"/>
              <a:t>Connect</a:t>
            </a:r>
            <a:r>
              <a:rPr lang="en-US" dirty="0"/>
              <a:t>.</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8. In Salesforce Authenticator, verify that the connection details are correct, then tap </a:t>
            </a:r>
            <a:r>
              <a:rPr lang="en-US" b="1" dirty="0"/>
              <a:t>Connect</a:t>
            </a:r>
            <a:r>
              <a:rPr lang="en-US" dirty="0"/>
              <a:t>.</a:t>
            </a:r>
          </a:p>
        </p:txBody>
      </p:sp>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3"/>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Salesforce Authenticator: Register the App </a:t>
            </a:r>
            <a:r>
              <a:rPr lang="en-US" sz="1600" i="1" dirty="0">
                <a:solidFill>
                  <a:schemeClr val="accent1"/>
                </a:solidFill>
                <a:latin typeface="+mj-lt"/>
              </a:rPr>
              <a:t>continued</a:t>
            </a: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5" name="Picture 14" descr="Graphical user interface, text, application&#10;&#10;Description automatically generated">
            <a:extLst>
              <a:ext uri="{FF2B5EF4-FFF2-40B4-BE49-F238E27FC236}">
                <a16:creationId xmlns:a16="http://schemas.microsoft.com/office/drawing/2014/main" id="{43287D12-AD99-4616-4295-4063E00DFA62}"/>
              </a:ext>
            </a:extLst>
          </p:cNvPr>
          <p:cNvPicPr>
            <a:picLocks noChangeAspect="1"/>
          </p:cNvPicPr>
          <p:nvPr/>
        </p:nvPicPr>
        <p:blipFill>
          <a:blip r:embed="rId4"/>
          <a:stretch>
            <a:fillRect/>
          </a:stretch>
        </p:blipFill>
        <p:spPr>
          <a:xfrm>
            <a:off x="6847161" y="3300984"/>
            <a:ext cx="1856792" cy="3200400"/>
          </a:xfrm>
          <a:prstGeom prst="rect">
            <a:avLst/>
          </a:prstGeom>
        </p:spPr>
      </p:pic>
      <p:sp>
        <p:nvSpPr>
          <p:cNvPr id="16" name="Rounded Rectangle 15">
            <a:extLst>
              <a:ext uri="{FF2B5EF4-FFF2-40B4-BE49-F238E27FC236}">
                <a16:creationId xmlns:a16="http://schemas.microsoft.com/office/drawing/2014/main" id="{014B0D12-2821-B996-B210-CFDF24E34765}"/>
              </a:ext>
            </a:extLst>
          </p:cNvPr>
          <p:cNvSpPr/>
          <p:nvPr/>
        </p:nvSpPr>
        <p:spPr>
          <a:xfrm>
            <a:off x="6943062"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7" name="Picture 16" descr="A close-up of a cell phone&#10;&#10;Description automatically generated with medium confidence">
            <a:extLst>
              <a:ext uri="{FF2B5EF4-FFF2-40B4-BE49-F238E27FC236}">
                <a16:creationId xmlns:a16="http://schemas.microsoft.com/office/drawing/2014/main" id="{F8E3A819-9881-6C35-CE1B-5378DDEF0C63}"/>
              </a:ext>
            </a:extLst>
          </p:cNvPr>
          <p:cNvPicPr>
            <a:picLocks noChangeAspect="1"/>
          </p:cNvPicPr>
          <p:nvPr/>
        </p:nvPicPr>
        <p:blipFill>
          <a:blip r:embed="rId5"/>
          <a:stretch>
            <a:fillRect/>
          </a:stretch>
        </p:blipFill>
        <p:spPr>
          <a:xfrm>
            <a:off x="3996171" y="3300984"/>
            <a:ext cx="1620663" cy="3200400"/>
          </a:xfrm>
          <a:prstGeom prst="rect">
            <a:avLst/>
          </a:prstGeom>
        </p:spPr>
      </p:pic>
      <p:sp>
        <p:nvSpPr>
          <p:cNvPr id="18" name="Rounded Rectangle 17">
            <a:extLst>
              <a:ext uri="{FF2B5EF4-FFF2-40B4-BE49-F238E27FC236}">
                <a16:creationId xmlns:a16="http://schemas.microsoft.com/office/drawing/2014/main" id="{020D7A92-3F58-5BC4-7F0B-71653E0CE6A3}"/>
              </a:ext>
            </a:extLst>
          </p:cNvPr>
          <p:cNvSpPr/>
          <p:nvPr/>
        </p:nvSpPr>
        <p:spPr>
          <a:xfrm>
            <a:off x="4136533"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9" name="Picture 18" descr="Graphical user interface, text, application&#10;&#10;Description automatically generated">
            <a:extLst>
              <a:ext uri="{FF2B5EF4-FFF2-40B4-BE49-F238E27FC236}">
                <a16:creationId xmlns:a16="http://schemas.microsoft.com/office/drawing/2014/main" id="{7C3B88F8-D869-89E4-1037-2C6A46D9D1FA}"/>
              </a:ext>
            </a:extLst>
          </p:cNvPr>
          <p:cNvPicPr>
            <a:picLocks noChangeAspect="1"/>
          </p:cNvPicPr>
          <p:nvPr/>
        </p:nvPicPr>
        <p:blipFill>
          <a:blip r:embed="rId6"/>
          <a:stretch>
            <a:fillRect/>
          </a:stretch>
        </p:blipFill>
        <p:spPr>
          <a:xfrm>
            <a:off x="982423" y="3300984"/>
            <a:ext cx="1616612" cy="3200400"/>
          </a:xfrm>
          <a:prstGeom prst="rect">
            <a:avLst/>
          </a:prstGeom>
        </p:spPr>
      </p:pic>
      <p:pic>
        <p:nvPicPr>
          <p:cNvPr id="20" name="Picture 19" descr="Icon&#10;&#10;Description automatically generated">
            <a:extLst>
              <a:ext uri="{FF2B5EF4-FFF2-40B4-BE49-F238E27FC236}">
                <a16:creationId xmlns:a16="http://schemas.microsoft.com/office/drawing/2014/main" id="{1CD0569C-DCEC-3839-522C-5E1B8056925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5223" y="3534084"/>
            <a:ext cx="914400" cy="914400"/>
          </a:xfrm>
          <a:prstGeom prst="rect">
            <a:avLst/>
          </a:prstGeom>
        </p:spPr>
      </p:pic>
      <p:sp>
        <p:nvSpPr>
          <p:cNvPr id="21" name="Rounded Rectangle 20">
            <a:extLst>
              <a:ext uri="{FF2B5EF4-FFF2-40B4-BE49-F238E27FC236}">
                <a16:creationId xmlns:a16="http://schemas.microsoft.com/office/drawing/2014/main" id="{F510F1EE-A17F-FD6A-0076-BB8FB87D207C}"/>
              </a:ext>
            </a:extLst>
          </p:cNvPr>
          <p:cNvSpPr/>
          <p:nvPr/>
        </p:nvSpPr>
        <p:spPr>
          <a:xfrm>
            <a:off x="1130067" y="50580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627</TotalTime>
  <Words>6687</Words>
  <Application>Microsoft Macintosh PowerPoint</Application>
  <PresentationFormat>Custom</PresentationFormat>
  <Paragraphs>518</Paragraphs>
  <Slides>35</Slides>
  <Notes>35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35</vt:i4>
      </vt:variant>
    </vt:vector>
  </HeadingPairs>
  <TitlesOfParts>
    <vt:vector size="42" baseType="lpstr">
      <vt:lpstr>Calibri</vt:lpstr>
      <vt:lpstr>Avant Garde Demi SFDC</vt:lpstr>
      <vt:lpstr>Salesforce Sans</vt:lpstr>
      <vt:lpstr>Arial</vt:lpstr>
      <vt:lpstr>Times New Roman</vt:lpstr>
      <vt:lpstr>Salesforce Google Slides Corporate Template - 2019</vt:lpstr>
      <vt:lpstr>Salesforce Google Slides Corporate Template - 2019</vt:lpstr>
      <vt:lpstr>PowerPoint Presentation</vt:lpstr>
      <vt:lpstr>Multi-Factor Authentication (MFA) Training</vt:lpstr>
      <vt:lpstr>Enhance the Security of Your Business</vt:lpstr>
      <vt:lpstr>PowerPoint Presentation</vt:lpstr>
      <vt:lpstr>PowerPoint Presentation</vt:lpstr>
      <vt:lpstr>PowerPoint Presentation</vt:lpstr>
      <vt:lpstr>PowerPoint Presentation</vt:lpstr>
      <vt:lpstr>Salesforce Authenticator: Register the App</vt:lpstr>
      <vt:lpstr>Salesforce Authenticator: Register the App continued</vt:lpstr>
      <vt:lpstr>Salesforce Authenticator: Register the App continued</vt:lpstr>
      <vt:lpstr>Salesforce Authenticator: Register the App</vt:lpstr>
      <vt:lpstr>Salesforce Authenticator: Register the App continued</vt:lpstr>
      <vt:lpstr>Salesforce Authenticator: Register the App continued</vt:lpstr>
      <vt:lpstr>Salesforce Authenticator: Logging In</vt:lpstr>
      <vt:lpstr>PowerPoint Presentation</vt:lpstr>
      <vt:lpstr>Third-Party Authenticator Apps: Register an App</vt:lpstr>
      <vt:lpstr>Third-Party Authenticator Apps: Register an App continued</vt:lpstr>
      <vt:lpstr>Third-Party Authenticator Apps: Register an App continued</vt:lpstr>
      <vt:lpstr>Third-Party Authenticator Apps: Register an App</vt:lpstr>
      <vt:lpstr>Third-Party Authenticator Apps: Register an App continued</vt:lpstr>
      <vt:lpstr>Third-Party Authenticator Apps: Register an App continued</vt:lpstr>
      <vt:lpstr>Third-Party Authenticator Apps: Logging In</vt:lpstr>
      <vt:lpstr>PowerPoint Presentation</vt:lpstr>
      <vt:lpstr>Security Keys: Register a Key</vt:lpstr>
      <vt:lpstr>Security Keys: Register a Key</vt:lpstr>
      <vt:lpstr>Security Keys: Register a Key continued</vt:lpstr>
      <vt:lpstr>Security Keys: Logging In</vt:lpstr>
      <vt:lpstr>PowerPoint Presentation</vt:lpstr>
      <vt:lpstr>Built-In Authenticators: Register an Authenticator</vt:lpstr>
      <vt:lpstr>Built-In Authenticators: Register an Authenticator continued</vt:lpstr>
      <vt:lpstr>Built-In Authenticators: Register an Authenticator</vt:lpstr>
      <vt:lpstr>Built-In Authenticators: Register an Authenticator continued</vt:lpstr>
      <vt:lpstr>Built-In Authenticators: Logging In</vt:lpstr>
      <vt:lpstr>Support and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         </cp:lastModifiedBy>
  <cp:revision>230</cp:revision>
  <dcterms:modified xsi:type="dcterms:W3CDTF">2023-05-24T00:39:31Z</dcterms:modified>
</cp:coreProperties>
</file>