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EA_24AB0D12.xml" ContentType="application/vnd.ms-powerpoint.comments+xml"/>
  <Override PartName="/ppt/notesSlides/notesSlide11.xml" ContentType="application/vnd.openxmlformats-officedocument.presentationml.notesSlide+xml"/>
  <Override PartName="/ppt/comments/modernComment_2E7_9A2FCEAA.xml" ContentType="application/vnd.ms-powerpoint.comments+xml"/>
  <Override PartName="/ppt/notesSlides/notesSlide12.xml" ContentType="application/vnd.openxmlformats-officedocument.presentationml.notesSlide+xml"/>
  <Override PartName="/ppt/comments/modernComment_2F0_94ACA48B.xml" ContentType="application/vnd.ms-powerpoint.comments+xml"/>
  <Override PartName="/ppt/notesSlides/notesSlide13.xml" ContentType="application/vnd.openxmlformats-officedocument.presentationml.notesSlide+xml"/>
  <Override PartName="/ppt/comments/modernComment_10E_0.xml" ContentType="application/vnd.ms-powerpoint.comments+xml"/>
  <Override PartName="/ppt/notesSlides/notesSlide14.xml" ContentType="application/vnd.openxmlformats-officedocument.presentationml.notesSlide+xml"/>
  <Override PartName="/ppt/comments/modernComment_2E8_0.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2E9_9B87503E.xml" ContentType="application/vnd.ms-powerpoint.comments+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799" r:id="rId1"/>
    <p:sldMasterId id="2147483800" r:id="rId2"/>
  </p:sldMasterIdLst>
  <p:notesMasterIdLst>
    <p:notesMasterId r:id="rId34"/>
  </p:notesMasterIdLst>
  <p:sldIdLst>
    <p:sldId id="272" r:id="rId3"/>
    <p:sldId id="740" r:id="rId4"/>
    <p:sldId id="258" r:id="rId5"/>
    <p:sldId id="301" r:id="rId6"/>
    <p:sldId id="286" r:id="rId7"/>
    <p:sldId id="285" r:id="rId8"/>
    <p:sldId id="282" r:id="rId9"/>
    <p:sldId id="741" r:id="rId10"/>
    <p:sldId id="742" r:id="rId11"/>
    <p:sldId id="746" r:id="rId12"/>
    <p:sldId id="743" r:id="rId13"/>
    <p:sldId id="752" r:id="rId14"/>
    <p:sldId id="270" r:id="rId15"/>
    <p:sldId id="744" r:id="rId16"/>
    <p:sldId id="750" r:id="rId17"/>
    <p:sldId id="747" r:id="rId18"/>
    <p:sldId id="269" r:id="rId19"/>
    <p:sldId id="308" r:id="rId20"/>
    <p:sldId id="279" r:id="rId21"/>
    <p:sldId id="298" r:id="rId22"/>
    <p:sldId id="299" r:id="rId23"/>
    <p:sldId id="344" r:id="rId24"/>
    <p:sldId id="340" r:id="rId25"/>
    <p:sldId id="748" r:id="rId26"/>
    <p:sldId id="753" r:id="rId27"/>
    <p:sldId id="274" r:id="rId28"/>
    <p:sldId id="276" r:id="rId29"/>
    <p:sldId id="275" r:id="rId30"/>
    <p:sldId id="751" r:id="rId31"/>
    <p:sldId id="745" r:id="rId32"/>
    <p:sldId id="326" r:id="rId33"/>
  </p:sldIdLst>
  <p:sldSz cx="12188825"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B3DCA0-70A1-9910-9030-C5968E9534B8}" name="Admins" initials="TR" userId="Admins" providerId="None"/>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5C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27"/>
    <p:restoredTop sz="96925"/>
  </p:normalViewPr>
  <p:slideViewPr>
    <p:cSldViewPr snapToGrid="0">
      <p:cViewPr>
        <p:scale>
          <a:sx n="100" d="100"/>
          <a:sy n="100" d="100"/>
        </p:scale>
        <p:origin x="1000" y="1352"/>
      </p:cViewPr>
      <p:guideLst>
        <p:guide pos="3960"/>
        <p:guide orient="horz" pos="2160"/>
      </p:guideLst>
    </p:cSldViewPr>
  </p:slideViewPr>
  <p:notesTextViewPr>
    <p:cViewPr>
      <p:scale>
        <a:sx n="1" d="1"/>
        <a:sy n="1" d="1"/>
      </p:scale>
      <p:origin x="0" y="-10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 Id="rId8" Type="http://schemas.openxmlformats.org/officeDocument/2006/relationships/slide" Target="slides/slide6.xml"/><Relationship Id="rId3" Type="http://schemas.openxmlformats.org/officeDocument/2006/relationships/slide" Target="slides/slide1.xml"/></Relationships>
</file>

<file path=ppt/comments/modernComment_10E_0.xml><?xml version="1.0" encoding="utf-8"?>
<p188:cmLst xmlns:a="http://schemas.openxmlformats.org/drawingml/2006/main" xmlns:r="http://schemas.openxmlformats.org/officeDocument/2006/relationships" xmlns:p188="http://schemas.microsoft.com/office/powerpoint/2018/8/main">
  <p188:cm id="{A334369B-F3E4-A64E-B91C-CEAB37477980}" authorId="{E47797D6-77C4-2BB1-C528-2C599203AE56}" created="2023-05-16T21:21:01.869">
    <pc:sldMkLst xmlns:pc="http://schemas.microsoft.com/office/powerpoint/2013/main/command">
      <pc:docMk/>
      <pc:sldMk cId="0" sldId="270"/>
    </pc:sldMkLst>
    <p188:txBody>
      <a:bodyPr/>
      <a:lstStyle/>
      <a:p>
        <a:r>
          <a:rPr lang="en-US"/>
          <a:t>Partner Guidance: If sharing this slide with customers, modify as needed to match how you’re communicating Salesforce’s contractual MFA requirement and the way you talk about Salesforce’s major releases.</a:t>
        </a:r>
      </a:p>
    </p188:txBody>
  </p188:cm>
</p188:cmLst>
</file>

<file path=ppt/comments/modernComment_2E7_9A2FCEAA.xml><?xml version="1.0" encoding="utf-8"?>
<p188:cmLst xmlns:a="http://schemas.openxmlformats.org/drawingml/2006/main" xmlns:r="http://schemas.openxmlformats.org/officeDocument/2006/relationships" xmlns:p188="http://schemas.microsoft.com/office/powerpoint/2018/8/main">
  <p188:cm id="{446AFC86-54F6-5946-9538-1C8B2B254F99}" authorId="{E47797D6-77C4-2BB1-C528-2C599203AE56}" created="2023-05-16T21:20:14.748">
    <pc:sldMkLst xmlns:pc="http://schemas.microsoft.com/office/powerpoint/2013/main/command">
      <pc:docMk/>
      <pc:sldMk cId="2586824362" sldId="743"/>
    </pc:sldMkLst>
    <p188:txBody>
      <a:bodyPr/>
      <a:lstStyle/>
      <a:p>
        <a:r>
          <a:rPr lang="en-US"/>
          <a:t>Partner Guidance: If sharing this slide with customers, modify as needed to match how you are communicating Salesforce’s contractual MFA requirement.</a:t>
        </a:r>
      </a:p>
    </p188:txBody>
  </p188:cm>
</p188:cmLst>
</file>

<file path=ppt/comments/modernComment_2E8_0.xml><?xml version="1.0" encoding="utf-8"?>
<p188:cmLst xmlns:a="http://schemas.openxmlformats.org/drawingml/2006/main" xmlns:r="http://schemas.openxmlformats.org/officeDocument/2006/relationships" xmlns:p188="http://schemas.microsoft.com/office/powerpoint/2018/8/main">
  <p188:cm id="{57424789-C8BC-2A45-B08C-AA7B36470CAD}" authorId="{E47797D6-77C4-2BB1-C528-2C599203AE56}" created="2023-05-16T21:21:30.736">
    <pc:sldMkLst xmlns:pc="http://schemas.microsoft.com/office/powerpoint/2013/main/command">
      <pc:docMk/>
      <pc:sldMk cId="0" sldId="744"/>
    </pc:sldMkLst>
    <p188:txBody>
      <a:bodyPr/>
      <a:lstStyle/>
      <a:p>
        <a:r>
          <a:rPr lang="en-US"/>
          <a:t>Partner Guidance: If sharing this slide with customers, modify as needed to match how you are communicating Salesforce’s contractual MFA requirement.</a:t>
        </a:r>
      </a:p>
    </p188:txBody>
  </p188:cm>
</p188:cmLst>
</file>

<file path=ppt/comments/modernComment_2E9_9B87503E.xml><?xml version="1.0" encoding="utf-8"?>
<p188:cmLst xmlns:a="http://schemas.openxmlformats.org/drawingml/2006/main" xmlns:r="http://schemas.openxmlformats.org/officeDocument/2006/relationships" xmlns:p188="http://schemas.microsoft.com/office/powerpoint/2018/8/main">
  <p188:cm id="{2EB353F9-D8F0-924A-9991-3030B80C1C1D}" authorId="{E47797D6-77C4-2BB1-C528-2C599203AE56}" created="2023-05-16T21:22:05.059">
    <pc:sldMkLst xmlns:pc="http://schemas.microsoft.com/office/powerpoint/2013/main/command">
      <pc:docMk/>
      <pc:sldMk cId="2609336382" sldId="745"/>
    </pc:sldMkLst>
    <p188:txBody>
      <a:bodyPr/>
      <a:lstStyle/>
      <a:p>
        <a:r>
          <a:rPr lang="en-US"/>
          <a:t>Partner Guidance: Augment or replace these Salesforce resources with your own MFA awareness, enablement, and/or onboarding resources.</a:t>
        </a:r>
      </a:p>
    </p188:txBody>
  </p188:cm>
</p188:cmLst>
</file>

<file path=ppt/comments/modernComment_2EA_24AB0D12.xml><?xml version="1.0" encoding="utf-8"?>
<p188:cmLst xmlns:a="http://schemas.openxmlformats.org/drawingml/2006/main" xmlns:r="http://schemas.openxmlformats.org/officeDocument/2006/relationships" xmlns:p188="http://schemas.microsoft.com/office/powerpoint/2018/8/main">
  <p188:cm id="{53910420-1D00-844E-9EA4-45FA8542C4A9}" authorId="{E47797D6-77C4-2BB1-C528-2C599203AE56}" created="2023-05-16T21:19:52.859">
    <pc:sldMkLst xmlns:pc="http://schemas.microsoft.com/office/powerpoint/2013/main/command">
      <pc:docMk/>
      <pc:sldMk cId="615189778" sldId="746"/>
    </pc:sldMkLst>
    <p188:txBody>
      <a:bodyPr/>
      <a:lstStyle/>
      <a:p>
        <a:r>
          <a:rPr lang="en-US"/>
          <a:t>Partner Guidance: This section (slides 11-15) contains Salesforce-specific slides that explain the MFA requirement and MFA auto-enablement. You can use these slides as-is for an in-house presentation to your leadership. 
For customer presentations, customize or replace these slides to represent your own product names, terminology, and resources.</a:t>
        </a:r>
      </a:p>
    </p188:txBody>
  </p188:cm>
</p188:cmLst>
</file>

<file path=ppt/comments/modernComment_2F0_94ACA48B.xml><?xml version="1.0" encoding="utf-8"?>
<p188:cmLst xmlns:a="http://schemas.openxmlformats.org/drawingml/2006/main" xmlns:r="http://schemas.openxmlformats.org/officeDocument/2006/relationships" xmlns:p188="http://schemas.microsoft.com/office/powerpoint/2018/8/main">
  <p188:cm id="{8BF5C819-46AA-4F48-B121-7342E97018B1}" authorId="{E47797D6-77C4-2BB1-C528-2C599203AE56}" created="2023-05-16T21:20:36.448">
    <pc:sldMkLst xmlns:pc="http://schemas.microsoft.com/office/powerpoint/2013/main/command">
      <pc:docMk/>
      <pc:sldMk cId="2494342283" sldId="752"/>
    </pc:sldMkLst>
    <p188:txBody>
      <a:bodyPr/>
      <a:lstStyle/>
      <a:p>
        <a:r>
          <a:rPr lang="en-US"/>
          <a:t>Partner Guidance: In October 2022, Salesforce communicated with Salesforce Partners about the partner admin shared login use case and the associated solution. Unless a Partner’s customer reached out directly, however, Salesforce has not communicated with your customers about this topic. 
If using this slide to explain the situation to your customers, modify the copy to personalize, use your terminology, etc.</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help.salesforce.com/s/articleView?id=sf.release_updates.htm&amp;type=5&amp;language=en_US"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sfdc.co/mfa-roadmap" TargetMode="External"/><Relationship Id="rId5" Type="http://schemas.openxmlformats.org/officeDocument/2006/relationships/hyperlink" Target="https://help.salesforce.com/s/articleView?id=sf.security_mfa_exclude_exempt_users.htm&amp;type=5&amp;language=en_US" TargetMode="External"/><Relationship Id="rId4" Type="http://schemas.openxmlformats.org/officeDocument/2006/relationships/hyperlink" Target="https://status.salesforce.com/"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help.salesforce.com/s/articleView?id=sf.security_mfa_exclude_exempt_users.htm&amp;type=5&amp;language=en_U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terprise.verizon.com/resources/reports/dbir/"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ic3.gov/Media/PDF/AnnualReport/2021_IC3Report.pdf" TargetMode="External"/><Relationship Id="rId4" Type="http://schemas.openxmlformats.org/officeDocument/2006/relationships/hyperlink" Target="https://www.ibm.com/downloads/cas/OJDVQGRY"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artner.com/en/documents/3956209/magic-quadrant-for-access-managemen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1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Remember to delete or skip this introductory slide before you present -- it’s for your </a:t>
            </a:r>
            <a:r>
              <a:rPr lang="en-US" sz="1100" b="0" i="0" u="none" strike="noStrike" cap="none">
                <a:solidFill>
                  <a:schemeClr val="dk1"/>
                </a:solidFill>
                <a:latin typeface="Arial"/>
                <a:ea typeface="Arial"/>
                <a:cs typeface="Arial"/>
                <a:sym typeface="Arial"/>
              </a:rPr>
              <a:t>reference only.</a:t>
            </a:r>
            <a:endParaRPr lang="en-US" sz="1100" b="0" i="0" u="none" strike="noStrike" cap="none" dirty="0">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983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Clr>
                <a:schemeClr val="dk1"/>
              </a:buClr>
              <a:buSzPts val="1100"/>
              <a:buFont typeface="Arial"/>
              <a:buNone/>
            </a:pPr>
            <a:r>
              <a:rPr lang="en-US" sz="1100" dirty="0">
                <a:solidFill>
                  <a:schemeClr val="dk1"/>
                </a:solidFill>
              </a:rPr>
              <a:t>The confidentiality, integrity, and availability of Salesforce data is vital to our customers, and Salesforce takes the protection of that customer data very seriously. As security threats grow increasingly common, protecting account access is more and more important. As a result, Salesforce is doubling down to help customers adapt to a new reality and to do it while maintaining secure control over their systems and data.</a:t>
            </a:r>
          </a:p>
          <a:p>
            <a:pPr marL="0" lvl="0" indent="0" algn="l" rtl="0">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 ensure that MFA is enabled for all internal Salesforce users, customers can:</a:t>
            </a:r>
          </a:p>
          <a:p>
            <a:pPr marL="457200" lvl="0" indent="-304800" algn="l" rtl="0">
              <a:lnSpc>
                <a:spcPct val="115000"/>
              </a:lnSpc>
              <a:spcBef>
                <a:spcPts val="0"/>
              </a:spcBef>
              <a:spcAft>
                <a:spcPts val="0"/>
              </a:spcAft>
              <a:buClr>
                <a:schemeClr val="dk1"/>
              </a:buClr>
              <a:buSzPts val="1200"/>
              <a:buChar char="●"/>
            </a:pPr>
            <a:r>
              <a:rPr lang="en-US" sz="1100" dirty="0">
                <a:solidFill>
                  <a:schemeClr val="dk1"/>
                </a:solidFill>
              </a:rPr>
              <a:t>Turn on MFA directly in their Salesforce org, or</a:t>
            </a:r>
          </a:p>
          <a:p>
            <a:pPr marL="457200" lvl="0" indent="-304800" algn="l" rtl="0">
              <a:lnSpc>
                <a:spcPct val="115000"/>
              </a:lnSpc>
              <a:spcBef>
                <a:spcPts val="0"/>
              </a:spcBef>
              <a:spcAft>
                <a:spcPts val="0"/>
              </a:spcAft>
              <a:buClr>
                <a:schemeClr val="dk1"/>
              </a:buClr>
              <a:buSzPts val="1200"/>
              <a:buChar char="●"/>
            </a:pPr>
            <a:r>
              <a:rPr lang="en-US" sz="1100" dirty="0">
                <a:solidFill>
                  <a:schemeClr val="dk1"/>
                </a:solidFill>
              </a:rPr>
              <a:t>Use their SSO provider’s MFA service</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If customers have a mix of SSO and non-SSO users, they can use both approaches</a:t>
            </a:r>
            <a:r>
              <a:rPr lang="en-US" sz="1100" dirty="0">
                <a:solidFill>
                  <a:srgbClr val="3C4043"/>
                </a:solidFill>
              </a:rPr>
              <a:t>. </a:t>
            </a:r>
            <a:r>
              <a:rPr lang="en-US" sz="1100" dirty="0">
                <a:solidFill>
                  <a:schemeClr val="dk1"/>
                </a:solidFill>
              </a:rPr>
              <a:t>Salesforce products include MFA functionality at no extra cost.</a:t>
            </a:r>
            <a:endParaRPr lang="en-US" sz="1200" dirty="0">
              <a:solidFill>
                <a:schemeClr val="dk1"/>
              </a:solidFill>
            </a:endParaRPr>
          </a:p>
          <a:p>
            <a:pPr marL="0" lvl="0" indent="0" algn="l" rtl="0">
              <a:spcBef>
                <a:spcPts val="0"/>
              </a:spcBef>
              <a:spcAft>
                <a:spcPts val="0"/>
              </a:spcAft>
              <a:buClr>
                <a:schemeClr val="dk1"/>
              </a:buClr>
              <a:buSzPts val="1100"/>
              <a:buFont typeface="Arial"/>
              <a:buNone/>
            </a:pPr>
            <a:endParaRPr lang="en-US" sz="1200" dirty="0">
              <a:solidFill>
                <a:srgbClr val="205CA0"/>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Note: It’s possible to use the MFA functionality provided in Salesforce instead of using an SSO provider’s MFA service. See this help topic (https://</a:t>
            </a:r>
            <a:r>
              <a:rPr lang="en-US" sz="1100" dirty="0" err="1">
                <a:solidFill>
                  <a:schemeClr val="dk1"/>
                </a:solidFill>
              </a:rPr>
              <a:t>help.salesforce.com</a:t>
            </a:r>
            <a:r>
              <a:rPr lang="en-US" sz="1100" dirty="0">
                <a:solidFill>
                  <a:schemeClr val="dk1"/>
                </a:solidFill>
              </a:rPr>
              <a:t>/s/</a:t>
            </a:r>
            <a:r>
              <a:rPr lang="en-US" sz="1100" dirty="0" err="1">
                <a:solidFill>
                  <a:schemeClr val="dk1"/>
                </a:solidFill>
              </a:rPr>
              <a:t>articleView?id</a:t>
            </a:r>
            <a:r>
              <a:rPr lang="en-US" sz="1100" dirty="0">
                <a:solidFill>
                  <a:schemeClr val="dk1"/>
                </a:solidFill>
              </a:rPr>
              <a:t>=</a:t>
            </a:r>
            <a:r>
              <a:rPr lang="en-US" sz="1100" dirty="0" err="1">
                <a:solidFill>
                  <a:schemeClr val="dk1"/>
                </a:solidFill>
              </a:rPr>
              <a:t>sf.mfa_sso_logins.htm</a:t>
            </a:r>
            <a:r>
              <a:rPr lang="en-US" sz="1100" dirty="0">
                <a:solidFill>
                  <a:schemeClr val="dk1"/>
                </a:solidFill>
              </a:rPr>
              <a:t>) for details.</a:t>
            </a:r>
            <a:endParaRPr lang="en-US" sz="1200" b="0" i="0" u="none" strike="noStrike" dirty="0">
              <a:solidFill>
                <a:schemeClr val="dk1"/>
              </a:solidFill>
              <a:effectLst/>
              <a:latin typeface="Arial"/>
            </a:endParaRPr>
          </a:p>
          <a:p>
            <a:pPr marL="0" lvl="0" indent="0" algn="l" rtl="0">
              <a:lnSpc>
                <a:spcPct val="115000"/>
              </a:lnSpc>
              <a:spcBef>
                <a:spcPts val="0"/>
              </a:spcBef>
              <a:spcAft>
                <a:spcPts val="0"/>
              </a:spcAft>
              <a:buClr>
                <a:schemeClr val="dk1"/>
              </a:buClr>
              <a:buSzPts val="1100"/>
              <a:buFont typeface="Arial"/>
              <a:buNone/>
            </a:pPr>
            <a:endParaRPr lang="en-US" sz="1200" b="0" i="0" u="none" strike="noStrike" dirty="0">
              <a:solidFill>
                <a:schemeClr val="dk1"/>
              </a:solidFill>
              <a:effectLst/>
              <a:latin typeface="Arial"/>
            </a:endParaRPr>
          </a:p>
          <a:p>
            <a:pPr marL="0" lvl="0" indent="0" algn="l" rtl="0">
              <a:lnSpc>
                <a:spcPct val="115000"/>
              </a:lnSpc>
              <a:spcBef>
                <a:spcPts val="0"/>
              </a:spcBef>
              <a:spcAft>
                <a:spcPts val="0"/>
              </a:spcAft>
              <a:buClr>
                <a:schemeClr val="dk1"/>
              </a:buClr>
              <a:buSzPts val="1100"/>
              <a:buFont typeface="Arial"/>
              <a:buNone/>
            </a:pPr>
            <a:r>
              <a:rPr lang="en-US" sz="1800" b="0" i="0" u="none" strike="noStrike" dirty="0">
                <a:solidFill>
                  <a:srgbClr val="000000"/>
                </a:solidFill>
                <a:effectLst/>
                <a:latin typeface="Arial" panose="020B0604020202020204" pitchFamily="34" charset="0"/>
              </a:rPr>
              <a:t>To learn more about the MFA requirement, see the Salesforce MFA FAQ (https://</a:t>
            </a:r>
            <a:r>
              <a:rPr lang="en-US" sz="1800" b="0" i="0" u="none" strike="noStrike" dirty="0" err="1">
                <a:solidFill>
                  <a:srgbClr val="000000"/>
                </a:solidFill>
                <a:effectLst/>
                <a:latin typeface="Arial" panose="020B0604020202020204" pitchFamily="34" charset="0"/>
              </a:rPr>
              <a:t>help.salesforce.com</a:t>
            </a:r>
            <a:r>
              <a:rPr lang="en-US" sz="1800" b="0" i="0" u="none" strike="noStrike" dirty="0">
                <a:solidFill>
                  <a:srgbClr val="000000"/>
                </a:solidFill>
                <a:effectLst/>
                <a:latin typeface="Arial" panose="020B0604020202020204" pitchFamily="34" charset="0"/>
              </a:rPr>
              <a:t>/s/</a:t>
            </a:r>
            <a:r>
              <a:rPr lang="en-US" sz="1800" b="0" i="0" u="none" strike="noStrike" dirty="0" err="1">
                <a:solidFill>
                  <a:srgbClr val="000000"/>
                </a:solidFill>
                <a:effectLst/>
                <a:latin typeface="Arial" panose="020B0604020202020204" pitchFamily="34" charset="0"/>
              </a:rPr>
              <a:t>articleView?id</a:t>
            </a:r>
            <a:r>
              <a:rPr lang="en-US" sz="1800" b="0" i="0" u="none" strike="noStrike" dirty="0">
                <a:solidFill>
                  <a:srgbClr val="000000"/>
                </a:solidFill>
                <a:effectLst/>
                <a:latin typeface="Arial" panose="020B0604020202020204" pitchFamily="34" charset="0"/>
              </a:rPr>
              <a:t>=000388806&amp;type=1) and the Salesforce Partner MFA FAQ (https://</a:t>
            </a:r>
            <a:r>
              <a:rPr lang="en-US" sz="1800" b="0" i="0" u="none" strike="noStrike" dirty="0" err="1">
                <a:solidFill>
                  <a:srgbClr val="000000"/>
                </a:solidFill>
                <a:effectLst/>
                <a:latin typeface="Arial" panose="020B0604020202020204" pitchFamily="34" charset="0"/>
              </a:rPr>
              <a:t>salesforce.quip.com</a:t>
            </a:r>
            <a:r>
              <a:rPr lang="en-US" sz="1800" b="0" i="0" u="none" strike="noStrike" dirty="0">
                <a:solidFill>
                  <a:srgbClr val="000000"/>
                </a:solidFill>
                <a:effectLst/>
                <a:latin typeface="Arial" panose="020B0604020202020204" pitchFamily="34" charset="0"/>
              </a:rPr>
              <a:t>/6iJTAyb07itL).</a:t>
            </a:r>
            <a:endParaRPr lang="en-US" b="0" dirty="0">
              <a:effectLst/>
            </a:endParaRPr>
          </a:p>
          <a:p>
            <a:br>
              <a:rPr lang="en-US" dirty="0"/>
            </a:br>
            <a:endParaRPr lang="en-US" sz="1100" dirty="0"/>
          </a:p>
        </p:txBody>
      </p:sp>
    </p:spTree>
    <p:extLst>
      <p:ext uri="{BB962C8B-B14F-4D97-AF65-F5344CB8AC3E}">
        <p14:creationId xmlns:p14="http://schemas.microsoft.com/office/powerpoint/2010/main" val="611821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2"/>
        <p:cNvGrpSpPr/>
        <p:nvPr/>
      </p:nvGrpSpPr>
      <p:grpSpPr>
        <a:xfrm>
          <a:off x="0" y="0"/>
          <a:ext cx="0" cy="0"/>
          <a:chOff x="0" y="0"/>
          <a:chExt cx="0" cy="0"/>
        </a:xfrm>
      </p:grpSpPr>
      <p:sp>
        <p:nvSpPr>
          <p:cNvPr id="1463" name="Google Shape;1463;g18d29405784_357_91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4" name="Google Shape;1464;g18d29405784_357_91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Notes:</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The MFA requirement has created challenges for Salesforce service providers who share customer-provided licenses within their organization for the purpose of performing administrative services in customer orgs. This scenario is referred to as the 'partner admin shared login use case' (or 'partner admin use case' for short). </a:t>
            </a:r>
          </a:p>
          <a:p>
            <a:pPr marL="628650" marR="0" lvl="1"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The partner admin use case has blocked some service providers and their customers from adopting MFA because MFA requires each user to supply a unique verification method before they can log in. If multiple people are sharing a license, only one of those people can log in after MFA is enabled. </a:t>
            </a:r>
          </a:p>
          <a:p>
            <a:pPr marL="628650" marR="0" lvl="1"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As a result, Salesforce granted MFA requirement extensions to all customers of Salesforce OEMs, and to service providers or customers of service providers who asked Salesforce for help with a solution to the partner admin use case.</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Salesforce announced the partner admin use case solution on October 13, 2022, and all partner admin use case extensions – including any granted after the solution announcement date – </a:t>
            </a:r>
            <a:r>
              <a:rPr lang="en-US" b="0" i="0" u="none" dirty="0">
                <a:solidFill>
                  <a:srgbClr val="080707"/>
                </a:solidFill>
                <a:effectLst/>
                <a:latin typeface="Salesforce Sans" panose="020B0505020202020203" pitchFamily="34" charset="77"/>
              </a:rPr>
              <a:t>expire on November 15, 2023</a:t>
            </a:r>
            <a:r>
              <a:rPr lang="en-US" b="0" i="0" dirty="0">
                <a:solidFill>
                  <a:srgbClr val="080707"/>
                </a:solidFill>
                <a:effectLst/>
                <a:latin typeface="Salesforce Sans" panose="020B0505020202020203" pitchFamily="34" charset="77"/>
              </a:rPr>
              <a:t>. (</a:t>
            </a:r>
            <a:r>
              <a:rPr lang="en-US" b="0" i="0" dirty="0">
                <a:solidFill>
                  <a:srgbClr val="080707"/>
                </a:solidFill>
                <a:effectLst/>
                <a:highlight>
                  <a:srgbClr val="FFFF00"/>
                </a:highlight>
                <a:latin typeface="Salesforce Sans" panose="020B0505020202020203" pitchFamily="34" charset="77"/>
              </a:rPr>
              <a:t>To understand how customers with Partner Admin Use Case extensions will be affected by Salesforce MFA auto-enablement, </a:t>
            </a:r>
            <a:r>
              <a:rPr lang="en-US" b="1" i="0" dirty="0">
                <a:solidFill>
                  <a:srgbClr val="080707"/>
                </a:solidFill>
                <a:effectLst/>
                <a:highlight>
                  <a:srgbClr val="FFFF00"/>
                </a:highlight>
                <a:latin typeface="Salesforce Sans" panose="020B0505020202020203" pitchFamily="34" charset="77"/>
              </a:rPr>
              <a:t>see Slide 13</a:t>
            </a:r>
            <a:r>
              <a:rPr lang="en-US" b="0" i="0" dirty="0">
                <a:solidFill>
                  <a:srgbClr val="080707"/>
                </a:solidFill>
                <a:effectLst/>
                <a:highlight>
                  <a:srgbClr val="FFFF00"/>
                </a:highlight>
                <a:latin typeface="Salesforce Sans" panose="020B0505020202020203" pitchFamily="34" charset="77"/>
              </a:rPr>
              <a:t>.)</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highlight>
                <a:srgbClr val="FFFF00"/>
              </a:highligh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dirty="0">
                <a:solidFill>
                  <a:srgbClr val="080707"/>
                </a:solidFill>
                <a:effectLst/>
                <a:latin typeface="Salesforce Sans" panose="020B0505020202020203" pitchFamily="34" charset="77"/>
              </a:rPr>
              <a:t>For complete details and FAQs, see “</a:t>
            </a:r>
            <a:r>
              <a:rPr lang="en-US" b="0" i="0" dirty="0">
                <a:solidFill>
                  <a:srgbClr val="080707"/>
                </a:solidFill>
                <a:effectLst/>
                <a:latin typeface="Salesforce Sans" panose="020B0505020202020203" pitchFamily="34" charset="77"/>
              </a:rPr>
              <a:t>How to Satisfy the MFA Requirement for the Partner Admin Shared Login Use Case” at https://</a:t>
            </a:r>
            <a:r>
              <a:rPr lang="en-US" b="0" i="0" dirty="0" err="1">
                <a:solidFill>
                  <a:srgbClr val="080707"/>
                </a:solidFill>
                <a:effectLst/>
                <a:latin typeface="Salesforce Sans" panose="020B0505020202020203" pitchFamily="34" charset="77"/>
              </a:rPr>
              <a:t>help.salesforce.com</a:t>
            </a:r>
            <a:r>
              <a:rPr lang="en-US" b="0" i="0" dirty="0">
                <a:solidFill>
                  <a:srgbClr val="080707"/>
                </a:solidFill>
                <a:effectLst/>
                <a:latin typeface="Salesforce Sans" panose="020B0505020202020203" pitchFamily="34" charset="77"/>
              </a:rPr>
              <a:t>/s/</a:t>
            </a:r>
            <a:r>
              <a:rPr lang="en-US" b="0" i="0" dirty="0" err="1">
                <a:solidFill>
                  <a:srgbClr val="080707"/>
                </a:solidFill>
                <a:effectLst/>
                <a:latin typeface="Salesforce Sans" panose="020B0505020202020203" pitchFamily="34" charset="77"/>
              </a:rPr>
              <a:t>articleView?id</a:t>
            </a:r>
            <a:r>
              <a:rPr lang="en-US" b="0" i="0" dirty="0">
                <a:solidFill>
                  <a:srgbClr val="080707"/>
                </a:solidFill>
                <a:effectLst/>
                <a:latin typeface="Salesforce Sans" panose="020B0505020202020203" pitchFamily="34" charset="77"/>
              </a:rPr>
              <a:t>=000388982&amp;type=1.</a:t>
            </a:r>
            <a:endParaRPr lang="en-US" sz="1100" b="0" i="0" dirty="0">
              <a:solidFill>
                <a:srgbClr val="080707"/>
              </a:solidFill>
              <a:effectLs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dirty="0">
              <a:solidFill>
                <a:srgbClr val="080707"/>
              </a:solidFill>
              <a:effectLs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1" i="0" u="sng" dirty="0">
                <a:solidFill>
                  <a:srgbClr val="080707"/>
                </a:solidFill>
                <a:effectLst/>
                <a:latin typeface="Salesforce Sans" panose="020B0505020202020203" pitchFamily="34" charset="77"/>
              </a:rPr>
              <a:t>How to Satisfy the MFA Requirement for the Partner Admin Use Case</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1" i="0" dirty="0">
                <a:solidFill>
                  <a:srgbClr val="080707"/>
                </a:solidFill>
                <a:effectLst/>
                <a:latin typeface="Salesforce Sans" panose="020B0505020202020203" pitchFamily="34" charset="77"/>
              </a:rPr>
              <a:t>Most secure approach</a:t>
            </a:r>
            <a:r>
              <a:rPr lang="en-US" sz="1100" b="0" i="0" dirty="0">
                <a:solidFill>
                  <a:srgbClr val="080707"/>
                </a:solidFill>
                <a:effectLst/>
                <a:latin typeface="Salesforce Sans" panose="020B0505020202020203" pitchFamily="34" charset="77"/>
              </a:rPr>
              <a:t>:  C</a:t>
            </a:r>
            <a:r>
              <a:rPr lang="en-US" b="0" i="0" dirty="0">
                <a:solidFill>
                  <a:srgbClr val="080707"/>
                </a:solidFill>
                <a:effectLst/>
                <a:latin typeface="Salesforce Sans" panose="020B0505020202020203" pitchFamily="34" charset="77"/>
              </a:rPr>
              <a:t>ustomers supply their service provider with enough unique licenses for each individual service provider user, and then enable MFA for the customer org.</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1" i="0" dirty="0">
                <a:solidFill>
                  <a:srgbClr val="080707"/>
                </a:solidFill>
                <a:effectLst/>
                <a:latin typeface="Salesforce Sans" panose="020B0505020202020203" pitchFamily="34" charset="77"/>
              </a:rPr>
              <a:t>Alternative</a:t>
            </a:r>
            <a:r>
              <a:rPr lang="en-US" sz="1100" b="0" i="0" dirty="0">
                <a:solidFill>
                  <a:srgbClr val="080707"/>
                </a:solidFill>
                <a:effectLst/>
                <a:latin typeface="Salesforce Sans" panose="020B0505020202020203" pitchFamily="34" charset="77"/>
              </a:rPr>
              <a:t>:  </a:t>
            </a:r>
            <a:r>
              <a:rPr lang="en-US" b="0" i="0" dirty="0">
                <a:solidFill>
                  <a:srgbClr val="080707"/>
                </a:solidFill>
                <a:effectLst/>
                <a:latin typeface="Salesforce Sans" panose="020B0505020202020203" pitchFamily="34" charset="77"/>
              </a:rPr>
              <a:t>A customer’s service provider deploys either a privileged account management tool or an enterprise password management tool, to function as an MFA verification method for shared credentials. To satisfy the MFA requirement this way, the solution must meet the following criteria:</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privileged account management or enterprise password management tool must support the use of MFA, and MFA must be enabled for the tool.</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tool must provide the ability to restrict access permissions to authorized users only, via techniques such as role-based access control and least-privilege.</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All users of the tool must be personnel of the service provider. These users must be using a single license solely for the purpose of providing support or other services to their customer.</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customer is responsible for their service provider’s use of customer-provided Salesforce licenses.</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dirty="0">
              <a:solidFill>
                <a:srgbClr val="080707"/>
              </a:solidFill>
              <a:effectLst/>
              <a:latin typeface="Salesforce Sans" panose="020B0505020202020203" pitchFamily="34" charset="77"/>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36159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g1574284061c_0_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5" name="Google Shape;935;g1574284061c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Notes: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The contractual MFA requirement went into effect on February 1, 2022. If they haven’t already, customers should do everything in their power to enable and roll out MFA ASAP to all their users who log in via their products’ UIs, whether by logging in directly or via SSO.</a:t>
            </a:r>
          </a:p>
          <a:p>
            <a:pPr marL="0" lvl="0" indent="0" algn="l" rtl="0">
              <a:spcBef>
                <a:spcPts val="0"/>
              </a:spcBef>
              <a:spcAft>
                <a:spcPts val="0"/>
              </a:spcAft>
              <a:buClr>
                <a:schemeClr val="dk1"/>
              </a:buClr>
              <a:buSzPts val="1100"/>
              <a:buFont typeface="Arial"/>
              <a:buNone/>
            </a:pPr>
            <a:endParaRPr lang="en" sz="1200" dirty="0">
              <a:solidFill>
                <a:schemeClr val="dk1"/>
              </a:solidFill>
            </a:endParaRPr>
          </a:p>
          <a:p>
            <a:pPr marL="0" lvl="0" indent="0" algn="l" rtl="0">
              <a:spcBef>
                <a:spcPts val="0"/>
              </a:spcBef>
              <a:spcAft>
                <a:spcPts val="0"/>
              </a:spcAft>
              <a:buClr>
                <a:schemeClr val="dk1"/>
              </a:buClr>
              <a:buSzPts val="1100"/>
              <a:buFont typeface="Arial"/>
              <a:buNone/>
            </a:pPr>
            <a:r>
              <a:rPr lang="en" sz="1300" b="1" dirty="0">
                <a:solidFill>
                  <a:schemeClr val="dk1"/>
                </a:solidFill>
                <a:highlight>
                  <a:srgbClr val="FFFF00"/>
                </a:highlight>
              </a:rPr>
              <a:t>Important</a:t>
            </a:r>
            <a:r>
              <a:rPr lang="en" sz="1300" dirty="0">
                <a:solidFill>
                  <a:schemeClr val="dk1"/>
                </a:solidFill>
                <a:highlight>
                  <a:srgbClr val="FFFF00"/>
                </a:highlight>
              </a:rPr>
              <a:t>: If a customer received a partner admin shared login use case extension, the MFA requirement goes into effect when that extension expires on November 15, 2023. Salesforce granted this extension to all customers of Salesforce OEMs, and to service providers or customers of service providers who asked for more time because they share customer-provided licenses for the purpose of performing administrative services in customer orgs. </a:t>
            </a:r>
            <a:r>
              <a:rPr lang="en-US" b="0" i="0" dirty="0">
                <a:solidFill>
                  <a:srgbClr val="080707"/>
                </a:solidFill>
                <a:effectLst/>
                <a:highlight>
                  <a:srgbClr val="FFFF00"/>
                </a:highlight>
                <a:latin typeface="Salesforce Sans" panose="020B0505020202020203" pitchFamily="34" charset="77"/>
              </a:rPr>
              <a:t>This scenario is referred to as the 'partner admin shared login use case' (or 'partner admin use case' for short). The partner admin use case had blocked some service providers and their customers from adopting MFA because MFA requires each user to supply a unique verification method before they can log in. If multiple people are sharing a license, only one of those people can log in after MFA is enabled. </a:t>
            </a:r>
            <a:r>
              <a:rPr lang="en-US" b="1" i="0" dirty="0">
                <a:solidFill>
                  <a:srgbClr val="080707"/>
                </a:solidFill>
                <a:effectLst/>
                <a:highlight>
                  <a:srgbClr val="FFFF00"/>
                </a:highlight>
                <a:latin typeface="Salesforce Sans" panose="020B0505020202020203" pitchFamily="34" charset="77"/>
              </a:rPr>
              <a:t>See Slide 12 </a:t>
            </a:r>
            <a:r>
              <a:rPr lang="en-US" b="0" i="0" dirty="0">
                <a:solidFill>
                  <a:srgbClr val="080707"/>
                </a:solidFill>
                <a:effectLst/>
                <a:highlight>
                  <a:srgbClr val="FFFF00"/>
                </a:highlight>
                <a:latin typeface="Salesforce Sans" panose="020B0505020202020203" pitchFamily="34" charset="77"/>
              </a:rPr>
              <a:t>for details about the solution to this issue that Salesforce announced in October 2022. Customers who received </a:t>
            </a:r>
            <a:r>
              <a:rPr lang="en-US" b="0" i="0">
                <a:solidFill>
                  <a:srgbClr val="080707"/>
                </a:solidFill>
                <a:effectLst/>
                <a:highlight>
                  <a:srgbClr val="FFFF00"/>
                </a:highlight>
                <a:latin typeface="Salesforce Sans" panose="020B0505020202020203" pitchFamily="34" charset="77"/>
              </a:rPr>
              <a:t>a partner admin use </a:t>
            </a:r>
            <a:r>
              <a:rPr lang="en-US" b="0" i="0" dirty="0">
                <a:solidFill>
                  <a:srgbClr val="080707"/>
                </a:solidFill>
                <a:effectLst/>
                <a:highlight>
                  <a:srgbClr val="FFFF00"/>
                </a:highlight>
                <a:latin typeface="Salesforce Sans" panose="020B0505020202020203" pitchFamily="34" charset="77"/>
              </a:rPr>
              <a:t>c</a:t>
            </a:r>
            <a:r>
              <a:rPr lang="en-US" b="0" i="0">
                <a:solidFill>
                  <a:srgbClr val="080707"/>
                </a:solidFill>
                <a:effectLst/>
                <a:highlight>
                  <a:srgbClr val="FFFF00"/>
                </a:highlight>
                <a:latin typeface="Salesforce Sans" panose="020B0505020202020203" pitchFamily="34" charset="77"/>
              </a:rPr>
              <a:t>ase </a:t>
            </a:r>
            <a:r>
              <a:rPr lang="en-US" b="0" i="0" dirty="0">
                <a:solidFill>
                  <a:srgbClr val="080707"/>
                </a:solidFill>
                <a:effectLst/>
                <a:highlight>
                  <a:srgbClr val="FFFF00"/>
                </a:highlight>
                <a:latin typeface="Salesforce Sans" panose="020B0505020202020203" pitchFamily="34" charset="77"/>
              </a:rPr>
              <a:t>extension are currently scheduled to be auto-enabled with the Spring ’24 release.</a:t>
            </a:r>
            <a:endParaRPr sz="1200" dirty="0">
              <a:solidFill>
                <a:schemeClr val="dk1"/>
              </a:solidFill>
              <a:highlight>
                <a:srgbClr val="FFFF00"/>
              </a:highlight>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b="1" u="sng" dirty="0">
                <a:solidFill>
                  <a:schemeClr val="dk1"/>
                </a:solidFill>
              </a:rPr>
              <a:t>What happens for customers who haven’t enabled MFA yet?</a:t>
            </a:r>
            <a:endParaRPr lang="en" sz="1300" dirty="0">
              <a:solidFill>
                <a:schemeClr val="dk1"/>
              </a:solidFill>
            </a:endParaRPr>
          </a:p>
          <a:p>
            <a:pPr marL="444500" marR="0" lvl="0" indent="-292100" algn="l" defTabSz="914400" rtl="0" eaLnBrk="1" fontAlgn="auto" latinLnBrk="0" hangingPunct="1">
              <a:lnSpc>
                <a:spcPct val="100000"/>
              </a:lnSpc>
              <a:spcBef>
                <a:spcPts val="1000"/>
              </a:spcBef>
              <a:spcAft>
                <a:spcPts val="0"/>
              </a:spcAft>
              <a:buClr>
                <a:schemeClr val="dk1"/>
              </a:buClr>
              <a:buSzPts val="1200"/>
              <a:buFont typeface="Arial"/>
              <a:buChar char="●"/>
              <a:tabLst/>
              <a:defRPr/>
            </a:pPr>
            <a:r>
              <a:rPr lang="en" sz="1300" dirty="0">
                <a:solidFill>
                  <a:schemeClr val="dk1"/>
                </a:solidFill>
              </a:rPr>
              <a:t>Customers should keep in mind that they are out of compliance with their contractual obligations.</a:t>
            </a:r>
            <a:endParaRPr sz="1300" dirty="0">
              <a:solidFill>
                <a:schemeClr val="dk1"/>
              </a:solidFill>
            </a:endParaRPr>
          </a:p>
          <a:p>
            <a:pPr marL="444500" lvl="0" indent="-292100" algn="l" rtl="0">
              <a:spcBef>
                <a:spcPts val="1000"/>
              </a:spcBef>
              <a:spcAft>
                <a:spcPts val="0"/>
              </a:spcAft>
              <a:buClr>
                <a:schemeClr val="dk1"/>
              </a:buClr>
              <a:buSzPts val="1200"/>
              <a:buChar char="●"/>
            </a:pPr>
            <a:r>
              <a:rPr lang="en" sz="1200" dirty="0">
                <a:solidFill>
                  <a:schemeClr val="dk1"/>
                </a:solidFill>
              </a:rPr>
              <a:t>In the short-term, users won’t be blocked from logging into their Salesforce orgs. But to ensure customers satisfy the requirement, Salesforce is going to enable and enforce MFA for all direct logins to Salesforce orgs.</a:t>
            </a:r>
          </a:p>
          <a:p>
            <a:pPr marL="152400" lvl="0" indent="0" algn="l" rtl="0">
              <a:spcBef>
                <a:spcPts val="1000"/>
              </a:spcBef>
              <a:spcAft>
                <a:spcPts val="0"/>
              </a:spcAft>
              <a:buClr>
                <a:schemeClr val="dk1"/>
              </a:buClr>
              <a:buSzPts val="1200"/>
              <a:buNone/>
            </a:pPr>
            <a:endParaRPr lang="en" sz="1200" dirty="0">
              <a:solidFill>
                <a:schemeClr val="dk1"/>
              </a:solidFill>
            </a:endParaRPr>
          </a:p>
          <a:p>
            <a:pPr marL="0" lvl="0" indent="0" algn="l" rtl="0">
              <a:spcBef>
                <a:spcPts val="1000"/>
              </a:spcBef>
              <a:spcAft>
                <a:spcPts val="0"/>
              </a:spcAft>
              <a:buNone/>
            </a:pPr>
            <a:r>
              <a:rPr lang="en" sz="1200" b="1" u="sng" dirty="0">
                <a:solidFill>
                  <a:schemeClr val="dk1"/>
                </a:solidFill>
              </a:rPr>
              <a:t>How and when is Salesforce auto-enabling and enforcing MFA for Salesforce orgs?</a:t>
            </a:r>
            <a:endParaRPr sz="1200" b="1" u="sng" dirty="0">
              <a:solidFill>
                <a:schemeClr val="dk1"/>
              </a:solidFill>
            </a:endParaRPr>
          </a:p>
          <a:p>
            <a:pPr marL="457200" lvl="0" indent="-304800" algn="l" rtl="0">
              <a:spcBef>
                <a:spcPts val="1000"/>
              </a:spcBef>
              <a:spcAft>
                <a:spcPts val="0"/>
              </a:spcAft>
              <a:buSzPts val="1200"/>
              <a:buChar char="●"/>
            </a:pPr>
            <a:r>
              <a:rPr lang="en" sz="1200" dirty="0"/>
              <a:t>Salesforce is using the </a:t>
            </a:r>
            <a:r>
              <a:rPr lang="en" sz="1200" u="sng" dirty="0">
                <a:solidFill>
                  <a:schemeClr val="accent2"/>
                </a:solidFill>
                <a:hlinkClick r:id="rId3">
                  <a:extLst>
                    <a:ext uri="{A12FA001-AC4F-418D-AE19-62706E023703}">
                      <ahyp:hlinkClr xmlns:ahyp="http://schemas.microsoft.com/office/drawing/2018/hyperlinkcolor" val="tx"/>
                    </a:ext>
                  </a:extLst>
                </a:hlinkClick>
              </a:rPr>
              <a:t>Release Update mechanism</a:t>
            </a:r>
            <a:r>
              <a:rPr lang="en" sz="1200" dirty="0">
                <a:solidFill>
                  <a:schemeClr val="accent2"/>
                </a:solidFill>
              </a:rPr>
              <a:t> (</a:t>
            </a:r>
            <a:r>
              <a:rPr lang="en-US" sz="1200" dirty="0">
                <a:solidFill>
                  <a:schemeClr val="accent2"/>
                </a:solidFill>
              </a:rPr>
              <a:t>https://</a:t>
            </a:r>
            <a:r>
              <a:rPr lang="en-US" sz="1200" dirty="0" err="1">
                <a:solidFill>
                  <a:schemeClr val="accent2"/>
                </a:solidFill>
              </a:rPr>
              <a:t>help.salesforce.com</a:t>
            </a:r>
            <a:r>
              <a:rPr lang="en-US" sz="1200" dirty="0">
                <a:solidFill>
                  <a:schemeClr val="accent2"/>
                </a:solidFill>
              </a:rPr>
              <a:t>/s/</a:t>
            </a:r>
            <a:r>
              <a:rPr lang="en-US" sz="1200" dirty="0" err="1">
                <a:solidFill>
                  <a:schemeClr val="accent2"/>
                </a:solidFill>
              </a:rPr>
              <a:t>articleView?id</a:t>
            </a:r>
            <a:r>
              <a:rPr lang="en-US" sz="1200" dirty="0">
                <a:solidFill>
                  <a:schemeClr val="accent2"/>
                </a:solidFill>
              </a:rPr>
              <a:t>=</a:t>
            </a:r>
            <a:r>
              <a:rPr lang="en-US" sz="1200" dirty="0" err="1">
                <a:solidFill>
                  <a:schemeClr val="accent2"/>
                </a:solidFill>
              </a:rPr>
              <a:t>sf.release_updates.htm</a:t>
            </a:r>
            <a:r>
              <a:rPr lang="en-US" sz="1200" dirty="0">
                <a:solidFill>
                  <a:schemeClr val="accent2"/>
                </a:solidFill>
              </a:rPr>
              <a:t>) </a:t>
            </a:r>
            <a:r>
              <a:rPr lang="en" sz="1200" dirty="0"/>
              <a:t>to automatically enable and enforce MFA for direct logins to Salesforce orgs. The Release Update will be applied to all Salesforce orgs – including those that already satisfy the MFA requirement via use of the “Multi-Factor Authentication for User Interface Logins” user permission and orgs that have single sign-on (SSO) set up. </a:t>
            </a:r>
            <a:endParaRPr sz="1200" dirty="0"/>
          </a:p>
          <a:p>
            <a:pPr marL="457200" lvl="0" indent="-304800" algn="l" rtl="0">
              <a:spcBef>
                <a:spcPts val="0"/>
              </a:spcBef>
              <a:spcAft>
                <a:spcPts val="0"/>
              </a:spcAft>
              <a:buSzPts val="1200"/>
              <a:buChar char="●"/>
            </a:pPr>
            <a:r>
              <a:rPr lang="en" sz="1200" dirty="0">
                <a:solidFill>
                  <a:schemeClr val="dk1"/>
                </a:solidFill>
              </a:rPr>
              <a:t>Salesforce is applying the MFA Auto-Enablement Release Update in phases over the next several major releases. </a:t>
            </a:r>
            <a:endParaRPr sz="1200" dirty="0"/>
          </a:p>
          <a:p>
            <a:pPr marL="914400" lvl="1" indent="-304800" algn="l" rtl="0">
              <a:spcBef>
                <a:spcPts val="0"/>
              </a:spcBef>
              <a:spcAft>
                <a:spcPts val="0"/>
              </a:spcAft>
              <a:buSzPts val="1200"/>
              <a:buChar char="○"/>
            </a:pPr>
            <a:r>
              <a:rPr lang="en" sz="1200" dirty="0"/>
              <a:t>Auto-Enable Phase 1 was completed for the Spring ‘23 release in the January-February 2023 timeframe.</a:t>
            </a:r>
            <a:endParaRPr sz="1200" dirty="0"/>
          </a:p>
          <a:p>
            <a:pPr marL="914400" lvl="1" indent="-304800" algn="l" rtl="0">
              <a:spcBef>
                <a:spcPts val="0"/>
              </a:spcBef>
              <a:spcAft>
                <a:spcPts val="0"/>
              </a:spcAft>
              <a:buSzPts val="1200"/>
              <a:buChar char="○"/>
            </a:pPr>
            <a:r>
              <a:rPr lang="en" sz="1200" b="1" dirty="0"/>
              <a:t>Auto-Enable Phase 2</a:t>
            </a:r>
            <a:r>
              <a:rPr lang="en" sz="1200" dirty="0"/>
              <a:t>: For a subset of Salesforce orgs, the MFA Auto-Enablement Release Update was made available in Spring '23 and it goes into effect for these orgs when the Summer '23 release rolls out in the May-June 2023 timeframe. </a:t>
            </a:r>
            <a:endParaRPr sz="1200" dirty="0"/>
          </a:p>
          <a:p>
            <a:pPr marL="1371600" lvl="2" indent="-304800" algn="l" rtl="0">
              <a:spcBef>
                <a:spcPts val="0"/>
              </a:spcBef>
              <a:spcAft>
                <a:spcPts val="0"/>
              </a:spcAft>
              <a:buSzPts val="1200"/>
              <a:buChar char="■"/>
            </a:pPr>
            <a:r>
              <a:rPr lang="en" sz="1200" dirty="0"/>
              <a:t>Customers can get the major release upgrade date for their instance by going to </a:t>
            </a:r>
            <a:r>
              <a:rPr lang="en" sz="1200" b="0" u="none" dirty="0">
                <a:solidFill>
                  <a:schemeClr val="accent2"/>
                </a:solidFill>
                <a:hlinkClick r:id="rId4">
                  <a:extLst>
                    <a:ext uri="{A12FA001-AC4F-418D-AE19-62706E023703}">
                      <ahyp:hlinkClr xmlns:ahyp="http://schemas.microsoft.com/office/drawing/2018/hyperlinkcolor" val="tx"/>
                    </a:ext>
                  </a:extLst>
                </a:hlinkClick>
              </a:rPr>
              <a:t>Trust Status</a:t>
            </a:r>
            <a:r>
              <a:rPr lang="en" sz="1200" b="0" u="none" dirty="0">
                <a:solidFill>
                  <a:schemeClr val="accent2"/>
                </a:solidFill>
              </a:rPr>
              <a:t> (</a:t>
            </a:r>
            <a:r>
              <a:rPr lang="en-US" sz="1200" b="0" u="none" dirty="0">
                <a:solidFill>
                  <a:schemeClr val="accent2"/>
                </a:solidFill>
              </a:rPr>
              <a:t>https://</a:t>
            </a:r>
            <a:r>
              <a:rPr lang="en-US" sz="1200" b="0" u="none" dirty="0" err="1">
                <a:solidFill>
                  <a:schemeClr val="accent2"/>
                </a:solidFill>
              </a:rPr>
              <a:t>status.salesforce.com</a:t>
            </a:r>
            <a:r>
              <a:rPr lang="en-US" sz="1200" b="0" u="none" dirty="0">
                <a:solidFill>
                  <a:schemeClr val="accent2"/>
                </a:solidFill>
              </a:rPr>
              <a:t>/</a:t>
            </a:r>
            <a:r>
              <a:rPr lang="en" sz="1200" b="0" u="none" dirty="0">
                <a:solidFill>
                  <a:schemeClr val="accent2"/>
                </a:solidFill>
              </a:rPr>
              <a:t>),</a:t>
            </a:r>
            <a:r>
              <a:rPr lang="en" sz="1200" u="sng" dirty="0">
                <a:solidFill>
                  <a:schemeClr val="accent2"/>
                </a:solidFill>
              </a:rPr>
              <a:t> </a:t>
            </a:r>
            <a:r>
              <a:rPr lang="en" sz="1200" dirty="0"/>
              <a:t>searching for their instance, and clicking the maintenance tab.</a:t>
            </a:r>
            <a:endParaRPr sz="1200" dirty="0"/>
          </a:p>
          <a:p>
            <a:pPr marL="1371600" lvl="2" indent="-304800" algn="l" rtl="0">
              <a:spcBef>
                <a:spcPts val="0"/>
              </a:spcBef>
              <a:spcAft>
                <a:spcPts val="0"/>
              </a:spcAft>
              <a:buSzPts val="1200"/>
              <a:buChar char="■"/>
            </a:pPr>
            <a:r>
              <a:rPr lang="en" sz="1200" dirty="0"/>
              <a:t>Note that the MFA release update usually takes effect at the time an org is updated to Summer '23, but in some cases there could be a delay of several hours to a few days before MFA is auto-enabled.</a:t>
            </a:r>
            <a:endParaRPr sz="1200" dirty="0"/>
          </a:p>
          <a:p>
            <a:pPr marL="914400" lvl="1" indent="-304800" algn="l" rtl="0">
              <a:spcBef>
                <a:spcPts val="0"/>
              </a:spcBef>
              <a:spcAft>
                <a:spcPts val="0"/>
              </a:spcAft>
              <a:buSzPts val="1200"/>
              <a:buChar char="○"/>
            </a:pPr>
            <a:r>
              <a:rPr lang="en" sz="1200" b="1" dirty="0"/>
              <a:t>Auto-Enable Phase 3</a:t>
            </a:r>
            <a:r>
              <a:rPr lang="en" sz="1200" dirty="0"/>
              <a:t>: The release update will be applied to another batch of Salesforce orgs in the Winter ‘24 release. When the Summer ‘23 release completes, orgs that will be affected in Winter ‘24 will see the </a:t>
            </a:r>
            <a:r>
              <a:rPr lang="en" sz="1200" dirty="0">
                <a:solidFill>
                  <a:schemeClr val="dk1"/>
                </a:solidFill>
              </a:rPr>
              <a:t>MFA Auto-Enablement Release Update</a:t>
            </a:r>
            <a:r>
              <a:rPr lang="en" sz="1200" dirty="0"/>
              <a:t> in their org’s </a:t>
            </a:r>
            <a:r>
              <a:rPr lang="en" sz="1200" dirty="0">
                <a:solidFill>
                  <a:schemeClr val="dk1"/>
                </a:solidFill>
              </a:rPr>
              <a:t>Release Updates node in Setup.</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b="1" dirty="0">
                <a:solidFill>
                  <a:schemeClr val="dk1"/>
                </a:solidFill>
              </a:rPr>
              <a:t>Auto-Enable Phase 4</a:t>
            </a:r>
            <a:r>
              <a:rPr lang="en" sz="1200" dirty="0">
                <a:solidFill>
                  <a:schemeClr val="dk1"/>
                </a:solidFill>
              </a:rPr>
              <a:t>: The release update will be applied to the final batch of Salesforce orgs in the Spring ‘24 releases – including all Salesforce OEM customer orgs. When the Winter ‘24 release completes, orgs that will be affected in the Spring ‘24 release will see the MFA Auto-Enablement Release Update in their org’s Release Updates node in Setup. </a:t>
            </a:r>
            <a:endParaRPr sz="1200" dirty="0">
              <a:solidFill>
                <a:schemeClr val="dk1"/>
              </a:solidFill>
            </a:endParaRPr>
          </a:p>
          <a:p>
            <a:pPr marL="914400" lvl="1" indent="-304800" algn="l" rtl="0">
              <a:spcBef>
                <a:spcPts val="0"/>
              </a:spcBef>
              <a:spcAft>
                <a:spcPts val="0"/>
              </a:spcAft>
              <a:buSzPts val="1200"/>
              <a:buChar char="○"/>
            </a:pPr>
            <a:r>
              <a:rPr lang="en" sz="1200" b="1" dirty="0"/>
              <a:t>Enforcement</a:t>
            </a:r>
            <a:r>
              <a:rPr lang="en" sz="1200" dirty="0"/>
              <a:t>:  Salesforce is currently targeting enforcement to begin with the Summer ‘24 release, in the May-June 2024 timeframe.</a:t>
            </a:r>
            <a:endParaRPr sz="1200" dirty="0"/>
          </a:p>
          <a:p>
            <a:pPr marL="0" lvl="0" indent="0" algn="l" rtl="0">
              <a:spcBef>
                <a:spcPts val="0"/>
              </a:spcBef>
              <a:spcAft>
                <a:spcPts val="0"/>
              </a:spcAft>
              <a:buNone/>
            </a:pPr>
            <a:endParaRPr sz="1200" dirty="0"/>
          </a:p>
          <a:p>
            <a:pPr marL="457200" lvl="0" indent="0" algn="l" rtl="0">
              <a:spcBef>
                <a:spcPts val="0"/>
              </a:spcBef>
              <a:spcAft>
                <a:spcPts val="0"/>
              </a:spcAft>
              <a:buNone/>
            </a:pPr>
            <a:r>
              <a:rPr lang="en" sz="1200" b="1" dirty="0"/>
              <a:t>NOTE</a:t>
            </a:r>
            <a:r>
              <a:rPr lang="en" sz="1200" dirty="0"/>
              <a:t>: This roadmap is subject to change.</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Clr>
                <a:schemeClr val="dk1"/>
              </a:buClr>
              <a:buSzPts val="1200"/>
              <a:buChar char="●"/>
            </a:pPr>
            <a:r>
              <a:rPr lang="en" sz="1200" b="1" dirty="0">
                <a:solidFill>
                  <a:schemeClr val="dk1"/>
                </a:solidFill>
              </a:rPr>
              <a:t>How can a customer know if their org will be auto-enabled in the next phase?</a:t>
            </a:r>
            <a:r>
              <a:rPr lang="en" sz="1200" dirty="0">
                <a:solidFill>
                  <a:schemeClr val="dk1"/>
                </a:solidFill>
              </a:rPr>
              <a:t> When Spring ‘23 is live, customers should monitor the </a:t>
            </a:r>
            <a:r>
              <a:rPr lang="en" sz="1200" u="sng" dirty="0">
                <a:solidFill>
                  <a:srgbClr val="000000"/>
                </a:solidFill>
                <a:hlinkClick r:id="rId3">
                  <a:extLst>
                    <a:ext uri="{A12FA001-AC4F-418D-AE19-62706E023703}">
                      <ahyp:hlinkClr xmlns:ahyp="http://schemas.microsoft.com/office/drawing/2018/hyperlinkcolor" val="tx"/>
                    </a:ext>
                  </a:extLst>
                </a:hlinkClick>
              </a:rPr>
              <a:t>Release Updates node in Setup</a:t>
            </a:r>
            <a:r>
              <a:rPr lang="en" sz="1200" u="sng" dirty="0">
                <a:solidFill>
                  <a:srgbClr val="000000"/>
                </a:solidFill>
              </a:rPr>
              <a:t> </a:t>
            </a:r>
            <a:r>
              <a:rPr lang="en" sz="1200" u="sng" dirty="0">
                <a:solidFill>
                  <a:schemeClr val="dk1"/>
                </a:solidFill>
              </a:rPr>
              <a:t>(</a:t>
            </a:r>
            <a:r>
              <a:rPr lang="en-US" sz="1200" u="sng" dirty="0">
                <a:solidFill>
                  <a:schemeClr val="dk1"/>
                </a:solidFill>
              </a:rPr>
              <a:t>https://</a:t>
            </a:r>
            <a:r>
              <a:rPr lang="en-US" sz="1200" u="sng" dirty="0" err="1">
                <a:solidFill>
                  <a:schemeClr val="dk1"/>
                </a:solidFill>
              </a:rPr>
              <a:t>help.salesforce.com</a:t>
            </a:r>
            <a:r>
              <a:rPr lang="en-US" sz="1200" u="sng" dirty="0">
                <a:solidFill>
                  <a:schemeClr val="dk1"/>
                </a:solidFill>
              </a:rPr>
              <a:t>/s/</a:t>
            </a:r>
            <a:r>
              <a:rPr lang="en-US" sz="1200" u="sng" dirty="0" err="1">
                <a:solidFill>
                  <a:schemeClr val="dk1"/>
                </a:solidFill>
              </a:rPr>
              <a:t>articleView?id</a:t>
            </a:r>
            <a:r>
              <a:rPr lang="en-US" sz="1200" u="sng" dirty="0">
                <a:solidFill>
                  <a:schemeClr val="dk1"/>
                </a:solidFill>
              </a:rPr>
              <a:t>=</a:t>
            </a:r>
            <a:r>
              <a:rPr lang="en-US" sz="1200" u="sng" dirty="0" err="1">
                <a:solidFill>
                  <a:schemeClr val="dk1"/>
                </a:solidFill>
              </a:rPr>
              <a:t>sf.release_updates.htm</a:t>
            </a:r>
            <a:r>
              <a:rPr lang="en-US" sz="1200" u="sng" dirty="0">
                <a:solidFill>
                  <a:schemeClr val="dk1"/>
                </a:solidFill>
              </a:rPr>
              <a:t>).</a:t>
            </a:r>
            <a:r>
              <a:rPr lang="en" sz="1200" dirty="0">
                <a:solidFill>
                  <a:schemeClr val="dk1"/>
                </a:solidFill>
              </a:rPr>
              <a:t> If they see the MFA Auto-Enablement Release Update, their org will be auto-enabled with Summer ‘23. If they don’t see the update, their org will be auto-enabled in a later release. </a:t>
            </a:r>
            <a:r>
              <a:rPr lang="en" sz="1200" u="none" dirty="0">
                <a:solidFill>
                  <a:schemeClr val="dk1"/>
                </a:solidFill>
              </a:rPr>
              <a:t>Note that in rare cases, it can take several weeks for the update to appear in the Release Updates node after the Spring '23 release completes.</a:t>
            </a:r>
            <a:endParaRPr sz="1200" u="none" dirty="0">
              <a:solidFill>
                <a:schemeClr val="dk1"/>
              </a:solidFill>
            </a:endParaRPr>
          </a:p>
          <a:p>
            <a:pPr marL="0" lvl="0" indent="0" algn="l" rtl="0">
              <a:spcBef>
                <a:spcPts val="0"/>
              </a:spcBef>
              <a:spcAft>
                <a:spcPts val="0"/>
              </a:spcAft>
              <a:buNone/>
            </a:pPr>
            <a:endParaRPr sz="1200" dirty="0">
              <a:solidFill>
                <a:schemeClr val="dk1"/>
              </a:solidFill>
            </a:endParaRPr>
          </a:p>
          <a:p>
            <a:pPr marL="457200" lvl="0" indent="-304800" algn="l" rtl="0">
              <a:spcBef>
                <a:spcPts val="0"/>
              </a:spcBef>
              <a:spcAft>
                <a:spcPts val="0"/>
              </a:spcAft>
              <a:buSzPts val="1200"/>
              <a:buChar char="●"/>
            </a:pPr>
            <a:r>
              <a:rPr lang="en" sz="1200" dirty="0"/>
              <a:t>When the MFA Auto-Enablement Release Update goes into effect, it turns on the “Require multi-factor authentication (MFA) for all direct UI logins to your Salesforce” setting for the customer’s org.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b="1" dirty="0"/>
              <a:t>Important</a:t>
            </a:r>
            <a:r>
              <a:rPr lang="en" sz="1200" dirty="0"/>
              <a:t>:  Some user types are exempt from needing to use MFA. Most of these cases are automatically excluded when auto-enablement and enforcement occur. However, several exempt user types must be manually excluded by an org admin. To prevent MFA from being assigned to these user types, this manual step should be completed </a:t>
            </a:r>
            <a:r>
              <a:rPr lang="en" sz="1200" b="1" dirty="0"/>
              <a:t>before</a:t>
            </a:r>
            <a:r>
              <a:rPr lang="en" sz="1200" dirty="0"/>
              <a:t> Salesforce auto-enables and/or enforces MFA. </a:t>
            </a:r>
            <a:endParaRPr sz="1200" dirty="0"/>
          </a:p>
          <a:p>
            <a:pPr marL="914400" lvl="1" indent="-304800" algn="l" rtl="0">
              <a:spcBef>
                <a:spcPts val="0"/>
              </a:spcBef>
              <a:spcAft>
                <a:spcPts val="0"/>
              </a:spcAft>
              <a:buSzPts val="1200"/>
              <a:buChar char="○"/>
            </a:pPr>
            <a:r>
              <a:rPr lang="en" sz="1200" dirty="0"/>
              <a:t>For the list of user types that must be manually excluded, and the steps to do so, see </a:t>
            </a:r>
            <a:r>
              <a:rPr lang="en" sz="1200" u="sng" dirty="0">
                <a:solidFill>
                  <a:srgbClr val="000000"/>
                </a:solidFill>
                <a:hlinkClick r:id="rId5">
                  <a:extLst>
                    <a:ext uri="{A12FA001-AC4F-418D-AE19-62706E023703}">
                      <ahyp:hlinkClr xmlns:ahyp="http://schemas.microsoft.com/office/drawing/2018/hyperlinkcolor" val="tx"/>
                    </a:ext>
                  </a:extLst>
                </a:hlinkClick>
              </a:rPr>
              <a:t>Exclude Exempt Users from MF</a:t>
            </a:r>
            <a:r>
              <a:rPr lang="en" sz="1200" u="sng" dirty="0">
                <a:solidFill>
                  <a:srgbClr val="2200CC"/>
                </a:solidFill>
                <a:hlinkClick r:id="rId5">
                  <a:extLst>
                    <a:ext uri="{A12FA001-AC4F-418D-AE19-62706E023703}">
                      <ahyp:hlinkClr xmlns:ahyp="http://schemas.microsoft.com/office/drawing/2018/hyperlinkcolor" val="tx"/>
                    </a:ext>
                  </a:extLst>
                </a:hlinkClick>
              </a:rPr>
              <a:t>A</a:t>
            </a:r>
            <a:r>
              <a:rPr lang="en" sz="1200" dirty="0"/>
              <a:t> in Salesforce Help (at </a:t>
            </a:r>
            <a:r>
              <a:rPr lang="en-US" sz="1200" dirty="0"/>
              <a:t>https://</a:t>
            </a:r>
            <a:r>
              <a:rPr lang="en-US" sz="1200" dirty="0" err="1"/>
              <a:t>help.salesforce.com</a:t>
            </a:r>
            <a:r>
              <a:rPr lang="en-US" sz="1200" dirty="0"/>
              <a:t>/s/</a:t>
            </a:r>
            <a:r>
              <a:rPr lang="en-US" sz="1200" dirty="0" err="1"/>
              <a:t>articleView?id</a:t>
            </a:r>
            <a:r>
              <a:rPr lang="en-US" sz="1200" dirty="0"/>
              <a:t>=</a:t>
            </a:r>
            <a:r>
              <a:rPr lang="en-US" sz="1200" dirty="0" err="1"/>
              <a:t>sf.security_mfa_exclude_exempt_users.htm</a:t>
            </a:r>
            <a:r>
              <a:rPr lang="en-US" sz="1200" dirty="0"/>
              <a:t>)</a:t>
            </a:r>
            <a:r>
              <a:rPr lang="en" sz="1200" dirty="0"/>
              <a:t>.</a:t>
            </a:r>
            <a:endParaRPr sz="1200" dirty="0"/>
          </a:p>
          <a:p>
            <a:pPr marL="914400" lvl="1" indent="-304800" algn="l" rtl="0">
              <a:spcBef>
                <a:spcPts val="0"/>
              </a:spcBef>
              <a:spcAft>
                <a:spcPts val="0"/>
              </a:spcAft>
              <a:buSzPts val="1200"/>
              <a:buChar char="○"/>
            </a:pPr>
            <a:r>
              <a:rPr lang="en" sz="1200" dirty="0"/>
              <a:t>NOTE: Waiving MFA is appropriate only for the use cases listed in the above help topic. Waiving MFA for any other type of user (including admins and business users) isn’t allowed and will put the customer out of compliance for the MFA requirement.</a:t>
            </a:r>
            <a:endParaRPr sz="1200" dirty="0"/>
          </a:p>
          <a:p>
            <a:pPr marL="0" lvl="0" indent="0" algn="l" rtl="0">
              <a:spcBef>
                <a:spcPts val="0"/>
              </a:spcBef>
              <a:spcAft>
                <a:spcPts val="0"/>
              </a:spcAft>
              <a:buNone/>
            </a:pPr>
            <a:endParaRPr sz="1200" u="sng" dirty="0">
              <a:solidFill>
                <a:schemeClr val="dk1"/>
              </a:solidFill>
            </a:endParaRPr>
          </a:p>
          <a:p>
            <a:pPr marL="0" lvl="0" indent="0" algn="l" rtl="0">
              <a:spcBef>
                <a:spcPts val="1000"/>
              </a:spcBef>
              <a:spcAft>
                <a:spcPts val="0"/>
              </a:spcAft>
              <a:buNone/>
            </a:pPr>
            <a:r>
              <a:rPr lang="en" sz="1200" dirty="0">
                <a:solidFill>
                  <a:schemeClr val="dk1"/>
                </a:solidFill>
              </a:rPr>
              <a:t>Customers should use the </a:t>
            </a:r>
            <a:r>
              <a:rPr lang="en" sz="1200" b="1" dirty="0">
                <a:solidFill>
                  <a:schemeClr val="dk1"/>
                </a:solidFill>
              </a:rPr>
              <a:t>MFA Enforcement Roadmap</a:t>
            </a:r>
            <a:r>
              <a:rPr lang="en" sz="1200" dirty="0">
                <a:solidFill>
                  <a:schemeClr val="dk1"/>
                </a:solidFill>
              </a:rPr>
              <a:t> (</a:t>
            </a:r>
            <a:r>
              <a:rPr lang="en" sz="1200" u="sng" dirty="0">
                <a:solidFill>
                  <a:schemeClr val="dk1"/>
                </a:solidFill>
                <a:hlinkClick r:id="rId6">
                  <a:extLst>
                    <a:ext uri="{A12FA001-AC4F-418D-AE19-62706E023703}">
                      <ahyp:hlinkClr xmlns:ahyp="http://schemas.microsoft.com/office/drawing/2018/hyperlinkcolor" val="tx"/>
                    </a:ext>
                  </a:extLst>
                </a:hlinkClick>
              </a:rPr>
              <a:t>https://sfdc.co/mfa-roadmap</a:t>
            </a:r>
            <a:r>
              <a:rPr lang="en" sz="1200" dirty="0">
                <a:solidFill>
                  <a:schemeClr val="dk1"/>
                </a:solidFill>
              </a:rPr>
              <a:t>) to keep track of the latest schedule for auto-enablement and enforcement. </a:t>
            </a:r>
            <a:endParaRPr sz="1200" dirty="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g146a911fd41_0_0: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9" name="Google Shape;969;g146a911fd41_0_0:notes"/>
          <p:cNvSpPr txBox="1">
            <a:spLocks noGrp="1"/>
          </p:cNvSpPr>
          <p:nvPr>
            <p:ph type="body" idx="1"/>
          </p:nvPr>
        </p:nvSpPr>
        <p:spPr>
          <a:xfrm>
            <a:off x="670891" y="4272197"/>
            <a:ext cx="5367000" cy="4047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Notes: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Here’s what to expect when Salesforce auto-enables and then enforces MFA for Salesforce orgs.</a:t>
            </a: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b="1" dirty="0">
                <a:solidFill>
                  <a:schemeClr val="dk1"/>
                </a:solidFill>
              </a:rPr>
              <a:t>IMPORTANT NOTE for customers who use SSO to access Salesforce products:</a:t>
            </a:r>
            <a:r>
              <a:rPr lang="en" sz="1200" dirty="0">
                <a:solidFill>
                  <a:schemeClr val="dk1"/>
                </a:solidFill>
              </a:rPr>
              <a:t>  The contractual requirement to use MFA applies to users who access Salesforce products through SSO. However, Salesforce won’t take action to enable MFA for SSO identity providers. Nor do we have plans to block access to Salesforce products or trigger MFA challenges for SSO logins if a customer’s SSO service doesn’t require MFA. This policy could change in the future. Customers who use SSO should be aware that Salesforce will auto-enable/enforce MFA for all direct logins to Salesforce orgs. So any users who bypass SSO and log in directly will have to successfully respond to MFA challenges for Salesforce. </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highlight>
                <a:schemeClr val="lt1"/>
              </a:highlight>
              <a:latin typeface="Salesforce Sans"/>
              <a:ea typeface="Salesforce Sans"/>
              <a:cs typeface="Salesforce Sans"/>
              <a:sym typeface="Salesforce Sans"/>
            </a:endParaRPr>
          </a:p>
          <a:p>
            <a:pPr marL="444500" lvl="0" indent="-292100" algn="l" rtl="0">
              <a:spcBef>
                <a:spcPts val="0"/>
              </a:spcBef>
              <a:spcAft>
                <a:spcPts val="0"/>
              </a:spcAft>
              <a:buClr>
                <a:schemeClr val="dk1"/>
              </a:buClr>
              <a:buSzPts val="1200"/>
              <a:buChar char="●"/>
            </a:pPr>
            <a:r>
              <a:rPr lang="en" sz="1200" b="1" dirty="0">
                <a:solidFill>
                  <a:schemeClr val="dk1"/>
                </a:solidFill>
              </a:rPr>
              <a:t>What happens when MFA is auto-enabled</a:t>
            </a:r>
            <a:endParaRPr sz="1200" b="1"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On a customer's behalf, Salesforce turns on MFA for all users who log in directly to a Salesforce org’s UI.</a:t>
            </a:r>
            <a:endParaRPr sz="1200" dirty="0">
              <a:solidFill>
                <a:schemeClr val="dk1"/>
              </a:solidFill>
            </a:endParaRPr>
          </a:p>
          <a:p>
            <a:pPr marL="901700" lvl="1" indent="-304800" algn="l" rtl="0">
              <a:spcBef>
                <a:spcPts val="0"/>
              </a:spcBef>
              <a:spcAft>
                <a:spcPts val="0"/>
              </a:spcAft>
              <a:buClr>
                <a:schemeClr val="dk1"/>
              </a:buClr>
              <a:buSzPts val="1200"/>
              <a:buChar char="○"/>
            </a:pPr>
            <a:r>
              <a:rPr lang="en" sz="1200" b="1" dirty="0">
                <a:solidFill>
                  <a:schemeClr val="dk1"/>
                </a:solidFill>
              </a:rPr>
              <a:t>For users who weren't previously using MFA</a:t>
            </a:r>
            <a:r>
              <a:rPr lang="en" sz="1200" dirty="0">
                <a:solidFill>
                  <a:schemeClr val="dk1"/>
                </a:solidFill>
              </a:rPr>
              <a:t>: The next time they log in directly with their username and password, they’re guided through the process to register for MFA. Once registered, they receive MFA challenges each time they log in.</a:t>
            </a:r>
            <a:endParaRPr sz="1200" dirty="0">
              <a:solidFill>
                <a:schemeClr val="dk1"/>
              </a:solidFill>
            </a:endParaRPr>
          </a:p>
          <a:p>
            <a:pPr marL="1371600" lvl="2" indent="-304800" algn="l" rtl="0">
              <a:spcBef>
                <a:spcPts val="0"/>
              </a:spcBef>
              <a:spcAft>
                <a:spcPts val="0"/>
              </a:spcAft>
              <a:buClr>
                <a:schemeClr val="dk1"/>
              </a:buClr>
              <a:buSzPts val="1200"/>
              <a:buChar char="■"/>
            </a:pPr>
            <a:r>
              <a:rPr lang="en" sz="1200" dirty="0">
                <a:solidFill>
                  <a:schemeClr val="dk1"/>
                </a:solidFill>
              </a:rPr>
              <a:t>After Salesforce turns on MFA, there’s a 30-day grace period for the org where users can skip registration and log in without MFA. This grace period begins on the day the org is auto-enabled for MFA and it applies uniformly to all users in the org. For example, if a user logs in 20 days after Salesforce turned on MFA for their org, they can continue skipping MFA for 10 more days. </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b="1" dirty="0">
                <a:solidFill>
                  <a:schemeClr val="dk1"/>
                </a:solidFill>
              </a:rPr>
              <a:t>For users who were already logging in with MFA</a:t>
            </a:r>
            <a:r>
              <a:rPr lang="en" sz="1200" dirty="0">
                <a:solidFill>
                  <a:schemeClr val="dk1"/>
                </a:solidFill>
              </a:rPr>
              <a:t>: Users who were previously assigned the “Multi-Factor Authentication for User Interface Logins” user permission aren't affected when MFA is auto-enabled.</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If a customer isn’t ready for MFA when auto-enablement goes into effect, a Salesforce admin can temporarily disable it (until the MFA enforcement milestone occurs).</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457200" lvl="0" indent="-304800" algn="l" rtl="0">
              <a:spcBef>
                <a:spcPts val="0"/>
              </a:spcBef>
              <a:spcAft>
                <a:spcPts val="0"/>
              </a:spcAft>
              <a:buClr>
                <a:schemeClr val="dk1"/>
              </a:buClr>
              <a:buSzPts val="1200"/>
              <a:buChar char="●"/>
            </a:pPr>
            <a:r>
              <a:rPr lang="en" sz="1200" b="1" dirty="0">
                <a:solidFill>
                  <a:schemeClr val="dk1"/>
                </a:solidFill>
              </a:rPr>
              <a:t>What happens when MFA is enforced</a:t>
            </a:r>
            <a:endParaRPr sz="1200" b="1"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When MFA is enforced for a Salesforce org, MFA becomes a permanent part of that org’s login process. All users receive an MFA challenge each time they log in directly with their username and password.</a:t>
            </a:r>
            <a:endParaRPr sz="1200"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During enforcement, Salesforce auto-enables MFA for all users who aren't already using it for direct logins. These users will be prompted to register for MFA when they log in next and won’t be able to access their account until they do so.</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Users who were already logging in with MFA (for example, they were previously assigned the “Multi-Factor Authentication for User Interface Logins” user permission) aren't affected when MFA is auto-enabled.</a:t>
            </a:r>
            <a:endParaRPr sz="1200"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Salesforce removes the option for Salesforce admins to turn off the “</a:t>
            </a:r>
            <a:r>
              <a:rPr lang="en" sz="1200" dirty="0"/>
              <a:t>Require multi-factor authentication (MFA) for all direct UI logins to your Salesforce” org setting.</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9"/>
        <p:cNvGrpSpPr/>
        <p:nvPr/>
      </p:nvGrpSpPr>
      <p:grpSpPr>
        <a:xfrm>
          <a:off x="0" y="0"/>
          <a:ext cx="0" cy="0"/>
          <a:chOff x="0" y="0"/>
          <a:chExt cx="0" cy="0"/>
        </a:xfrm>
      </p:grpSpPr>
      <p:sp>
        <p:nvSpPr>
          <p:cNvPr id="2270" name="Google Shape;2270;g232e1463fd5_0_209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1" name="Google Shape;2271;g232e1463fd5_0_209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Notes:</a:t>
            </a:r>
          </a:p>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When an org is auto-enabled, users are prompted to register for MFA, which involves setting up a verification method. We’ll go into details about verification methods in the next section.</a:t>
            </a:r>
            <a:endParaRPr sz="1400" dirty="0">
              <a:latin typeface="+mn-lt"/>
              <a:ea typeface="Salesforce Sans"/>
              <a:cs typeface="Salesforce Sans"/>
              <a:sym typeface="Salesforce Sans"/>
            </a:endParaRPr>
          </a:p>
          <a:p>
            <a:pPr marL="0" lvl="0" indent="0" algn="l" rtl="0">
              <a:spcBef>
                <a:spcPts val="0"/>
              </a:spcBef>
              <a:spcAft>
                <a:spcPts val="0"/>
              </a:spcAft>
              <a:buClr>
                <a:schemeClr val="dk1"/>
              </a:buClr>
              <a:buFont typeface="Arial"/>
              <a:buNone/>
            </a:pPr>
            <a:endParaRPr sz="1400" dirty="0">
              <a:latin typeface="+mn-lt"/>
              <a:ea typeface="Salesforce Sans"/>
              <a:cs typeface="Salesforce Sans"/>
              <a:sym typeface="Salesforce Sans"/>
            </a:endParaRPr>
          </a:p>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If a user isn’t ready for MFA at this time, they have the option to skip MFA registration for up to 30 days.</a:t>
            </a:r>
          </a:p>
          <a:p>
            <a:pPr marL="0" lvl="0" indent="0" algn="l" rtl="0">
              <a:spcBef>
                <a:spcPts val="0"/>
              </a:spcBef>
              <a:spcAft>
                <a:spcPts val="0"/>
              </a:spcAft>
              <a:buClr>
                <a:schemeClr val="dk1"/>
              </a:buClr>
              <a:buFont typeface="Arial"/>
              <a:buNone/>
            </a:pPr>
            <a:endParaRPr lang="en-US" sz="1400" dirty="0">
              <a:latin typeface="+mn-lt"/>
              <a:ea typeface="Salesforce Sans"/>
              <a:cs typeface="Salesforce Sans"/>
              <a:sym typeface="Salesforce Sans"/>
            </a:endParaRPr>
          </a:p>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This 30-day grace period begins on the day that the org is auto-enabled and the same 30-day window applies to all users in the org. For example, if a user logs in five days after their org was auto-enabled, the user has 25 days remaining before they’ll have to register for MFA.</a:t>
            </a:r>
            <a:endParaRPr sz="1400" dirty="0">
              <a:latin typeface="+mn-lt"/>
              <a:ea typeface="Salesforce Sans"/>
              <a:cs typeface="Salesforce Sans"/>
              <a:sym typeface="Salesforce Sans"/>
            </a:endParaRPr>
          </a:p>
          <a:p>
            <a:pPr marL="0" lvl="0" indent="0" algn="l" rtl="0">
              <a:spcBef>
                <a:spcPts val="0"/>
              </a:spcBef>
              <a:spcAft>
                <a:spcPts val="0"/>
              </a:spcAft>
              <a:buNone/>
            </a:pPr>
            <a:endParaRPr sz="1400" dirty="0"/>
          </a:p>
        </p:txBody>
      </p:sp>
    </p:spTree>
    <p:extLst>
      <p:ext uri="{BB962C8B-B14F-4D97-AF65-F5344CB8AC3E}">
        <p14:creationId xmlns:p14="http://schemas.microsoft.com/office/powerpoint/2010/main" val="2502097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0973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t>
            </a:r>
            <a:r>
              <a:rPr lang="en-US" sz="1100" b="0" i="0" u="none" strike="noStrike" dirty="0" err="1">
                <a:solidFill>
                  <a:srgbClr val="000000"/>
                </a:solidFill>
                <a:effectLst/>
                <a:latin typeface="Arial" panose="020B0604020202020204" pitchFamily="34" charset="0"/>
              </a:rPr>
              <a:t>Authy</a:t>
            </a:r>
            <a:endParaRPr lang="en-US" sz="1100" b="0" i="0" u="none" strike="noStrike" dirty="0">
              <a:solidFill>
                <a:srgbClr val="000000"/>
              </a:solidFill>
              <a:effectLst/>
              <a:latin typeface="Arial" panose="020B0604020202020204" pitchFamily="34" charset="0"/>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We don’t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g9a32e05039_6_29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8" name="Google Shape;1578;g9a32e05039_6_2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b="0" dirty="0">
                <a:highlight>
                  <a:srgbClr val="FFFFFF"/>
                </a:highlight>
              </a:rPr>
              <a:t>Notes:</a:t>
            </a: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are small physical tokens that look like a thumb drive and are easy to carry on a key ring. This type of verification method is easy to use because there’s nothing to install and users don’t have to manually enter any codes.</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provide an alternative if a mobile app solution isn’t viable -- for example, users don’t have company-provided mobile devices or work in an environment (such as a PCI-compliant service center) where mobile devices aren’t permitted.</a:t>
            </a:r>
            <a:endParaRPr sz="1100" dirty="0">
              <a:solidFill>
                <a:schemeClr val="dk1"/>
              </a:solidFill>
            </a:endParaRPr>
          </a:p>
          <a:p>
            <a:pPr marL="0" lvl="0" indent="0" algn="l" rtl="0">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Logging in with this method is simple. After entering their username and password, a user is prompted to connect the security key to their computer via a USB port or wirelessly. Then they press the button on the key to confirm their identity.</a:t>
            </a: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 sz="1100" b="1" dirty="0"/>
              <a:t>Behind the Scenes</a:t>
            </a:r>
            <a:endParaRPr sz="1100" b="1" dirty="0"/>
          </a:p>
          <a:p>
            <a:pPr marL="457200" lvl="0" indent="-298450" algn="l" rtl="0">
              <a:lnSpc>
                <a:spcPct val="115000"/>
              </a:lnSpc>
              <a:spcBef>
                <a:spcPts val="0"/>
              </a:spcBef>
              <a:spcAft>
                <a:spcPts val="0"/>
              </a:spcAft>
              <a:buSzPts val="1100"/>
              <a:buChar char="●"/>
            </a:pPr>
            <a:r>
              <a:rPr lang="en" sz="1100" dirty="0"/>
              <a:t>Registering a security key creates a pair of private and public keys that are bound to the user’s account and your org’s domain name. This means the key is only able to authenticate with your real site. </a:t>
            </a:r>
            <a:endParaRPr sz="1100" dirty="0"/>
          </a:p>
          <a:p>
            <a:pPr marL="457200" lvl="0" indent="-298450" algn="l" rtl="0">
              <a:lnSpc>
                <a:spcPct val="115000"/>
              </a:lnSpc>
              <a:spcBef>
                <a:spcPts val="0"/>
              </a:spcBef>
              <a:spcAft>
                <a:spcPts val="0"/>
              </a:spcAft>
              <a:buSzPts val="1100"/>
              <a:buChar char="●"/>
            </a:pPr>
            <a:r>
              <a:rPr lang="en"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 sz="1100" dirty="0"/>
              <a:t>Security keys are resistant to malware because the private key resides on the key and is never shared with your org.</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solidFill>
                  <a:schemeClr val="dk1"/>
                </a:solidFill>
              </a:rPr>
              <a:t>Requirements</a:t>
            </a:r>
            <a:endParaRPr sz="1100" b="1"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You can use security keys that are compatible with the U2F (FIDO) or </a:t>
            </a:r>
            <a:r>
              <a:rPr lang="en" sz="1100" dirty="0" err="1">
                <a:solidFill>
                  <a:schemeClr val="dk1"/>
                </a:solidFill>
              </a:rPr>
              <a:t>WebAuthn</a:t>
            </a:r>
            <a:r>
              <a:rPr lang="en" sz="1100" dirty="0">
                <a:solidFill>
                  <a:schemeClr val="dk1"/>
                </a:solidFill>
              </a:rPr>
              <a:t> (FIDO2) standards. </a:t>
            </a:r>
            <a:endParaRPr sz="1100" dirty="0">
              <a:solidFill>
                <a:schemeClr val="dk1"/>
              </a:solidFill>
            </a:endParaRPr>
          </a:p>
          <a:p>
            <a:pPr marL="0" lvl="0" indent="0" algn="l" rtl="0">
              <a:lnSpc>
                <a:spcPct val="115000"/>
              </a:lnSpc>
              <a:spcBef>
                <a:spcPts val="0"/>
              </a:spcBef>
              <a:spcAft>
                <a:spcPts val="0"/>
              </a:spcAft>
              <a:buNone/>
            </a:pPr>
            <a:endParaRPr sz="1100" dirty="0">
              <a:solidFill>
                <a:srgbClr val="080707"/>
              </a:solidFill>
              <a:highlight>
                <a:schemeClr val="lt1"/>
              </a:highlight>
            </a:endParaRPr>
          </a:p>
          <a:p>
            <a:pPr marL="0" lvl="0" indent="0" algn="l" rtl="0">
              <a:lnSpc>
                <a:spcPct val="115000"/>
              </a:lnSpc>
              <a:spcBef>
                <a:spcPts val="0"/>
              </a:spcBef>
              <a:spcAft>
                <a:spcPts val="0"/>
              </a:spcAft>
              <a:buNone/>
            </a:pPr>
            <a:r>
              <a:rPr lang="en" sz="1100" dirty="0">
                <a:solidFill>
                  <a:schemeClr val="dk1"/>
                </a:solidFill>
              </a:rPr>
              <a:t>You can use USB-A, USB-C, and Lightning devices.  </a:t>
            </a:r>
            <a:endParaRPr sz="1100" dirty="0">
              <a:solidFill>
                <a:schemeClr val="dk1"/>
              </a:solidFill>
            </a:endParaRPr>
          </a:p>
          <a:p>
            <a:pPr marL="0" lvl="0" indent="0" algn="l" rtl="0">
              <a:lnSpc>
                <a:spcPct val="115000"/>
              </a:lnSpc>
              <a:spcBef>
                <a:spcPts val="0"/>
              </a:spcBef>
              <a:spcAft>
                <a:spcPts val="0"/>
              </a:spcAft>
              <a:buNone/>
            </a:pPr>
            <a:endParaRPr sz="1100"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Security keys require a supported browser to act as an intermediary between the key and your org.</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a:t>
            </a:r>
            <a:r>
              <a:rPr lang="en" sz="1100" b="1" dirty="0" err="1">
                <a:solidFill>
                  <a:schemeClr val="dk1"/>
                </a:solidFill>
              </a:rPr>
              <a:t>WebAuthn</a:t>
            </a:r>
            <a:r>
              <a:rPr lang="en" sz="1100" b="1" dirty="0">
                <a:solidFill>
                  <a:schemeClr val="dk1"/>
                </a:solidFill>
              </a:rPr>
              <a:t>-compatible keys</a:t>
            </a:r>
            <a:r>
              <a:rPr lang="en" sz="1100" dirty="0">
                <a:solidFill>
                  <a:schemeClr val="dk1"/>
                </a:solidFill>
              </a:rPr>
              <a:t>: Chrome, Firefox, Edge Chromium, Safari</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U2F-compatible keys</a:t>
            </a:r>
            <a:r>
              <a:rPr lang="en" sz="1100" dirty="0">
                <a:solidFill>
                  <a:schemeClr val="dk1"/>
                </a:solidFill>
              </a:rPr>
              <a:t>:  Chrome, version 41 or later, Edge Chromium</a:t>
            </a:r>
            <a:endParaRPr sz="1100" dirty="0">
              <a:solidFill>
                <a:schemeClr val="dk1"/>
              </a:solidFill>
            </a:endParaRPr>
          </a:p>
          <a:p>
            <a:pPr marL="444500" lvl="0" indent="-285750" algn="l" rtl="0">
              <a:spcBef>
                <a:spcPts val="0"/>
              </a:spcBef>
              <a:spcAft>
                <a:spcPts val="0"/>
              </a:spcAft>
              <a:buClr>
                <a:schemeClr val="dk1"/>
              </a:buClr>
              <a:buSzPts val="1100"/>
              <a:buChar char="●"/>
            </a:pPr>
            <a:r>
              <a:rPr lang="en" sz="1100" dirty="0">
                <a:solidFill>
                  <a:schemeClr val="dk1"/>
                </a:solidFill>
              </a:rPr>
              <a:t>Note: Security keys aren't supported in non-Chromium versions of the Edge browser.</a:t>
            </a:r>
            <a:endParaRPr sz="1100" dirty="0">
              <a:solidFill>
                <a:schemeClr val="dk1"/>
              </a:solidFill>
            </a:endParaRPr>
          </a:p>
          <a:p>
            <a:pPr marL="0" lvl="0" indent="0" algn="l" rtl="0">
              <a:lnSpc>
                <a:spcPct val="115000"/>
              </a:lnSpc>
              <a:spcBef>
                <a:spcPts val="0"/>
              </a:spcBef>
              <a:spcAft>
                <a:spcPts val="0"/>
              </a:spcAft>
              <a:buNone/>
            </a:pPr>
            <a:endParaRPr sz="1100" b="1" dirty="0"/>
          </a:p>
          <a:p>
            <a:pPr marL="0" lvl="0" indent="0" algn="l" rtl="0">
              <a:spcBef>
                <a:spcPts val="0"/>
              </a:spcBef>
              <a:spcAft>
                <a:spcPts val="0"/>
              </a:spcAft>
              <a:buNone/>
            </a:pPr>
            <a:endParaRPr sz="11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Notes:</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 sz="1200" dirty="0"/>
              <a:t>After MFA is enabled, affected users must register at least one verification method to connect it to their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2: The registration process is automatically initiated the first time a user tries to log in after they’ve been enabled for MFA. The process walks the user through connecting their verification method to their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1"/>
        <p:cNvGrpSpPr/>
        <p:nvPr/>
      </p:nvGrpSpPr>
      <p:grpSpPr>
        <a:xfrm>
          <a:off x="0" y="0"/>
          <a:ext cx="0" cy="0"/>
          <a:chOff x="0" y="0"/>
          <a:chExt cx="0" cy="0"/>
        </a:xfrm>
      </p:grpSpPr>
      <p:sp>
        <p:nvSpPr>
          <p:cNvPr id="2302" name="Google Shape;2302;g9a32e05039_6_6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3" name="Google Shape;2303;g9a32e05039_6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Clr>
                <a:schemeClr val="dk1"/>
              </a:buClr>
              <a:buSzPts val="1100"/>
              <a:buFont typeface="Arial"/>
              <a:buNone/>
            </a:pPr>
            <a:r>
              <a:rPr lang="en-US" sz="1200" b="0" dirty="0">
                <a:solidFill>
                  <a:schemeClr val="dk1"/>
                </a:solidFill>
              </a:rPr>
              <a:t>Notes:</a:t>
            </a:r>
            <a:endParaRPr sz="1200" b="0" dirty="0">
              <a:solidFill>
                <a:schemeClr val="dk1"/>
              </a:solidFill>
            </a:endParaRPr>
          </a:p>
          <a:p>
            <a:pPr marL="0" lvl="0" indent="0" algn="l" rtl="0">
              <a:spcBef>
                <a:spcPts val="500"/>
              </a:spcBef>
              <a:spcAft>
                <a:spcPts val="0"/>
              </a:spcAft>
              <a:buClr>
                <a:schemeClr val="dk1"/>
              </a:buClr>
              <a:buSzPts val="1100"/>
              <a:buFont typeface="Arial"/>
              <a:buNone/>
            </a:pPr>
            <a:r>
              <a:rPr lang="en" sz="1200" dirty="0">
                <a:solidFill>
                  <a:schemeClr val="dk1"/>
                </a:solidFill>
              </a:rPr>
              <a:t>When users are actively logging in with MFA, your focus shifts to maintenance and ongoing support operations. Depending on what you decided in your Support plan, you may be sharing some or all of these responsibilities with a support team, such as your help desk or an outside service.</a:t>
            </a: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dirty="0">
                <a:solidFill>
                  <a:schemeClr val="dk1"/>
                </a:solidFill>
              </a:rPr>
              <a:t>Work with your support team to handle day-to-day activities. These include:</a:t>
            </a:r>
            <a:endParaRPr sz="1200" dirty="0">
              <a:solidFill>
                <a:schemeClr val="dk1"/>
              </a:solidFill>
            </a:endParaRPr>
          </a:p>
          <a:p>
            <a:pPr marL="457200" lvl="0" indent="-304800" algn="l" rtl="0">
              <a:spcBef>
                <a:spcPts val="1000"/>
              </a:spcBef>
              <a:spcAft>
                <a:spcPts val="0"/>
              </a:spcAft>
              <a:buClr>
                <a:schemeClr val="dk1"/>
              </a:buClr>
              <a:buSzPts val="1200"/>
              <a:buChar char="●"/>
            </a:pPr>
            <a:r>
              <a:rPr lang="en" sz="1200" dirty="0">
                <a:solidFill>
                  <a:schemeClr val="dk1"/>
                </a:solidFill>
              </a:rPr>
              <a:t>Troubleshooting and resolving login and authentication problems, including account lockouts.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Helping users recover access if they’ve lost or forgotten their verification methods -- see more below.</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Enabling MFA for new employees as part of your new hire onboarding process.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Stocking and distributing security keys, if you’re supporting this type of verification method; collecting security keys from exiting employees.</a:t>
            </a:r>
          </a:p>
          <a:p>
            <a:pPr marL="457200" lvl="0" indent="-304800" algn="l" rtl="0">
              <a:spcBef>
                <a:spcPts val="0"/>
              </a:spcBef>
              <a:spcAft>
                <a:spcPts val="0"/>
              </a:spcAft>
              <a:buClr>
                <a:schemeClr val="dk1"/>
              </a:buClr>
              <a:buSzPts val="1200"/>
              <a:buChar char="●"/>
            </a:pPr>
            <a:endParaRPr lang="en" sz="1200" dirty="0">
              <a:solidFill>
                <a:schemeClr val="dk1"/>
              </a:solidFill>
            </a:endParaRPr>
          </a:p>
          <a:p>
            <a:pPr marL="152400" lvl="0" indent="0" algn="l" rtl="0">
              <a:spcBef>
                <a:spcPts val="0"/>
              </a:spcBef>
              <a:spcAft>
                <a:spcPts val="0"/>
              </a:spcAft>
              <a:buClr>
                <a:schemeClr val="dk1"/>
              </a:buClr>
              <a:buSzPts val="1200"/>
              <a:buNone/>
            </a:pP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u="sng" dirty="0">
                <a:solidFill>
                  <a:srgbClr val="0000FF"/>
                </a:solidFill>
              </a:rPr>
              <a:t>Access Recovery Process</a:t>
            </a:r>
            <a:endParaRPr sz="1200" u="sng" dirty="0">
              <a:solidFill>
                <a:srgbClr val="0000FF"/>
              </a:solidFill>
            </a:endParaRPr>
          </a:p>
          <a:p>
            <a:pPr marL="0" lvl="0" indent="0" algn="l" rtl="0">
              <a:spcBef>
                <a:spcPts val="1000"/>
              </a:spcBef>
              <a:spcAft>
                <a:spcPts val="0"/>
              </a:spcAft>
              <a:buClr>
                <a:schemeClr val="dk1"/>
              </a:buClr>
              <a:buSzPts val="1100"/>
              <a:buFont typeface="Arial"/>
              <a:buNone/>
            </a:pPr>
            <a:r>
              <a:rPr lang="en" sz="1200" dirty="0">
                <a:solidFill>
                  <a:schemeClr val="dk1"/>
                </a:solidFill>
              </a:rPr>
              <a:t>If a user forgets or loses their verification method, restore their access by generating a temporary verification code. In the event a verification method is lost or forgotten, we recommend having a recovery process that includes checking for unauthorized access and revoking the method’s connection to the user’s account. See this help topic (</a:t>
            </a:r>
            <a:r>
              <a:rPr lang="en-US" sz="1200" dirty="0">
                <a:solidFill>
                  <a:schemeClr val="dk1"/>
                </a:solidFill>
              </a:rPr>
              <a:t>https://</a:t>
            </a:r>
            <a:r>
              <a:rPr lang="en-US" sz="1200" dirty="0" err="1">
                <a:solidFill>
                  <a:schemeClr val="dk1"/>
                </a:solidFill>
              </a:rPr>
              <a:t>help.salesforce.com</a:t>
            </a:r>
            <a:r>
              <a:rPr lang="en-US" sz="1200" dirty="0">
                <a:solidFill>
                  <a:schemeClr val="dk1"/>
                </a:solidFill>
              </a:rPr>
              <a:t>/s/</a:t>
            </a:r>
            <a:r>
              <a:rPr lang="en-US" sz="1200" dirty="0" err="1">
                <a:solidFill>
                  <a:schemeClr val="dk1"/>
                </a:solidFill>
              </a:rPr>
              <a:t>articleView?id</a:t>
            </a:r>
            <a:r>
              <a:rPr lang="en-US" sz="1200" dirty="0">
                <a:solidFill>
                  <a:schemeClr val="dk1"/>
                </a:solidFill>
              </a:rPr>
              <a:t>=</a:t>
            </a:r>
            <a:r>
              <a:rPr lang="en-US" sz="1200" dirty="0" err="1">
                <a:solidFill>
                  <a:schemeClr val="dk1"/>
                </a:solidFill>
              </a:rPr>
              <a:t>sf.mfa_recovery_core.htm</a:t>
            </a:r>
            <a:r>
              <a:rPr lang="en-US" sz="1200" dirty="0">
                <a:solidFill>
                  <a:schemeClr val="dk1"/>
                </a:solidFill>
              </a:rPr>
              <a:t>) for the steps.</a:t>
            </a:r>
            <a:endParaRPr sz="1200" dirty="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03437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sz="1100" b="0" dirty="0">
                <a:latin typeface="+mn-lt"/>
                <a:ea typeface="Salesforce Sans"/>
                <a:cs typeface="Salesforce Sans"/>
                <a:sym typeface="Salesforce Sans"/>
              </a:rPr>
              <a:t>Notes:</a:t>
            </a:r>
            <a:endParaRPr lang="en-US" b="0" dirty="0">
              <a:latin typeface="+mn-lt"/>
            </a:endParaRPr>
          </a:p>
          <a:p>
            <a:pPr marL="0" lvl="0" indent="0" algn="l" rtl="0">
              <a:spcBef>
                <a:spcPts val="0"/>
              </a:spcBef>
              <a:spcAft>
                <a:spcPts val="0"/>
              </a:spcAft>
              <a:buClr>
                <a:schemeClr val="dk1"/>
              </a:buClr>
              <a:buSzPts val="1100"/>
              <a:buFont typeface="Arial"/>
              <a:buNone/>
            </a:pPr>
            <a:r>
              <a:rPr lang="en-US" sz="1100" dirty="0">
                <a:latin typeface="+mn-lt"/>
              </a:rPr>
              <a:t>Instead of waiting for Salesforce to auto-enable MFA for your customers’ orgs, we recommend implementing MFA for your customers as soon as possible – or directing them to do so for themselves.</a:t>
            </a:r>
          </a:p>
          <a:p>
            <a:pPr marL="0" lvl="0" indent="0" algn="l" rtl="0">
              <a:spcBef>
                <a:spcPts val="0"/>
              </a:spcBef>
              <a:spcAft>
                <a:spcPts val="0"/>
              </a:spcAft>
              <a:buClr>
                <a:schemeClr val="dk1"/>
              </a:buClr>
              <a:buSzPts val="1100"/>
              <a:buFont typeface="Arial"/>
              <a:buNone/>
            </a:pPr>
            <a:endParaRPr lang="en-US" sz="1100" dirty="0">
              <a:latin typeface="+mn-lt"/>
            </a:endParaRPr>
          </a:p>
          <a:p>
            <a:pPr marL="285750" lvl="0" indent="-285750" algn="l" rtl="0">
              <a:lnSpc>
                <a:spcPct val="100000"/>
              </a:lnSpc>
              <a:spcBef>
                <a:spcPts val="0"/>
              </a:spcBef>
              <a:spcAft>
                <a:spcPts val="0"/>
              </a:spcAft>
              <a:buClr>
                <a:schemeClr val="dk1"/>
              </a:buClr>
              <a:buSzPts val="1400"/>
              <a:buFont typeface="Arial" panose="020B0604020202020204" pitchFamily="34" charset="0"/>
              <a:buChar char="•"/>
            </a:pPr>
            <a:r>
              <a:rPr lang="en-US" sz="1100" dirty="0">
                <a:highlight>
                  <a:srgbClr val="FFFFFF"/>
                </a:highlight>
                <a:latin typeface="+mn-lt"/>
              </a:rPr>
              <a:t>The longer your customers wait, the longer they’re missing out on the valuable extra protection against cyberattacks they get with MFA.</a:t>
            </a:r>
          </a:p>
          <a:p>
            <a:pPr marL="285750" lvl="0" indent="-285750" algn="l" rtl="0">
              <a:lnSpc>
                <a:spcPct val="100000"/>
              </a:lnSpc>
              <a:spcBef>
                <a:spcPts val="0"/>
              </a:spcBef>
              <a:spcAft>
                <a:spcPts val="0"/>
              </a:spcAft>
              <a:buClr>
                <a:schemeClr val="dk1"/>
              </a:buClr>
              <a:buSzPts val="1400"/>
              <a:buFont typeface="Arial" panose="020B0604020202020204" pitchFamily="34" charset="0"/>
              <a:buChar char="•"/>
            </a:pPr>
            <a:r>
              <a:rPr lang="en-US" sz="1100" dirty="0">
                <a:highlight>
                  <a:srgbClr val="FFFFFF"/>
                </a:highlight>
                <a:latin typeface="+mn-lt"/>
              </a:rPr>
              <a:t>Controlling the rollout plan and schedule for your customers helps avoid untimely disruptions to users and their business that may occur when Salesforce auto-enables MFA. You can turn on MFA at a time that doesn’t conflict with other important initiatives at a customer’s company. And you can make sure users get all the preparation they need in advance of going live.</a:t>
            </a:r>
            <a:endParaRPr lang="en-US" sz="1100" dirty="0">
              <a:latin typeface="+mn-lt"/>
            </a:endParaRPr>
          </a:p>
          <a:p>
            <a:pPr marL="0" lvl="0" indent="0" algn="l" rtl="0">
              <a:spcBef>
                <a:spcPts val="1600"/>
              </a:spcBef>
              <a:spcAft>
                <a:spcPts val="0"/>
              </a:spcAft>
              <a:buClr>
                <a:schemeClr val="dk1"/>
              </a:buClr>
              <a:buSzPts val="1100"/>
              <a:buFont typeface="Arial"/>
              <a:buNone/>
            </a:pPr>
            <a:endParaRPr lang="en-US" sz="1100" dirty="0">
              <a:latin typeface="+mn-lt"/>
            </a:endParaRPr>
          </a:p>
          <a:p>
            <a:pPr marL="0" lvl="0" indent="0" algn="l" rtl="0">
              <a:spcBef>
                <a:spcPts val="0"/>
              </a:spcBef>
              <a:spcAft>
                <a:spcPts val="0"/>
              </a:spcAft>
              <a:buClr>
                <a:schemeClr val="dk1"/>
              </a:buClr>
              <a:buSzPts val="1100"/>
              <a:buFont typeface="Arial"/>
              <a:buNone/>
            </a:pPr>
            <a:r>
              <a:rPr lang="en-US" sz="1100" dirty="0">
                <a:latin typeface="+mn-lt"/>
              </a:rPr>
              <a:t>There are two options for enabling MFA:</a:t>
            </a:r>
          </a:p>
          <a:p>
            <a:pPr marL="285750" lvl="0" indent="-285750" algn="l" rtl="0">
              <a:spcBef>
                <a:spcPts val="0"/>
              </a:spcBef>
              <a:spcAft>
                <a:spcPts val="0"/>
              </a:spcAft>
              <a:buSzPts val="1400"/>
              <a:buFont typeface="Arial" panose="020B0604020202020204" pitchFamily="34" charset="0"/>
              <a:buChar char="•"/>
            </a:pPr>
            <a:r>
              <a:rPr lang="en-US" sz="1100" dirty="0">
                <a:latin typeface="+mn-lt"/>
              </a:rPr>
              <a:t>The quickest option is to turn on MFA at the org-level, so all users are required to use MFA when logging in. </a:t>
            </a:r>
          </a:p>
          <a:p>
            <a:pPr marL="285750" lvl="0" indent="-285750" algn="l" rtl="0">
              <a:spcBef>
                <a:spcPts val="0"/>
              </a:spcBef>
              <a:spcAft>
                <a:spcPts val="0"/>
              </a:spcAft>
              <a:buSzPts val="1400"/>
              <a:buFont typeface="Arial" panose="020B0604020202020204" pitchFamily="34" charset="0"/>
              <a:buChar char="•"/>
            </a:pPr>
            <a:r>
              <a:rPr lang="en-US" sz="1100" dirty="0">
                <a:latin typeface="+mn-lt"/>
              </a:rPr>
              <a:t>If an org has a lot of users and enabling everyone at the same time isn’t practical, you can take a phased approach by enabling MFA on a user-by-user basis (starting with admins and privileged users because unauthorized access to these types of accounts poses the greatest risk for your customers). You can take this approach by assigning the MFA user permission to specific custom profiles or through perm sets.</a:t>
            </a:r>
          </a:p>
          <a:p>
            <a:pPr marL="152400" lvl="0" indent="0" algn="l" rtl="0">
              <a:spcBef>
                <a:spcPts val="0"/>
              </a:spcBef>
              <a:spcAft>
                <a:spcPts val="0"/>
              </a:spcAft>
              <a:buSzPts val="1200"/>
              <a:buNone/>
            </a:pPr>
            <a:endParaRPr lang="en-US" sz="1100" dirty="0">
              <a:latin typeface="+mn-lt"/>
            </a:endParaRPr>
          </a:p>
          <a:p>
            <a:pPr marL="0" lvl="0" indent="0" algn="l" rtl="0">
              <a:spcBef>
                <a:spcPts val="0"/>
              </a:spcBef>
              <a:spcAft>
                <a:spcPts val="0"/>
              </a:spcAft>
              <a:buSzPts val="1200"/>
              <a:buNone/>
            </a:pPr>
            <a:r>
              <a:rPr lang="en-US" sz="1050" dirty="0"/>
              <a:t>Some user types are exempt from needing to use MFA. Most of these cases are automatically excluded when Salesforce auto-enables (and in the future, enforces) MFA. However, several exempt user types must be manually excluded by an org admin. To prevent MFA from being assigned to these user types, complete this manual step </a:t>
            </a:r>
            <a:r>
              <a:rPr lang="en-US" sz="1050" b="1" dirty="0"/>
              <a:t>before</a:t>
            </a:r>
            <a:r>
              <a:rPr lang="en-US" sz="1050" dirty="0"/>
              <a:t> you or Salesforce enables it. </a:t>
            </a:r>
          </a:p>
          <a:p>
            <a:pPr marL="171450" lvl="0" indent="-171450" algn="l" rtl="0">
              <a:spcBef>
                <a:spcPts val="0"/>
              </a:spcBef>
              <a:spcAft>
                <a:spcPts val="0"/>
              </a:spcAft>
              <a:buSzPts val="1200"/>
              <a:buFont typeface="Arial" panose="020B0604020202020204" pitchFamily="34" charset="0"/>
              <a:buChar char="•"/>
            </a:pPr>
            <a:r>
              <a:rPr lang="en-US" sz="1000" dirty="0"/>
              <a:t>For the list of user types that must be manually excluded, and the steps to do so, see ”Exclude Exempt Users from MFA” in Salesforce Help (at https://</a:t>
            </a:r>
            <a:r>
              <a:rPr lang="en-US" sz="1000" dirty="0" err="1"/>
              <a:t>help.salesforce.com</a:t>
            </a:r>
            <a:r>
              <a:rPr lang="en-US" sz="1000" dirty="0"/>
              <a:t>/s/</a:t>
            </a:r>
            <a:r>
              <a:rPr lang="en-US" sz="1000" dirty="0" err="1"/>
              <a:t>articleView?id</a:t>
            </a:r>
            <a:r>
              <a:rPr lang="en-US" sz="1000" dirty="0"/>
              <a:t>=</a:t>
            </a:r>
            <a:r>
              <a:rPr lang="en-US" sz="1000" dirty="0" err="1"/>
              <a:t>sf.security_mfa_exclude_exempt_users.htm</a:t>
            </a:r>
            <a:r>
              <a:rPr lang="en-US" sz="1000" dirty="0"/>
              <a:t>).</a:t>
            </a:r>
          </a:p>
          <a:p>
            <a:pPr marL="171450" lvl="0" indent="-171450" algn="l" rtl="0">
              <a:spcBef>
                <a:spcPts val="0"/>
              </a:spcBef>
              <a:spcAft>
                <a:spcPts val="0"/>
              </a:spcAft>
              <a:buSzPts val="1200"/>
              <a:buFont typeface="Arial" panose="020B0604020202020204" pitchFamily="34" charset="0"/>
              <a:buChar char="•"/>
            </a:pPr>
            <a:r>
              <a:rPr lang="en-US" sz="1000" dirty="0"/>
              <a:t>NOTE: Waiving MFA is appropriate only for the use cases listed in the above help topic. Waiving MFA for any other type of user (including admins and business users) isn’t allowed and will put the customer out of compliance for the MFA requirement.</a:t>
            </a:r>
          </a:p>
          <a:p>
            <a:pPr marL="0" lvl="0" indent="0" algn="l" rtl="0">
              <a:spcBef>
                <a:spcPts val="0"/>
              </a:spcBef>
              <a:spcAft>
                <a:spcPts val="0"/>
              </a:spcAft>
              <a:buClr>
                <a:schemeClr val="dk1"/>
              </a:buClr>
              <a:buSzPts val="1100"/>
              <a:buFont typeface="Arial"/>
              <a:buNone/>
            </a:pPr>
            <a:endParaRPr lang="en-US" sz="1100" dirty="0">
              <a:latin typeface="+mn-lt"/>
            </a:endParaRPr>
          </a:p>
          <a:p>
            <a:endParaRPr lang="en-US" dirty="0"/>
          </a:p>
        </p:txBody>
      </p:sp>
    </p:spTree>
    <p:extLst>
      <p:ext uri="{BB962C8B-B14F-4D97-AF65-F5344CB8AC3E}">
        <p14:creationId xmlns:p14="http://schemas.microsoft.com/office/powerpoint/2010/main" val="9957385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6"/>
        <p:cNvGrpSpPr/>
        <p:nvPr/>
      </p:nvGrpSpPr>
      <p:grpSpPr>
        <a:xfrm>
          <a:off x="0" y="0"/>
          <a:ext cx="0" cy="0"/>
          <a:chOff x="0" y="0"/>
          <a:chExt cx="0" cy="0"/>
        </a:xfrm>
      </p:grpSpPr>
      <p:sp>
        <p:nvSpPr>
          <p:cNvPr id="2317" name="Google Shape;2317;g232e1463fd5_0_4157: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8" name="Google Shape;2318;g232e1463fd5_0_4157: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Clr>
                <a:schemeClr val="dk1"/>
              </a:buClr>
              <a:buSzPts val="1100"/>
              <a:buFont typeface="Arial"/>
              <a:buNone/>
            </a:pPr>
            <a:r>
              <a:rPr lang="en-US" b="0" dirty="0">
                <a:solidFill>
                  <a:schemeClr val="dk1"/>
                </a:solidFill>
                <a:latin typeface="+mn-lt"/>
                <a:ea typeface="Salesforce Sans"/>
                <a:cs typeface="Salesforce Sans"/>
                <a:sym typeface="Salesforce Sans"/>
              </a:rPr>
              <a:t>Notes:</a:t>
            </a:r>
            <a:endParaRPr sz="1200" b="0" dirty="0">
              <a:solidFill>
                <a:schemeClr val="dk1"/>
              </a:solidFill>
              <a:latin typeface="+mn-lt"/>
            </a:endParaRPr>
          </a:p>
          <a:p>
            <a:pPr marL="0" lvl="0" indent="0" algn="l" rtl="0">
              <a:spcBef>
                <a:spcPts val="0"/>
              </a:spcBef>
              <a:spcAft>
                <a:spcPts val="0"/>
              </a:spcAft>
              <a:buClr>
                <a:schemeClr val="dk1"/>
              </a:buClr>
              <a:buSzPts val="1100"/>
              <a:buFont typeface="Arial"/>
              <a:buNone/>
            </a:pPr>
            <a:r>
              <a:rPr lang="en-US" dirty="0">
                <a:solidFill>
                  <a:schemeClr val="dk1"/>
                </a:solidFill>
                <a:latin typeface="+mn-lt"/>
              </a:rPr>
              <a:t>To enable MFA for all internal users in your org:</a:t>
            </a:r>
          </a:p>
          <a:p>
            <a:pPr marL="228600" lvl="0" indent="-228600" algn="l" rtl="0">
              <a:spcBef>
                <a:spcPts val="0"/>
              </a:spcBef>
              <a:spcAft>
                <a:spcPts val="0"/>
              </a:spcAft>
              <a:buClr>
                <a:schemeClr val="dk1"/>
              </a:buClr>
              <a:buSzPts val="1100"/>
              <a:buFont typeface="Arial"/>
              <a:buAutoNum type="arabicPeriod"/>
            </a:pPr>
            <a:r>
              <a:rPr lang="en-US" dirty="0">
                <a:solidFill>
                  <a:schemeClr val="dk1"/>
                </a:solidFill>
                <a:latin typeface="+mn-lt"/>
              </a:rPr>
              <a:t>From Setup, in the Quick Find box, enter </a:t>
            </a:r>
            <a:r>
              <a:rPr lang="en-US" dirty="0">
                <a:solidFill>
                  <a:schemeClr val="dk1"/>
                </a:solidFill>
                <a:latin typeface="Courier New" panose="02070309020205020404" pitchFamily="49" charset="0"/>
                <a:cs typeface="Courier New" panose="02070309020205020404" pitchFamily="49" charset="0"/>
              </a:rPr>
              <a:t>Identity</a:t>
            </a:r>
            <a:r>
              <a:rPr lang="en-US" dirty="0">
                <a:solidFill>
                  <a:schemeClr val="dk1"/>
                </a:solidFill>
                <a:latin typeface="+mn-lt"/>
              </a:rPr>
              <a:t>, and then select </a:t>
            </a:r>
            <a:r>
              <a:rPr lang="en-US" b="1" dirty="0">
                <a:solidFill>
                  <a:schemeClr val="dk1"/>
                </a:solidFill>
                <a:latin typeface="+mn-lt"/>
              </a:rPr>
              <a:t>Identity Verification</a:t>
            </a:r>
            <a:r>
              <a:rPr lang="en-US" dirty="0">
                <a:solidFill>
                  <a:schemeClr val="dk1"/>
                </a:solidFill>
                <a:latin typeface="+mn-lt"/>
              </a:rPr>
              <a:t>.</a:t>
            </a:r>
          </a:p>
          <a:p>
            <a:pPr marL="228600" lvl="0" indent="-228600" algn="l" rtl="0">
              <a:spcBef>
                <a:spcPts val="0"/>
              </a:spcBef>
              <a:spcAft>
                <a:spcPts val="0"/>
              </a:spcAft>
              <a:buClr>
                <a:schemeClr val="dk1"/>
              </a:buClr>
              <a:buSzPts val="1100"/>
              <a:buFont typeface="Arial"/>
              <a:buAutoNum type="arabicPeriod"/>
            </a:pPr>
            <a:r>
              <a:rPr lang="en-US" dirty="0">
                <a:solidFill>
                  <a:schemeClr val="dk1"/>
                </a:solidFill>
                <a:latin typeface="+mn-lt"/>
              </a:rPr>
              <a:t>Select </a:t>
            </a:r>
            <a:r>
              <a:rPr lang="en-US" b="1" dirty="0">
                <a:solidFill>
                  <a:schemeClr val="dk1"/>
                </a:solidFill>
                <a:latin typeface="+mn-lt"/>
              </a:rPr>
              <a:t>Require multi-factor authentication (MFA) for all direct UI logins to your Salesforce org</a:t>
            </a:r>
            <a:r>
              <a:rPr lang="en-US" dirty="0">
                <a:solidFill>
                  <a:schemeClr val="dk1"/>
                </a:solidFill>
                <a:latin typeface="+mn-lt"/>
              </a:rPr>
              <a:t>.</a:t>
            </a:r>
          </a:p>
          <a:p>
            <a:pPr marL="228600" lvl="0" indent="-228600" algn="l" rtl="0">
              <a:spcBef>
                <a:spcPts val="0"/>
              </a:spcBef>
              <a:spcAft>
                <a:spcPts val="0"/>
              </a:spcAft>
              <a:buClr>
                <a:schemeClr val="dk1"/>
              </a:buClr>
              <a:buSzPts val="1100"/>
              <a:buFont typeface="Arial"/>
              <a:buAutoNum type="arabicPeriod"/>
            </a:pPr>
            <a:r>
              <a:rPr lang="en-US" dirty="0">
                <a:solidFill>
                  <a:schemeClr val="dk1"/>
                </a:solidFill>
                <a:latin typeface="+mn-lt"/>
              </a:rPr>
              <a:t>Save the change.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2"/>
        <p:cNvGrpSpPr/>
        <p:nvPr/>
      </p:nvGrpSpPr>
      <p:grpSpPr>
        <a:xfrm>
          <a:off x="0" y="0"/>
          <a:ext cx="0" cy="0"/>
          <a:chOff x="0" y="0"/>
          <a:chExt cx="0" cy="0"/>
        </a:xfrm>
      </p:grpSpPr>
      <p:sp>
        <p:nvSpPr>
          <p:cNvPr id="2333" name="Google Shape;2333;g1862320d88a_0_909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4" name="Google Shape;2334;g1862320d88a_0_9093: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Clr>
                <a:schemeClr val="dk1"/>
              </a:buClr>
              <a:buSzPts val="1100"/>
              <a:buFont typeface="Arial"/>
              <a:buNone/>
            </a:pPr>
            <a:r>
              <a:rPr lang="en-US" b="0" dirty="0">
                <a:solidFill>
                  <a:schemeClr val="dk1"/>
                </a:solidFill>
                <a:latin typeface="+mn-lt"/>
                <a:sym typeface="Salesforce Sans"/>
              </a:rPr>
              <a:t>Notes:</a:t>
            </a:r>
            <a:endParaRPr b="0" dirty="0">
              <a:solidFill>
                <a:schemeClr val="dk1"/>
              </a:solidFill>
              <a:latin typeface="+mn-lt"/>
            </a:endParaRPr>
          </a:p>
          <a:p>
            <a:pPr marL="0" lvl="0" indent="0" algn="l" rtl="0">
              <a:spcBef>
                <a:spcPts val="0"/>
              </a:spcBef>
              <a:spcAft>
                <a:spcPts val="0"/>
              </a:spcAft>
              <a:buNone/>
            </a:pPr>
            <a:r>
              <a:rPr lang="en-US" dirty="0">
                <a:latin typeface="+mn-lt"/>
              </a:rPr>
              <a:t>Enable MFA for specific users by assigning them the “Multi-Factor Authentication for User Interface Logins” user permission. You can do this by creating a permission set that you assign to individual users or by assigning the permission to custom profiles</a:t>
            </a:r>
            <a:r>
              <a:rPr lang="en-US" dirty="0"/>
              <a:t>.</a:t>
            </a:r>
            <a:endParaRPr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4"/>
        <p:cNvGrpSpPr/>
        <p:nvPr/>
      </p:nvGrpSpPr>
      <p:grpSpPr>
        <a:xfrm>
          <a:off x="0" y="0"/>
          <a:ext cx="0" cy="0"/>
          <a:chOff x="0" y="0"/>
          <a:chExt cx="0" cy="0"/>
        </a:xfrm>
      </p:grpSpPr>
      <p:sp>
        <p:nvSpPr>
          <p:cNvPr id="2325" name="Google Shape;2325;g1862320d88a_0_908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6" name="Google Shape;2326;g1862320d88a_0_9086: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None/>
            </a:pPr>
            <a:r>
              <a:rPr lang="en-US" dirty="0">
                <a:solidFill>
                  <a:schemeClr val="dk1"/>
                </a:solidFill>
                <a:latin typeface="+mn-lt"/>
              </a:rPr>
              <a:t>Notes:</a:t>
            </a:r>
          </a:p>
          <a:p>
            <a:pPr marL="0" lvl="0" indent="0" algn="l" rtl="0">
              <a:spcBef>
                <a:spcPts val="0"/>
              </a:spcBef>
              <a:spcAft>
                <a:spcPts val="0"/>
              </a:spcAft>
              <a:buSzPts val="1200"/>
              <a:buNone/>
            </a:pPr>
            <a:r>
              <a:rPr lang="en-US" sz="1200" dirty="0"/>
              <a:t>Some user types are exempt from needing to use MFA. Most of these cases are automatically excluded when Salesforce auto-enables (and in the future, enforces) MFA. However, several exempt user types must be manually excluded by an org admin. To prevent MFA from being assigned to these user types, complete this manual step </a:t>
            </a:r>
            <a:r>
              <a:rPr lang="en-US" sz="1200" b="1" dirty="0"/>
              <a:t>before</a:t>
            </a:r>
            <a:r>
              <a:rPr lang="en-US" sz="1200" dirty="0"/>
              <a:t> you or Salesforce enables it. </a:t>
            </a:r>
          </a:p>
          <a:p>
            <a:pPr marL="457200" lvl="0" indent="-304800" algn="l" rtl="0">
              <a:spcBef>
                <a:spcPts val="0"/>
              </a:spcBef>
              <a:spcAft>
                <a:spcPts val="0"/>
              </a:spcAft>
              <a:buSzPts val="1200"/>
              <a:buFont typeface="Arial" panose="020B0604020202020204" pitchFamily="34" charset="0"/>
              <a:buChar char="•"/>
            </a:pPr>
            <a:r>
              <a:rPr lang="en-US" sz="1100" dirty="0"/>
              <a:t>For the list of user types that must be manually excluded, see </a:t>
            </a:r>
            <a:r>
              <a:rPr lang="en-US" sz="1100" u="sng" dirty="0">
                <a:solidFill>
                  <a:srgbClr val="000000"/>
                </a:solidFill>
                <a:hlinkClick r:id="rId3">
                  <a:extLst>
                    <a:ext uri="{A12FA001-AC4F-418D-AE19-62706E023703}">
                      <ahyp:hlinkClr xmlns:ahyp="http://schemas.microsoft.com/office/drawing/2018/hyperlinkcolor" val="tx"/>
                    </a:ext>
                  </a:extLst>
                </a:hlinkClick>
              </a:rPr>
              <a:t>Exclude Exempt Users from MFA</a:t>
            </a:r>
            <a:r>
              <a:rPr lang="en-US" sz="1100" dirty="0">
                <a:solidFill>
                  <a:srgbClr val="000000"/>
                </a:solidFill>
              </a:rPr>
              <a:t> </a:t>
            </a:r>
            <a:r>
              <a:rPr lang="en-US" sz="1100" dirty="0"/>
              <a:t>in Salesforce Help (at https://</a:t>
            </a:r>
            <a:r>
              <a:rPr lang="en-US" sz="1100" dirty="0" err="1"/>
              <a:t>help.salesforce.com</a:t>
            </a:r>
            <a:r>
              <a:rPr lang="en-US" sz="1100" dirty="0"/>
              <a:t>/s/</a:t>
            </a:r>
            <a:r>
              <a:rPr lang="en-US" sz="1100" dirty="0" err="1"/>
              <a:t>articleView?id</a:t>
            </a:r>
            <a:r>
              <a:rPr lang="en-US" sz="1100" dirty="0"/>
              <a:t>=</a:t>
            </a:r>
            <a:r>
              <a:rPr lang="en-US" sz="1100" dirty="0" err="1"/>
              <a:t>sf.security_mfa_exclude_exempt_users.htm</a:t>
            </a:r>
            <a:r>
              <a:rPr lang="en-US" sz="1100" dirty="0"/>
              <a:t>).</a:t>
            </a:r>
          </a:p>
          <a:p>
            <a:pPr marL="457200" lvl="0" indent="-304800" algn="l" rtl="0">
              <a:spcBef>
                <a:spcPts val="0"/>
              </a:spcBef>
              <a:spcAft>
                <a:spcPts val="0"/>
              </a:spcAft>
              <a:buSzPts val="1200"/>
              <a:buFont typeface="Arial" panose="020B0604020202020204" pitchFamily="34" charset="0"/>
              <a:buChar char="•"/>
            </a:pPr>
            <a:r>
              <a:rPr lang="en-US" sz="1100" dirty="0"/>
              <a:t>NOTE: Waiving MFA is appropriate only for the use cases listed in the above help topic. Waiving MFA for any other type of user (including admins and business users) isn’t allowed and will put the customer out of compliance with the contractual MFA requirement.</a:t>
            </a:r>
          </a:p>
          <a:p>
            <a:pPr marL="0" lvl="0" indent="0" algn="l" rtl="0">
              <a:spcBef>
                <a:spcPts val="0"/>
              </a:spcBef>
              <a:spcAft>
                <a:spcPts val="0"/>
              </a:spcAft>
              <a:buNone/>
            </a:pPr>
            <a:endParaRPr lang="en-US" dirty="0">
              <a:solidFill>
                <a:schemeClr val="dk1"/>
              </a:solidFill>
              <a:latin typeface="+mn-lt"/>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dirty="0">
                <a:solidFill>
                  <a:schemeClr val="dk1"/>
                </a:solidFill>
                <a:latin typeface="+mn-lt"/>
              </a:rPr>
              <a:t>To prevent MFA from being assigned to these user types, </a:t>
            </a:r>
            <a:r>
              <a:rPr lang="en-US" dirty="0">
                <a:solidFill>
                  <a:srgbClr val="080707"/>
                </a:solidFill>
                <a:highlight>
                  <a:srgbClr val="FFFFFF"/>
                </a:highlight>
                <a:latin typeface="+mn-lt"/>
              </a:rPr>
              <a:t>assign the “Waive Multi-Factor Authentication for Exempt Users” user permission via a permission set that you apply to exempt accounts. If you have custom profiles that are limited to exempt accounts, you can assign the user permission on the profile.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07709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9"/>
        <p:cNvGrpSpPr/>
        <p:nvPr/>
      </p:nvGrpSpPr>
      <p:grpSpPr>
        <a:xfrm>
          <a:off x="0" y="0"/>
          <a:ext cx="0" cy="0"/>
          <a:chOff x="0" y="0"/>
          <a:chExt cx="0" cy="0"/>
        </a:xfrm>
      </p:grpSpPr>
      <p:sp>
        <p:nvSpPr>
          <p:cNvPr id="2070" name="Google Shape;2070;g1862320d88a_0_885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1" name="Google Shape;2071;g1862320d88a_0_885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7"/>
        <p:cNvGrpSpPr/>
        <p:nvPr/>
      </p:nvGrpSpPr>
      <p:grpSpPr>
        <a:xfrm>
          <a:off x="0" y="0"/>
          <a:ext cx="0" cy="0"/>
          <a:chOff x="0" y="0"/>
          <a:chExt cx="0" cy="0"/>
        </a:xfrm>
      </p:grpSpPr>
      <p:sp>
        <p:nvSpPr>
          <p:cNvPr id="2558" name="Google Shape;2558;g89e8979d32_0_90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9" name="Google Shape;2559;g89e8979d32_0_90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dirty="0"/>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Let your audience know that there is lots of information and plenty of resources available to help them learn how to prepare for and roll out MFA.</a:t>
            </a:r>
            <a:endParaRPr lang="en-US" sz="1800" dirty="0"/>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Ask if anyone has any questions, then discuss any questions or concerns they may have.</a:t>
            </a:r>
            <a:endParaRPr lang="en-US" sz="1800" dirty="0"/>
          </a:p>
        </p:txBody>
      </p:sp>
    </p:spTree>
    <p:extLst>
      <p:ext uri="{BB962C8B-B14F-4D97-AF65-F5344CB8AC3E}">
        <p14:creationId xmlns:p14="http://schemas.microsoft.com/office/powerpoint/2010/main" val="13859903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2"/>
        <p:cNvGrpSpPr/>
        <p:nvPr/>
      </p:nvGrpSpPr>
      <p:grpSpPr>
        <a:xfrm>
          <a:off x="0" y="0"/>
          <a:ext cx="0" cy="0"/>
          <a:chOff x="0" y="0"/>
          <a:chExt cx="0" cy="0"/>
        </a:xfrm>
      </p:grpSpPr>
      <p:sp>
        <p:nvSpPr>
          <p:cNvPr id="1823" name="Google Shape;1823;g18d29405784_357_123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4" name="Google Shape;1824;g18d29405784_357_123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Thank you.</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In today’s security landscape, threats are growing increasingly common and more sophisticated. The types of attacks that can cripple businesses and exploit consumers are on the rise</a:t>
            </a:r>
            <a:r>
              <a:rPr lang="en-US" sz="1100" dirty="0">
                <a:solidFill>
                  <a:schemeClr val="accent2"/>
                </a:solidFill>
              </a:rPr>
              <a:t>. </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With more people needing to work from home, it’s even more important to implement stronger measures of account access. </a:t>
            </a:r>
            <a:r>
              <a:rPr lang="en-US" sz="105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9"/>
        <p:cNvGrpSpPr/>
        <p:nvPr/>
      </p:nvGrpSpPr>
      <p:grpSpPr>
        <a:xfrm>
          <a:off x="0" y="0"/>
          <a:ext cx="0" cy="0"/>
          <a:chOff x="0" y="0"/>
          <a:chExt cx="0" cy="0"/>
        </a:xfrm>
      </p:grpSpPr>
      <p:sp>
        <p:nvSpPr>
          <p:cNvPr id="1450" name="Google Shape;1450;g18d29405784_357_898: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1" name="Google Shape;1451;g18d29405784_357_898: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sz="1800" b="0" i="0" u="none" strike="noStrike" dirty="0">
                <a:solidFill>
                  <a:srgbClr val="000000"/>
                </a:solidFill>
                <a:effectLst/>
                <a:latin typeface="Arial" panose="020B0604020202020204" pitchFamily="34" charset="0"/>
              </a:rPr>
            </a:br>
            <a:endParaRPr lang="en-US" sz="1100" dirty="0"/>
          </a:p>
          <a:p>
            <a:pPr marL="0" lvl="0" indent="0" algn="l" rtl="0">
              <a:spcBef>
                <a:spcPts val="0"/>
              </a:spcBef>
              <a:spcAft>
                <a:spcPts val="0"/>
              </a:spcAft>
              <a:buNone/>
            </a:pPr>
            <a:r>
              <a:rPr lang="en-US" sz="1100" dirty="0"/>
              <a:t>Sources –</a:t>
            </a: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3">
                  <a:extLst>
                    <a:ext uri="{A12FA001-AC4F-418D-AE19-62706E023703}">
                      <ahyp:hlinkClr xmlns:ahyp="http://schemas.microsoft.com/office/drawing/2018/hyperlinkcolor" val="tx"/>
                    </a:ext>
                  </a:extLst>
                </a:hlinkClick>
              </a:rPr>
              <a:t>https://enterprise.verizon.com/resources/reports/dbir/</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4">
                  <a:extLst>
                    <a:ext uri="{A12FA001-AC4F-418D-AE19-62706E023703}">
                      <ahyp:hlinkClr xmlns:ahyp="http://schemas.microsoft.com/office/drawing/2018/hyperlinkcolor" val="tx"/>
                    </a:ext>
                  </a:extLst>
                </a:hlinkClick>
              </a:rPr>
              <a:t>https://www.ibm.com/downloads/cas/OJDVQGRY</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5">
                  <a:extLst>
                    <a:ext uri="{A12FA001-AC4F-418D-AE19-62706E023703}">
                      <ahyp:hlinkClr xmlns:ahyp="http://schemas.microsoft.com/office/drawing/2018/hyperlinkcolor" val="tx"/>
                    </a:ext>
                  </a:extLst>
                </a:hlinkClick>
              </a:rPr>
              <a:t>https://www.ic3.gov/Media/PDF/AnnualReport/2021_IC3Report.pdf</a:t>
            </a:r>
            <a:endParaRPr lang="en-US" b="0" dirty="0">
              <a:solidFill>
                <a:srgbClr val="000000"/>
              </a:solidFill>
              <a:effectLst/>
            </a:endParaRPr>
          </a:p>
          <a:p>
            <a:pPr rtl="0">
              <a:spcBef>
                <a:spcPts val="0"/>
              </a:spcBef>
              <a:spcAft>
                <a:spcPts val="0"/>
              </a:spcAft>
            </a:pPr>
            <a:br>
              <a:rPr lang="en-US" b="0" dirty="0">
                <a:effectLst/>
              </a:rPr>
            </a:br>
            <a:br>
              <a:rPr lang="en-US" sz="1800" b="0" i="0" u="none" strike="noStrike" dirty="0">
                <a:solidFill>
                  <a:srgbClr val="000000"/>
                </a:solidFill>
                <a:effectLst/>
                <a:latin typeface="Arial" panose="020B0604020202020204" pitchFamily="34" charset="0"/>
              </a:rPr>
            </a:br>
            <a:br>
              <a:rPr lang="en-US" sz="1800" b="0" i="0" u="none" strike="noStrike" dirty="0">
                <a:solidFill>
                  <a:srgbClr val="000000"/>
                </a:solidFill>
                <a:effectLst/>
                <a:latin typeface="Arial" panose="020B0604020202020204" pitchFamily="34" charset="0"/>
              </a:rPr>
            </a:br>
            <a:endParaRPr lang="en-US" b="0" dirty="0">
              <a:effectLst/>
            </a:endParaRPr>
          </a:p>
          <a:p>
            <a:br>
              <a:rPr lang="en-US" dirty="0"/>
            </a:br>
            <a:endParaRPr lang="en-US" sz="11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228600" rtl="0">
              <a:spcBef>
                <a:spcPts val="0"/>
              </a:spcBef>
              <a:spcAft>
                <a:spcPts val="0"/>
              </a:spcAft>
            </a:pPr>
            <a:r>
              <a:rPr lang="en-US" sz="1800" b="0" i="0" u="none" strike="noStrike" dirty="0">
                <a:solidFill>
                  <a:srgbClr val="000000"/>
                </a:solidFill>
                <a:effectLst/>
                <a:latin typeface="Arial" panose="020B0604020202020204" pitchFamily="34" charset="0"/>
              </a:rPr>
              <a:t>Notes:</a:t>
            </a:r>
            <a:endParaRPr lang="en-US" b="0" dirty="0">
              <a:effectLst/>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There are a lot of reasons why bad actors may want to get access to Salesforce accounts. Depending on the level of access they gain, they can:</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Sell a user’s Salesforce credentials on the black market</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Assume the identity of a real user and gain access to critical data or systems (including customers’ data)</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Send spam email from legitimate user accounts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Get access to stored financial instruments or loyalty points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Make high-value purchases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Add card skimming code to a site</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This can all have a negative impact on your business in the form of:</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Lost revenue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Brand damage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GDPR violations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or other fines</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0" rtl="0">
              <a:spcBef>
                <a:spcPts val="0"/>
              </a:spcBef>
              <a:spcAft>
                <a:spcPts val="0"/>
              </a:spcAft>
            </a:pPr>
            <a:r>
              <a:rPr lang="en-US" sz="1800" b="0" i="0" u="none" strike="noStrike" dirty="0">
                <a:solidFill>
                  <a:srgbClr val="000000"/>
                </a:solidFill>
                <a:effectLst/>
                <a:latin typeface="Arial" panose="020B0604020202020204" pitchFamily="34" charset="0"/>
              </a:rPr>
              <a:t>This is where multi-factor authentication comes in. It's one of the simplest, most effective ways to prevent unauthorized account access and safeguard business and customer data. </a:t>
            </a:r>
            <a:endParaRPr lang="en-US" b="0" dirty="0">
              <a:effectLst/>
            </a:endParaRPr>
          </a:p>
          <a:p>
            <a:br>
              <a:rPr lang="en-US" dirty="0"/>
            </a:b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factor is something the user knows, such as their username and password combination. Other factors are </a:t>
            </a:r>
            <a:r>
              <a:rPr lang="en-US" sz="1800" b="0" i="1" u="none" strike="noStrike" dirty="0">
                <a:solidFill>
                  <a:srgbClr val="000000"/>
                </a:solidFill>
                <a:effectLst/>
                <a:latin typeface="Arial" panose="020B0604020202020204" pitchFamily="34" charset="0"/>
              </a:rPr>
              <a:t>verification methods</a:t>
            </a:r>
            <a:r>
              <a:rPr lang="en-US" sz="1800" b="0" i="0" u="none" strike="noStrike" dirty="0">
                <a:solidFill>
                  <a:srgbClr val="000000"/>
                </a:solidFill>
                <a:effectLst/>
                <a:latin typeface="Arial" panose="020B0604020202020204" pitchFamily="34" charset="0"/>
              </a:rPr>
              <a:t> that the user has, like the code from an authenticator app on a mobile device.</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A familiar example of MFA at work is the two factors needed to withdraw money from an ATM. Your ATM card is the “something you have” and your PIN is the “something you know”.</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2022, 60% of all single sign-on (SSO) transactions will leverage modern identity protocols like SAML, OAuth2 and OIDC over proprietary approaches, up from 30% today.</a:t>
            </a: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2024, the use of multi-factor authentication (MFA) for application access through AM solutions will be leveraged for over 70% of all application access, up from 10% today.</a:t>
            </a:r>
          </a:p>
          <a:p>
            <a:pPr marL="0" lvl="0" indent="0" algn="l" rtl="0">
              <a:spcBef>
                <a:spcPts val="0"/>
              </a:spcBef>
              <a:spcAft>
                <a:spcPts val="0"/>
              </a:spcAft>
              <a:buFont typeface="Arial" panose="020B0604020202020204" pitchFamily="34" charset="0"/>
              <a:buNone/>
            </a:pPr>
            <a:endParaRPr lang="en-US" sz="1800" b="0" i="0" u="none" strike="noStrike" dirty="0">
              <a:solidFill>
                <a:srgbClr val="000000"/>
              </a:solidFill>
              <a:effectLst/>
              <a:latin typeface="Arial" panose="020B0604020202020204" pitchFamily="34" charset="0"/>
            </a:endParaRPr>
          </a:p>
          <a:p>
            <a:pPr marL="0" lvl="0" indent="0" algn="l" rtl="0">
              <a:spcBef>
                <a:spcPts val="0"/>
              </a:spcBef>
              <a:spcAft>
                <a:spcPts val="0"/>
              </a:spcAft>
              <a:buFont typeface="Arial" panose="020B0604020202020204" pitchFamily="34" charset="0"/>
              <a:buNone/>
            </a:pPr>
            <a:r>
              <a:rPr lang="en-US" sz="1800" b="0" i="0" u="none" strike="noStrike" dirty="0">
                <a:solidFill>
                  <a:srgbClr val="000000"/>
                </a:solidFill>
                <a:effectLst/>
                <a:latin typeface="Arial" panose="020B0604020202020204" pitchFamily="34" charset="0"/>
              </a:rPr>
              <a:t>Source: </a:t>
            </a:r>
            <a:r>
              <a:rPr lang="en-US" sz="1800" b="0" i="0" u="sng" strike="noStrike" dirty="0">
                <a:solidFill>
                  <a:srgbClr val="2200CC"/>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https://www.gartner.com/en/documents/3956209/</a:t>
            </a:r>
            <a:r>
              <a:rPr lang="en-US" sz="1800" b="0" i="0" u="sng" strike="noStrike" dirty="0">
                <a:solidFill>
                  <a:srgbClr val="000000"/>
                </a:solidFill>
                <a:effectLst/>
                <a:latin typeface="Arial" panose="020B0604020202020204" pitchFamily="34" charset="0"/>
                <a:hlinkClick r:id="rId3">
                  <a:extLst>
                    <a:ext uri="{A12FA001-AC4F-418D-AE19-62706E023703}">
                      <ahyp:hlinkClr xmlns:ahyp="http://schemas.microsoft.com/office/drawing/2018/hyperlinkcolor" val="tx"/>
                    </a:ext>
                  </a:extLst>
                </a:hlinkClick>
              </a:rPr>
              <a:t>magic-quadrant-for-access-management</a:t>
            </a:r>
            <a:endParaRPr lang="en-US" sz="3200" b="0" dirty="0">
              <a:solidFill>
                <a:srgbClr val="000000"/>
              </a:solidFill>
              <a:effectLst/>
            </a:endParaRPr>
          </a:p>
        </p:txBody>
      </p:sp>
    </p:spTree>
    <p:extLst>
      <p:ext uri="{BB962C8B-B14F-4D97-AF65-F5344CB8AC3E}">
        <p14:creationId xmlns:p14="http://schemas.microsoft.com/office/powerpoint/2010/main" val="2294307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spTree>
    <p:extLst>
      <p:ext uri="{BB962C8B-B14F-4D97-AF65-F5344CB8AC3E}">
        <p14:creationId xmlns:p14="http://schemas.microsoft.com/office/powerpoint/2010/main" val="3127209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56" name="Google Shape;556;p53"/>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669527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G1 - Cards with Circles - 1-Up - A">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2344309"/>
            <a:ext cx="11039700" cy="3879715"/>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2447736"/>
            <a:ext cx="10698900" cy="3651663"/>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dirty="0"/>
          </a:p>
        </p:txBody>
      </p:sp>
      <p:sp>
        <p:nvSpPr>
          <p:cNvPr id="753" name="Google Shape;753;p7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754" name="Google Shape;754;p74"/>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3505727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1 - Basic Plain White">
  <p:cSld name="B1 - Basic Plain White">
    <p:spTree>
      <p:nvGrpSpPr>
        <p:cNvPr id="1" name="Shape 679"/>
        <p:cNvGrpSpPr/>
        <p:nvPr/>
      </p:nvGrpSpPr>
      <p:grpSpPr>
        <a:xfrm>
          <a:off x="0" y="0"/>
          <a:ext cx="0" cy="0"/>
          <a:chOff x="0" y="0"/>
          <a:chExt cx="0" cy="0"/>
        </a:xfrm>
      </p:grpSpPr>
      <p:sp>
        <p:nvSpPr>
          <p:cNvPr id="680" name="Google Shape;680;p71"/>
          <p:cNvSpPr txBox="1">
            <a:spLocks noGrp="1"/>
          </p:cNvSpPr>
          <p:nvPr>
            <p:ph type="body" idx="1"/>
          </p:nvPr>
        </p:nvSpPr>
        <p:spPr>
          <a:xfrm>
            <a:off x="571506" y="1621640"/>
            <a:ext cx="11046000" cy="4223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Clr>
                <a:schemeClr val="accent2"/>
              </a:buClr>
              <a:buSzPts val="2000"/>
              <a:buChar char="●"/>
              <a:defRPr>
                <a:solidFill>
                  <a:schemeClr val="accent2"/>
                </a:solidFill>
              </a:defRPr>
            </a:lvl1pPr>
            <a:lvl2pPr marL="914400" lvl="1" indent="-349250" algn="l" rtl="0">
              <a:lnSpc>
                <a:spcPct val="100000"/>
              </a:lnSpc>
              <a:spcBef>
                <a:spcPts val="300"/>
              </a:spcBef>
              <a:spcAft>
                <a:spcPts val="0"/>
              </a:spcAft>
              <a:buClr>
                <a:schemeClr val="accent2"/>
              </a:buClr>
              <a:buSzPts val="1900"/>
              <a:buChar char="○"/>
              <a:defRPr>
                <a:solidFill>
                  <a:schemeClr val="accent2"/>
                </a:solidFill>
              </a:defRPr>
            </a:lvl2pPr>
            <a:lvl3pPr marL="1371600" lvl="2" indent="-330200" algn="l" rtl="0">
              <a:lnSpc>
                <a:spcPct val="100000"/>
              </a:lnSpc>
              <a:spcBef>
                <a:spcPts val="700"/>
              </a:spcBef>
              <a:spcAft>
                <a:spcPts val="0"/>
              </a:spcAft>
              <a:buClr>
                <a:schemeClr val="accent2"/>
              </a:buClr>
              <a:buSzPts val="1600"/>
              <a:buChar char="■"/>
              <a:defRPr>
                <a:solidFill>
                  <a:schemeClr val="accent2"/>
                </a:solidFill>
              </a:defRPr>
            </a:lvl3pPr>
            <a:lvl4pPr marL="1828800" lvl="3" indent="-323850" algn="l" rtl="0">
              <a:lnSpc>
                <a:spcPct val="100000"/>
              </a:lnSpc>
              <a:spcBef>
                <a:spcPts val="700"/>
              </a:spcBef>
              <a:spcAft>
                <a:spcPts val="0"/>
              </a:spcAft>
              <a:buClr>
                <a:schemeClr val="accent2"/>
              </a:buClr>
              <a:buSzPts val="1500"/>
              <a:buChar char="●"/>
              <a:defRPr>
                <a:solidFill>
                  <a:schemeClr val="accent2"/>
                </a:solidFill>
              </a:defRPr>
            </a:lvl4pPr>
            <a:lvl5pPr marL="2286000" lvl="4" indent="-228600" algn="l" rtl="0">
              <a:lnSpc>
                <a:spcPct val="100000"/>
              </a:lnSpc>
              <a:spcBef>
                <a:spcPts val="700"/>
              </a:spcBef>
              <a:spcAft>
                <a:spcPts val="0"/>
              </a:spcAft>
              <a:buSzPts val="1400"/>
              <a:buNone/>
              <a:defRPr>
                <a:solidFill>
                  <a:schemeClr val="accent2"/>
                </a:solidFill>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1" name="Google Shape;681;p71"/>
          <p:cNvSpPr txBox="1">
            <a:spLocks noGrp="1"/>
          </p:cNvSpPr>
          <p:nvPr>
            <p:ph type="body" idx="2"/>
          </p:nvPr>
        </p:nvSpPr>
        <p:spPr>
          <a:xfrm>
            <a:off x="571510" y="1097179"/>
            <a:ext cx="11046000" cy="338700"/>
          </a:xfrm>
          <a:prstGeom prst="rect">
            <a:avLst/>
          </a:prstGeom>
          <a:noFill/>
          <a:ln>
            <a:noFill/>
          </a:ln>
        </p:spPr>
        <p:txBody>
          <a:bodyPr spcFirstLastPara="1" wrap="square" lIns="0" tIns="0" rIns="0" bIns="0" anchor="t" anchorCtr="0">
            <a:noAutofit/>
          </a:bodyPr>
          <a:lstStyle>
            <a:lvl1pPr marL="457200" lvl="0" indent="-374650" algn="l" rtl="0">
              <a:lnSpc>
                <a:spcPct val="100000"/>
              </a:lnSpc>
              <a:spcBef>
                <a:spcPts val="0"/>
              </a:spcBef>
              <a:spcAft>
                <a:spcPts val="0"/>
              </a:spcAft>
              <a:buSzPts val="2300"/>
              <a:buChar char="●"/>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400"/>
              <a:buNone/>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2" name="Google Shape;682;p71"/>
          <p:cNvSpPr txBox="1">
            <a:spLocks noGrp="1"/>
          </p:cNvSpPr>
          <p:nvPr>
            <p:ph type="ftr" idx="11"/>
          </p:nvPr>
        </p:nvSpPr>
        <p:spPr>
          <a:xfrm>
            <a:off x="571506"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3" name="Google Shape;683;p71"/>
          <p:cNvSpPr txBox="1">
            <a:spLocks noGrp="1"/>
          </p:cNvSpPr>
          <p:nvPr>
            <p:ph type="title"/>
          </p:nvPr>
        </p:nvSpPr>
        <p:spPr>
          <a:xfrm>
            <a:off x="571511" y="66197"/>
            <a:ext cx="10288200" cy="9909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3551114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2 - Graphic Footer - A">
  <p:cSld name="C2 - Graphic Footer - A">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38" name="Google Shape;38;p7"/>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39" name="Google Shape;39;p7"/>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41" name="Google Shape;41;p7"/>
          <p:cNvPicPr preferRelativeResize="0"/>
          <p:nvPr/>
        </p:nvPicPr>
        <p:blipFill>
          <a:blip r:embed="rId2">
            <a:alphaModFix/>
          </a:blip>
          <a:stretch>
            <a:fillRect/>
          </a:stretch>
        </p:blipFill>
        <p:spPr>
          <a:xfrm>
            <a:off x="10397170" y="5712943"/>
            <a:ext cx="1803950" cy="1169425"/>
          </a:xfrm>
          <a:prstGeom prst="rect">
            <a:avLst/>
          </a:prstGeom>
          <a:noFill/>
          <a:ln>
            <a:noFill/>
          </a:ln>
        </p:spPr>
      </p:pic>
      <p:sp>
        <p:nvSpPr>
          <p:cNvPr id="42" name="Google Shape;42;p7"/>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40087190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17" name="Google Shape;717;p7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2742247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44" name="Google Shape;644;p6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889190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9" name="Google Shape;59;p10"/>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175305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11790403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G3 - Cards with Circles - 3-Up - A" preserve="1">
  <p:cSld name="G3 - Multi-Color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7470993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G2 - Cards with Circles - 2-Up - A">
  <p:cSld name="G2 - Cards with Circles - 2-Up - A">
    <p:bg>
      <p:bgPr>
        <a:solidFill>
          <a:srgbClr val="EAF5FE"/>
        </a:solidFill>
        <a:effectLst/>
      </p:bgPr>
    </p:bg>
    <p:spTree>
      <p:nvGrpSpPr>
        <p:cNvPr id="1" name="Shape 755"/>
        <p:cNvGrpSpPr/>
        <p:nvPr/>
      </p:nvGrpSpPr>
      <p:grpSpPr>
        <a:xfrm>
          <a:off x="0" y="0"/>
          <a:ext cx="0" cy="0"/>
          <a:chOff x="0" y="0"/>
          <a:chExt cx="0" cy="0"/>
        </a:xfrm>
      </p:grpSpPr>
      <p:sp>
        <p:nvSpPr>
          <p:cNvPr id="756" name="Google Shape;756;p75"/>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57" name="Google Shape;757;p75"/>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58" name="Google Shape;758;p75"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9" name="Google Shape;759;p75" title="alt=&quot;&quot;"/>
          <p:cNvSpPr/>
          <p:nvPr/>
        </p:nvSpPr>
        <p:spPr>
          <a:xfrm>
            <a:off x="577850" y="2344309"/>
            <a:ext cx="5365800" cy="3879716"/>
          </a:xfrm>
          <a:prstGeom prst="roundRect">
            <a:avLst>
              <a:gd name="adj" fmla="val 2972"/>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60" name="Google Shape;760;p75" title="alt=&quot;&quot;"/>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61" name="Google Shape;761;p75" title="alt=&quot;&quot;"/>
          <p:cNvSpPr/>
          <p:nvPr/>
        </p:nvSpPr>
        <p:spPr>
          <a:xfrm>
            <a:off x="6251650" y="2344309"/>
            <a:ext cx="5365800" cy="3879716"/>
          </a:xfrm>
          <a:prstGeom prst="roundRect">
            <a:avLst>
              <a:gd name="adj" fmla="val 296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63" name="Google Shape;763;p75"/>
          <p:cNvSpPr txBox="1">
            <a:spLocks noGrp="1"/>
          </p:cNvSpPr>
          <p:nvPr>
            <p:ph type="body" idx="2"/>
          </p:nvPr>
        </p:nvSpPr>
        <p:spPr>
          <a:xfrm>
            <a:off x="748175" y="2593910"/>
            <a:ext cx="5047800" cy="350549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64" name="Google Shape;764;p75"/>
          <p:cNvSpPr txBox="1">
            <a:spLocks noGrp="1"/>
          </p:cNvSpPr>
          <p:nvPr>
            <p:ph type="body" idx="3"/>
          </p:nvPr>
        </p:nvSpPr>
        <p:spPr>
          <a:xfrm>
            <a:off x="6399300" y="2593910"/>
            <a:ext cx="5047800" cy="350549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765" name="Google Shape;765;p75"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
        <p:nvSpPr>
          <p:cNvPr id="766" name="Google Shape;766;p75"/>
          <p:cNvSpPr txBox="1">
            <a:spLocks noGrp="1"/>
          </p:cNvSpPr>
          <p:nvPr>
            <p:ph type="subTitle" idx="4"/>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6894672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1 - Corner - A">
  <p:cSld name="M1 - Corner - A">
    <p:spTree>
      <p:nvGrpSpPr>
        <p:cNvPr id="1" name="Shape 194"/>
        <p:cNvGrpSpPr/>
        <p:nvPr/>
      </p:nvGrpSpPr>
      <p:grpSpPr>
        <a:xfrm>
          <a:off x="0" y="0"/>
          <a:ext cx="0" cy="0"/>
          <a:chOff x="0" y="0"/>
          <a:chExt cx="0" cy="0"/>
        </a:xfrm>
      </p:grpSpPr>
      <p:sp>
        <p:nvSpPr>
          <p:cNvPr id="195" name="Google Shape;195;p24"/>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196" name="Google Shape;196;p24"/>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grpSp>
        <p:nvGrpSpPr>
          <p:cNvPr id="197" name="Google Shape;197;p24"/>
          <p:cNvGrpSpPr/>
          <p:nvPr/>
        </p:nvGrpSpPr>
        <p:grpSpPr>
          <a:xfrm>
            <a:off x="5379775" y="1133037"/>
            <a:ext cx="6809186" cy="4715013"/>
            <a:chOff x="5379775" y="1133037"/>
            <a:chExt cx="6809186" cy="4715013"/>
          </a:xfrm>
        </p:grpSpPr>
        <p:sp>
          <p:nvSpPr>
            <p:cNvPr id="198" name="Google Shape;198;p24"/>
            <p:cNvSpPr/>
            <p:nvPr/>
          </p:nvSpPr>
          <p:spPr>
            <a:xfrm>
              <a:off x="5379775" y="3880950"/>
              <a:ext cx="1967100" cy="19671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rgbClr val="F3F3F3"/>
                </a:solidFill>
              </a:endParaRPr>
            </a:p>
          </p:txBody>
        </p:sp>
        <p:sp>
          <p:nvSpPr>
            <p:cNvPr id="199" name="Google Shape;199;p24"/>
            <p:cNvSpPr/>
            <p:nvPr/>
          </p:nvSpPr>
          <p:spPr>
            <a:xfrm rot="5400000" flipH="1">
              <a:off x="10186053" y="1633569"/>
              <a:ext cx="2503440" cy="1502377"/>
            </a:xfrm>
            <a:custGeom>
              <a:avLst/>
              <a:gdLst/>
              <a:ahLst/>
              <a:cxnLst/>
              <a:rect l="l" t="t" r="r" b="b"/>
              <a:pathLst>
                <a:path w="31894" h="19141" extrusionOk="0">
                  <a:moveTo>
                    <a:pt x="309" y="1"/>
                  </a:moveTo>
                  <a:cubicBezTo>
                    <a:pt x="104" y="1028"/>
                    <a:pt x="1" y="2095"/>
                    <a:pt x="1" y="3184"/>
                  </a:cubicBezTo>
                  <a:cubicBezTo>
                    <a:pt x="1" y="11994"/>
                    <a:pt x="7127" y="19140"/>
                    <a:pt x="15957" y="19140"/>
                  </a:cubicBezTo>
                  <a:cubicBezTo>
                    <a:pt x="24767" y="19140"/>
                    <a:pt x="31893" y="11994"/>
                    <a:pt x="31893" y="3184"/>
                  </a:cubicBezTo>
                  <a:cubicBezTo>
                    <a:pt x="31893" y="2095"/>
                    <a:pt x="31791" y="1028"/>
                    <a:pt x="3158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rgbClr val="F3F3F3"/>
                </a:solidFill>
              </a:endParaRPr>
            </a:p>
          </p:txBody>
        </p:sp>
      </p:grpSp>
      <p:pic>
        <p:nvPicPr>
          <p:cNvPr id="200" name="Google Shape;200;p24"/>
          <p:cNvPicPr preferRelativeResize="0"/>
          <p:nvPr/>
        </p:nvPicPr>
        <p:blipFill>
          <a:blip r:embed="rId2">
            <a:alphaModFix/>
          </a:blip>
          <a:stretch>
            <a:fillRect/>
          </a:stretch>
        </p:blipFill>
        <p:spPr>
          <a:xfrm>
            <a:off x="5341367" y="2418381"/>
            <a:ext cx="6848858" cy="3674319"/>
          </a:xfrm>
          <a:prstGeom prst="rect">
            <a:avLst/>
          </a:prstGeom>
          <a:noFill/>
          <a:ln>
            <a:noFill/>
          </a:ln>
        </p:spPr>
      </p:pic>
      <p:sp>
        <p:nvSpPr>
          <p:cNvPr id="202" name="Google Shape;202;p24"/>
          <p:cNvSpPr txBox="1">
            <a:spLocks noGrp="1"/>
          </p:cNvSpPr>
          <p:nvPr>
            <p:ph type="body" idx="2"/>
          </p:nvPr>
        </p:nvSpPr>
        <p:spPr>
          <a:xfrm>
            <a:off x="576081"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03" name="Google Shape;203;p24"/>
          <p:cNvSpPr txBox="1">
            <a:spLocks noGrp="1"/>
          </p:cNvSpPr>
          <p:nvPr>
            <p:ph type="subTitle" idx="3"/>
          </p:nvPr>
        </p:nvSpPr>
        <p:spPr>
          <a:xfrm>
            <a:off x="5294429"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4785909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63" name="Google Shape;563;p5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34386917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N6 - Thank You">
  <p:cSld name="N6 - Thank You">
    <p:bg>
      <p:bgPr>
        <a:solidFill>
          <a:srgbClr val="CFE9FE"/>
        </a:solidFill>
        <a:effectLst/>
      </p:bgPr>
    </p:bg>
    <p:spTree>
      <p:nvGrpSpPr>
        <p:cNvPr id="1" name="Shape 1052"/>
        <p:cNvGrpSpPr/>
        <p:nvPr/>
      </p:nvGrpSpPr>
      <p:grpSpPr>
        <a:xfrm>
          <a:off x="0" y="0"/>
          <a:ext cx="0" cy="0"/>
          <a:chOff x="0" y="0"/>
          <a:chExt cx="0" cy="0"/>
        </a:xfrm>
      </p:grpSpPr>
      <p:sp>
        <p:nvSpPr>
          <p:cNvPr id="1053" name="Google Shape;1053;p101"/>
          <p:cNvSpPr txBox="1"/>
          <p:nvPr/>
        </p:nvSpPr>
        <p:spPr>
          <a:xfrm>
            <a:off x="578450" y="2312975"/>
            <a:ext cx="5883000"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en-US" sz="7500">
                <a:solidFill>
                  <a:schemeClr val="accent1"/>
                </a:solidFill>
                <a:latin typeface="Avant Garde Demi SFDC"/>
                <a:ea typeface="Avant Garde Demi SFDC"/>
                <a:cs typeface="Avant Garde Demi SFDC"/>
                <a:sym typeface="Avant Garde Demi SFDC"/>
              </a:rPr>
              <a:t>Thank you</a:t>
            </a:r>
            <a:endParaRPr sz="7500">
              <a:solidFill>
                <a:schemeClr val="accent1"/>
              </a:solidFill>
              <a:latin typeface="Avant Garde Demi SFDC"/>
              <a:ea typeface="Avant Garde Demi SFDC"/>
              <a:cs typeface="Avant Garde Demi SFDC"/>
              <a:sym typeface="Avant Garde Demi SFDC"/>
            </a:endParaRPr>
          </a:p>
        </p:txBody>
      </p:sp>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101" y="501686"/>
            <a:ext cx="12188816" cy="6355677"/>
            <a:chOff x="774562" y="3721525"/>
            <a:chExt cx="3851248" cy="2008176"/>
          </a:xfrm>
        </p:grpSpPr>
        <p:pic>
          <p:nvPicPr>
            <p:cNvPr id="1056" name="Google Shape;1056;p101" title="alt=&quot;&quot;"/>
            <p:cNvPicPr preferRelativeResize="0"/>
            <p:nvPr/>
          </p:nvPicPr>
          <p:blipFill>
            <a:blip r:embed="rId2">
              <a:alphaModFix/>
            </a:blip>
            <a:stretch>
              <a:fillRect/>
            </a:stretch>
          </p:blipFill>
          <p:spPr>
            <a:xfrm>
              <a:off x="774562"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spTree>
    <p:extLst>
      <p:ext uri="{BB962C8B-B14F-4D97-AF65-F5344CB8AC3E}">
        <p14:creationId xmlns:p14="http://schemas.microsoft.com/office/powerpoint/2010/main" val="42407530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spTree>
    <p:extLst>
      <p:ext uri="{BB962C8B-B14F-4D97-AF65-F5344CB8AC3E}">
        <p14:creationId xmlns:p14="http://schemas.microsoft.com/office/powerpoint/2010/main" val="2357492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D2 - 70/30 Image Right - Appy">
  <p:cSld name="D2 - 70/30 Image Right - Appy">
    <p:spTree>
      <p:nvGrpSpPr>
        <p:cNvPr id="1" name="Shape 1375"/>
        <p:cNvGrpSpPr/>
        <p:nvPr/>
      </p:nvGrpSpPr>
      <p:grpSpPr>
        <a:xfrm>
          <a:off x="0" y="0"/>
          <a:ext cx="0" cy="0"/>
          <a:chOff x="0" y="0"/>
          <a:chExt cx="0" cy="0"/>
        </a:xfrm>
      </p:grpSpPr>
      <p:pic>
        <p:nvPicPr>
          <p:cNvPr id="1376" name="Google Shape;1376;p87"/>
          <p:cNvPicPr preferRelativeResize="0"/>
          <p:nvPr/>
        </p:nvPicPr>
        <p:blipFill rotWithShape="1">
          <a:blip r:embed="rId2">
            <a:alphaModFix/>
          </a:blip>
          <a:srcRect l="23009" t="7001" r="23003" b="8331"/>
          <a:stretch/>
        </p:blipFill>
        <p:spPr>
          <a:xfrm>
            <a:off x="9500617" y="1737360"/>
            <a:ext cx="2688209" cy="4224600"/>
          </a:xfrm>
          <a:custGeom>
            <a:avLst/>
            <a:gdLst/>
            <a:ahLst/>
            <a:cxnLst/>
            <a:rect l="l" t="t" r="r" b="b"/>
            <a:pathLst>
              <a:path w="2688209" h="4224600" extrusionOk="0">
                <a:moveTo>
                  <a:pt x="2112300" y="0"/>
                </a:moveTo>
                <a:cubicBezTo>
                  <a:pt x="2258124" y="0"/>
                  <a:pt x="2400497" y="14777"/>
                  <a:pt x="2538002" y="42915"/>
                </a:cubicBezTo>
                <a:lnTo>
                  <a:pt x="2688209" y="81537"/>
                </a:lnTo>
                <a:lnTo>
                  <a:pt x="2688209" y="4143064"/>
                </a:lnTo>
                <a:lnTo>
                  <a:pt x="2538002" y="4181686"/>
                </a:lnTo>
                <a:cubicBezTo>
                  <a:pt x="2400497" y="4209824"/>
                  <a:pt x="2258124" y="4224600"/>
                  <a:pt x="2112300" y="4224600"/>
                </a:cubicBezTo>
                <a:cubicBezTo>
                  <a:pt x="945709" y="4224600"/>
                  <a:pt x="0" y="3278891"/>
                  <a:pt x="0" y="2112300"/>
                </a:cubicBezTo>
                <a:cubicBezTo>
                  <a:pt x="0" y="945709"/>
                  <a:pt x="945709" y="0"/>
                  <a:pt x="2112300" y="0"/>
                </a:cubicBezTo>
                <a:close/>
              </a:path>
            </a:pathLst>
          </a:custGeom>
          <a:noFill/>
          <a:ln>
            <a:noFill/>
          </a:ln>
        </p:spPr>
      </p:pic>
      <p:pic>
        <p:nvPicPr>
          <p:cNvPr id="1377" name="Google Shape;1377;p87"/>
          <p:cNvPicPr preferRelativeResize="0"/>
          <p:nvPr/>
        </p:nvPicPr>
        <p:blipFill rotWithShape="1">
          <a:blip r:embed="rId3">
            <a:alphaModFix/>
          </a:blip>
          <a:srcRect l="14828" b="65434"/>
          <a:stretch/>
        </p:blipFill>
        <p:spPr>
          <a:xfrm>
            <a:off x="10552323" y="5770224"/>
            <a:ext cx="1225349" cy="405476"/>
          </a:xfrm>
          <a:prstGeom prst="rect">
            <a:avLst/>
          </a:prstGeom>
          <a:noFill/>
          <a:ln>
            <a:noFill/>
          </a:ln>
        </p:spPr>
      </p:pic>
      <p:sp>
        <p:nvSpPr>
          <p:cNvPr id="1378" name="Google Shape;1378;p87"/>
          <p:cNvSpPr txBox="1">
            <a:spLocks noGrp="1"/>
          </p:cNvSpPr>
          <p:nvPr>
            <p:ph type="title"/>
          </p:nvPr>
        </p:nvSpPr>
        <p:spPr>
          <a:xfrm>
            <a:off x="571505" y="66197"/>
            <a:ext cx="10396800" cy="990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3200"/>
              <a:buNone/>
              <a:defRPr sz="3200">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
        <p:nvSpPr>
          <p:cNvPr id="1380" name="Google Shape;1380;p87"/>
          <p:cNvSpPr txBox="1">
            <a:spLocks noGrp="1"/>
          </p:cNvSpPr>
          <p:nvPr>
            <p:ph type="subTitle" idx="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1382" name="Google Shape;1382;p87"/>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lvl1pPr marL="457200" lvl="0" indent="-355600" rtl="0">
              <a:spcBef>
                <a:spcPts val="55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1200"/>
              </a:spcBef>
              <a:spcAft>
                <a:spcPts val="0"/>
              </a:spcAft>
              <a:buSzPts val="1600"/>
              <a:buChar char="■"/>
              <a:defRPr/>
            </a:lvl3pPr>
            <a:lvl4pPr marL="1828800" lvl="3" indent="-317500" rtl="0">
              <a:spcBef>
                <a:spcPts val="1200"/>
              </a:spcBef>
              <a:spcAft>
                <a:spcPts val="0"/>
              </a:spcAft>
              <a:buSzPts val="1400"/>
              <a:buChar char="●"/>
              <a:defRPr/>
            </a:lvl4pPr>
            <a:lvl5pPr marL="2286000" lvl="4" indent="-355600" rtl="0">
              <a:spcBef>
                <a:spcPts val="900"/>
              </a:spcBef>
              <a:spcAft>
                <a:spcPts val="0"/>
              </a:spcAft>
              <a:buSzPts val="2000"/>
              <a:buChar char="○"/>
              <a:defRPr/>
            </a:lvl5pPr>
            <a:lvl6pPr marL="2743200" lvl="5" indent="-355600" rtl="0">
              <a:spcBef>
                <a:spcPts val="575"/>
              </a:spcBef>
              <a:spcAft>
                <a:spcPts val="0"/>
              </a:spcAft>
              <a:buSzPts val="2000"/>
              <a:buChar char="■"/>
              <a:defRPr/>
            </a:lvl6pPr>
            <a:lvl7pPr marL="3200400" lvl="6" indent="-355600" rtl="0">
              <a:spcBef>
                <a:spcPts val="575"/>
              </a:spcBef>
              <a:spcAft>
                <a:spcPts val="0"/>
              </a:spcAft>
              <a:buSzPts val="2000"/>
              <a:buChar char="●"/>
              <a:defRPr/>
            </a:lvl7pPr>
            <a:lvl8pPr marL="3657600" lvl="7" indent="-355600" rtl="0">
              <a:spcBef>
                <a:spcPts val="575"/>
              </a:spcBef>
              <a:spcAft>
                <a:spcPts val="0"/>
              </a:spcAft>
              <a:buSzPts val="2000"/>
              <a:buChar char="○"/>
              <a:defRPr/>
            </a:lvl8pPr>
            <a:lvl9pPr marL="4114800" lvl="8" indent="-355600" rtl="0">
              <a:spcBef>
                <a:spcPts val="575"/>
              </a:spcBef>
              <a:spcAft>
                <a:spcPts val="575"/>
              </a:spcAft>
              <a:buSzPts val="2000"/>
              <a:buChar char="■"/>
              <a:defRPr/>
            </a:lvl9pPr>
          </a:lstStyle>
          <a:p>
            <a:endParaRPr/>
          </a:p>
        </p:txBody>
      </p:sp>
      <p:sp>
        <p:nvSpPr>
          <p:cNvPr id="1383" name="Google Shape;1383;p87"/>
          <p:cNvSpPr txBox="1">
            <a:spLocks noGrp="1"/>
          </p:cNvSpPr>
          <p:nvPr>
            <p:ph type="subTitle" idx="3"/>
          </p:nvPr>
        </p:nvSpPr>
        <p:spPr>
          <a:xfrm>
            <a:off x="576075" y="1115568"/>
            <a:ext cx="10397400" cy="591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1384" name="Google Shape;1384;p87"/>
          <p:cNvPicPr preferRelativeResize="0"/>
          <p:nvPr/>
        </p:nvPicPr>
        <p:blipFill>
          <a:blip r:embed="rId4">
            <a:alphaModFix/>
          </a:blip>
          <a:stretch>
            <a:fillRect/>
          </a:stretch>
        </p:blipFill>
        <p:spPr>
          <a:xfrm>
            <a:off x="10915432" y="2934548"/>
            <a:ext cx="369968" cy="405475"/>
          </a:xfrm>
          <a:prstGeom prst="rect">
            <a:avLst/>
          </a:prstGeom>
          <a:noFill/>
          <a:ln>
            <a:noFill/>
          </a:ln>
        </p:spPr>
      </p:pic>
    </p:spTree>
    <p:extLst>
      <p:ext uri="{BB962C8B-B14F-4D97-AF65-F5344CB8AC3E}">
        <p14:creationId xmlns:p14="http://schemas.microsoft.com/office/powerpoint/2010/main" val="926274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L2 - Panelist Slide - 5 Up">
  <p:cSld name="L2 - Panelist Slide - 5 Up">
    <p:spTree>
      <p:nvGrpSpPr>
        <p:cNvPr id="1" name="Shape 1905"/>
        <p:cNvGrpSpPr/>
        <p:nvPr/>
      </p:nvGrpSpPr>
      <p:grpSpPr>
        <a:xfrm>
          <a:off x="0" y="0"/>
          <a:ext cx="0" cy="0"/>
          <a:chOff x="0" y="0"/>
          <a:chExt cx="0" cy="0"/>
        </a:xfrm>
      </p:grpSpPr>
      <p:sp>
        <p:nvSpPr>
          <p:cNvPr id="1906" name="Google Shape;1906;p137"/>
          <p:cNvSpPr/>
          <p:nvPr/>
        </p:nvSpPr>
        <p:spPr>
          <a:xfrm>
            <a:off x="-198" y="6207323"/>
            <a:ext cx="12189366" cy="650700"/>
          </a:xfrm>
          <a:custGeom>
            <a:avLst/>
            <a:gdLst/>
            <a:ahLst/>
            <a:cxnLst/>
            <a:rect l="l" t="t" r="r" b="b"/>
            <a:pathLst>
              <a:path w="21600" h="21600" extrusionOk="0">
                <a:moveTo>
                  <a:pt x="21599" y="0"/>
                </a:moveTo>
                <a:cubicBezTo>
                  <a:pt x="18017" y="9703"/>
                  <a:pt x="14404" y="14560"/>
                  <a:pt x="10793" y="14558"/>
                </a:cubicBezTo>
                <a:cubicBezTo>
                  <a:pt x="7184" y="14556"/>
                  <a:pt x="3577" y="9708"/>
                  <a:pt x="0" y="26"/>
                </a:cubicBezTo>
                <a:lnTo>
                  <a:pt x="0" y="21600"/>
                </a:lnTo>
                <a:lnTo>
                  <a:pt x="21600" y="21600"/>
                </a:lnTo>
                <a:lnTo>
                  <a:pt x="21599" y="0"/>
                </a:lnTo>
                <a:close/>
              </a:path>
            </a:pathLst>
          </a:custGeom>
          <a:solidFill>
            <a:schemeClr val="accent1">
              <a:lumMod val="10000"/>
              <a:lumOff val="90000"/>
            </a:schemeClr>
          </a:solid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rgbClr val="FEFEFD"/>
              </a:buClr>
              <a:buSzPts val="1700"/>
              <a:buFont typeface="Helvetica Neue"/>
              <a:buNone/>
            </a:pPr>
            <a:endParaRPr sz="1700" b="1" i="0" u="none" strike="noStrike" cap="none">
              <a:solidFill>
                <a:srgbClr val="FEFEFD"/>
              </a:solidFill>
              <a:latin typeface="Helvetica Neue"/>
              <a:ea typeface="Helvetica Neue"/>
              <a:cs typeface="Helvetica Neue"/>
              <a:sym typeface="Helvetica Neue"/>
            </a:endParaRPr>
          </a:p>
        </p:txBody>
      </p:sp>
      <p:sp>
        <p:nvSpPr>
          <p:cNvPr id="1907" name="Google Shape;1907;p137"/>
          <p:cNvSpPr txBox="1">
            <a:spLocks noGrp="1"/>
          </p:cNvSpPr>
          <p:nvPr>
            <p:ph type="body" idx="1"/>
          </p:nvPr>
        </p:nvSpPr>
        <p:spPr>
          <a:xfrm>
            <a:off x="3426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08" name="Google Shape;1908;p13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09" name="Google Shape;1909;p13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0" name="Google Shape;1910;p137"/>
          <p:cNvSpPr txBox="1">
            <a:spLocks noGrp="1"/>
          </p:cNvSpPr>
          <p:nvPr>
            <p:ph type="body" idx="4"/>
          </p:nvPr>
        </p:nvSpPr>
        <p:spPr>
          <a:xfrm>
            <a:off x="2699324"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1" name="Google Shape;1911;p137"/>
          <p:cNvSpPr txBox="1">
            <a:spLocks noGrp="1"/>
          </p:cNvSpPr>
          <p:nvPr>
            <p:ph type="body" idx="5"/>
          </p:nvPr>
        </p:nvSpPr>
        <p:spPr>
          <a:xfrm>
            <a:off x="505595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2" name="Google Shape;1912;p137"/>
          <p:cNvSpPr txBox="1">
            <a:spLocks noGrp="1"/>
          </p:cNvSpPr>
          <p:nvPr>
            <p:ph type="body" idx="6"/>
          </p:nvPr>
        </p:nvSpPr>
        <p:spPr>
          <a:xfrm>
            <a:off x="381422" y="3805431"/>
            <a:ext cx="20712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3" name="Google Shape;1913;p137"/>
          <p:cNvSpPr txBox="1">
            <a:spLocks noGrp="1"/>
          </p:cNvSpPr>
          <p:nvPr>
            <p:ph type="body" idx="7"/>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4" name="Google Shape;1914;p137"/>
          <p:cNvSpPr txBox="1">
            <a:spLocks noGrp="1"/>
          </p:cNvSpPr>
          <p:nvPr>
            <p:ph type="body" idx="8"/>
          </p:nvPr>
        </p:nvSpPr>
        <p:spPr>
          <a:xfrm>
            <a:off x="9797897" y="3805431"/>
            <a:ext cx="20685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5" name="Google Shape;1915;p137"/>
          <p:cNvSpPr txBox="1">
            <a:spLocks noGrp="1"/>
          </p:cNvSpPr>
          <p:nvPr>
            <p:ph type="body" idx="9"/>
          </p:nvPr>
        </p:nvSpPr>
        <p:spPr>
          <a:xfrm>
            <a:off x="7412593"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6" name="Google Shape;1916;p137"/>
          <p:cNvSpPr txBox="1">
            <a:spLocks noGrp="1"/>
          </p:cNvSpPr>
          <p:nvPr>
            <p:ph type="body" idx="13"/>
          </p:nvPr>
        </p:nvSpPr>
        <p:spPr>
          <a:xfrm>
            <a:off x="9769227"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8" name="Google Shape;1918;p137"/>
          <p:cNvSpPr txBox="1">
            <a:spLocks noGrp="1"/>
          </p:cNvSpPr>
          <p:nvPr>
            <p:ph type="title"/>
          </p:nvPr>
        </p:nvSpPr>
        <p:spPr>
          <a:xfrm>
            <a:off x="571504" y="63500"/>
            <a:ext cx="10335982"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1919" name="Google Shape;1919;p137" descr="Footer 3.png"/>
          <p:cNvPicPr preferRelativeResize="0"/>
          <p:nvPr/>
        </p:nvPicPr>
        <p:blipFill rotWithShape="1">
          <a:blip r:embed="rId2">
            <a:alphaModFix/>
          </a:blip>
          <a:srcRect l="89" r="79"/>
          <a:stretch/>
        </p:blipFill>
        <p:spPr>
          <a:xfrm flipH="1">
            <a:off x="10345109" y="5768761"/>
            <a:ext cx="1853444" cy="1098100"/>
          </a:xfrm>
          <a:prstGeom prst="rect">
            <a:avLst/>
          </a:prstGeom>
          <a:noFill/>
          <a:ln>
            <a:noFill/>
          </a:ln>
        </p:spPr>
      </p:pic>
      <p:pic>
        <p:nvPicPr>
          <p:cNvPr id="1920" name="Google Shape;1920;p137" descr="Image"/>
          <p:cNvPicPr preferRelativeResize="0"/>
          <p:nvPr/>
        </p:nvPicPr>
        <p:blipFill rotWithShape="1">
          <a:blip r:embed="rId3">
            <a:alphaModFix/>
          </a:blip>
          <a:srcRect/>
          <a:stretch/>
        </p:blipFill>
        <p:spPr>
          <a:xfrm flipH="1">
            <a:off x="11463662" y="6029298"/>
            <a:ext cx="507060" cy="557516"/>
          </a:xfrm>
          <a:prstGeom prst="rect">
            <a:avLst/>
          </a:prstGeom>
          <a:noFill/>
          <a:ln>
            <a:noFill/>
          </a:ln>
        </p:spPr>
      </p:pic>
    </p:spTree>
    <p:extLst>
      <p:ext uri="{BB962C8B-B14F-4D97-AF65-F5344CB8AC3E}">
        <p14:creationId xmlns:p14="http://schemas.microsoft.com/office/powerpoint/2010/main" val="260739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18" name="Google Shape;518;p47"/>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2634197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1 - Cards with Circles - 1-Up - A" userDrawn="1">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754" name="Google Shape;754;p74"/>
          <p:cNvPicPr preferRelativeResize="0"/>
          <p:nvPr/>
        </p:nvPicPr>
        <p:blipFill>
          <a:blip r:embed="rId2">
            <a:alphaModFix/>
          </a:blip>
          <a:stretch>
            <a:fillRect/>
          </a:stretch>
        </p:blipFill>
        <p:spPr>
          <a:xfrm>
            <a:off x="8974972" y="5684325"/>
            <a:ext cx="3639801" cy="1173975"/>
          </a:xfrm>
          <a:prstGeom prst="rect">
            <a:avLst/>
          </a:prstGeom>
          <a:noFill/>
          <a:ln>
            <a:noFill/>
          </a:ln>
        </p:spPr>
      </p:pic>
    </p:spTree>
    <p:extLst>
      <p:ext uri="{BB962C8B-B14F-4D97-AF65-F5344CB8AC3E}">
        <p14:creationId xmlns:p14="http://schemas.microsoft.com/office/powerpoint/2010/main" val="708148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1 - Title Slide_D">
  <p:cSld name="A1 - Title Slide_D">
    <p:bg>
      <p:bgPr>
        <a:solidFill>
          <a:srgbClr val="CFE9FE"/>
        </a:solidFill>
        <a:effectLst/>
      </p:bgPr>
    </p:bg>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spTree>
    <p:extLst>
      <p:ext uri="{BB962C8B-B14F-4D97-AF65-F5344CB8AC3E}">
        <p14:creationId xmlns:p14="http://schemas.microsoft.com/office/powerpoint/2010/main" val="80009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G6 - Large Card on Sky">
  <p:cSld name="G6 - Large Card on Sky">
    <p:bg>
      <p:bgPr>
        <a:solidFill>
          <a:srgbClr val="CFE9FE"/>
        </a:solidFill>
        <a:effectLst/>
      </p:bgPr>
    </p:bg>
    <p:spTree>
      <p:nvGrpSpPr>
        <p:cNvPr id="1" name="Shape 1060"/>
        <p:cNvGrpSpPr/>
        <p:nvPr/>
      </p:nvGrpSpPr>
      <p:grpSpPr>
        <a:xfrm>
          <a:off x="0" y="0"/>
          <a:ext cx="0" cy="0"/>
          <a:chOff x="0" y="0"/>
          <a:chExt cx="0" cy="0"/>
        </a:xfrm>
      </p:grpSpPr>
      <p:pic>
        <p:nvPicPr>
          <p:cNvPr id="1061" name="Google Shape;1061;p102" title="alt=&quot;&quot;"/>
          <p:cNvPicPr preferRelativeResize="0"/>
          <p:nvPr/>
        </p:nvPicPr>
        <p:blipFill>
          <a:blip r:embed="rId2">
            <a:alphaModFix/>
          </a:blip>
          <a:stretch>
            <a:fillRect/>
          </a:stretch>
        </p:blipFill>
        <p:spPr>
          <a:xfrm>
            <a:off x="-12" y="1777302"/>
            <a:ext cx="12188827" cy="5080697"/>
          </a:xfrm>
          <a:prstGeom prst="rect">
            <a:avLst/>
          </a:prstGeom>
          <a:noFill/>
          <a:ln>
            <a:noFill/>
          </a:ln>
        </p:spPr>
      </p:pic>
      <p:sp>
        <p:nvSpPr>
          <p:cNvPr id="1063" name="Google Shape;1063;p102" title="alt=&quot;&quot;"/>
          <p:cNvSpPr/>
          <p:nvPr/>
        </p:nvSpPr>
        <p:spPr>
          <a:xfrm>
            <a:off x="578000" y="565450"/>
            <a:ext cx="8207400" cy="5528100"/>
          </a:xfrm>
          <a:prstGeom prst="roundRect">
            <a:avLst>
              <a:gd name="adj" fmla="val 3384"/>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strike="noStrike" cap="none">
              <a:solidFill>
                <a:srgbClr val="FFFFFF"/>
              </a:solidFill>
              <a:latin typeface="Salesforce Sans"/>
              <a:ea typeface="Salesforce Sans"/>
              <a:cs typeface="Salesforce Sans"/>
              <a:sym typeface="Salesforce Sans"/>
            </a:endParaRPr>
          </a:p>
        </p:txBody>
      </p:sp>
      <p:sp>
        <p:nvSpPr>
          <p:cNvPr id="1064" name="Google Shape;1064;p102"/>
          <p:cNvSpPr txBox="1">
            <a:spLocks noGrp="1"/>
          </p:cNvSpPr>
          <p:nvPr>
            <p:ph type="title"/>
          </p:nvPr>
        </p:nvSpPr>
        <p:spPr>
          <a:xfrm>
            <a:off x="1214081" y="868395"/>
            <a:ext cx="7332300" cy="4812600"/>
          </a:xfrm>
          <a:prstGeom prst="rect">
            <a:avLst/>
          </a:prstGeom>
        </p:spPr>
        <p:txBody>
          <a:bodyPr spcFirstLastPara="1" wrap="square" lIns="0" tIns="0" rIns="0" bIns="0" anchor="ctr" anchorCtr="0">
            <a:noAutofit/>
          </a:bodyPr>
          <a:lstStyle>
            <a:lvl1pPr lvl="0" rtl="0">
              <a:lnSpc>
                <a:spcPct val="90000"/>
              </a:lnSpc>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244150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93" name="Google Shape;693;p67"/>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176566" y="2486"/>
            <a:ext cx="5016137" cy="6858000"/>
          </a:xfrm>
          <a:prstGeom prst="rect">
            <a:avLst/>
          </a:prstGeom>
          <a:noFill/>
          <a:ln>
            <a:noFill/>
          </a:ln>
        </p:spPr>
      </p:pic>
      <p:sp>
        <p:nvSpPr>
          <p:cNvPr id="696" name="Google Shape;696;p67"/>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3308009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3 - 70/30 Image Right - Codey">
  <p:cSld name="D3 - 70/30 Image Right - Codey">
    <p:spTree>
      <p:nvGrpSpPr>
        <p:cNvPr id="1" name="Shape 1385"/>
        <p:cNvGrpSpPr/>
        <p:nvPr/>
      </p:nvGrpSpPr>
      <p:grpSpPr>
        <a:xfrm>
          <a:off x="0" y="0"/>
          <a:ext cx="0" cy="0"/>
          <a:chOff x="0" y="0"/>
          <a:chExt cx="0" cy="0"/>
        </a:xfrm>
      </p:grpSpPr>
      <p:pic>
        <p:nvPicPr>
          <p:cNvPr id="1386" name="Google Shape;1386;p88"/>
          <p:cNvPicPr preferRelativeResize="0"/>
          <p:nvPr/>
        </p:nvPicPr>
        <p:blipFill rotWithShape="1">
          <a:blip r:embed="rId2">
            <a:alphaModFix/>
          </a:blip>
          <a:srcRect l="44" r="36321"/>
          <a:stretch/>
        </p:blipFill>
        <p:spPr>
          <a:xfrm>
            <a:off x="9500617" y="1737360"/>
            <a:ext cx="2688209" cy="4224600"/>
          </a:xfrm>
          <a:custGeom>
            <a:avLst/>
            <a:gdLst/>
            <a:ahLst/>
            <a:cxnLst/>
            <a:rect l="l" t="t" r="r" b="b"/>
            <a:pathLst>
              <a:path w="2688209" h="4224600" extrusionOk="0">
                <a:moveTo>
                  <a:pt x="2112300" y="0"/>
                </a:moveTo>
                <a:cubicBezTo>
                  <a:pt x="2258124" y="0"/>
                  <a:pt x="2400497" y="14777"/>
                  <a:pt x="2538002" y="42915"/>
                </a:cubicBezTo>
                <a:lnTo>
                  <a:pt x="2688209" y="81537"/>
                </a:lnTo>
                <a:lnTo>
                  <a:pt x="2688209" y="4143064"/>
                </a:lnTo>
                <a:lnTo>
                  <a:pt x="2538002" y="4181686"/>
                </a:lnTo>
                <a:cubicBezTo>
                  <a:pt x="2400497" y="4209824"/>
                  <a:pt x="2258124" y="4224600"/>
                  <a:pt x="2112300" y="4224600"/>
                </a:cubicBezTo>
                <a:cubicBezTo>
                  <a:pt x="945709" y="4224600"/>
                  <a:pt x="0" y="3278891"/>
                  <a:pt x="0" y="2112300"/>
                </a:cubicBezTo>
                <a:cubicBezTo>
                  <a:pt x="0" y="945709"/>
                  <a:pt x="945709" y="0"/>
                  <a:pt x="2112300" y="0"/>
                </a:cubicBezTo>
                <a:close/>
              </a:path>
            </a:pathLst>
          </a:custGeom>
          <a:noFill/>
          <a:ln>
            <a:noFill/>
          </a:ln>
        </p:spPr>
      </p:pic>
      <p:pic>
        <p:nvPicPr>
          <p:cNvPr id="1387" name="Google Shape;1387;p88" descr="Google Shape;896;p63"/>
          <p:cNvPicPr preferRelativeResize="0"/>
          <p:nvPr/>
        </p:nvPicPr>
        <p:blipFill rotWithShape="1">
          <a:blip r:embed="rId3">
            <a:alphaModFix/>
          </a:blip>
          <a:srcRect r="48065"/>
          <a:stretch/>
        </p:blipFill>
        <p:spPr>
          <a:xfrm>
            <a:off x="11226050" y="1307500"/>
            <a:ext cx="962775" cy="4509251"/>
          </a:xfrm>
          <a:prstGeom prst="rect">
            <a:avLst/>
          </a:prstGeom>
          <a:noFill/>
          <a:ln>
            <a:noFill/>
          </a:ln>
        </p:spPr>
      </p:pic>
      <p:sp>
        <p:nvSpPr>
          <p:cNvPr id="1388" name="Google Shape;1388;p88"/>
          <p:cNvSpPr txBox="1">
            <a:spLocks noGrp="1"/>
          </p:cNvSpPr>
          <p:nvPr>
            <p:ph type="title"/>
          </p:nvPr>
        </p:nvSpPr>
        <p:spPr>
          <a:xfrm>
            <a:off x="571505" y="66197"/>
            <a:ext cx="10396800" cy="990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3200"/>
              <a:buNone/>
              <a:defRPr sz="3200">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pic>
        <p:nvPicPr>
          <p:cNvPr id="1389" name="Google Shape;1389;p88"/>
          <p:cNvPicPr preferRelativeResize="0"/>
          <p:nvPr/>
        </p:nvPicPr>
        <p:blipFill rotWithShape="1">
          <a:blip r:embed="rId4">
            <a:alphaModFix/>
          </a:blip>
          <a:srcRect b="54319"/>
          <a:stretch/>
        </p:blipFill>
        <p:spPr>
          <a:xfrm>
            <a:off x="10305925" y="5198450"/>
            <a:ext cx="2007426" cy="901074"/>
          </a:xfrm>
          <a:prstGeom prst="rect">
            <a:avLst/>
          </a:prstGeom>
          <a:noFill/>
          <a:ln>
            <a:noFill/>
          </a:ln>
        </p:spPr>
      </p:pic>
      <p:pic>
        <p:nvPicPr>
          <p:cNvPr id="1390" name="Google Shape;1390;p88" descr="4.png"/>
          <p:cNvPicPr preferRelativeResize="0"/>
          <p:nvPr/>
        </p:nvPicPr>
        <p:blipFill rotWithShape="1">
          <a:blip r:embed="rId5">
            <a:alphaModFix/>
          </a:blip>
          <a:srcRect r="33958"/>
          <a:stretch/>
        </p:blipFill>
        <p:spPr>
          <a:xfrm>
            <a:off x="10886875" y="5524925"/>
            <a:ext cx="1301950" cy="574600"/>
          </a:xfrm>
          <a:prstGeom prst="rect">
            <a:avLst/>
          </a:prstGeom>
          <a:noFill/>
          <a:ln>
            <a:noFill/>
          </a:ln>
        </p:spPr>
      </p:pic>
      <p:sp>
        <p:nvSpPr>
          <p:cNvPr id="1392" name="Google Shape;1392;p88"/>
          <p:cNvSpPr txBox="1">
            <a:spLocks noGrp="1"/>
          </p:cNvSpPr>
          <p:nvPr>
            <p:ph type="subTitle" idx="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1393" name="Google Shape;1393;p88"/>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lvl1pPr marL="457200" lvl="0" indent="-355600" rtl="0">
              <a:spcBef>
                <a:spcPts val="55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1200"/>
              </a:spcBef>
              <a:spcAft>
                <a:spcPts val="0"/>
              </a:spcAft>
              <a:buSzPts val="1600"/>
              <a:buChar char="■"/>
              <a:defRPr/>
            </a:lvl3pPr>
            <a:lvl4pPr marL="1828800" lvl="3" indent="-317500" rtl="0">
              <a:spcBef>
                <a:spcPts val="1200"/>
              </a:spcBef>
              <a:spcAft>
                <a:spcPts val="0"/>
              </a:spcAft>
              <a:buSzPts val="1400"/>
              <a:buChar char="●"/>
              <a:defRPr/>
            </a:lvl4pPr>
            <a:lvl5pPr marL="2286000" lvl="4" indent="-355600" rtl="0">
              <a:spcBef>
                <a:spcPts val="900"/>
              </a:spcBef>
              <a:spcAft>
                <a:spcPts val="0"/>
              </a:spcAft>
              <a:buSzPts val="2000"/>
              <a:buChar char="○"/>
              <a:defRPr/>
            </a:lvl5pPr>
            <a:lvl6pPr marL="2743200" lvl="5" indent="-355600" rtl="0">
              <a:spcBef>
                <a:spcPts val="575"/>
              </a:spcBef>
              <a:spcAft>
                <a:spcPts val="0"/>
              </a:spcAft>
              <a:buSzPts val="2000"/>
              <a:buChar char="■"/>
              <a:defRPr/>
            </a:lvl6pPr>
            <a:lvl7pPr marL="3200400" lvl="6" indent="-355600" rtl="0">
              <a:spcBef>
                <a:spcPts val="575"/>
              </a:spcBef>
              <a:spcAft>
                <a:spcPts val="0"/>
              </a:spcAft>
              <a:buSzPts val="2000"/>
              <a:buChar char="●"/>
              <a:defRPr/>
            </a:lvl7pPr>
            <a:lvl8pPr marL="3657600" lvl="7" indent="-355600" rtl="0">
              <a:spcBef>
                <a:spcPts val="575"/>
              </a:spcBef>
              <a:spcAft>
                <a:spcPts val="0"/>
              </a:spcAft>
              <a:buSzPts val="2000"/>
              <a:buChar char="○"/>
              <a:defRPr/>
            </a:lvl8pPr>
            <a:lvl9pPr marL="4114800" lvl="8" indent="-355600" rtl="0">
              <a:spcBef>
                <a:spcPts val="575"/>
              </a:spcBef>
              <a:spcAft>
                <a:spcPts val="575"/>
              </a:spcAft>
              <a:buSzPts val="2000"/>
              <a:buChar char="■"/>
              <a:defRPr/>
            </a:lvl9pPr>
          </a:lstStyle>
          <a:p>
            <a:endParaRPr/>
          </a:p>
        </p:txBody>
      </p:sp>
      <p:sp>
        <p:nvSpPr>
          <p:cNvPr id="1394" name="Google Shape;1394;p88"/>
          <p:cNvSpPr txBox="1">
            <a:spLocks noGrp="1"/>
          </p:cNvSpPr>
          <p:nvPr>
            <p:ph type="subTitle" idx="3"/>
          </p:nvPr>
        </p:nvSpPr>
        <p:spPr>
          <a:xfrm>
            <a:off x="576075" y="1115568"/>
            <a:ext cx="10397400" cy="591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Tree>
    <p:extLst>
      <p:ext uri="{BB962C8B-B14F-4D97-AF65-F5344CB8AC3E}">
        <p14:creationId xmlns:p14="http://schemas.microsoft.com/office/powerpoint/2010/main" val="1593122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theme" Target="../theme/theme2.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1" r:id="rId1"/>
    <p:sldLayoutId id="2147483732" r:id="rId2"/>
    <p:sldLayoutId id="2147483734" r:id="rId3"/>
    <p:sldLayoutId id="2147483808" r:id="rId4"/>
    <p:sldLayoutId id="2147483809" r:id="rId5"/>
    <p:sldLayoutId id="2147483810" r:id="rId6"/>
    <p:sldLayoutId id="2147483811" r:id="rId7"/>
    <p:sldLayoutId id="2147483812" r:id="rId8"/>
    <p:sldLayoutId id="2147483826" r:id="rId9"/>
    <p:sldLayoutId id="214748382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80" r:id="rId1"/>
    <p:sldLayoutId id="2147483788" r:id="rId2"/>
    <p:sldLayoutId id="2147483789" r:id="rId3"/>
    <p:sldLayoutId id="2147483794"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31" r:id="rId13"/>
    <p:sldLayoutId id="2147483821" r:id="rId14"/>
    <p:sldLayoutId id="2147483822" r:id="rId15"/>
    <p:sldLayoutId id="2147483823" r:id="rId16"/>
    <p:sldLayoutId id="2147483824" r:id="rId17"/>
    <p:sldLayoutId id="2147483828" r:id="rId18"/>
    <p:sldLayoutId id="2147483829" r:id="rId19"/>
    <p:sldLayoutId id="2147483830"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2EA_24AB0D12.xml"/><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2E7_9A2FCEAA.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2F0_94ACA48B.xml"/><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18/10/relationships/comments" Target="../comments/modernComment_10E_0.xml"/><Relationship Id="rId7" Type="http://schemas.openxmlformats.org/officeDocument/2006/relationships/hyperlink" Target="https://sfdc.co/mfa-roadmap" TargetMode="External"/><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image" Target="../media/image35.png"/><Relationship Id="rId11" Type="http://schemas.openxmlformats.org/officeDocument/2006/relationships/image" Target="../media/image39.png"/><Relationship Id="rId5" Type="http://schemas.openxmlformats.org/officeDocument/2006/relationships/image" Target="../media/image34.png"/><Relationship Id="rId10" Type="http://schemas.openxmlformats.org/officeDocument/2006/relationships/image" Target="../media/image38.png"/><Relationship Id="rId4" Type="http://schemas.openxmlformats.org/officeDocument/2006/relationships/image" Target="../media/image33.png"/><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microsoft.com/office/2018/10/relationships/comments" Target="../comments/modernComment_2E8_0.xml"/><Relationship Id="rId7"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24.png"/><Relationship Id="rId5" Type="http://schemas.openxmlformats.org/officeDocument/2006/relationships/image" Target="../media/image40.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2.png"/><Relationship Id="rId3" Type="http://schemas.openxmlformats.org/officeDocument/2006/relationships/image" Target="../media/image45.png"/><Relationship Id="rId7" Type="http://schemas.openxmlformats.org/officeDocument/2006/relationships/hyperlink" Target="http://sfdc.co/IntrotoAuthenticator" TargetMode="External"/><Relationship Id="rId12"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26.xml"/><Relationship Id="rId6" Type="http://schemas.openxmlformats.org/officeDocument/2006/relationships/image" Target="../media/image47.png"/><Relationship Id="rId11" Type="http://schemas.openxmlformats.org/officeDocument/2006/relationships/image" Target="../media/image50.png"/><Relationship Id="rId5" Type="http://schemas.openxmlformats.org/officeDocument/2006/relationships/image" Target="../media/image46.png"/><Relationship Id="rId10" Type="http://schemas.microsoft.com/office/2007/relationships/hdphoto" Target="../media/hdphoto1.wdp"/><Relationship Id="rId4" Type="http://schemas.openxmlformats.org/officeDocument/2006/relationships/image" Target="../media/image30.png"/><Relationship Id="rId9"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19.xml"/><Relationship Id="rId5" Type="http://schemas.openxmlformats.org/officeDocument/2006/relationships/image" Target="../media/image54.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58.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21.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65.png"/><Relationship Id="rId11" Type="http://schemas.openxmlformats.org/officeDocument/2006/relationships/image" Target="../media/image69.png"/><Relationship Id="rId5" Type="http://schemas.openxmlformats.org/officeDocument/2006/relationships/image" Target="../media/image64.png"/><Relationship Id="rId10" Type="http://schemas.openxmlformats.org/officeDocument/2006/relationships/image" Target="../media/image68.png"/><Relationship Id="rId4" Type="http://schemas.openxmlformats.org/officeDocument/2006/relationships/image" Target="../media/image63.png"/><Relationship Id="rId9"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hyperlink" Target="https://help.salesforce.com/s/articleView?id=sf.security_mfa_exclude_exempt_users.htm" TargetMode="External"/><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7.xml"/><Relationship Id="rId1" Type="http://schemas.openxmlformats.org/officeDocument/2006/relationships/slideLayout" Target="../slideLayouts/slideLayout30.xml"/><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8.xml"/><Relationship Id="rId1" Type="http://schemas.openxmlformats.org/officeDocument/2006/relationships/slideLayout" Target="../slideLayouts/slideLayout30.xml"/><Relationship Id="rId4" Type="http://schemas.openxmlformats.org/officeDocument/2006/relationships/image" Target="../media/image7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8" Type="http://schemas.openxmlformats.org/officeDocument/2006/relationships/hyperlink" Target="https://help.salesforce.com/apex/HTViewSolution?urlname=Salesforce-Multi-Factor-Authentication-FAQ" TargetMode="External"/><Relationship Id="rId13" Type="http://schemas.openxmlformats.org/officeDocument/2006/relationships/hyperlink" Target="https://trailhead.salesforce.com/content/learn/projects/quick-start-turn-on-multi-factor-authentication" TargetMode="External"/><Relationship Id="rId18" Type="http://schemas.openxmlformats.org/officeDocument/2006/relationships/hyperlink" Target="https://sfdc.co/download-mfa-rollout-pack" TargetMode="External"/><Relationship Id="rId3" Type="http://schemas.microsoft.com/office/2018/10/relationships/comments" Target="../comments/modernComment_2E9_9B87503E.xml"/><Relationship Id="rId7" Type="http://schemas.openxmlformats.org/officeDocument/2006/relationships/hyperlink" Target="https://salesforce.vidyard.com/watch/JyZ_mibupf6sOzMwvhtA3g" TargetMode="External"/><Relationship Id="rId12" Type="http://schemas.openxmlformats.org/officeDocument/2006/relationships/image" Target="../media/image78.png"/><Relationship Id="rId17" Type="http://schemas.openxmlformats.org/officeDocument/2006/relationships/image" Target="../media/image81.png"/><Relationship Id="rId2" Type="http://schemas.openxmlformats.org/officeDocument/2006/relationships/notesSlide" Target="../notesSlides/notesSlide30.xml"/><Relationship Id="rId16" Type="http://schemas.openxmlformats.org/officeDocument/2006/relationships/image" Target="../media/image80.png"/><Relationship Id="rId1" Type="http://schemas.openxmlformats.org/officeDocument/2006/relationships/slideLayout" Target="../slideLayouts/slideLayout17.xml"/><Relationship Id="rId6" Type="http://schemas.openxmlformats.org/officeDocument/2006/relationships/hyperlink" Target="https://help.salesforce.com/s/articleView?id=000389361&amp;type=1" TargetMode="External"/><Relationship Id="rId11" Type="http://schemas.openxmlformats.org/officeDocument/2006/relationships/image" Target="../media/image77.jpg"/><Relationship Id="rId5" Type="http://schemas.openxmlformats.org/officeDocument/2006/relationships/image" Target="../media/image75.png"/><Relationship Id="rId15" Type="http://schemas.openxmlformats.org/officeDocument/2006/relationships/hyperlink" Target="https://sfdc.co/MfaAdminQuickGuide" TargetMode="External"/><Relationship Id="rId10" Type="http://schemas.openxmlformats.org/officeDocument/2006/relationships/image" Target="../media/image76.png"/><Relationship Id="rId19" Type="http://schemas.openxmlformats.org/officeDocument/2006/relationships/image" Target="../media/image82.png"/><Relationship Id="rId4" Type="http://schemas.openxmlformats.org/officeDocument/2006/relationships/hyperlink" Target="https://security.salesforce.com/mfa" TargetMode="External"/><Relationship Id="rId9" Type="http://schemas.openxmlformats.org/officeDocument/2006/relationships/image" Target="../media/image36.png"/><Relationship Id="rId14" Type="http://schemas.openxmlformats.org/officeDocument/2006/relationships/image" Target="../media/image7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10" name="Shape 146">
            <a:extLst>
              <a:ext uri="{FF2B5EF4-FFF2-40B4-BE49-F238E27FC236}">
                <a16:creationId xmlns:a16="http://schemas.microsoft.com/office/drawing/2014/main" id="{811C2D47-5797-98C0-BDDA-91A4DFF7C596}"/>
              </a:ext>
            </a:extLst>
          </p:cNvPr>
          <p:cNvSpPr txBox="1">
            <a:spLocks/>
          </p:cNvSpPr>
          <p:nvPr/>
        </p:nvSpPr>
        <p:spPr>
          <a:xfrm>
            <a:off x="338325" y="727788"/>
            <a:ext cx="11530214" cy="522303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nSpc>
                <a:spcPct val="150000"/>
              </a:lnSpc>
            </a:pPr>
            <a:r>
              <a:rPr lang="en-US" sz="3000" dirty="0">
                <a:solidFill>
                  <a:srgbClr val="434343"/>
                </a:solidFill>
                <a:latin typeface="+mj-lt"/>
              </a:rPr>
              <a:t>Welcome!</a:t>
            </a:r>
          </a:p>
          <a:p>
            <a:pPr marL="0" indent="0">
              <a:lnSpc>
                <a:spcPct val="100000"/>
              </a:lnSpc>
            </a:pPr>
            <a:endParaRPr lang="en-US" sz="2400" dirty="0">
              <a:solidFill>
                <a:srgbClr val="434343"/>
              </a:solidFill>
              <a:latin typeface="+mj-lt"/>
            </a:endParaRPr>
          </a:p>
          <a:p>
            <a:pPr marL="0" indent="0">
              <a:lnSpc>
                <a:spcPct val="100000"/>
              </a:lnSpc>
              <a:buClr>
                <a:schemeClr val="dk1"/>
              </a:buClr>
              <a:buSzPct val="25000"/>
            </a:pPr>
            <a:r>
              <a:rPr lang="en-US" sz="2400" dirty="0">
                <a:solidFill>
                  <a:srgbClr val="434343"/>
                </a:solidFill>
                <a:latin typeface="+mj-lt"/>
              </a:rPr>
              <a:t>This is a customizable presentation that you can use to introduce your company and your customers to the importance of multi-factor authentication (MFA), the Salesforce requirement to use it, and Salesforce auto-enablement plans. If your customers are responsible for turning on MFA and training their users, use these slides to drive awareness and enablement via webinars or ask-the-expert sessions that you host.</a:t>
            </a:r>
          </a:p>
          <a:p>
            <a:pPr marL="0" indent="0">
              <a:lnSpc>
                <a:spcPct val="100000"/>
              </a:lnSpc>
              <a:buClr>
                <a:schemeClr val="dk1"/>
              </a:buClr>
              <a:buSzPct val="25000"/>
            </a:pPr>
            <a:endParaRPr lang="en-US" sz="2400" dirty="0">
              <a:solidFill>
                <a:srgbClr val="434343"/>
              </a:solidFill>
              <a:latin typeface="+mj-lt"/>
            </a:endParaRPr>
          </a:p>
          <a:p>
            <a:pPr marL="0" indent="0">
              <a:lnSpc>
                <a:spcPct val="100000"/>
              </a:lnSpc>
              <a:buClr>
                <a:schemeClr val="dk1"/>
              </a:buClr>
              <a:buSzPct val="25000"/>
            </a:pPr>
            <a:r>
              <a:rPr lang="en-US" sz="2400" dirty="0">
                <a:solidFill>
                  <a:srgbClr val="434343"/>
                </a:solidFill>
                <a:latin typeface="+mj-lt"/>
              </a:rPr>
              <a:t>Modify as needed for your branding, business, and use cases.</a:t>
            </a:r>
          </a:p>
          <a:p>
            <a:pPr marL="0" indent="0">
              <a:lnSpc>
                <a:spcPct val="100000"/>
              </a:lnSpc>
              <a:buClr>
                <a:schemeClr val="dk1"/>
              </a:buClr>
              <a:buSzPct val="25000"/>
            </a:pPr>
            <a:endParaRPr lang="en-US" sz="3200" dirty="0">
              <a:solidFill>
                <a:srgbClr val="434343"/>
              </a:solidFill>
              <a:latin typeface="+mj-lt"/>
            </a:endParaRPr>
          </a:p>
          <a:p>
            <a:pPr marL="0" indent="0">
              <a:lnSpc>
                <a:spcPct val="100000"/>
              </a:lnSpc>
              <a:buClr>
                <a:schemeClr val="dk1"/>
              </a:buClr>
              <a:buSzPct val="25000"/>
            </a:pPr>
            <a:r>
              <a:rPr lang="en-US" sz="1800" dirty="0">
                <a:solidFill>
                  <a:srgbClr val="434343"/>
                </a:solidFill>
                <a:latin typeface="+mj-lt"/>
              </a:rPr>
              <a:t>Note: Turn on the Comments pane to see tips and guidance on customizing the deck.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The MFA Requirement and                Auto-Enablement / Enforcement</a:t>
            </a:r>
            <a:endParaRPr dirty="0">
              <a:solidFill>
                <a:schemeClr val="accent1"/>
              </a:solidFill>
              <a:latin typeface="+mj-lt"/>
            </a:endParaRPr>
          </a:p>
        </p:txBody>
      </p:sp>
    </p:spTree>
    <p:extLst>
      <p:ext uri="{BB962C8B-B14F-4D97-AF65-F5344CB8AC3E}">
        <p14:creationId xmlns:p14="http://schemas.microsoft.com/office/powerpoint/2010/main" val="615189778"/>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Multi-Factor Authentication (MFA) Requirement</a:t>
            </a:r>
            <a:endParaRPr dirty="0">
              <a:latin typeface="+mj-lt"/>
            </a:endParaRPr>
          </a:p>
        </p:txBody>
      </p:sp>
      <p:sp>
        <p:nvSpPr>
          <p:cNvPr id="3" name="Google Shape;1097;p156">
            <a:extLst>
              <a:ext uri="{FF2B5EF4-FFF2-40B4-BE49-F238E27FC236}">
                <a16:creationId xmlns:a16="http://schemas.microsoft.com/office/drawing/2014/main" id="{9E43EF3E-80E4-CE55-2175-2D2EF2BC956E}"/>
              </a:ext>
            </a:extLst>
          </p:cNvPr>
          <p:cNvSpPr txBox="1">
            <a:spLocks/>
          </p:cNvSpPr>
          <p:nvPr/>
        </p:nvSpPr>
        <p:spPr>
          <a:xfrm>
            <a:off x="576075" y="1220631"/>
            <a:ext cx="10338962" cy="93666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spcBef>
                <a:spcPts val="300"/>
              </a:spcBef>
            </a:pPr>
            <a:r>
              <a:rPr lang="en-US" sz="2400" dirty="0">
                <a:solidFill>
                  <a:schemeClr val="accent2"/>
                </a:solidFill>
                <a:latin typeface="+mn-lt"/>
              </a:rPr>
              <a:t>As of </a:t>
            </a:r>
            <a:r>
              <a:rPr lang="en-US" sz="2400" b="1" dirty="0">
                <a:solidFill>
                  <a:schemeClr val="accent2"/>
                </a:solidFill>
                <a:latin typeface="+mn-lt"/>
              </a:rPr>
              <a:t>February 1, 2022</a:t>
            </a:r>
            <a:r>
              <a:rPr lang="en-US" sz="2400" dirty="0">
                <a:solidFill>
                  <a:schemeClr val="accent2"/>
                </a:solidFill>
                <a:latin typeface="+mn-lt"/>
              </a:rPr>
              <a:t>, customers are required to use MFA when accessing products built on Salesforce technologies.</a:t>
            </a:r>
          </a:p>
        </p:txBody>
      </p:sp>
      <p:sp>
        <p:nvSpPr>
          <p:cNvPr id="19" name="Google Shape;881;p93">
            <a:extLst>
              <a:ext uri="{FF2B5EF4-FFF2-40B4-BE49-F238E27FC236}">
                <a16:creationId xmlns:a16="http://schemas.microsoft.com/office/drawing/2014/main" id="{BBA6D5BF-192B-3CE4-DE8A-2C2481A38A4F}"/>
              </a:ext>
            </a:extLst>
          </p:cNvPr>
          <p:cNvSpPr/>
          <p:nvPr/>
        </p:nvSpPr>
        <p:spPr>
          <a:xfrm>
            <a:off x="2793087" y="3776392"/>
            <a:ext cx="2743200" cy="21174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882;p93">
            <a:extLst>
              <a:ext uri="{FF2B5EF4-FFF2-40B4-BE49-F238E27FC236}">
                <a16:creationId xmlns:a16="http://schemas.microsoft.com/office/drawing/2014/main" id="{1D8E6904-2A20-4578-5DFF-C26CD14A66AC}"/>
              </a:ext>
            </a:extLst>
          </p:cNvPr>
          <p:cNvSpPr/>
          <p:nvPr/>
        </p:nvSpPr>
        <p:spPr>
          <a:xfrm>
            <a:off x="6652537" y="3776392"/>
            <a:ext cx="2743200" cy="21153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883;p93">
            <a:extLst>
              <a:ext uri="{FF2B5EF4-FFF2-40B4-BE49-F238E27FC236}">
                <a16:creationId xmlns:a16="http://schemas.microsoft.com/office/drawing/2014/main" id="{213A411E-55D7-45EC-4EDC-68D4B89DAA24}"/>
              </a:ext>
            </a:extLst>
          </p:cNvPr>
          <p:cNvSpPr/>
          <p:nvPr/>
        </p:nvSpPr>
        <p:spPr>
          <a:xfrm>
            <a:off x="3775888" y="3962927"/>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884;p93">
            <a:extLst>
              <a:ext uri="{FF2B5EF4-FFF2-40B4-BE49-F238E27FC236}">
                <a16:creationId xmlns:a16="http://schemas.microsoft.com/office/drawing/2014/main" id="{2F853234-868C-E46B-A215-71F11F4BFE7C}"/>
              </a:ext>
            </a:extLst>
          </p:cNvPr>
          <p:cNvSpPr/>
          <p:nvPr/>
        </p:nvSpPr>
        <p:spPr>
          <a:xfrm>
            <a:off x="7635329" y="3962938"/>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900"/>
          </a:p>
        </p:txBody>
      </p:sp>
      <p:grpSp>
        <p:nvGrpSpPr>
          <p:cNvPr id="23" name="Google Shape;885;p93">
            <a:extLst>
              <a:ext uri="{FF2B5EF4-FFF2-40B4-BE49-F238E27FC236}">
                <a16:creationId xmlns:a16="http://schemas.microsoft.com/office/drawing/2014/main" id="{ECA22F82-C30B-F39C-81B7-DE7E9DAC0017}"/>
              </a:ext>
            </a:extLst>
          </p:cNvPr>
          <p:cNvGrpSpPr/>
          <p:nvPr/>
        </p:nvGrpSpPr>
        <p:grpSpPr>
          <a:xfrm>
            <a:off x="7764775" y="4089370"/>
            <a:ext cx="518327" cy="505513"/>
            <a:chOff x="12005533" y="3560346"/>
            <a:chExt cx="462627" cy="462627"/>
          </a:xfrm>
        </p:grpSpPr>
        <p:sp>
          <p:nvSpPr>
            <p:cNvPr id="24" name="Google Shape;886;p93">
              <a:extLst>
                <a:ext uri="{FF2B5EF4-FFF2-40B4-BE49-F238E27FC236}">
                  <a16:creationId xmlns:a16="http://schemas.microsoft.com/office/drawing/2014/main" id="{04A547C8-3D7B-466B-7B5E-A898C3A7AC3A}"/>
                </a:ext>
              </a:extLst>
            </p:cNvPr>
            <p:cNvSpPr/>
            <p:nvPr/>
          </p:nvSpPr>
          <p:spPr>
            <a:xfrm>
              <a:off x="12005533"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5" name="Google Shape;887;p93">
              <a:extLst>
                <a:ext uri="{FF2B5EF4-FFF2-40B4-BE49-F238E27FC236}">
                  <a16:creationId xmlns:a16="http://schemas.microsoft.com/office/drawing/2014/main" id="{9530C531-9D1D-1EEC-1019-1E46E79D4B1B}"/>
                </a:ext>
              </a:extLst>
            </p:cNvPr>
            <p:cNvSpPr/>
            <p:nvPr/>
          </p:nvSpPr>
          <p:spPr>
            <a:xfrm>
              <a:off x="12117694"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grpSp>
        <p:nvGrpSpPr>
          <p:cNvPr id="26" name="Google Shape;888;p93">
            <a:extLst>
              <a:ext uri="{FF2B5EF4-FFF2-40B4-BE49-F238E27FC236}">
                <a16:creationId xmlns:a16="http://schemas.microsoft.com/office/drawing/2014/main" id="{918D28A7-F5A7-ADBD-35A5-2015D1F6EE6F}"/>
              </a:ext>
            </a:extLst>
          </p:cNvPr>
          <p:cNvGrpSpPr/>
          <p:nvPr/>
        </p:nvGrpSpPr>
        <p:grpSpPr>
          <a:xfrm>
            <a:off x="3929970" y="4069757"/>
            <a:ext cx="470673" cy="505485"/>
            <a:chOff x="8499634" y="3609064"/>
            <a:chExt cx="357600" cy="393864"/>
          </a:xfrm>
        </p:grpSpPr>
        <p:sp>
          <p:nvSpPr>
            <p:cNvPr id="27" name="Google Shape;889;p93">
              <a:extLst>
                <a:ext uri="{FF2B5EF4-FFF2-40B4-BE49-F238E27FC236}">
                  <a16:creationId xmlns:a16="http://schemas.microsoft.com/office/drawing/2014/main" id="{CDFB5D5F-9D47-2383-CF86-B286617ADF7B}"/>
                </a:ext>
              </a:extLst>
            </p:cNvPr>
            <p:cNvSpPr/>
            <p:nvPr/>
          </p:nvSpPr>
          <p:spPr>
            <a:xfrm>
              <a:off x="8499634" y="3661828"/>
              <a:ext cx="357600" cy="341100"/>
            </a:xfrm>
            <a:custGeom>
              <a:avLst/>
              <a:gdLst/>
              <a:ahLst/>
              <a:cxnLst/>
              <a:rect l="l" t="t" r="r" b="b"/>
              <a:pathLst>
                <a:path w="120000" h="120000" extrusionOk="0">
                  <a:moveTo>
                    <a:pt x="119972" y="57294"/>
                  </a:moveTo>
                  <a:cubicBezTo>
                    <a:pt x="119972" y="31722"/>
                    <a:pt x="105361" y="9822"/>
                    <a:pt x="84416" y="16"/>
                  </a:cubicBezTo>
                  <a:lnTo>
                    <a:pt x="84416" y="22988"/>
                  </a:lnTo>
                  <a:cubicBezTo>
                    <a:pt x="94455" y="30816"/>
                    <a:pt x="101016" y="43188"/>
                    <a:pt x="101050" y="57294"/>
                  </a:cubicBezTo>
                  <a:cubicBezTo>
                    <a:pt x="100972" y="80983"/>
                    <a:pt x="82666" y="100183"/>
                    <a:pt x="60000" y="100216"/>
                  </a:cubicBezTo>
                  <a:cubicBezTo>
                    <a:pt x="37333" y="100183"/>
                    <a:pt x="18983" y="80983"/>
                    <a:pt x="18950" y="57294"/>
                  </a:cubicBezTo>
                  <a:cubicBezTo>
                    <a:pt x="18950" y="43188"/>
                    <a:pt x="25544" y="30816"/>
                    <a:pt x="35572" y="22988"/>
                  </a:cubicBezTo>
                  <a:lnTo>
                    <a:pt x="35572" y="0"/>
                  </a:lnTo>
                  <a:cubicBezTo>
                    <a:pt x="14622" y="9794"/>
                    <a:pt x="0" y="31711"/>
                    <a:pt x="0" y="57294"/>
                  </a:cubicBezTo>
                  <a:cubicBezTo>
                    <a:pt x="0" y="91955"/>
                    <a:pt x="26844" y="120000"/>
                    <a:pt x="60000" y="120000"/>
                  </a:cubicBezTo>
                  <a:cubicBezTo>
                    <a:pt x="93116" y="120000"/>
                    <a:pt x="119972" y="91955"/>
                    <a:pt x="120000" y="57294"/>
                  </a:cubicBezTo>
                  <a:lnTo>
                    <a:pt x="119972" y="57294"/>
                  </a:lnTo>
                  <a:close/>
                  <a:moveTo>
                    <a:pt x="119972" y="57294"/>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8" name="Google Shape;890;p93">
              <a:extLst>
                <a:ext uri="{FF2B5EF4-FFF2-40B4-BE49-F238E27FC236}">
                  <a16:creationId xmlns:a16="http://schemas.microsoft.com/office/drawing/2014/main" id="{0CCEF94E-73B9-2DE3-5AEA-5E5AE8320C45}"/>
                </a:ext>
              </a:extLst>
            </p:cNvPr>
            <p:cNvSpPr/>
            <p:nvPr/>
          </p:nvSpPr>
          <p:spPr>
            <a:xfrm>
              <a:off x="8649414" y="3609064"/>
              <a:ext cx="63300" cy="191700"/>
            </a:xfrm>
            <a:custGeom>
              <a:avLst/>
              <a:gdLst/>
              <a:ahLst/>
              <a:cxnLst/>
              <a:rect l="l" t="t" r="r" b="b"/>
              <a:pathLst>
                <a:path w="120000" h="120000" extrusionOk="0">
                  <a:moveTo>
                    <a:pt x="0" y="100211"/>
                  </a:moveTo>
                  <a:lnTo>
                    <a:pt x="0" y="19788"/>
                  </a:lnTo>
                  <a:cubicBezTo>
                    <a:pt x="0" y="8861"/>
                    <a:pt x="26861" y="0"/>
                    <a:pt x="60000" y="0"/>
                  </a:cubicBezTo>
                  <a:cubicBezTo>
                    <a:pt x="93138" y="0"/>
                    <a:pt x="120000" y="8861"/>
                    <a:pt x="120000" y="19788"/>
                  </a:cubicBezTo>
                  <a:lnTo>
                    <a:pt x="120000" y="100211"/>
                  </a:lnTo>
                  <a:cubicBezTo>
                    <a:pt x="120000" y="111138"/>
                    <a:pt x="93138" y="120000"/>
                    <a:pt x="60000" y="120000"/>
                  </a:cubicBezTo>
                  <a:cubicBezTo>
                    <a:pt x="26861" y="120000"/>
                    <a:pt x="0" y="111138"/>
                    <a:pt x="0" y="100211"/>
                  </a:cubicBezTo>
                  <a:close/>
                  <a:moveTo>
                    <a:pt x="0" y="100211"/>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9" name="Google Shape;892;p93">
            <a:extLst>
              <a:ext uri="{FF2B5EF4-FFF2-40B4-BE49-F238E27FC236}">
                <a16:creationId xmlns:a16="http://schemas.microsoft.com/office/drawing/2014/main" id="{19C2BBC6-1AB5-2B30-1367-8D76916F2A8E}"/>
              </a:ext>
            </a:extLst>
          </p:cNvPr>
          <p:cNvSpPr txBox="1"/>
          <p:nvPr/>
        </p:nvSpPr>
        <p:spPr>
          <a:xfrm>
            <a:off x="3213463" y="4696942"/>
            <a:ext cx="1907176" cy="14655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en" sz="1800" b="1" dirty="0">
                <a:solidFill>
                  <a:srgbClr val="032D60"/>
                </a:solidFill>
                <a:latin typeface="+mn-lt"/>
                <a:ea typeface="Salesforce Sans"/>
                <a:cs typeface="Salesforce Sans"/>
                <a:sym typeface="Salesforce Sans"/>
              </a:rPr>
              <a:t>Turn it on directly in your product</a:t>
            </a:r>
            <a:endParaRPr sz="1800" b="1" dirty="0">
              <a:solidFill>
                <a:srgbClr val="032D60"/>
              </a:solidFill>
              <a:latin typeface="+mn-lt"/>
              <a:ea typeface="Salesforce Sans"/>
              <a:cs typeface="Salesforce Sans"/>
              <a:sym typeface="Salesforce Sans"/>
            </a:endParaRPr>
          </a:p>
        </p:txBody>
      </p:sp>
      <p:sp>
        <p:nvSpPr>
          <p:cNvPr id="30" name="Google Shape;893;p93">
            <a:extLst>
              <a:ext uri="{FF2B5EF4-FFF2-40B4-BE49-F238E27FC236}">
                <a16:creationId xmlns:a16="http://schemas.microsoft.com/office/drawing/2014/main" id="{DBAA530A-F3DD-964F-3ABE-A9A3F816B30A}"/>
              </a:ext>
            </a:extLst>
          </p:cNvPr>
          <p:cNvSpPr txBox="1"/>
          <p:nvPr/>
        </p:nvSpPr>
        <p:spPr>
          <a:xfrm>
            <a:off x="6815288" y="4696942"/>
            <a:ext cx="2417700" cy="7584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en" sz="1800" b="1" dirty="0">
                <a:solidFill>
                  <a:srgbClr val="032D60"/>
                </a:solidFill>
                <a:latin typeface="+mn-lt"/>
                <a:ea typeface="Salesforce Sans"/>
                <a:cs typeface="Salesforce Sans"/>
                <a:sym typeface="Salesforce Sans"/>
              </a:rPr>
              <a:t>Use your SSO provider’s MFA service</a:t>
            </a:r>
            <a:endParaRPr sz="1800" b="1" dirty="0">
              <a:solidFill>
                <a:srgbClr val="032D60"/>
              </a:solidFill>
              <a:latin typeface="+mn-lt"/>
              <a:ea typeface="Salesforce Sans"/>
              <a:cs typeface="Salesforce Sans"/>
              <a:sym typeface="Salesforce Sans"/>
            </a:endParaRPr>
          </a:p>
        </p:txBody>
      </p:sp>
      <p:sp>
        <p:nvSpPr>
          <p:cNvPr id="31" name="Google Shape;896;p93">
            <a:extLst>
              <a:ext uri="{FF2B5EF4-FFF2-40B4-BE49-F238E27FC236}">
                <a16:creationId xmlns:a16="http://schemas.microsoft.com/office/drawing/2014/main" id="{D6CB0DB4-0DC5-4B95-90E2-74C0EF36DA44}"/>
              </a:ext>
            </a:extLst>
          </p:cNvPr>
          <p:cNvSpPr/>
          <p:nvPr/>
        </p:nvSpPr>
        <p:spPr>
          <a:xfrm>
            <a:off x="5728712" y="4468342"/>
            <a:ext cx="731400" cy="731400"/>
          </a:xfrm>
          <a:prstGeom prst="ellipse">
            <a:avLst/>
          </a:prstGeom>
          <a:solidFill>
            <a:srgbClr val="FBBE01"/>
          </a:solid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000" b="1" dirty="0">
                <a:solidFill>
                  <a:srgbClr val="032D60"/>
                </a:solidFill>
                <a:latin typeface="+mn-lt"/>
                <a:ea typeface="Salesforce Sans"/>
                <a:cs typeface="Salesforce Sans"/>
                <a:sym typeface="Salesforce Sans"/>
              </a:rPr>
              <a:t>OR</a:t>
            </a:r>
            <a:endParaRPr sz="2000" b="1" dirty="0">
              <a:solidFill>
                <a:srgbClr val="032D60"/>
              </a:solidFill>
              <a:latin typeface="+mn-lt"/>
              <a:ea typeface="Salesforce Sans"/>
              <a:cs typeface="Salesforce Sans"/>
              <a:sym typeface="Salesforce Sans"/>
            </a:endParaRPr>
          </a:p>
        </p:txBody>
      </p:sp>
      <p:sp>
        <p:nvSpPr>
          <p:cNvPr id="2" name="Google Shape;1097;p156">
            <a:extLst>
              <a:ext uri="{FF2B5EF4-FFF2-40B4-BE49-F238E27FC236}">
                <a16:creationId xmlns:a16="http://schemas.microsoft.com/office/drawing/2014/main" id="{FB735E87-5C8B-1821-E679-CD0E09CDC08C}"/>
              </a:ext>
            </a:extLst>
          </p:cNvPr>
          <p:cNvSpPr txBox="1">
            <a:spLocks/>
          </p:cNvSpPr>
          <p:nvPr/>
        </p:nvSpPr>
        <p:spPr>
          <a:xfrm>
            <a:off x="924931" y="2869944"/>
            <a:ext cx="10338962" cy="57618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gn="ctr">
              <a:spcBef>
                <a:spcPts val="300"/>
              </a:spcBef>
            </a:pPr>
            <a:r>
              <a:rPr lang="en-US" sz="2400" b="1" dirty="0">
                <a:solidFill>
                  <a:schemeClr val="bg2"/>
                </a:solidFill>
                <a:latin typeface="+mn-lt"/>
              </a:rPr>
              <a:t>How can customers satisfy the MFA requirement?</a:t>
            </a:r>
          </a:p>
          <a:p>
            <a:pPr marL="0" indent="0">
              <a:spcBef>
                <a:spcPts val="300"/>
              </a:spcBef>
              <a:spcAft>
                <a:spcPts val="300"/>
              </a:spcAft>
            </a:pPr>
            <a:endParaRPr lang="en-US" dirty="0"/>
          </a:p>
        </p:txBody>
      </p:sp>
    </p:spTree>
    <p:extLst>
      <p:ext uri="{BB962C8B-B14F-4D97-AF65-F5344CB8AC3E}">
        <p14:creationId xmlns:p14="http://schemas.microsoft.com/office/powerpoint/2010/main" val="2586824362"/>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65"/>
        <p:cNvGrpSpPr/>
        <p:nvPr/>
      </p:nvGrpSpPr>
      <p:grpSpPr>
        <a:xfrm>
          <a:off x="0" y="0"/>
          <a:ext cx="0" cy="0"/>
          <a:chOff x="0" y="0"/>
          <a:chExt cx="0" cy="0"/>
        </a:xfrm>
      </p:grpSpPr>
      <p:sp>
        <p:nvSpPr>
          <p:cNvPr id="1466" name="Google Shape;1466;p145"/>
          <p:cNvSpPr txBox="1">
            <a:spLocks noGrp="1"/>
          </p:cNvSpPr>
          <p:nvPr>
            <p:ph type="title"/>
          </p:nvPr>
        </p:nvSpPr>
        <p:spPr>
          <a:xfrm>
            <a:off x="576075" y="436626"/>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How to Satisfy the MFA Requirement When Sharing Customer-Provided Licenses </a:t>
            </a:r>
            <a:endParaRPr dirty="0"/>
          </a:p>
        </p:txBody>
      </p:sp>
      <p:sp>
        <p:nvSpPr>
          <p:cNvPr id="1467" name="Google Shape;1467;p145"/>
          <p:cNvSpPr txBox="1">
            <a:spLocks noGrp="1"/>
          </p:cNvSpPr>
          <p:nvPr>
            <p:ph type="subTitle" idx="1"/>
          </p:nvPr>
        </p:nvSpPr>
        <p:spPr>
          <a:xfrm>
            <a:off x="576075" y="1565309"/>
            <a:ext cx="10396800" cy="5943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For customers with a partner </a:t>
            </a:r>
            <a:r>
              <a:rPr lang="en-US" sz="2400" dirty="0">
                <a:latin typeface="+mj-lt"/>
              </a:rPr>
              <a:t>a</a:t>
            </a:r>
            <a:r>
              <a:rPr lang="en-US" sz="2400" dirty="0">
                <a:solidFill>
                  <a:schemeClr val="accent1"/>
                </a:solidFill>
                <a:latin typeface="+mj-lt"/>
                <a:ea typeface="Salesforce Sans"/>
                <a:cs typeface="Salesforce Sans"/>
                <a:sym typeface="Salesforce Sans"/>
              </a:rPr>
              <a:t>dmin shared login use </a:t>
            </a:r>
            <a:r>
              <a:rPr lang="en-US" sz="2400" dirty="0">
                <a:latin typeface="+mj-lt"/>
              </a:rPr>
              <a:t>c</a:t>
            </a:r>
            <a:r>
              <a:rPr lang="en-US" sz="2400" dirty="0">
                <a:solidFill>
                  <a:schemeClr val="accent1"/>
                </a:solidFill>
                <a:latin typeface="+mj-lt"/>
                <a:ea typeface="Salesforce Sans"/>
                <a:cs typeface="Salesforce Sans"/>
                <a:sym typeface="Salesforce Sans"/>
              </a:rPr>
              <a:t>ase extension</a:t>
            </a:r>
          </a:p>
        </p:txBody>
      </p:sp>
      <p:sp>
        <p:nvSpPr>
          <p:cNvPr id="1468" name="Google Shape;1468;p145"/>
          <p:cNvSpPr txBox="1">
            <a:spLocks noGrp="1"/>
          </p:cNvSpPr>
          <p:nvPr>
            <p:ph type="body" idx="2"/>
          </p:nvPr>
        </p:nvSpPr>
        <p:spPr>
          <a:xfrm>
            <a:off x="973427" y="2519264"/>
            <a:ext cx="4372869" cy="3580135"/>
          </a:xfrm>
          <a:prstGeom prst="rect">
            <a:avLst/>
          </a:prstGeom>
        </p:spPr>
        <p:txBody>
          <a:bodyPr spcFirstLastPara="1" wrap="square" lIns="0" tIns="0" rIns="0" bIns="0" anchor="t" anchorCtr="0">
            <a:noAutofit/>
          </a:bodyPr>
          <a:lstStyle/>
          <a:p>
            <a:pPr marL="101600" indent="0" algn="ctr">
              <a:buNone/>
            </a:pPr>
            <a:r>
              <a:rPr lang="en-US" sz="2200" b="1" dirty="0">
                <a:solidFill>
                  <a:schemeClr val="tx1"/>
                </a:solidFill>
                <a:latin typeface="+mn-lt"/>
              </a:rPr>
              <a:t>Option 1</a:t>
            </a:r>
          </a:p>
          <a:p>
            <a:r>
              <a:rPr lang="en-US" sz="2200" dirty="0">
                <a:latin typeface="+mn-lt"/>
              </a:rPr>
              <a:t>Customer gives their service provider enough unique licenses for each service provider user</a:t>
            </a:r>
          </a:p>
        </p:txBody>
      </p:sp>
      <p:sp>
        <p:nvSpPr>
          <p:cNvPr id="1469" name="Google Shape;1469;p145"/>
          <p:cNvSpPr txBox="1">
            <a:spLocks noGrp="1"/>
          </p:cNvSpPr>
          <p:nvPr>
            <p:ph type="body" idx="3"/>
          </p:nvPr>
        </p:nvSpPr>
        <p:spPr>
          <a:xfrm>
            <a:off x="6627781" y="2519264"/>
            <a:ext cx="4587616" cy="3580135"/>
          </a:xfrm>
          <a:prstGeom prst="rect">
            <a:avLst/>
          </a:prstGeom>
        </p:spPr>
        <p:txBody>
          <a:bodyPr spcFirstLastPara="1" wrap="square" lIns="0" tIns="0" rIns="0" bIns="0" anchor="t" anchorCtr="0">
            <a:noAutofit/>
          </a:bodyPr>
          <a:lstStyle/>
          <a:p>
            <a:pPr marL="101600" indent="0" algn="ctr">
              <a:buNone/>
            </a:pPr>
            <a:r>
              <a:rPr lang="en-US" sz="2200" b="1" dirty="0">
                <a:solidFill>
                  <a:schemeClr val="tx1"/>
                </a:solidFill>
                <a:latin typeface="+mn-lt"/>
              </a:rPr>
              <a:t>Option 2</a:t>
            </a:r>
          </a:p>
          <a:p>
            <a:r>
              <a:rPr lang="en-US" sz="2200" dirty="0">
                <a:latin typeface="+mn-lt"/>
              </a:rPr>
              <a:t>S</a:t>
            </a:r>
            <a:r>
              <a:rPr lang="en-US" sz="2200" i="0" dirty="0">
                <a:effectLst/>
                <a:latin typeface="+mn-lt"/>
              </a:rPr>
              <a:t>ervice provider deploys a </a:t>
            </a:r>
            <a:r>
              <a:rPr lang="en-US" sz="2200" b="1" i="0" dirty="0">
                <a:effectLst/>
                <a:latin typeface="+mn-lt"/>
              </a:rPr>
              <a:t>privileged account management or enterprise password management tool</a:t>
            </a:r>
            <a:r>
              <a:rPr lang="en-US" sz="2200" i="0" dirty="0">
                <a:effectLst/>
                <a:latin typeface="+mn-lt"/>
              </a:rPr>
              <a:t>, to function as an MFA verification method for shared credentials</a:t>
            </a:r>
            <a:endParaRPr lang="en-US" sz="2200" dirty="0">
              <a:latin typeface="+mn-lt"/>
            </a:endParaRPr>
          </a:p>
        </p:txBody>
      </p:sp>
      <p:sp>
        <p:nvSpPr>
          <p:cNvPr id="6" name="Google Shape;896;p93">
            <a:extLst>
              <a:ext uri="{FF2B5EF4-FFF2-40B4-BE49-F238E27FC236}">
                <a16:creationId xmlns:a16="http://schemas.microsoft.com/office/drawing/2014/main" id="{AA1D5000-7818-007E-B780-AC15D2AD8217}"/>
              </a:ext>
            </a:extLst>
          </p:cNvPr>
          <p:cNvSpPr>
            <a:spLocks noChangeAspect="1"/>
          </p:cNvSpPr>
          <p:nvPr/>
        </p:nvSpPr>
        <p:spPr>
          <a:xfrm>
            <a:off x="5623575" y="3178574"/>
            <a:ext cx="914400" cy="914400"/>
          </a:xfrm>
          <a:prstGeom prst="ellipse">
            <a:avLst/>
          </a:prstGeom>
          <a:solidFill>
            <a:srgbClr val="FBBE01"/>
          </a:solid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000" b="1" dirty="0">
                <a:solidFill>
                  <a:srgbClr val="032D60"/>
                </a:solidFill>
                <a:latin typeface="+mn-lt"/>
                <a:ea typeface="Salesforce Sans"/>
                <a:cs typeface="Salesforce Sans"/>
                <a:sym typeface="Salesforce Sans"/>
              </a:rPr>
              <a:t>OR</a:t>
            </a:r>
            <a:endParaRPr sz="2000" b="1" dirty="0">
              <a:solidFill>
                <a:srgbClr val="032D60"/>
              </a:solidFill>
              <a:latin typeface="+mn-lt"/>
              <a:ea typeface="Salesforce Sans"/>
              <a:cs typeface="Salesforce Sans"/>
              <a:sym typeface="Salesforce Sans"/>
            </a:endParaRPr>
          </a:p>
        </p:txBody>
      </p:sp>
      <p:sp>
        <p:nvSpPr>
          <p:cNvPr id="9" name="Google Shape;2552;p177">
            <a:extLst>
              <a:ext uri="{FF2B5EF4-FFF2-40B4-BE49-F238E27FC236}">
                <a16:creationId xmlns:a16="http://schemas.microsoft.com/office/drawing/2014/main" id="{19E62E83-CB05-0A7F-F91F-E5C08C45E403}"/>
              </a:ext>
            </a:extLst>
          </p:cNvPr>
          <p:cNvSpPr/>
          <p:nvPr/>
        </p:nvSpPr>
        <p:spPr>
          <a:xfrm rot="-5404374">
            <a:off x="5652169" y="940081"/>
            <a:ext cx="884485" cy="9983094"/>
          </a:xfrm>
          <a:prstGeom prst="roundRect">
            <a:avLst>
              <a:gd name="adj" fmla="val 50000"/>
            </a:avLst>
          </a:prstGeom>
          <a:solidFill>
            <a:schemeClr val="tx1"/>
          </a:solidFill>
          <a:ln w="9525" cap="flat" cmpd="sng">
            <a:solidFill>
              <a:schemeClr val="dk1"/>
            </a:solidFill>
            <a:prstDash val="solid"/>
            <a:round/>
            <a:headEnd type="none" w="sm" len="sm"/>
            <a:tailEnd type="none" w="sm" len="sm"/>
          </a:ln>
          <a:effectLst>
            <a:outerShdw blurRad="292100" dist="101600" dir="3660000" rotWithShape="0">
              <a:srgbClr val="000000">
                <a:alpha val="16470"/>
              </a:srgbClr>
            </a:outerShdw>
          </a:effectLst>
        </p:spPr>
        <p:txBody>
          <a:bodyPr spcFirstLastPara="1" wrap="square" lIns="45650" tIns="45650" rIns="45650" bIns="45650" anchor="ctr" anchorCtr="0">
            <a:noAutofit/>
          </a:bodyPr>
          <a:lstStyle/>
          <a:p>
            <a:pPr marL="0" marR="0" lvl="0" indent="0" algn="ctr"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10" name="Google Shape;2553;p177">
            <a:extLst>
              <a:ext uri="{FF2B5EF4-FFF2-40B4-BE49-F238E27FC236}">
                <a16:creationId xmlns:a16="http://schemas.microsoft.com/office/drawing/2014/main" id="{DD2BB3FE-2984-6E48-E1E6-F1DBBB7B9301}"/>
              </a:ext>
            </a:extLst>
          </p:cNvPr>
          <p:cNvSpPr txBox="1"/>
          <p:nvPr/>
        </p:nvSpPr>
        <p:spPr>
          <a:xfrm>
            <a:off x="1438260" y="5678149"/>
            <a:ext cx="9370979" cy="468300"/>
          </a:xfrm>
          <a:prstGeom prst="rect">
            <a:avLst/>
          </a:prstGeom>
          <a:noFill/>
          <a:ln>
            <a:noFill/>
          </a:ln>
        </p:spPr>
        <p:txBody>
          <a:bodyPr spcFirstLastPara="1" wrap="square" lIns="119875" tIns="119875" rIns="119875" bIns="119875" anchor="t" anchorCtr="0">
            <a:noAutofit/>
          </a:bodyPr>
          <a:lstStyle/>
          <a:p>
            <a:pPr algn="ctr"/>
            <a:r>
              <a:rPr lang="en-US" sz="2000" b="1" dirty="0">
                <a:solidFill>
                  <a:schemeClr val="bg1"/>
                </a:solidFill>
                <a:latin typeface="+mn-lt"/>
                <a:ea typeface="Salesforce Sans"/>
                <a:cs typeface="Salesforce Sans"/>
                <a:sym typeface="Salesforce Sans"/>
              </a:rPr>
              <a:t>Due By: </a:t>
            </a:r>
            <a:r>
              <a:rPr lang="en-US" sz="2000" dirty="0">
                <a:solidFill>
                  <a:schemeClr val="bg1"/>
                </a:solidFill>
                <a:latin typeface="+mn-lt"/>
              </a:rPr>
              <a:t>November 15, 2023 </a:t>
            </a:r>
            <a:r>
              <a:rPr lang="en-US" sz="1800" dirty="0">
                <a:solidFill>
                  <a:schemeClr val="bg1"/>
                </a:solidFill>
                <a:latin typeface="+mn-lt"/>
              </a:rPr>
              <a:t>(when all partner admin use case extensions expire)</a:t>
            </a:r>
          </a:p>
          <a:p>
            <a:pPr marL="0" lvl="0" indent="0" algn="l" rtl="0">
              <a:spcBef>
                <a:spcPts val="0"/>
              </a:spcBef>
              <a:spcAft>
                <a:spcPts val="0"/>
              </a:spcAft>
              <a:buNone/>
            </a:pPr>
            <a:r>
              <a:rPr lang="en-US" sz="2000" b="1" dirty="0">
                <a:solidFill>
                  <a:schemeClr val="lt1"/>
                </a:solidFill>
                <a:latin typeface="+mn-lt"/>
                <a:ea typeface="Salesforce Sans"/>
                <a:cs typeface="Salesforce Sans"/>
                <a:sym typeface="Salesforce Sans"/>
              </a:rPr>
              <a:t> </a:t>
            </a:r>
            <a:endParaRPr sz="2000" b="1" dirty="0">
              <a:solidFill>
                <a:schemeClr val="lt1"/>
              </a:solidFill>
              <a:latin typeface="+mn-lt"/>
              <a:ea typeface="Salesforce Sans"/>
              <a:cs typeface="Salesforce Sans"/>
              <a:sym typeface="Salesforce Sans"/>
            </a:endParaRPr>
          </a:p>
          <a:p>
            <a:pPr marL="0" lvl="0" indent="0" algn="l" rtl="0">
              <a:spcBef>
                <a:spcPts val="0"/>
              </a:spcBef>
              <a:spcAft>
                <a:spcPts val="0"/>
              </a:spcAft>
              <a:buNone/>
            </a:pPr>
            <a:endParaRPr sz="1800" b="1" dirty="0">
              <a:solidFill>
                <a:schemeClr val="lt1"/>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2494342283"/>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36"/>
        <p:cNvGrpSpPr/>
        <p:nvPr/>
      </p:nvGrpSpPr>
      <p:grpSpPr>
        <a:xfrm>
          <a:off x="0" y="0"/>
          <a:ext cx="0" cy="0"/>
          <a:chOff x="0" y="0"/>
          <a:chExt cx="0" cy="0"/>
        </a:xfrm>
      </p:grpSpPr>
      <p:sp>
        <p:nvSpPr>
          <p:cNvPr id="937" name="Google Shape;937;p96"/>
          <p:cNvSpPr/>
          <p:nvPr/>
        </p:nvSpPr>
        <p:spPr>
          <a:xfrm>
            <a:off x="7720584" y="2330850"/>
            <a:ext cx="2560200" cy="731400"/>
          </a:xfrm>
          <a:prstGeom prst="parallelogram">
            <a:avLst>
              <a:gd name="adj" fmla="val 96952"/>
            </a:avLst>
          </a:prstGeom>
          <a:solidFill>
            <a:schemeClr val="dk2"/>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en" sz="800" b="1" dirty="0">
                <a:solidFill>
                  <a:srgbClr val="FFFFFF"/>
                </a:solidFill>
                <a:latin typeface="+mn-lt"/>
                <a:ea typeface="Salesforce Sans"/>
                <a:cs typeface="Salesforce Sans"/>
                <a:sym typeface="Salesforce Sans"/>
              </a:rPr>
              <a:t>Phase 4: </a:t>
            </a:r>
            <a:endParaRPr sz="800" b="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200" b="1" dirty="0">
                <a:solidFill>
                  <a:srgbClr val="FFFFFF"/>
                </a:solidFill>
                <a:latin typeface="+mn-lt"/>
                <a:ea typeface="Salesforce Sans"/>
                <a:cs typeface="Salesforce Sans"/>
                <a:sym typeface="Salesforce Sans"/>
              </a:rPr>
              <a:t>Spring ‘24</a:t>
            </a:r>
            <a:r>
              <a:rPr lang="en" sz="1000" b="1" dirty="0">
                <a:solidFill>
                  <a:srgbClr val="FFFFFF"/>
                </a:solidFill>
                <a:latin typeface="+mn-lt"/>
                <a:ea typeface="Salesforce Sans"/>
                <a:cs typeface="Salesforce Sans"/>
                <a:sym typeface="Salesforce Sans"/>
              </a:rPr>
              <a:t> </a:t>
            </a:r>
            <a:endParaRPr sz="1000" b="1" i="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000" b="1" dirty="0">
                <a:solidFill>
                  <a:srgbClr val="FFFFFF"/>
                </a:solidFill>
                <a:latin typeface="+mn-lt"/>
                <a:ea typeface="Salesforce Sans"/>
                <a:cs typeface="Salesforce Sans"/>
                <a:sym typeface="Salesforce Sans"/>
              </a:rPr>
              <a:t>(Jan - Feb 2024)</a:t>
            </a:r>
            <a:endParaRPr sz="1000" b="1" dirty="0">
              <a:solidFill>
                <a:srgbClr val="FFFFFF"/>
              </a:solidFill>
              <a:latin typeface="+mn-lt"/>
              <a:ea typeface="Salesforce Sans"/>
              <a:cs typeface="Salesforce Sans"/>
              <a:sym typeface="Salesforce Sans"/>
            </a:endParaRPr>
          </a:p>
        </p:txBody>
      </p:sp>
      <p:sp>
        <p:nvSpPr>
          <p:cNvPr id="939" name="Google Shape;939;p96"/>
          <p:cNvSpPr txBox="1"/>
          <p:nvPr/>
        </p:nvSpPr>
        <p:spPr>
          <a:xfrm>
            <a:off x="2468900" y="3108960"/>
            <a:ext cx="6457500" cy="983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200" b="1" dirty="0">
                <a:solidFill>
                  <a:schemeClr val="accent1"/>
                </a:solidFill>
                <a:latin typeface="+mn-lt"/>
                <a:ea typeface="Salesforce Sans"/>
                <a:cs typeface="Salesforce Sans"/>
                <a:sym typeface="Salesforce Sans"/>
              </a:rPr>
              <a:t>Completed via the MFA Auto-Enablement Release Update</a:t>
            </a:r>
            <a:endParaRPr sz="1200" b="1" dirty="0">
              <a:solidFill>
                <a:schemeClr val="accent1"/>
              </a:solidFill>
              <a:latin typeface="+mn-lt"/>
              <a:ea typeface="Salesforce Sans"/>
              <a:cs typeface="Salesforce Sans"/>
              <a:sym typeface="Salesforce Sans"/>
            </a:endParaRPr>
          </a:p>
          <a:p>
            <a:pPr marL="0" lvl="0" indent="0" algn="ctr" rtl="0">
              <a:lnSpc>
                <a:spcPct val="100000"/>
              </a:lnSpc>
              <a:spcBef>
                <a:spcPts val="1400"/>
              </a:spcBef>
              <a:spcAft>
                <a:spcPts val="0"/>
              </a:spcAft>
              <a:buNone/>
            </a:pPr>
            <a:r>
              <a:rPr lang="en" sz="1200" b="1" dirty="0">
                <a:solidFill>
                  <a:schemeClr val="accent1"/>
                </a:solidFill>
                <a:latin typeface="+mn-lt"/>
                <a:ea typeface="Salesforce Sans"/>
                <a:cs typeface="Salesforce Sans"/>
                <a:sym typeface="Salesforce Sans"/>
              </a:rPr>
              <a:t>Turns on the “Require multi-factor authentication (MFA) for all direct UI logins to your Salesforce org” setting</a:t>
            </a:r>
            <a:endParaRPr sz="1200" b="1" dirty="0">
              <a:solidFill>
                <a:schemeClr val="accent1"/>
              </a:solidFill>
              <a:latin typeface="+mn-lt"/>
              <a:ea typeface="Salesforce Sans"/>
              <a:cs typeface="Salesforce Sans"/>
              <a:sym typeface="Salesforce Sans"/>
            </a:endParaRPr>
          </a:p>
        </p:txBody>
      </p:sp>
      <p:sp>
        <p:nvSpPr>
          <p:cNvPr id="940" name="Google Shape;940;p96"/>
          <p:cNvSpPr/>
          <p:nvPr/>
        </p:nvSpPr>
        <p:spPr>
          <a:xfrm>
            <a:off x="1959250" y="2330850"/>
            <a:ext cx="2557500" cy="731400"/>
          </a:xfrm>
          <a:prstGeom prst="parallelogram">
            <a:avLst>
              <a:gd name="adj" fmla="val 96952"/>
            </a:avLst>
          </a:prstGeom>
          <a:solidFill>
            <a:srgbClr val="0D9DDA"/>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en" sz="800" b="1" dirty="0">
                <a:solidFill>
                  <a:srgbClr val="FFFFFF"/>
                </a:solidFill>
                <a:latin typeface="+mn-lt"/>
                <a:ea typeface="Salesforce Sans"/>
                <a:cs typeface="Salesforce Sans"/>
                <a:sym typeface="Salesforce Sans"/>
              </a:rPr>
              <a:t>Phase 1: </a:t>
            </a:r>
            <a:endParaRPr sz="800" b="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200" b="1" dirty="0">
                <a:solidFill>
                  <a:srgbClr val="FFFFFF"/>
                </a:solidFill>
                <a:latin typeface="+mn-lt"/>
                <a:ea typeface="Salesforce Sans"/>
                <a:cs typeface="Salesforce Sans"/>
                <a:sym typeface="Salesforce Sans"/>
              </a:rPr>
              <a:t>Spring ‘23</a:t>
            </a:r>
            <a:endParaRPr sz="1200" b="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000" b="1" dirty="0">
                <a:solidFill>
                  <a:srgbClr val="FFFFFF"/>
                </a:solidFill>
                <a:latin typeface="+mn-lt"/>
                <a:ea typeface="Salesforce Sans"/>
                <a:cs typeface="Salesforce Sans"/>
                <a:sym typeface="Salesforce Sans"/>
              </a:rPr>
              <a:t>(Jan - Feb 2023)</a:t>
            </a:r>
            <a:endParaRPr sz="1000" b="1" dirty="0">
              <a:solidFill>
                <a:srgbClr val="FFFFFF"/>
              </a:solidFill>
              <a:latin typeface="+mn-lt"/>
              <a:ea typeface="Salesforce Sans"/>
              <a:cs typeface="Salesforce Sans"/>
              <a:sym typeface="Salesforce Sans"/>
            </a:endParaRPr>
          </a:p>
        </p:txBody>
      </p:sp>
      <p:sp>
        <p:nvSpPr>
          <p:cNvPr id="941" name="Google Shape;941;p96"/>
          <p:cNvSpPr txBox="1"/>
          <p:nvPr/>
        </p:nvSpPr>
        <p:spPr>
          <a:xfrm>
            <a:off x="10021925" y="3108950"/>
            <a:ext cx="1562100" cy="7035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200" b="1" dirty="0">
                <a:solidFill>
                  <a:schemeClr val="accent1"/>
                </a:solidFill>
                <a:latin typeface="+mn-lt"/>
                <a:ea typeface="Salesforce Sans"/>
                <a:cs typeface="Salesforce Sans"/>
                <a:sym typeface="Salesforce Sans"/>
              </a:rPr>
              <a:t>Completed via a future Release Update</a:t>
            </a:r>
            <a:endParaRPr sz="1200" b="1" i="1" dirty="0">
              <a:solidFill>
                <a:schemeClr val="accent1"/>
              </a:solidFill>
              <a:latin typeface="+mn-lt"/>
              <a:ea typeface="Salesforce Sans"/>
              <a:cs typeface="Salesforce Sans"/>
              <a:sym typeface="Salesforce Sans"/>
            </a:endParaRPr>
          </a:p>
        </p:txBody>
      </p:sp>
      <p:sp>
        <p:nvSpPr>
          <p:cNvPr id="942" name="Google Shape;942;p96"/>
          <p:cNvSpPr/>
          <p:nvPr/>
        </p:nvSpPr>
        <p:spPr>
          <a:xfrm>
            <a:off x="9787128" y="2330850"/>
            <a:ext cx="2288100" cy="731400"/>
          </a:xfrm>
          <a:prstGeom prst="parallelogram">
            <a:avLst>
              <a:gd name="adj" fmla="val 96952"/>
            </a:avLst>
          </a:prstGeom>
          <a:solidFill>
            <a:srgbClr val="8A033E"/>
          </a:solidFill>
          <a:ln w="9525"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en" sz="1000" b="1" dirty="0">
                <a:solidFill>
                  <a:srgbClr val="FFFFFF"/>
                </a:solidFill>
                <a:latin typeface="+mn-lt"/>
                <a:ea typeface="Salesforce Sans"/>
                <a:cs typeface="Salesforce Sans"/>
                <a:sym typeface="Salesforce Sans"/>
              </a:rPr>
              <a:t>Begins</a:t>
            </a:r>
            <a:endParaRPr sz="1000" b="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000" b="1" dirty="0">
                <a:solidFill>
                  <a:srgbClr val="FFFFFF"/>
                </a:solidFill>
                <a:latin typeface="+mn-lt"/>
                <a:ea typeface="Salesforce Sans"/>
                <a:cs typeface="Salesforce Sans"/>
                <a:sym typeface="Salesforce Sans"/>
              </a:rPr>
              <a:t>Summer ‘24 </a:t>
            </a:r>
            <a:endParaRPr sz="1000" b="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000" b="1" dirty="0">
                <a:solidFill>
                  <a:srgbClr val="FFFFFF"/>
                </a:solidFill>
                <a:latin typeface="+mn-lt"/>
                <a:ea typeface="Salesforce Sans"/>
                <a:cs typeface="Salesforce Sans"/>
                <a:sym typeface="Salesforce Sans"/>
              </a:rPr>
              <a:t>(May - Jun 2024)</a:t>
            </a:r>
            <a:endParaRPr sz="1000" b="1" i="1" dirty="0">
              <a:solidFill>
                <a:srgbClr val="FFFFFF"/>
              </a:solidFill>
              <a:latin typeface="+mn-lt"/>
              <a:ea typeface="Salesforce Sans"/>
              <a:cs typeface="Salesforce Sans"/>
              <a:sym typeface="Salesforce Sans"/>
            </a:endParaRPr>
          </a:p>
        </p:txBody>
      </p:sp>
      <p:sp>
        <p:nvSpPr>
          <p:cNvPr id="943" name="Google Shape;943;p96"/>
          <p:cNvSpPr txBox="1"/>
          <p:nvPr/>
        </p:nvSpPr>
        <p:spPr>
          <a:xfrm>
            <a:off x="208875" y="3108960"/>
            <a:ext cx="1750500" cy="983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200" b="1" dirty="0">
                <a:solidFill>
                  <a:schemeClr val="accent1"/>
                </a:solidFill>
                <a:latin typeface="+mn-lt"/>
                <a:ea typeface="Salesforce Sans"/>
                <a:cs typeface="Salesforce Sans"/>
                <a:sym typeface="Salesforce Sans"/>
              </a:rPr>
              <a:t>All Salesforce customers must use MFA to access Salesforce products</a:t>
            </a:r>
            <a:endParaRPr sz="1200" b="1" dirty="0">
              <a:solidFill>
                <a:schemeClr val="accent1"/>
              </a:solidFill>
              <a:latin typeface="+mn-lt"/>
              <a:ea typeface="Salesforce Sans"/>
              <a:cs typeface="Salesforce Sans"/>
              <a:sym typeface="Salesforce Sans"/>
            </a:endParaRPr>
          </a:p>
        </p:txBody>
      </p:sp>
      <p:sp>
        <p:nvSpPr>
          <p:cNvPr id="944" name="Google Shape;944;p96"/>
          <p:cNvSpPr/>
          <p:nvPr/>
        </p:nvSpPr>
        <p:spPr>
          <a:xfrm>
            <a:off x="149352" y="2330850"/>
            <a:ext cx="2288100" cy="731400"/>
          </a:xfrm>
          <a:prstGeom prst="parallelogram">
            <a:avLst>
              <a:gd name="adj" fmla="val 96952"/>
            </a:avLst>
          </a:prstGeom>
          <a:solidFill>
            <a:srgbClr val="FCC003"/>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en" sz="1000" b="1" dirty="0">
                <a:solidFill>
                  <a:srgbClr val="032D60"/>
                </a:solidFill>
                <a:latin typeface="+mn-lt"/>
                <a:ea typeface="Salesforce Sans"/>
                <a:cs typeface="Salesforce Sans"/>
                <a:sym typeface="Salesforce Sans"/>
              </a:rPr>
              <a:t>Effective February 1, 2022</a:t>
            </a:r>
            <a:endParaRPr sz="1000" b="1" dirty="0">
              <a:solidFill>
                <a:srgbClr val="032D60"/>
              </a:solidFill>
              <a:latin typeface="+mn-lt"/>
              <a:ea typeface="Salesforce Sans"/>
              <a:cs typeface="Salesforce Sans"/>
              <a:sym typeface="Salesforce Sans"/>
            </a:endParaRPr>
          </a:p>
        </p:txBody>
      </p:sp>
      <p:sp>
        <p:nvSpPr>
          <p:cNvPr id="946" name="Google Shape;946;p96"/>
          <p:cNvSpPr/>
          <p:nvPr/>
        </p:nvSpPr>
        <p:spPr>
          <a:xfrm flipH="1">
            <a:off x="2055375" y="1702050"/>
            <a:ext cx="8212200" cy="639600"/>
          </a:xfrm>
          <a:prstGeom prst="parallelogram">
            <a:avLst>
              <a:gd name="adj" fmla="val 96952"/>
            </a:avLst>
          </a:prstGeom>
          <a:solidFill>
            <a:srgbClr val="9A8F87"/>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en" sz="1200" b="1" dirty="0">
                <a:solidFill>
                  <a:srgbClr val="FFFFFF"/>
                </a:solidFill>
                <a:latin typeface="+mn-lt"/>
                <a:ea typeface="Salesforce Sans"/>
                <a:cs typeface="Salesforce Sans"/>
                <a:sym typeface="Salesforce Sans"/>
              </a:rPr>
              <a:t>MFA Auto-Enablement  </a:t>
            </a:r>
            <a:endParaRPr sz="1200" b="1" dirty="0">
              <a:solidFill>
                <a:srgbClr val="FFFFFF"/>
              </a:solidFill>
              <a:latin typeface="+mn-lt"/>
              <a:ea typeface="Salesforce Sans"/>
              <a:cs typeface="Salesforce Sans"/>
              <a:sym typeface="Salesforce Sans"/>
            </a:endParaRPr>
          </a:p>
        </p:txBody>
      </p:sp>
      <p:sp>
        <p:nvSpPr>
          <p:cNvPr id="947" name="Google Shape;947;p96"/>
          <p:cNvSpPr/>
          <p:nvPr/>
        </p:nvSpPr>
        <p:spPr>
          <a:xfrm flipH="1">
            <a:off x="208865" y="1701700"/>
            <a:ext cx="2240400" cy="639600"/>
          </a:xfrm>
          <a:prstGeom prst="parallelogram">
            <a:avLst>
              <a:gd name="adj" fmla="val 96952"/>
            </a:avLst>
          </a:prstGeom>
          <a:solidFill>
            <a:srgbClr val="9A8F87"/>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en" sz="1200" b="1" dirty="0">
                <a:solidFill>
                  <a:srgbClr val="FFFFFF"/>
                </a:solidFill>
                <a:latin typeface="+mn-lt"/>
                <a:ea typeface="Salesforce Sans"/>
                <a:cs typeface="Salesforce Sans"/>
                <a:sym typeface="Salesforce Sans"/>
              </a:rPr>
              <a:t>Contractual Requirement  </a:t>
            </a:r>
            <a:endParaRPr sz="1200" b="1" dirty="0">
              <a:solidFill>
                <a:srgbClr val="FFFFFF"/>
              </a:solidFill>
              <a:latin typeface="+mn-lt"/>
              <a:ea typeface="Salesforce Sans"/>
              <a:cs typeface="Salesforce Sans"/>
              <a:sym typeface="Salesforce Sans"/>
            </a:endParaRPr>
          </a:p>
        </p:txBody>
      </p:sp>
      <p:sp>
        <p:nvSpPr>
          <p:cNvPr id="948" name="Google Shape;948;p96"/>
          <p:cNvSpPr/>
          <p:nvPr/>
        </p:nvSpPr>
        <p:spPr>
          <a:xfrm flipH="1">
            <a:off x="9844275" y="1702050"/>
            <a:ext cx="2236500" cy="639600"/>
          </a:xfrm>
          <a:prstGeom prst="parallelogram">
            <a:avLst>
              <a:gd name="adj" fmla="val 96952"/>
            </a:avLst>
          </a:prstGeom>
          <a:solidFill>
            <a:srgbClr val="9A8F87"/>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en" sz="1200" b="1" dirty="0">
                <a:solidFill>
                  <a:srgbClr val="FFFFFF"/>
                </a:solidFill>
                <a:latin typeface="+mn-lt"/>
                <a:ea typeface="Salesforce Sans"/>
                <a:cs typeface="Salesforce Sans"/>
                <a:sym typeface="Salesforce Sans"/>
              </a:rPr>
              <a:t>MFA Enforcement</a:t>
            </a:r>
            <a:endParaRPr sz="1200" b="1" dirty="0">
              <a:solidFill>
                <a:srgbClr val="FFFFFF"/>
              </a:solidFill>
              <a:latin typeface="+mn-lt"/>
              <a:ea typeface="Salesforce Sans"/>
              <a:cs typeface="Salesforce Sans"/>
              <a:sym typeface="Salesforce Sans"/>
            </a:endParaRPr>
          </a:p>
        </p:txBody>
      </p:sp>
      <p:sp>
        <p:nvSpPr>
          <p:cNvPr id="949" name="Google Shape;949;p96"/>
          <p:cNvSpPr/>
          <p:nvPr/>
        </p:nvSpPr>
        <p:spPr>
          <a:xfrm rot="5400000">
            <a:off x="4250867" y="1375244"/>
            <a:ext cx="540900" cy="689700"/>
          </a:xfrm>
          <a:prstGeom prst="homePlate">
            <a:avLst>
              <a:gd name="adj" fmla="val 28553"/>
            </a:avLst>
          </a:prstGeom>
          <a:solidFill>
            <a:srgbClr val="DD7A01"/>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100"/>
          </a:p>
        </p:txBody>
      </p:sp>
      <p:sp>
        <p:nvSpPr>
          <p:cNvPr id="950" name="Google Shape;950;p96"/>
          <p:cNvSpPr txBox="1"/>
          <p:nvPr/>
        </p:nvSpPr>
        <p:spPr>
          <a:xfrm>
            <a:off x="4176535" y="1468600"/>
            <a:ext cx="689700" cy="29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solidFill>
                  <a:srgbClr val="FFFFFF"/>
                </a:solidFill>
                <a:latin typeface="+mn-lt"/>
                <a:ea typeface="Salesforce Sans"/>
                <a:cs typeface="Salesforce Sans"/>
                <a:sym typeface="Salesforce Sans"/>
              </a:rPr>
              <a:t>Today</a:t>
            </a:r>
            <a:endParaRPr sz="1100" b="1" dirty="0">
              <a:solidFill>
                <a:srgbClr val="FFFFFF"/>
              </a:solidFill>
              <a:latin typeface="+mn-lt"/>
              <a:ea typeface="Salesforce Sans"/>
              <a:cs typeface="Salesforce Sans"/>
              <a:sym typeface="Salesforce Sans"/>
            </a:endParaRPr>
          </a:p>
        </p:txBody>
      </p:sp>
      <p:pic>
        <p:nvPicPr>
          <p:cNvPr id="951" name="Google Shape;951;p96" descr="Google Shape;1025;p76"/>
          <p:cNvPicPr preferRelativeResize="0"/>
          <p:nvPr/>
        </p:nvPicPr>
        <p:blipFill rotWithShape="1">
          <a:blip r:embed="rId4">
            <a:alphaModFix/>
          </a:blip>
          <a:srcRect r="16380"/>
          <a:stretch/>
        </p:blipFill>
        <p:spPr>
          <a:xfrm rot="7123059">
            <a:off x="3621591" y="4539630"/>
            <a:ext cx="606030" cy="410650"/>
          </a:xfrm>
          <a:prstGeom prst="rect">
            <a:avLst/>
          </a:prstGeom>
          <a:noFill/>
          <a:ln>
            <a:noFill/>
          </a:ln>
        </p:spPr>
      </p:pic>
      <p:grpSp>
        <p:nvGrpSpPr>
          <p:cNvPr id="952" name="Google Shape;952;p96"/>
          <p:cNvGrpSpPr/>
          <p:nvPr/>
        </p:nvGrpSpPr>
        <p:grpSpPr>
          <a:xfrm rot="-640110" flipH="1">
            <a:off x="3715524" y="4357653"/>
            <a:ext cx="812104" cy="1313481"/>
            <a:chOff x="1387205" y="4498250"/>
            <a:chExt cx="799265" cy="1305136"/>
          </a:xfrm>
        </p:grpSpPr>
        <p:pic>
          <p:nvPicPr>
            <p:cNvPr id="953" name="Google Shape;953;p96" descr="Google Shape;1023;p76"/>
            <p:cNvPicPr preferRelativeResize="0"/>
            <p:nvPr/>
          </p:nvPicPr>
          <p:blipFill rotWithShape="1">
            <a:blip r:embed="rId5">
              <a:alphaModFix/>
            </a:blip>
            <a:srcRect/>
            <a:stretch/>
          </p:blipFill>
          <p:spPr>
            <a:xfrm>
              <a:off x="1674321" y="4498250"/>
              <a:ext cx="381167" cy="581650"/>
            </a:xfrm>
            <a:prstGeom prst="rect">
              <a:avLst/>
            </a:prstGeom>
            <a:noFill/>
            <a:ln>
              <a:noFill/>
            </a:ln>
          </p:spPr>
        </p:pic>
        <p:pic>
          <p:nvPicPr>
            <p:cNvPr id="954" name="Google Shape;954;p96" descr="1.png"/>
            <p:cNvPicPr preferRelativeResize="0"/>
            <p:nvPr/>
          </p:nvPicPr>
          <p:blipFill rotWithShape="1">
            <a:blip r:embed="rId6">
              <a:alphaModFix/>
            </a:blip>
            <a:srcRect/>
            <a:stretch/>
          </p:blipFill>
          <p:spPr>
            <a:xfrm rot="-6180000">
              <a:off x="1283280" y="5013707"/>
              <a:ext cx="944539" cy="538003"/>
            </a:xfrm>
            <a:prstGeom prst="rect">
              <a:avLst/>
            </a:prstGeom>
            <a:noFill/>
            <a:ln>
              <a:noFill/>
            </a:ln>
          </p:spPr>
        </p:pic>
        <p:pic>
          <p:nvPicPr>
            <p:cNvPr id="955" name="Google Shape;955;p96"/>
            <p:cNvPicPr preferRelativeResize="0"/>
            <p:nvPr/>
          </p:nvPicPr>
          <p:blipFill rotWithShape="1">
            <a:blip r:embed="rId4">
              <a:alphaModFix/>
            </a:blip>
            <a:srcRect r="16380"/>
            <a:stretch/>
          </p:blipFill>
          <p:spPr>
            <a:xfrm rot="-9803289" flipH="1">
              <a:off x="1610810" y="5268185"/>
              <a:ext cx="534522" cy="365821"/>
            </a:xfrm>
            <a:prstGeom prst="rect">
              <a:avLst/>
            </a:prstGeom>
            <a:noFill/>
            <a:ln>
              <a:noFill/>
            </a:ln>
          </p:spPr>
        </p:pic>
      </p:grpSp>
      <p:sp>
        <p:nvSpPr>
          <p:cNvPr id="956" name="Google Shape;956;p96"/>
          <p:cNvSpPr/>
          <p:nvPr/>
        </p:nvSpPr>
        <p:spPr>
          <a:xfrm rot="-640372" flipH="1">
            <a:off x="3680750" y="4574557"/>
            <a:ext cx="79373" cy="79373"/>
          </a:xfrm>
          <a:prstGeom prst="ellipse">
            <a:avLst/>
          </a:prstGeom>
          <a:solidFill>
            <a:srgbClr val="FE9339"/>
          </a:solidFill>
          <a:ln>
            <a:noFill/>
          </a:ln>
        </p:spPr>
        <p:txBody>
          <a:bodyPr spcFirstLastPara="1" wrap="square" lIns="45700" tIns="45700" rIns="45700" bIns="45700" anchor="ctr" anchorCtr="0">
            <a:noAutofit/>
          </a:bodyPr>
          <a:lstStyle/>
          <a:p>
            <a:pPr marL="0" marR="0" lvl="0" indent="0" algn="l"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957" name="Google Shape;957;p96"/>
          <p:cNvSpPr/>
          <p:nvPr/>
        </p:nvSpPr>
        <p:spPr>
          <a:xfrm>
            <a:off x="1572486" y="4825574"/>
            <a:ext cx="2611200" cy="1560600"/>
          </a:xfrm>
          <a:prstGeom prst="roundRect">
            <a:avLst>
              <a:gd name="adj" fmla="val 11597"/>
            </a:avLst>
          </a:prstGeom>
          <a:solidFill>
            <a:srgbClr val="FFFFFF"/>
          </a:solidFill>
          <a:ln w="9525" cap="flat" cmpd="sng">
            <a:solidFill>
              <a:srgbClr val="FFFFFF"/>
            </a:solidFill>
            <a:prstDash val="solid"/>
            <a:round/>
            <a:headEnd type="none" w="sm" len="sm"/>
            <a:tailEnd type="none" w="sm" len="sm"/>
          </a:ln>
          <a:effectLst>
            <a:outerShdw blurRad="285750" rotWithShape="0">
              <a:srgbClr val="000000">
                <a:alpha val="20000"/>
              </a:srgbClr>
            </a:outerShdw>
          </a:effectLst>
        </p:spPr>
        <p:txBody>
          <a:bodyPr spcFirstLastPara="1" wrap="square" lIns="137150" tIns="137150" rIns="137150" bIns="137150" anchor="ctr" anchorCtr="0">
            <a:noAutofit/>
          </a:bodyPr>
          <a:lstStyle/>
          <a:p>
            <a:pPr marL="0" lvl="0" indent="0" algn="ctr" rtl="0">
              <a:spcBef>
                <a:spcPts val="0"/>
              </a:spcBef>
              <a:spcAft>
                <a:spcPts val="0"/>
              </a:spcAft>
              <a:buNone/>
            </a:pPr>
            <a:r>
              <a:rPr lang="en" sz="1200" dirty="0">
                <a:solidFill>
                  <a:schemeClr val="accent2"/>
                </a:solidFill>
                <a:latin typeface="+mn-lt"/>
                <a:ea typeface="Salesforce Sans"/>
                <a:cs typeface="Salesforce Sans"/>
                <a:sym typeface="Salesforce Sans"/>
              </a:rPr>
              <a:t>Use the MFA Enforcement Roadmap at </a:t>
            </a:r>
            <a:r>
              <a:rPr lang="en" sz="1200" u="sng" dirty="0">
                <a:solidFill>
                  <a:schemeClr val="accent2"/>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https://sfdc.co/mfa-roadmap</a:t>
            </a:r>
            <a:r>
              <a:rPr lang="en" sz="1200" dirty="0">
                <a:solidFill>
                  <a:schemeClr val="accent2"/>
                </a:solidFill>
                <a:latin typeface="+mn-lt"/>
                <a:ea typeface="Salesforce Sans"/>
                <a:cs typeface="Salesforce Sans"/>
                <a:sym typeface="Salesforce Sans"/>
              </a:rPr>
              <a:t> to track the most current auto-enablement and enforcement dates.</a:t>
            </a:r>
            <a:endParaRPr sz="1200" dirty="0">
              <a:solidFill>
                <a:schemeClr val="accent2"/>
              </a:solidFill>
              <a:latin typeface="+mn-lt"/>
              <a:ea typeface="Salesforce Sans"/>
              <a:cs typeface="Salesforce Sans"/>
              <a:sym typeface="Salesforce Sans"/>
            </a:endParaRPr>
          </a:p>
        </p:txBody>
      </p:sp>
      <p:pic>
        <p:nvPicPr>
          <p:cNvPr id="958" name="Google Shape;958;p96" descr="Google Shape;914;p64"/>
          <p:cNvPicPr preferRelativeResize="0"/>
          <p:nvPr/>
        </p:nvPicPr>
        <p:blipFill rotWithShape="1">
          <a:blip r:embed="rId8">
            <a:alphaModFix/>
          </a:blip>
          <a:srcRect l="-2300" t="5591" r="78512" b="51761"/>
          <a:stretch/>
        </p:blipFill>
        <p:spPr>
          <a:xfrm>
            <a:off x="1460061" y="4254799"/>
            <a:ext cx="977391" cy="901151"/>
          </a:xfrm>
          <a:prstGeom prst="rect">
            <a:avLst/>
          </a:prstGeom>
          <a:noFill/>
          <a:ln>
            <a:noFill/>
          </a:ln>
          <a:effectLst>
            <a:outerShdw blurRad="57150" dist="19050" dir="5400000" algn="bl" rotWithShape="0">
              <a:srgbClr val="000000">
                <a:alpha val="50000"/>
              </a:srgbClr>
            </a:outerShdw>
          </a:effectLst>
        </p:spPr>
      </p:pic>
      <p:sp>
        <p:nvSpPr>
          <p:cNvPr id="959" name="Google Shape;959;p96"/>
          <p:cNvSpPr txBox="1"/>
          <p:nvPr/>
        </p:nvSpPr>
        <p:spPr>
          <a:xfrm>
            <a:off x="480725" y="255900"/>
            <a:ext cx="10095000" cy="64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None/>
            </a:pPr>
            <a:r>
              <a:rPr lang="en" sz="3200" b="1" dirty="0">
                <a:solidFill>
                  <a:srgbClr val="032D60"/>
                </a:solidFill>
                <a:latin typeface="+mj-lt"/>
                <a:ea typeface="Avant Garde Demi SFDC"/>
                <a:cs typeface="Avant Garde Demi SFDC"/>
                <a:sym typeface="Avant Garde Demi SFDC"/>
              </a:rPr>
              <a:t>Auto-Enabling and Enforcing MFA </a:t>
            </a:r>
            <a:endParaRPr sz="3200" b="1" dirty="0">
              <a:solidFill>
                <a:srgbClr val="032D60"/>
              </a:solidFill>
              <a:latin typeface="+mj-lt"/>
              <a:ea typeface="Avant Garde Demi SFDC"/>
              <a:cs typeface="Avant Garde Demi SFDC"/>
              <a:sym typeface="Avant Garde Demi SFDC"/>
            </a:endParaRPr>
          </a:p>
        </p:txBody>
      </p:sp>
      <p:sp>
        <p:nvSpPr>
          <p:cNvPr id="960" name="Google Shape;960;p96"/>
          <p:cNvSpPr txBox="1"/>
          <p:nvPr/>
        </p:nvSpPr>
        <p:spPr>
          <a:xfrm>
            <a:off x="480731" y="929637"/>
            <a:ext cx="10396800" cy="594300"/>
          </a:xfrm>
          <a:prstGeom prst="rect">
            <a:avLst/>
          </a:prstGeom>
          <a:noFill/>
          <a:ln>
            <a:noFill/>
          </a:ln>
        </p:spPr>
        <p:txBody>
          <a:bodyPr spcFirstLastPara="1" wrap="square" lIns="0" tIns="0" rIns="0" bIns="0" anchor="t" anchorCtr="0">
            <a:noAutofit/>
          </a:bodyPr>
          <a:lstStyle/>
          <a:p>
            <a:pPr marL="0" lvl="0" indent="0" algn="l" rtl="0">
              <a:lnSpc>
                <a:spcPct val="95000"/>
              </a:lnSpc>
              <a:spcBef>
                <a:spcPts val="0"/>
              </a:spcBef>
              <a:spcAft>
                <a:spcPts val="300"/>
              </a:spcAft>
              <a:buNone/>
            </a:pPr>
            <a:r>
              <a:rPr lang="en" sz="2200" dirty="0">
                <a:solidFill>
                  <a:srgbClr val="032D60"/>
                </a:solidFill>
                <a:latin typeface="+mj-lt"/>
                <a:ea typeface="Salesforce Sans"/>
                <a:cs typeface="Salesforce Sans"/>
                <a:sym typeface="Salesforce Sans"/>
              </a:rPr>
              <a:t>Helping customers satisfy the MFA requirement</a:t>
            </a:r>
            <a:endParaRPr sz="2200" dirty="0">
              <a:solidFill>
                <a:srgbClr val="032D60"/>
              </a:solidFill>
              <a:latin typeface="+mj-lt"/>
              <a:ea typeface="Salesforce Sans"/>
              <a:cs typeface="Salesforce Sans"/>
              <a:sym typeface="Salesforce Sans"/>
            </a:endParaRPr>
          </a:p>
        </p:txBody>
      </p:sp>
      <p:sp>
        <p:nvSpPr>
          <p:cNvPr id="961" name="Google Shape;961;p96"/>
          <p:cNvSpPr/>
          <p:nvPr/>
        </p:nvSpPr>
        <p:spPr>
          <a:xfrm>
            <a:off x="3861816" y="2340864"/>
            <a:ext cx="2560200" cy="722400"/>
          </a:xfrm>
          <a:prstGeom prst="parallelogram">
            <a:avLst>
              <a:gd name="adj" fmla="val 96952"/>
            </a:avLst>
          </a:prstGeom>
          <a:solidFill>
            <a:schemeClr val="dk2"/>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en" sz="800" b="1" dirty="0">
                <a:solidFill>
                  <a:srgbClr val="FFFFFF"/>
                </a:solidFill>
                <a:latin typeface="+mn-lt"/>
                <a:ea typeface="Salesforce Sans"/>
                <a:cs typeface="Salesforce Sans"/>
                <a:sym typeface="Salesforce Sans"/>
              </a:rPr>
              <a:t>Phase 2: </a:t>
            </a:r>
            <a:endParaRPr sz="800" b="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200" b="1" dirty="0">
                <a:solidFill>
                  <a:srgbClr val="FFFFFF"/>
                </a:solidFill>
                <a:latin typeface="+mn-lt"/>
                <a:ea typeface="Salesforce Sans"/>
                <a:cs typeface="Salesforce Sans"/>
                <a:sym typeface="Salesforce Sans"/>
              </a:rPr>
              <a:t>Summer ‘23 </a:t>
            </a:r>
            <a:endParaRPr sz="1200" b="1" i="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000" b="1" dirty="0">
                <a:solidFill>
                  <a:srgbClr val="FFFFFF"/>
                </a:solidFill>
                <a:latin typeface="+mn-lt"/>
                <a:ea typeface="Salesforce Sans"/>
                <a:cs typeface="Salesforce Sans"/>
                <a:sym typeface="Salesforce Sans"/>
              </a:rPr>
              <a:t>(May - Jun 2023)</a:t>
            </a:r>
            <a:endParaRPr sz="1000" b="1" dirty="0">
              <a:solidFill>
                <a:srgbClr val="FFFFFF"/>
              </a:solidFill>
              <a:latin typeface="+mn-lt"/>
              <a:ea typeface="Salesforce Sans"/>
              <a:cs typeface="Salesforce Sans"/>
              <a:sym typeface="Salesforce Sans"/>
            </a:endParaRPr>
          </a:p>
        </p:txBody>
      </p:sp>
      <p:sp>
        <p:nvSpPr>
          <p:cNvPr id="962" name="Google Shape;962;p96"/>
          <p:cNvSpPr/>
          <p:nvPr/>
        </p:nvSpPr>
        <p:spPr>
          <a:xfrm>
            <a:off x="5791200" y="2340864"/>
            <a:ext cx="2560200" cy="722400"/>
          </a:xfrm>
          <a:prstGeom prst="parallelogram">
            <a:avLst>
              <a:gd name="adj" fmla="val 96952"/>
            </a:avLst>
          </a:prstGeom>
          <a:solidFill>
            <a:schemeClr val="dk2"/>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en" sz="800" b="1" dirty="0">
                <a:solidFill>
                  <a:srgbClr val="FFFFFF"/>
                </a:solidFill>
                <a:latin typeface="+mn-lt"/>
                <a:ea typeface="Salesforce Sans"/>
                <a:cs typeface="Salesforce Sans"/>
                <a:sym typeface="Salesforce Sans"/>
              </a:rPr>
              <a:t>Phase 3: </a:t>
            </a:r>
            <a:endParaRPr sz="800" b="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200" b="1" dirty="0">
                <a:solidFill>
                  <a:srgbClr val="FFFFFF"/>
                </a:solidFill>
                <a:latin typeface="+mn-lt"/>
                <a:ea typeface="Salesforce Sans"/>
                <a:cs typeface="Salesforce Sans"/>
                <a:sym typeface="Salesforce Sans"/>
              </a:rPr>
              <a:t>Winter ‘24 </a:t>
            </a:r>
            <a:endParaRPr sz="1200" b="1" i="1" dirty="0">
              <a:solidFill>
                <a:srgbClr val="FFFFFF"/>
              </a:solidFill>
              <a:latin typeface="+mn-lt"/>
              <a:ea typeface="Salesforce Sans"/>
              <a:cs typeface="Salesforce Sans"/>
              <a:sym typeface="Salesforce Sans"/>
            </a:endParaRPr>
          </a:p>
          <a:p>
            <a:pPr marL="0" lvl="0" indent="0" algn="ctr" rtl="0">
              <a:spcBef>
                <a:spcPts val="0"/>
              </a:spcBef>
              <a:spcAft>
                <a:spcPts val="0"/>
              </a:spcAft>
              <a:buNone/>
            </a:pPr>
            <a:r>
              <a:rPr lang="en" sz="1000" b="1" dirty="0">
                <a:solidFill>
                  <a:srgbClr val="FFFFFF"/>
                </a:solidFill>
                <a:latin typeface="+mn-lt"/>
                <a:ea typeface="Salesforce Sans"/>
                <a:cs typeface="Salesforce Sans"/>
                <a:sym typeface="Salesforce Sans"/>
              </a:rPr>
              <a:t>(Sep - Oct 2023)</a:t>
            </a:r>
            <a:endParaRPr sz="1000" b="1" dirty="0">
              <a:solidFill>
                <a:srgbClr val="FFFFFF"/>
              </a:solidFill>
              <a:latin typeface="+mn-lt"/>
              <a:ea typeface="Salesforce Sans"/>
              <a:cs typeface="Salesforce Sans"/>
              <a:sym typeface="Salesforce Sans"/>
            </a:endParaRPr>
          </a:p>
        </p:txBody>
      </p:sp>
      <p:sp>
        <p:nvSpPr>
          <p:cNvPr id="963" name="Google Shape;963;p96"/>
          <p:cNvSpPr/>
          <p:nvPr/>
        </p:nvSpPr>
        <p:spPr>
          <a:xfrm>
            <a:off x="7847792" y="4911932"/>
            <a:ext cx="2611200" cy="1560600"/>
          </a:xfrm>
          <a:prstGeom prst="roundRect">
            <a:avLst>
              <a:gd name="adj" fmla="val 11597"/>
            </a:avLst>
          </a:prstGeom>
          <a:solidFill>
            <a:srgbClr val="FFFFFF"/>
          </a:solidFill>
          <a:ln w="9525" cap="flat" cmpd="sng">
            <a:solidFill>
              <a:srgbClr val="FFFFFF"/>
            </a:solidFill>
            <a:prstDash val="solid"/>
            <a:round/>
            <a:headEnd type="none" w="sm" len="sm"/>
            <a:tailEnd type="none" w="sm" len="sm"/>
          </a:ln>
          <a:effectLst>
            <a:outerShdw blurRad="285750" rotWithShape="0">
              <a:srgbClr val="000000">
                <a:alpha val="20000"/>
              </a:srgbClr>
            </a:outerShdw>
          </a:effectLst>
        </p:spPr>
        <p:txBody>
          <a:bodyPr spcFirstLastPara="1" wrap="square" lIns="137150" tIns="137150" rIns="137150" bIns="137150" anchor="ctr" anchorCtr="0">
            <a:noAutofit/>
          </a:bodyPr>
          <a:lstStyle/>
          <a:p>
            <a:pPr marL="0" lvl="0" indent="0" algn="ctr" rtl="0">
              <a:spcBef>
                <a:spcPts val="0"/>
              </a:spcBef>
              <a:spcAft>
                <a:spcPts val="0"/>
              </a:spcAft>
              <a:buNone/>
            </a:pPr>
            <a:r>
              <a:rPr lang="en" sz="1200" dirty="0">
                <a:solidFill>
                  <a:schemeClr val="accent2"/>
                </a:solidFill>
                <a:latin typeface="+mn-lt"/>
                <a:ea typeface="Salesforce Sans"/>
                <a:cs typeface="Salesforce Sans"/>
                <a:sym typeface="Salesforce Sans"/>
              </a:rPr>
              <a:t>Some user types that are exempt from the MFA requirement must be manually excluded from auto-enablement and enforcement.</a:t>
            </a:r>
            <a:endParaRPr sz="1200" dirty="0">
              <a:solidFill>
                <a:schemeClr val="accent2"/>
              </a:solidFill>
              <a:latin typeface="+mn-lt"/>
              <a:ea typeface="Salesforce Sans"/>
              <a:cs typeface="Salesforce Sans"/>
              <a:sym typeface="Salesforce Sans"/>
            </a:endParaRPr>
          </a:p>
        </p:txBody>
      </p:sp>
      <p:pic>
        <p:nvPicPr>
          <p:cNvPr id="964" name="Google Shape;964;p96" descr="Google Shape;884;p63"/>
          <p:cNvPicPr preferRelativeResize="0"/>
          <p:nvPr/>
        </p:nvPicPr>
        <p:blipFill rotWithShape="1">
          <a:blip r:embed="rId9">
            <a:alphaModFix/>
          </a:blip>
          <a:srcRect b="2752"/>
          <a:stretch/>
        </p:blipFill>
        <p:spPr>
          <a:xfrm rot="-5400000" flipH="1">
            <a:off x="7215579" y="5428498"/>
            <a:ext cx="897700" cy="383150"/>
          </a:xfrm>
          <a:prstGeom prst="rect">
            <a:avLst/>
          </a:prstGeom>
          <a:noFill/>
          <a:ln>
            <a:noFill/>
          </a:ln>
        </p:spPr>
      </p:pic>
      <p:pic>
        <p:nvPicPr>
          <p:cNvPr id="965" name="Google Shape;965;p96"/>
          <p:cNvPicPr preferRelativeResize="0"/>
          <p:nvPr/>
        </p:nvPicPr>
        <p:blipFill rotWithShape="1">
          <a:blip r:embed="rId10">
            <a:alphaModFix/>
          </a:blip>
          <a:srcRect t="3900" b="3900"/>
          <a:stretch/>
        </p:blipFill>
        <p:spPr>
          <a:xfrm flipH="1">
            <a:off x="7369381" y="6068932"/>
            <a:ext cx="383150" cy="353241"/>
          </a:xfrm>
          <a:prstGeom prst="rect">
            <a:avLst/>
          </a:prstGeom>
          <a:noFill/>
          <a:ln>
            <a:noFill/>
          </a:ln>
        </p:spPr>
      </p:pic>
      <p:pic>
        <p:nvPicPr>
          <p:cNvPr id="966" name="Google Shape;966;p96" descr="Image"/>
          <p:cNvPicPr preferRelativeResize="0"/>
          <p:nvPr/>
        </p:nvPicPr>
        <p:blipFill rotWithShape="1">
          <a:blip r:embed="rId11">
            <a:alphaModFix/>
          </a:blip>
          <a:srcRect/>
          <a:stretch/>
        </p:blipFill>
        <p:spPr>
          <a:xfrm flipH="1">
            <a:off x="10119525" y="4665315"/>
            <a:ext cx="456200" cy="501575"/>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70"/>
        <p:cNvGrpSpPr/>
        <p:nvPr/>
      </p:nvGrpSpPr>
      <p:grpSpPr>
        <a:xfrm>
          <a:off x="0" y="0"/>
          <a:ext cx="0" cy="0"/>
          <a:chOff x="0" y="0"/>
          <a:chExt cx="0" cy="0"/>
        </a:xfrm>
      </p:grpSpPr>
      <p:sp>
        <p:nvSpPr>
          <p:cNvPr id="971" name="Google Shape;971;p97"/>
          <p:cNvSpPr/>
          <p:nvPr/>
        </p:nvSpPr>
        <p:spPr>
          <a:xfrm>
            <a:off x="7156975" y="5617275"/>
            <a:ext cx="1359000" cy="1280100"/>
          </a:xfrm>
          <a:prstGeom prst="flowChartDelay">
            <a:avLst/>
          </a:prstGeom>
          <a:solidFill>
            <a:srgbClr val="FBBE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73" name="Google Shape;973;p97" descr="Google Shape;884;p63"/>
          <p:cNvPicPr preferRelativeResize="0"/>
          <p:nvPr/>
        </p:nvPicPr>
        <p:blipFill rotWithShape="1">
          <a:blip r:embed="rId4">
            <a:alphaModFix/>
          </a:blip>
          <a:srcRect b="2752"/>
          <a:stretch/>
        </p:blipFill>
        <p:spPr>
          <a:xfrm rot="578380" flipH="1">
            <a:off x="10847901" y="1545343"/>
            <a:ext cx="900775" cy="414522"/>
          </a:xfrm>
          <a:prstGeom prst="rect">
            <a:avLst/>
          </a:prstGeom>
          <a:noFill/>
          <a:ln>
            <a:noFill/>
          </a:ln>
        </p:spPr>
      </p:pic>
      <p:pic>
        <p:nvPicPr>
          <p:cNvPr id="974" name="Google Shape;974;p97" descr="Google Shape;897;p63"/>
          <p:cNvPicPr preferRelativeResize="0"/>
          <p:nvPr/>
        </p:nvPicPr>
        <p:blipFill rotWithShape="1">
          <a:blip r:embed="rId5">
            <a:alphaModFix/>
          </a:blip>
          <a:srcRect/>
          <a:stretch/>
        </p:blipFill>
        <p:spPr>
          <a:xfrm rot="-2205211">
            <a:off x="340976" y="1859272"/>
            <a:ext cx="410225" cy="1021262"/>
          </a:xfrm>
          <a:prstGeom prst="rect">
            <a:avLst/>
          </a:prstGeom>
          <a:noFill/>
          <a:ln>
            <a:noFill/>
          </a:ln>
        </p:spPr>
      </p:pic>
      <p:sp>
        <p:nvSpPr>
          <p:cNvPr id="975" name="Google Shape;975;p97"/>
          <p:cNvSpPr/>
          <p:nvPr/>
        </p:nvSpPr>
        <p:spPr>
          <a:xfrm>
            <a:off x="6314163" y="1810512"/>
            <a:ext cx="5303400" cy="2883900"/>
          </a:xfrm>
          <a:prstGeom prst="roundRect">
            <a:avLst>
              <a:gd name="adj" fmla="val 8507"/>
            </a:avLst>
          </a:prstGeom>
          <a:solidFill>
            <a:srgbClr val="CFE9FE"/>
          </a:solidFill>
          <a:ln>
            <a:noFill/>
          </a:ln>
          <a:effectLst>
            <a:outerShdw blurRad="200025" algn="bl" rotWithShape="0">
              <a:srgbClr val="000000">
                <a:alpha val="20000"/>
              </a:srgbClr>
            </a:outerShdw>
          </a:effectLst>
        </p:spPr>
        <p:txBody>
          <a:bodyPr spcFirstLastPara="1" wrap="square" lIns="137150" tIns="137150" rIns="137150" bIns="137150" anchor="t" anchorCtr="0">
            <a:noAutofit/>
          </a:bodyPr>
          <a:lstStyle/>
          <a:p>
            <a:pPr marL="0" lvl="0" indent="0" algn="ctr" rtl="0">
              <a:spcBef>
                <a:spcPts val="0"/>
              </a:spcBef>
              <a:spcAft>
                <a:spcPts val="0"/>
              </a:spcAft>
              <a:buNone/>
            </a:pPr>
            <a:r>
              <a:rPr lang="en" sz="2000" b="1" dirty="0">
                <a:solidFill>
                  <a:srgbClr val="032D60"/>
                </a:solidFill>
                <a:latin typeface="+mj-lt"/>
                <a:ea typeface="Avant Garde Demi SFDC"/>
                <a:cs typeface="Avant Garde Demi SFDC"/>
                <a:sym typeface="Avant Garde Demi SFDC"/>
              </a:rPr>
              <a:t>MFA Enforcement</a:t>
            </a:r>
            <a:endParaRPr sz="2000" b="1" dirty="0">
              <a:solidFill>
                <a:srgbClr val="032D60"/>
              </a:solidFill>
              <a:latin typeface="+mj-lt"/>
              <a:ea typeface="Avant Garde Demi SFDC"/>
              <a:cs typeface="Avant Garde Demi SFDC"/>
              <a:sym typeface="Avant Garde Demi SFDC"/>
            </a:endParaRPr>
          </a:p>
          <a:p>
            <a:pPr marL="274320" lvl="0" indent="-238759" algn="l" rtl="0">
              <a:spcBef>
                <a:spcPts val="16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MFA is a permanent part of the login experience; users must verify their identity each time they log in</a:t>
            </a:r>
            <a:endParaRPr sz="1600" dirty="0">
              <a:solidFill>
                <a:srgbClr val="59575C"/>
              </a:solidFill>
              <a:latin typeface="+mn-lt"/>
              <a:ea typeface="Salesforce Sans"/>
              <a:cs typeface="Salesforce Sans"/>
              <a:sym typeface="Salesforce Sans"/>
            </a:endParaRPr>
          </a:p>
          <a:p>
            <a:pPr marL="274320" lvl="0" indent="-238759"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Non-MFA users are auto-enabled for direct logins</a:t>
            </a:r>
            <a:endParaRPr sz="1600" dirty="0">
              <a:solidFill>
                <a:srgbClr val="59575C"/>
              </a:solidFill>
              <a:latin typeface="+mn-lt"/>
              <a:ea typeface="Salesforce Sans"/>
              <a:cs typeface="Salesforce Sans"/>
              <a:sym typeface="Salesforce Sans"/>
            </a:endParaRPr>
          </a:p>
          <a:p>
            <a:pPr marL="274320" lvl="0" indent="-238759"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Users already using MFA aren’t affected    </a:t>
            </a:r>
            <a:endParaRPr sz="1600" dirty="0">
              <a:solidFill>
                <a:srgbClr val="59575C"/>
              </a:solidFill>
              <a:latin typeface="+mn-lt"/>
              <a:ea typeface="Salesforce Sans"/>
              <a:cs typeface="Salesforce Sans"/>
              <a:sym typeface="Salesforce Sans"/>
            </a:endParaRPr>
          </a:p>
          <a:p>
            <a:pPr marL="274320" lvl="0" indent="-238759"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Customer admins and users can’t disable MFA</a:t>
            </a:r>
            <a:endParaRPr sz="1600" dirty="0">
              <a:solidFill>
                <a:srgbClr val="59575C"/>
              </a:solidFill>
              <a:latin typeface="+mn-lt"/>
              <a:ea typeface="Salesforce Sans"/>
              <a:cs typeface="Salesforce Sans"/>
              <a:sym typeface="Salesforce Sans"/>
            </a:endParaRPr>
          </a:p>
          <a:p>
            <a:pPr marL="0" lvl="0" indent="0" algn="l" rtl="0">
              <a:spcBef>
                <a:spcPts val="800"/>
              </a:spcBef>
              <a:spcAft>
                <a:spcPts val="800"/>
              </a:spcAft>
              <a:buClr>
                <a:srgbClr val="000000"/>
              </a:buClr>
              <a:buFont typeface="Arial"/>
              <a:buNone/>
            </a:pPr>
            <a:endParaRPr sz="1600" dirty="0">
              <a:solidFill>
                <a:srgbClr val="59575C"/>
              </a:solidFill>
              <a:latin typeface="Salesforce Sans"/>
              <a:ea typeface="Salesforce Sans"/>
              <a:cs typeface="Salesforce Sans"/>
              <a:sym typeface="Salesforce Sans"/>
            </a:endParaRPr>
          </a:p>
        </p:txBody>
      </p:sp>
      <p:sp>
        <p:nvSpPr>
          <p:cNvPr id="976" name="Google Shape;976;p97"/>
          <p:cNvSpPr/>
          <p:nvPr/>
        </p:nvSpPr>
        <p:spPr>
          <a:xfrm>
            <a:off x="588581" y="1812988"/>
            <a:ext cx="5303400" cy="2883900"/>
          </a:xfrm>
          <a:prstGeom prst="roundRect">
            <a:avLst>
              <a:gd name="adj" fmla="val 8507"/>
            </a:avLst>
          </a:prstGeom>
          <a:solidFill>
            <a:srgbClr val="CFE9FE"/>
          </a:solidFill>
          <a:ln>
            <a:noFill/>
          </a:ln>
          <a:effectLst>
            <a:outerShdw blurRad="200025" algn="bl" rotWithShape="0">
              <a:srgbClr val="000000">
                <a:alpha val="20000"/>
              </a:srgbClr>
            </a:outerShdw>
          </a:effectLst>
        </p:spPr>
        <p:txBody>
          <a:bodyPr spcFirstLastPara="1" wrap="square" lIns="137150" tIns="137150" rIns="137150" bIns="137150" anchor="t" anchorCtr="0">
            <a:noAutofit/>
          </a:bodyPr>
          <a:lstStyle/>
          <a:p>
            <a:pPr marL="0" lvl="0" indent="0" algn="ctr" rtl="0">
              <a:spcBef>
                <a:spcPts val="0"/>
              </a:spcBef>
              <a:spcAft>
                <a:spcPts val="0"/>
              </a:spcAft>
              <a:buNone/>
            </a:pPr>
            <a:r>
              <a:rPr lang="en" sz="2000" b="1" dirty="0">
                <a:solidFill>
                  <a:srgbClr val="032D60"/>
                </a:solidFill>
                <a:latin typeface="+mj-lt"/>
                <a:ea typeface="Avant Garde Demi SFDC"/>
                <a:cs typeface="Avant Garde Demi SFDC"/>
                <a:sym typeface="Avant Garde Demi SFDC"/>
              </a:rPr>
              <a:t>MFA Auto-Enablement </a:t>
            </a:r>
            <a:endParaRPr sz="2000" b="1" dirty="0">
              <a:solidFill>
                <a:srgbClr val="032D60"/>
              </a:solidFill>
              <a:latin typeface="+mj-lt"/>
              <a:ea typeface="Avant Garde Demi SFDC"/>
              <a:cs typeface="Avant Garde Demi SFDC"/>
              <a:sym typeface="Avant Garde Demi SFDC"/>
            </a:endParaRPr>
          </a:p>
          <a:p>
            <a:pPr marL="274320" lvl="0" indent="-238759" algn="l" rtl="0">
              <a:spcBef>
                <a:spcPts val="16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Salesforce turns on MFA on a customer’s behalf</a:t>
            </a:r>
            <a:endParaRPr sz="1600" dirty="0">
              <a:solidFill>
                <a:srgbClr val="59575C"/>
              </a:solidFill>
              <a:latin typeface="+mn-lt"/>
              <a:ea typeface="Salesforce Sans"/>
              <a:cs typeface="Salesforce Sans"/>
              <a:sym typeface="Salesforce Sans"/>
            </a:endParaRPr>
          </a:p>
          <a:p>
            <a:pPr marL="274320" lvl="0" indent="-238759"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Users must use MFA to log in (after a 30 day grace period)</a:t>
            </a:r>
            <a:endParaRPr sz="1600" dirty="0">
              <a:solidFill>
                <a:srgbClr val="59575C"/>
              </a:solidFill>
              <a:latin typeface="+mn-lt"/>
              <a:ea typeface="Salesforce Sans"/>
              <a:cs typeface="Salesforce Sans"/>
              <a:sym typeface="Salesforce Sans"/>
            </a:endParaRPr>
          </a:p>
          <a:p>
            <a:pPr marL="274320" lvl="0" indent="-238759"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Login process prompts users to register for MFA</a:t>
            </a:r>
            <a:endParaRPr sz="1600" dirty="0">
              <a:solidFill>
                <a:srgbClr val="59575C"/>
              </a:solidFill>
              <a:latin typeface="+mn-lt"/>
              <a:ea typeface="Salesforce Sans"/>
              <a:cs typeface="Salesforce Sans"/>
              <a:sym typeface="Salesforce Sans"/>
            </a:endParaRPr>
          </a:p>
          <a:p>
            <a:pPr marL="274320" lvl="0" indent="-238759"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Users already using MFA aren’t affected    </a:t>
            </a:r>
            <a:endParaRPr sz="1600" dirty="0">
              <a:solidFill>
                <a:srgbClr val="59575C"/>
              </a:solidFill>
              <a:latin typeface="+mn-lt"/>
              <a:ea typeface="Salesforce Sans"/>
              <a:cs typeface="Salesforce Sans"/>
              <a:sym typeface="Salesforce Sans"/>
            </a:endParaRPr>
          </a:p>
          <a:p>
            <a:pPr marL="274320" lvl="0" indent="-238759" algn="l" rtl="0">
              <a:spcBef>
                <a:spcPts val="800"/>
              </a:spcBef>
              <a:spcAft>
                <a:spcPts val="80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Admins can disable MFA if they’re not ready for it</a:t>
            </a:r>
            <a:endParaRPr sz="1700" b="1" dirty="0">
              <a:solidFill>
                <a:srgbClr val="59575C"/>
              </a:solidFill>
              <a:latin typeface="+mn-lt"/>
              <a:ea typeface="Salesforce Sans"/>
              <a:cs typeface="Salesforce Sans"/>
              <a:sym typeface="Salesforce Sans"/>
            </a:endParaRPr>
          </a:p>
        </p:txBody>
      </p:sp>
      <p:sp>
        <p:nvSpPr>
          <p:cNvPr id="977" name="Google Shape;977;p97"/>
          <p:cNvSpPr txBox="1"/>
          <p:nvPr/>
        </p:nvSpPr>
        <p:spPr>
          <a:xfrm>
            <a:off x="450957" y="522906"/>
            <a:ext cx="11438700" cy="8661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None/>
            </a:pPr>
            <a:r>
              <a:rPr lang="en" sz="3200" b="1" dirty="0">
                <a:solidFill>
                  <a:srgbClr val="032D60"/>
                </a:solidFill>
                <a:latin typeface="+mj-lt"/>
                <a:ea typeface="Avant Garde Demi SFDC"/>
                <a:cs typeface="Avant Garde Demi SFDC"/>
                <a:sym typeface="Avant Garde Demi SFDC"/>
              </a:rPr>
              <a:t>What to Expect: MFA Auto-Enablement &amp; Enforcement</a:t>
            </a:r>
            <a:endParaRPr sz="3200" b="1" dirty="0">
              <a:solidFill>
                <a:srgbClr val="032D60"/>
              </a:solidFill>
              <a:latin typeface="+mj-lt"/>
              <a:ea typeface="Avant Garde Demi SFDC"/>
              <a:cs typeface="Avant Garde Demi SFDC"/>
              <a:sym typeface="Avant Garde Demi SFDC"/>
            </a:endParaRPr>
          </a:p>
        </p:txBody>
      </p:sp>
      <p:pic>
        <p:nvPicPr>
          <p:cNvPr id="978" name="Google Shape;978;p97" descr="Image"/>
          <p:cNvPicPr preferRelativeResize="0"/>
          <p:nvPr/>
        </p:nvPicPr>
        <p:blipFill rotWithShape="1">
          <a:blip r:embed="rId6">
            <a:alphaModFix/>
          </a:blip>
          <a:srcRect/>
          <a:stretch/>
        </p:blipFill>
        <p:spPr>
          <a:xfrm flipH="1">
            <a:off x="5988131" y="1389006"/>
            <a:ext cx="661375" cy="727199"/>
          </a:xfrm>
          <a:prstGeom prst="rect">
            <a:avLst/>
          </a:prstGeom>
          <a:noFill/>
          <a:ln>
            <a:noFill/>
          </a:ln>
          <a:effectLst>
            <a:outerShdw blurRad="57150" dist="19050" dir="5400000" algn="bl" rotWithShape="0">
              <a:srgbClr val="000000">
                <a:alpha val="50000"/>
              </a:srgbClr>
            </a:outerShdw>
          </a:effectLst>
        </p:spPr>
      </p:pic>
      <p:sp>
        <p:nvSpPr>
          <p:cNvPr id="979" name="Google Shape;979;p97"/>
          <p:cNvSpPr/>
          <p:nvPr/>
        </p:nvSpPr>
        <p:spPr>
          <a:xfrm>
            <a:off x="0" y="5608675"/>
            <a:ext cx="8431992" cy="1280178"/>
          </a:xfrm>
          <a:custGeom>
            <a:avLst/>
            <a:gdLst/>
            <a:ahLst/>
            <a:cxnLst/>
            <a:rect l="l" t="t" r="r" b="b"/>
            <a:pathLst>
              <a:path w="21600" h="21600" extrusionOk="0">
                <a:moveTo>
                  <a:pt x="0" y="0"/>
                </a:moveTo>
                <a:lnTo>
                  <a:pt x="0" y="21600"/>
                </a:lnTo>
                <a:lnTo>
                  <a:pt x="16513" y="21600"/>
                </a:lnTo>
                <a:cubicBezTo>
                  <a:pt x="17237" y="21600"/>
                  <a:pt x="17817" y="21600"/>
                  <a:pt x="18287" y="21518"/>
                </a:cubicBezTo>
                <a:cubicBezTo>
                  <a:pt x="18758" y="21436"/>
                  <a:pt x="19120" y="21273"/>
                  <a:pt x="19410" y="20948"/>
                </a:cubicBezTo>
                <a:cubicBezTo>
                  <a:pt x="20334" y="19856"/>
                  <a:pt x="21063" y="17495"/>
                  <a:pt x="21399" y="14495"/>
                </a:cubicBezTo>
                <a:cubicBezTo>
                  <a:pt x="21532" y="13312"/>
                  <a:pt x="21600" y="12061"/>
                  <a:pt x="21600" y="10800"/>
                </a:cubicBezTo>
                <a:cubicBezTo>
                  <a:pt x="21600" y="9539"/>
                  <a:pt x="21532" y="8288"/>
                  <a:pt x="21399" y="7105"/>
                </a:cubicBezTo>
                <a:cubicBezTo>
                  <a:pt x="21063" y="4105"/>
                  <a:pt x="20334" y="1744"/>
                  <a:pt x="19410" y="652"/>
                </a:cubicBezTo>
                <a:cubicBezTo>
                  <a:pt x="19120" y="327"/>
                  <a:pt x="18758" y="164"/>
                  <a:pt x="18287" y="82"/>
                </a:cubicBezTo>
                <a:cubicBezTo>
                  <a:pt x="17817" y="0"/>
                  <a:pt x="17237" y="0"/>
                  <a:pt x="16513" y="0"/>
                </a:cubicBezTo>
                <a:lnTo>
                  <a:pt x="0" y="0"/>
                </a:lnTo>
                <a:close/>
              </a:path>
            </a:pathLst>
          </a:custGeom>
          <a:solidFill>
            <a:srgbClr val="FBBE01"/>
          </a:solidFill>
          <a:ln>
            <a:noFill/>
          </a:ln>
        </p:spPr>
        <p:txBody>
          <a:bodyPr spcFirstLastPara="1" wrap="square" lIns="45650" tIns="45650" rIns="45650" bIns="45650" anchor="ctr" anchorCtr="0">
            <a:noAutofit/>
          </a:bodyPr>
          <a:lstStyle/>
          <a:p>
            <a:pPr marL="0" marR="0" lvl="0" indent="0" algn="ctr" rtl="0">
              <a:spcBef>
                <a:spcPts val="0"/>
              </a:spcBef>
              <a:spcAft>
                <a:spcPts val="0"/>
              </a:spcAft>
              <a:buNone/>
            </a:pPr>
            <a:endParaRPr sz="1800">
              <a:solidFill>
                <a:srgbClr val="0B5CAB"/>
              </a:solidFill>
              <a:latin typeface="Salesforce Sans"/>
              <a:ea typeface="Salesforce Sans"/>
              <a:cs typeface="Salesforce Sans"/>
              <a:sym typeface="Salesforce Sans"/>
            </a:endParaRPr>
          </a:p>
        </p:txBody>
      </p:sp>
      <p:sp>
        <p:nvSpPr>
          <p:cNvPr id="980" name="Google Shape;980;p97"/>
          <p:cNvSpPr txBox="1"/>
          <p:nvPr/>
        </p:nvSpPr>
        <p:spPr>
          <a:xfrm>
            <a:off x="998875" y="5867313"/>
            <a:ext cx="6791700" cy="762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800" b="1" dirty="0">
                <a:solidFill>
                  <a:srgbClr val="59575C"/>
                </a:solidFill>
                <a:latin typeface="+mn-lt"/>
                <a:ea typeface="Salesforce Sans"/>
                <a:cs typeface="Salesforce Sans"/>
                <a:sym typeface="Salesforce Sans"/>
              </a:rPr>
              <a:t>Using SSO? </a:t>
            </a:r>
            <a:r>
              <a:rPr lang="en" sz="1800" dirty="0">
                <a:solidFill>
                  <a:srgbClr val="59575C"/>
                </a:solidFill>
                <a:latin typeface="+mn-lt"/>
                <a:ea typeface="Salesforce Sans"/>
                <a:cs typeface="Salesforce Sans"/>
                <a:sym typeface="Salesforce Sans"/>
              </a:rPr>
              <a:t>Salesforce won’t take action to enable MFA for your SSO identity provider. But the contractual requirement applies to Salesforce access via SSO.</a:t>
            </a:r>
            <a:endParaRPr sz="1800" dirty="0">
              <a:solidFill>
                <a:srgbClr val="59575C"/>
              </a:solidFill>
              <a:latin typeface="+mn-lt"/>
            </a:endParaRPr>
          </a:p>
        </p:txBody>
      </p:sp>
      <p:grpSp>
        <p:nvGrpSpPr>
          <p:cNvPr id="981" name="Google Shape;981;p97"/>
          <p:cNvGrpSpPr/>
          <p:nvPr/>
        </p:nvGrpSpPr>
        <p:grpSpPr>
          <a:xfrm>
            <a:off x="-11" y="6132174"/>
            <a:ext cx="1082161" cy="763006"/>
            <a:chOff x="-11361" y="5724888"/>
            <a:chExt cx="1082161" cy="763006"/>
          </a:xfrm>
        </p:grpSpPr>
        <p:pic>
          <p:nvPicPr>
            <p:cNvPr id="982" name="Google Shape;982;p97" descr="Image"/>
            <p:cNvPicPr preferRelativeResize="0"/>
            <p:nvPr/>
          </p:nvPicPr>
          <p:blipFill rotWithShape="1">
            <a:blip r:embed="rId7">
              <a:alphaModFix/>
            </a:blip>
            <a:srcRect l="33364" b="18619"/>
            <a:stretch/>
          </p:blipFill>
          <p:spPr>
            <a:xfrm>
              <a:off x="0" y="5724888"/>
              <a:ext cx="439607" cy="602814"/>
            </a:xfrm>
            <a:prstGeom prst="rect">
              <a:avLst/>
            </a:prstGeom>
            <a:noFill/>
            <a:ln>
              <a:noFill/>
            </a:ln>
          </p:spPr>
        </p:pic>
        <p:pic>
          <p:nvPicPr>
            <p:cNvPr id="983" name="Google Shape;983;p97" descr="Group"/>
            <p:cNvPicPr preferRelativeResize="0"/>
            <p:nvPr/>
          </p:nvPicPr>
          <p:blipFill rotWithShape="1">
            <a:blip r:embed="rId8">
              <a:alphaModFix/>
            </a:blip>
            <a:srcRect t="2203" r="37644" b="14664"/>
            <a:stretch/>
          </p:blipFill>
          <p:spPr>
            <a:xfrm flipH="1">
              <a:off x="-11361" y="5780233"/>
              <a:ext cx="1082161" cy="707661"/>
            </a:xfrm>
            <a:prstGeom prst="rect">
              <a:avLst/>
            </a:prstGeom>
            <a:noFill/>
            <a:ln>
              <a:noFill/>
            </a:ln>
          </p:spPr>
        </p:pic>
      </p:grpSp>
    </p:spTree>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2"/>
        <p:cNvGrpSpPr/>
        <p:nvPr/>
      </p:nvGrpSpPr>
      <p:grpSpPr>
        <a:xfrm>
          <a:off x="0" y="0"/>
          <a:ext cx="0" cy="0"/>
          <a:chOff x="0" y="0"/>
          <a:chExt cx="0" cy="0"/>
        </a:xfrm>
      </p:grpSpPr>
      <p:sp>
        <p:nvSpPr>
          <p:cNvPr id="2273" name="Google Shape;2273;p162"/>
          <p:cNvSpPr txBox="1">
            <a:spLocks noGrp="1"/>
          </p:cNvSpPr>
          <p:nvPr>
            <p:ph type="title"/>
          </p:nvPr>
        </p:nvSpPr>
        <p:spPr>
          <a:xfrm>
            <a:off x="571505" y="66197"/>
            <a:ext cx="103968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The Login Experience After MFA Auto-Enablement</a:t>
            </a:r>
            <a:endParaRPr dirty="0">
              <a:latin typeface="+mj-lt"/>
            </a:endParaRPr>
          </a:p>
        </p:txBody>
      </p:sp>
      <p:pic>
        <p:nvPicPr>
          <p:cNvPr id="2274" name="Google Shape;2274;p162"/>
          <p:cNvPicPr preferRelativeResize="0">
            <a:picLocks noChangeAspect="1"/>
          </p:cNvPicPr>
          <p:nvPr/>
        </p:nvPicPr>
        <p:blipFill>
          <a:blip r:embed="rId3">
            <a:alphaModFix/>
          </a:blip>
          <a:stretch>
            <a:fillRect/>
          </a:stretch>
        </p:blipFill>
        <p:spPr>
          <a:xfrm>
            <a:off x="1463746" y="1783192"/>
            <a:ext cx="3060439" cy="3749039"/>
          </a:xfrm>
          <a:prstGeom prst="rect">
            <a:avLst/>
          </a:prstGeom>
          <a:noFill/>
          <a:ln w="9525" cap="flat" cmpd="sng">
            <a:solidFill>
              <a:schemeClr val="accent2"/>
            </a:solidFill>
            <a:prstDash val="solid"/>
            <a:round/>
            <a:headEnd type="none" w="sm" len="sm"/>
            <a:tailEnd type="none" w="sm" len="sm"/>
          </a:ln>
          <a:effectLst>
            <a:outerShdw blurRad="57150" dist="19050" dir="5400000" algn="bl" rotWithShape="0">
              <a:srgbClr val="000000">
                <a:alpha val="50000"/>
              </a:srgbClr>
            </a:outerShdw>
          </a:effectLst>
        </p:spPr>
      </p:pic>
      <p:pic>
        <p:nvPicPr>
          <p:cNvPr id="2275" name="Google Shape;2275;p162"/>
          <p:cNvPicPr preferRelativeResize="0">
            <a:picLocks noChangeAspect="1"/>
          </p:cNvPicPr>
          <p:nvPr/>
        </p:nvPicPr>
        <p:blipFill rotWithShape="1">
          <a:blip r:embed="rId4">
            <a:alphaModFix/>
          </a:blip>
          <a:srcRect b="9730"/>
          <a:stretch/>
        </p:blipFill>
        <p:spPr>
          <a:xfrm>
            <a:off x="5109277" y="1783192"/>
            <a:ext cx="3065089" cy="4846320"/>
          </a:xfrm>
          <a:prstGeom prst="rect">
            <a:avLst/>
          </a:prstGeom>
          <a:noFill/>
          <a:ln>
            <a:solidFill>
              <a:schemeClr val="accent2"/>
            </a:solidFill>
          </a:ln>
          <a:effectLst>
            <a:outerShdw blurRad="50800" dist="38100" dir="2700000" algn="tl" rotWithShape="0">
              <a:prstClr val="black">
                <a:alpha val="40000"/>
              </a:prstClr>
            </a:outerShdw>
          </a:effectLst>
        </p:spPr>
      </p:pic>
      <p:sp>
        <p:nvSpPr>
          <p:cNvPr id="2276" name="Google Shape;2276;p162"/>
          <p:cNvSpPr/>
          <p:nvPr/>
        </p:nvSpPr>
        <p:spPr>
          <a:xfrm>
            <a:off x="5549884" y="5207774"/>
            <a:ext cx="2206750" cy="735825"/>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2200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MFA Verification Methods and the User Experience</a:t>
            </a:r>
            <a:endParaRPr dirty="0">
              <a:solidFill>
                <a:schemeClr val="accent1"/>
              </a:solidFill>
              <a:latin typeface="+mj-lt"/>
            </a:endParaRPr>
          </a:p>
        </p:txBody>
      </p:sp>
    </p:spTree>
    <p:extLst>
      <p:ext uri="{BB962C8B-B14F-4D97-AF65-F5344CB8AC3E}">
        <p14:creationId xmlns:p14="http://schemas.microsoft.com/office/powerpoint/2010/main" val="1259469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Strong Verification Methods for MFA</a:t>
            </a:r>
            <a:endParaRPr sz="3200" b="1" dirty="0">
              <a:solidFill>
                <a:schemeClr val="accent1"/>
              </a:solidFill>
              <a:latin typeface="+mj-lt"/>
              <a:ea typeface="Salesforce Sans"/>
              <a:cs typeface="Salesforce Sans"/>
              <a:sym typeface="Salesforce Sans"/>
            </a:endParaRP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Available types of verification methods</a:t>
            </a:r>
            <a:endParaRPr sz="2400" strike="sngStrike" dirty="0">
              <a:solidFill>
                <a:schemeClr val="accent1"/>
              </a:solidFill>
              <a:latin typeface="+mj-lt"/>
              <a:ea typeface="Salesforce Sans"/>
              <a:cs typeface="Salesforce Sans"/>
              <a:sym typeface="Salesforce Sans"/>
            </a:endParaRP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SMS (Text) verification</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Phone call verification </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Email verification</a:t>
              </a:r>
              <a:endParaRPr sz="1300" dirty="0">
                <a:latin typeface="+mn-lt"/>
              </a:endParaRP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dirty="0">
                  <a:solidFill>
                    <a:srgbClr val="FFFFFF"/>
                  </a:solidFill>
                  <a:latin typeface="+mn-lt"/>
                  <a:ea typeface="Salesforce Sans"/>
                  <a:cs typeface="Salesforce Sans"/>
                  <a:sym typeface="Salesforce Sans"/>
                </a:rPr>
                <a:t>Not Supported</a:t>
              </a:r>
              <a:endParaRPr sz="1600" b="1" dirty="0">
                <a:latin typeface="+mn-lt"/>
              </a:endParaRP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Salesforce Authenticator</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Mobile App</a:t>
            </a:r>
            <a:endParaRPr sz="2000" dirty="0">
              <a:solidFill>
                <a:srgbClr val="FFFFFF"/>
              </a:solidFill>
              <a:latin typeface="+mn-lt"/>
              <a:ea typeface="Salesforce Sans"/>
              <a:cs typeface="Salesforce Sans"/>
              <a:sym typeface="Salesforce Sans"/>
            </a:endParaRP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Fast</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free authentication</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mn-lt"/>
              <a:ea typeface="Salesforce Sans"/>
              <a:cs typeface="Salesforce Sans"/>
              <a:sym typeface="Salesforce Sans"/>
            </a:endParaRP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Third-Party Authenticator </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Apps</a:t>
            </a:r>
            <a:endParaRPr sz="2000" dirty="0">
              <a:solidFill>
                <a:srgbClr val="FFFFFF"/>
              </a:solidFill>
              <a:latin typeface="+mn-lt"/>
              <a:ea typeface="Salesforce Sans"/>
              <a:cs typeface="Salesforce Sans"/>
              <a:sym typeface="Salesforce Sans"/>
            </a:endParaRP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Microsoft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Authy</a:t>
            </a:r>
            <a:endParaRPr sz="1100" dirty="0">
              <a:latin typeface="+mn-lt"/>
            </a:endParaRP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Security Keys</a:t>
            </a:r>
            <a:endParaRPr sz="2000" dirty="0">
              <a:latin typeface="+mn-lt"/>
            </a:endParaRP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Yubico’s YubiKey</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Google’s Titan Security Key</a:t>
            </a:r>
            <a:endParaRPr sz="1100" dirty="0">
              <a:solidFill>
                <a:srgbClr val="FFFFFF"/>
              </a:solidFill>
              <a:latin typeface="+mn-lt"/>
              <a:ea typeface="Salesforce Sans"/>
              <a:cs typeface="Salesforce Sans"/>
              <a:sym typeface="Salesforce Sans"/>
            </a:endParaRP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Built-In Authenticators</a:t>
            </a:r>
            <a:endParaRPr sz="2000" dirty="0">
              <a:latin typeface="+mn-lt"/>
            </a:endParaRP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n-US" sz="1100" dirty="0">
                <a:solidFill>
                  <a:schemeClr val="bg1"/>
                </a:solidFill>
                <a:latin typeface="+mn-lt"/>
              </a:rPr>
              <a:t>Desktop + mobile device biometric systems, such as: </a:t>
            </a:r>
          </a:p>
          <a:p>
            <a:pPr algn="ctr" fontAlgn="base"/>
            <a:r>
              <a:rPr lang="en-US" sz="1100" dirty="0">
                <a:solidFill>
                  <a:schemeClr val="bg1"/>
                </a:solidFill>
                <a:latin typeface="+mn-lt"/>
              </a:rPr>
              <a:t>Windows Hello</a:t>
            </a:r>
          </a:p>
          <a:p>
            <a:pPr algn="ctr" fontAlgn="base"/>
            <a:r>
              <a:rPr lang="en-US" sz="1100" dirty="0">
                <a:solidFill>
                  <a:schemeClr val="bg1"/>
                </a:solidFill>
                <a:latin typeface="+mn-lt"/>
              </a:rPr>
              <a:t>Touch ID</a:t>
            </a:r>
          </a:p>
          <a:p>
            <a:pPr algn="ctr" fontAlgn="base"/>
            <a:r>
              <a:rPr lang="en-US" sz="1100" dirty="0">
                <a:solidFill>
                  <a:schemeClr val="bg1"/>
                </a:solidFill>
                <a:latin typeface="+mn-lt"/>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Salesforce Authenticator</a:t>
            </a:r>
            <a:endParaRPr sz="3200" b="1" dirty="0">
              <a:solidFill>
                <a:schemeClr val="accent1"/>
              </a:solidFill>
              <a:latin typeface="+mj-lt"/>
              <a:ea typeface="Salesforce Sans"/>
              <a:cs typeface="Salesforce Sans"/>
              <a:sym typeface="Salesforce Sans"/>
            </a:endParaRP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2000" b="1" dirty="0">
                <a:solidFill>
                  <a:srgbClr val="59575C"/>
                </a:solidFill>
                <a:latin typeface="+mn-lt"/>
                <a:ea typeface="Salesforce Sans"/>
                <a:cs typeface="Salesforce Sans"/>
                <a:sym typeface="Salesforce Sans"/>
              </a:rPr>
              <a:t>Salesforce Authenticator </a:t>
            </a:r>
            <a:r>
              <a:rPr lang="en-US" sz="2000" dirty="0">
                <a:solidFill>
                  <a:srgbClr val="59575C"/>
                </a:solidFill>
                <a:latin typeface="+mn-lt"/>
                <a:ea typeface="Salesforce Sans"/>
                <a:cs typeface="Salesforce Sans"/>
                <a:sym typeface="Salesforce Sans"/>
              </a:rPr>
              <a:t>is a mobile app that can be used with MFA in your Salesforce org or tenant, driving a seamless user experience for your end users.</a:t>
            </a:r>
            <a:endParaRPr sz="20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b="1" dirty="0">
                <a:solidFill>
                  <a:srgbClr val="1C4587"/>
                </a:solidFill>
                <a:latin typeface="+mn-lt"/>
                <a:ea typeface="Salesforce Sans"/>
                <a:cs typeface="Salesforce Sans"/>
                <a:sym typeface="Salesforce Sans"/>
              </a:rPr>
              <a:t>Salesforce Authenticator tells the user:</a:t>
            </a:r>
            <a:endParaRPr sz="2000" b="1" dirty="0">
              <a:solidFill>
                <a:srgbClr val="1C4587"/>
              </a:solidFill>
              <a:latin typeface="+mn-lt"/>
              <a:ea typeface="Salesforce Sans"/>
              <a:cs typeface="Salesforce Sans"/>
              <a:sym typeface="Salesforce Sans"/>
            </a:endParaRPr>
          </a:p>
          <a:p>
            <a:pPr marL="749300" lvl="0" indent="-342900" algn="l" rtl="0">
              <a:spcBef>
                <a:spcPts val="3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action</a:t>
            </a:r>
            <a:r>
              <a:rPr lang="en-US" sz="1600" dirty="0">
                <a:solidFill>
                  <a:srgbClr val="59575C"/>
                </a:solidFill>
                <a:latin typeface="+mn-lt"/>
                <a:ea typeface="Salesforce Sans"/>
                <a:cs typeface="Salesforce Sans"/>
                <a:sym typeface="Salesforce Sans"/>
              </a:rPr>
              <a:t> needs to be approved</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user</a:t>
            </a:r>
            <a:r>
              <a:rPr lang="en-US" sz="1600" dirty="0">
                <a:solidFill>
                  <a:srgbClr val="59575C"/>
                </a:solidFill>
                <a:latin typeface="+mn-lt"/>
                <a:ea typeface="Salesforce Sans"/>
                <a:cs typeface="Salesforce Sans"/>
                <a:sym typeface="Salesforce Sans"/>
              </a:rPr>
              <a:t> is requesting the action</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which </a:t>
            </a:r>
            <a:r>
              <a:rPr lang="en-US" sz="1600" b="1" dirty="0">
                <a:solidFill>
                  <a:srgbClr val="59575C"/>
                </a:solidFill>
                <a:latin typeface="+mn-lt"/>
                <a:ea typeface="Salesforce Sans"/>
                <a:cs typeface="Salesforce Sans"/>
                <a:sym typeface="Salesforce Sans"/>
              </a:rPr>
              <a:t>service</a:t>
            </a:r>
            <a:r>
              <a:rPr lang="en-US" sz="1600" dirty="0">
                <a:solidFill>
                  <a:srgbClr val="59575C"/>
                </a:solidFill>
                <a:latin typeface="+mn-lt"/>
                <a:ea typeface="Salesforce Sans"/>
                <a:cs typeface="Salesforce Sans"/>
                <a:sym typeface="Salesforce Sans"/>
              </a:rPr>
              <a:t> is the requested action coming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device</a:t>
            </a:r>
            <a:r>
              <a:rPr lang="en-US" sz="1600" dirty="0">
                <a:solidFill>
                  <a:srgbClr val="59575C"/>
                </a:solidFill>
                <a:latin typeface="+mn-lt"/>
                <a:ea typeface="Salesforce Sans"/>
                <a:cs typeface="Salesforce Sans"/>
                <a:sym typeface="Salesforce Sans"/>
              </a:rPr>
              <a:t> the user is using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what </a:t>
            </a:r>
            <a:r>
              <a:rPr lang="en-US" sz="1600" b="1" dirty="0">
                <a:solidFill>
                  <a:srgbClr val="59575C"/>
                </a:solidFill>
                <a:latin typeface="+mn-lt"/>
                <a:ea typeface="Salesforce Sans"/>
                <a:cs typeface="Salesforce Sans"/>
                <a:sym typeface="Salesforce Sans"/>
              </a:rPr>
              <a:t>location</a:t>
            </a:r>
            <a:r>
              <a:rPr lang="en-US" sz="1600" dirty="0">
                <a:solidFill>
                  <a:srgbClr val="59575C"/>
                </a:solidFill>
                <a:latin typeface="+mn-lt"/>
                <a:ea typeface="Salesforce Sans"/>
                <a:cs typeface="Salesforce Sans"/>
                <a:sym typeface="Salesforce Sans"/>
              </a:rPr>
              <a:t> would the user approve or deny this request</a:t>
            </a:r>
            <a:endParaRPr sz="16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dirty="0">
                <a:solidFill>
                  <a:srgbClr val="59575C"/>
                </a:solidFill>
                <a:latin typeface="+mn-lt"/>
                <a:ea typeface="Salesforce Sans"/>
                <a:cs typeface="Salesforce Sans"/>
                <a:sym typeface="Salesforce Sans"/>
              </a:rPr>
              <a:t>With this information, the user can simply tap the "Approve" or "Deny" button to execute the decision, completing authentication quickly as part of their login process.</a:t>
            </a:r>
            <a:endParaRPr sz="20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2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Fast, frictionless, free authentication</a:t>
            </a:r>
            <a:endParaRPr sz="2400" dirty="0">
              <a:solidFill>
                <a:schemeClr val="accent1"/>
              </a:solidFill>
              <a:latin typeface="+mj-lt"/>
              <a:ea typeface="Salesforce Sans"/>
              <a:cs typeface="Salesforce Sans"/>
              <a:sym typeface="Salesforce Sans"/>
            </a:endParaRP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Third-Party Authenticator Apps</a:t>
            </a:r>
            <a:endParaRPr sz="3200" b="1" dirty="0">
              <a:solidFill>
                <a:schemeClr val="accent1"/>
              </a:solidFill>
              <a:latin typeface="+mj-lt"/>
              <a:ea typeface="Salesforce Sans"/>
              <a:cs typeface="Salesforce Sans"/>
              <a:sym typeface="Salesforce Sans"/>
            </a:endParaRP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You can use any authenticator app that generates temporary codes based on the OATH time-based one-time password (TOTP) algorithms </a:t>
            </a:r>
            <a:r>
              <a:rPr lang="en-US" sz="1600" dirty="0">
                <a:latin typeface="+mn-lt"/>
                <a:ea typeface="Salesforce Sans"/>
                <a:cs typeface="Salesforce Sans"/>
                <a:sym typeface="Salesforce Sans"/>
              </a:rPr>
              <a:t>(specified in </a:t>
            </a:r>
            <a:r>
              <a:rPr lang="en-US" sz="1600" u="sng" dirty="0">
                <a:solidFill>
                  <a:srgbClr val="1155CC"/>
                </a:solidFill>
                <a:latin typeface="+mn-lt"/>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en-US" sz="1600" dirty="0">
                <a:latin typeface="+mn-lt"/>
                <a:ea typeface="Salesforce Sans"/>
                <a:cs typeface="Salesforce Sans"/>
                <a:sym typeface="Salesforce Sans"/>
              </a:rPr>
              <a:t>). </a:t>
            </a:r>
            <a:endParaRPr sz="1900" dirty="0">
              <a:latin typeface="+mn-lt"/>
              <a:ea typeface="Salesforce Sans"/>
              <a:cs typeface="Salesforce Sans"/>
              <a:sym typeface="Salesforce Sans"/>
            </a:endParaRP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Google Authenticator</a:t>
            </a:r>
            <a:endParaRPr sz="1900" dirty="0">
              <a:latin typeface="+mn-lt"/>
              <a:ea typeface="Salesforce Sans"/>
              <a:cs typeface="Salesforce Sans"/>
              <a:sym typeface="Salesforce Sans"/>
            </a:endParaRP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Microsoft Authenticator</a:t>
            </a:r>
            <a:endParaRPr sz="1900" dirty="0">
              <a:latin typeface="+mn-lt"/>
            </a:endParaRP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err="1">
                <a:latin typeface="+mn-lt"/>
                <a:ea typeface="Salesforce Sans"/>
                <a:cs typeface="Salesforce Sans"/>
                <a:sym typeface="Salesforce Sans"/>
              </a:rPr>
              <a:t>Authy</a:t>
            </a:r>
            <a:endParaRPr sz="1900" dirty="0">
              <a:latin typeface="+mn-lt"/>
            </a:endParaRP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1570900" y="4236217"/>
            <a:ext cx="3458514"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000" b="1" dirty="0">
                <a:solidFill>
                  <a:schemeClr val="dk1"/>
                </a:solidFill>
                <a:latin typeface="+mn-lt"/>
                <a:ea typeface="Salesforce Sans"/>
                <a:cs typeface="Salesforce Sans"/>
                <a:sym typeface="Salesforce Sans"/>
              </a:rPr>
              <a:t>  Widely-Used Apps</a:t>
            </a:r>
            <a:endParaRPr sz="2000" dirty="0">
              <a:latin typeface="+mn-lt"/>
            </a:endParaRP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6" y="2499000"/>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 log in with this type of verification method, get a code from the app, then enter that code during the login process.</a:t>
            </a:r>
            <a:endParaRPr sz="2000" dirty="0">
              <a:latin typeface="+mn-lt"/>
              <a:ea typeface="Salesforce Sans"/>
              <a:cs typeface="Salesforce Sans"/>
              <a:sym typeface="Salesforce Sans"/>
            </a:endParaRP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TOTP apps don’t require a data or internet connection. </a:t>
            </a:r>
            <a:endParaRPr sz="2000" dirty="0">
              <a:latin typeface="+mn-lt"/>
              <a:ea typeface="Salesforce Sans"/>
              <a:cs typeface="Salesforce Sans"/>
              <a:sym typeface="Salesforce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6620100"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Multi-Factor Authentication (MFA)</a:t>
            </a:r>
            <a:endParaRPr dirty="0">
              <a:latin typeface="+mj-lt"/>
            </a:endParaRPr>
          </a:p>
        </p:txBody>
      </p:sp>
      <p:sp>
        <p:nvSpPr>
          <p:cNvPr id="1297" name="Google Shape;1297;p124"/>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en-US" dirty="0">
                <a:latin typeface="+mj-lt"/>
              </a:rPr>
              <a:t>Securing user account access</a:t>
            </a:r>
            <a:endParaRPr dirty="0">
              <a:latin typeface="+mj-lt"/>
            </a:endParaRP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550"/>
              </a:spcBef>
              <a:spcAft>
                <a:spcPts val="575"/>
              </a:spcAft>
              <a:buNone/>
            </a:pPr>
            <a:r>
              <a:rPr lang="en-US" b="1" dirty="0">
                <a:latin typeface="+mj-lt"/>
              </a:rPr>
              <a:t>Name, Title</a:t>
            </a:r>
            <a:br>
              <a:rPr lang="en-US" dirty="0">
                <a:latin typeface="+mj-lt"/>
              </a:rPr>
            </a:br>
            <a:r>
              <a:rPr lang="en-US" dirty="0">
                <a:latin typeface="+mj-lt"/>
              </a:rPr>
              <a:t>Twitter | Email</a:t>
            </a:r>
            <a:endParaRPr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9"/>
        <p:cNvGrpSpPr/>
        <p:nvPr/>
      </p:nvGrpSpPr>
      <p:grpSpPr>
        <a:xfrm>
          <a:off x="0" y="0"/>
          <a:ext cx="0" cy="0"/>
          <a:chOff x="0" y="0"/>
          <a:chExt cx="0" cy="0"/>
        </a:xfrm>
      </p:grpSpPr>
      <p:sp>
        <p:nvSpPr>
          <p:cNvPr id="1580" name="Google Shape;1580;p124"/>
          <p:cNvSpPr txBox="1"/>
          <p:nvPr/>
        </p:nvSpPr>
        <p:spPr>
          <a:xfrm>
            <a:off x="577856" y="76429"/>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Security Keys</a:t>
            </a:r>
            <a:endParaRPr sz="3200" b="1" dirty="0">
              <a:solidFill>
                <a:srgbClr val="032D60"/>
              </a:solidFill>
              <a:latin typeface="+mj-lt"/>
              <a:ea typeface="Avant Garde Demi SFDC"/>
              <a:cs typeface="Avant Garde Demi SFDC"/>
              <a:sym typeface="Avant Garde Demi SFDC"/>
            </a:endParaRPr>
          </a:p>
        </p:txBody>
      </p:sp>
      <p:sp>
        <p:nvSpPr>
          <p:cNvPr id="1582" name="Google Shape;1582;p124"/>
          <p:cNvSpPr/>
          <p:nvPr/>
        </p:nvSpPr>
        <p:spPr>
          <a:xfrm>
            <a:off x="6836625" y="1274775"/>
            <a:ext cx="4795500" cy="4341300"/>
          </a:xfrm>
          <a:prstGeom prst="roundRect">
            <a:avLst>
              <a:gd name="adj" fmla="val 13222"/>
            </a:avLst>
          </a:prstGeom>
          <a:solidFill>
            <a:srgbClr val="0D9DDA"/>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pic>
        <p:nvPicPr>
          <p:cNvPr id="1583" name="Google Shape;1583;p124"/>
          <p:cNvPicPr preferRelativeResize="0"/>
          <p:nvPr/>
        </p:nvPicPr>
        <p:blipFill>
          <a:blip r:embed="rId3">
            <a:alphaModFix/>
          </a:blip>
          <a:stretch>
            <a:fillRect/>
          </a:stretch>
        </p:blipFill>
        <p:spPr>
          <a:xfrm>
            <a:off x="9118561" y="355565"/>
            <a:ext cx="2993518" cy="1772719"/>
          </a:xfrm>
          <a:prstGeom prst="rect">
            <a:avLst/>
          </a:prstGeom>
          <a:noFill/>
          <a:ln>
            <a:noFill/>
          </a:ln>
          <a:effectLst>
            <a:outerShdw blurRad="57150" dist="19050" dir="5400000" algn="bl" rotWithShape="0">
              <a:srgbClr val="000000">
                <a:alpha val="50000"/>
              </a:srgbClr>
            </a:outerShdw>
          </a:effectLst>
        </p:spPr>
      </p:pic>
      <p:sp>
        <p:nvSpPr>
          <p:cNvPr id="1584" name="Google Shape;1584;p124"/>
          <p:cNvSpPr txBox="1"/>
          <p:nvPr/>
        </p:nvSpPr>
        <p:spPr>
          <a:xfrm>
            <a:off x="7173300" y="1902975"/>
            <a:ext cx="4128300" cy="3440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2000" b="1" dirty="0">
                <a:solidFill>
                  <a:srgbClr val="FFFFFF"/>
                </a:solidFill>
                <a:latin typeface="+mn-lt"/>
                <a:ea typeface="Salesforce Sans"/>
                <a:cs typeface="Salesforce Sans"/>
                <a:sym typeface="Salesforce Sans"/>
              </a:rPr>
              <a:t>Supported form factors: </a:t>
            </a:r>
            <a:r>
              <a:rPr lang="en" sz="2000" dirty="0">
                <a:solidFill>
                  <a:srgbClr val="FFFFFF"/>
                </a:solidFill>
                <a:latin typeface="+mn-lt"/>
                <a:ea typeface="Salesforce Sans"/>
                <a:cs typeface="Salesforce Sans"/>
                <a:sym typeface="Salesforce Sans"/>
              </a:rPr>
              <a:t> </a:t>
            </a:r>
            <a:endParaRPr sz="2000"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USB-A, USB-C, Lightning</a:t>
            </a:r>
            <a:endParaRPr sz="1600" dirty="0">
              <a:solidFill>
                <a:srgbClr val="FFFFFF"/>
              </a:solidFill>
              <a:latin typeface="+mn-lt"/>
              <a:ea typeface="Salesforce Sans"/>
              <a:cs typeface="Salesforce Sans"/>
              <a:sym typeface="Salesforce Sans"/>
            </a:endParaRPr>
          </a:p>
          <a:p>
            <a:pPr marL="0" lvl="0" indent="0" algn="l" rtl="0">
              <a:lnSpc>
                <a:spcPct val="100000"/>
              </a:lnSpc>
              <a:spcBef>
                <a:spcPts val="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en" sz="2000" b="1" dirty="0">
                <a:solidFill>
                  <a:srgbClr val="FFFFFF"/>
                </a:solidFill>
                <a:latin typeface="+mn-lt"/>
                <a:ea typeface="Salesforce Sans"/>
                <a:cs typeface="Salesforce Sans"/>
                <a:sym typeface="Salesforce Sans"/>
              </a:rPr>
              <a:t>Supported browsers for </a:t>
            </a:r>
            <a:r>
              <a:rPr lang="en" sz="2000" b="1" dirty="0" err="1">
                <a:solidFill>
                  <a:srgbClr val="FFFFFF"/>
                </a:solidFill>
                <a:latin typeface="+mn-lt"/>
                <a:ea typeface="Salesforce Sans"/>
                <a:cs typeface="Salesforce Sans"/>
                <a:sym typeface="Salesforce Sans"/>
              </a:rPr>
              <a:t>WebAuthn</a:t>
            </a:r>
            <a:r>
              <a:rPr lang="en" sz="2000" b="1" dirty="0">
                <a:solidFill>
                  <a:srgbClr val="FFFFFF"/>
                </a:solidFill>
                <a:latin typeface="+mn-lt"/>
                <a:ea typeface="Salesforce Sans"/>
                <a:cs typeface="Salesforce Sans"/>
                <a:sym typeface="Salesforce Sans"/>
              </a:rPr>
              <a:t> keys:</a:t>
            </a:r>
            <a:endParaRPr sz="2000" b="1"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Chrome, Edge Chromium, Firefox, Safari</a:t>
            </a:r>
            <a:endParaRPr sz="1600"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en" sz="2000" b="1" dirty="0">
                <a:solidFill>
                  <a:srgbClr val="FFFFFF"/>
                </a:solidFill>
                <a:latin typeface="+mn-lt"/>
                <a:ea typeface="Salesforce Sans"/>
                <a:cs typeface="Salesforce Sans"/>
                <a:sym typeface="Salesforce Sans"/>
              </a:rPr>
              <a:t>Supported browsers for U2F keys:</a:t>
            </a:r>
            <a:endParaRPr sz="2000" b="1"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Chrome, version 41 or later, Edge Chromium</a:t>
            </a:r>
            <a:endParaRPr sz="1600" b="1" dirty="0">
              <a:solidFill>
                <a:srgbClr val="FFFFFF"/>
              </a:solidFill>
              <a:latin typeface="+mn-lt"/>
              <a:ea typeface="Salesforce Sans"/>
              <a:cs typeface="Salesforce Sans"/>
              <a:sym typeface="Salesforce Sans"/>
            </a:endParaRPr>
          </a:p>
          <a:p>
            <a:pPr marL="0" lvl="0" indent="0" algn="l" rtl="0">
              <a:lnSpc>
                <a:spcPct val="100000"/>
              </a:lnSpc>
              <a:spcBef>
                <a:spcPts val="10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lnSpc>
                <a:spcPct val="100000"/>
              </a:lnSpc>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5" name="Google Shape;1585;p124"/>
          <p:cNvSpPr txBox="1"/>
          <p:nvPr/>
        </p:nvSpPr>
        <p:spPr>
          <a:xfrm>
            <a:off x="577839" y="3920479"/>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2000" b="1" dirty="0">
                <a:solidFill>
                  <a:srgbClr val="8A033E"/>
                </a:solidFill>
                <a:latin typeface="+mn-lt"/>
                <a:ea typeface="Salesforce Sans"/>
                <a:cs typeface="Salesforce Sans"/>
                <a:sym typeface="Salesforce Sans"/>
              </a:rPr>
              <a:t>Logging in with a security key is simple</a:t>
            </a:r>
            <a:endParaRPr sz="2000" b="1" dirty="0">
              <a:solidFill>
                <a:srgbClr val="8A033E"/>
              </a:solidFill>
              <a:latin typeface="+mn-lt"/>
              <a:ea typeface="Salesforce Sans"/>
              <a:cs typeface="Salesforce Sans"/>
              <a:sym typeface="Salesforce Sans"/>
            </a:endParaRPr>
          </a:p>
          <a:p>
            <a:pPr marL="609600" lvl="0" indent="-419100" algn="l" rtl="0">
              <a:lnSpc>
                <a:spcPct val="100000"/>
              </a:lnSpc>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Connect a security key to the computer</a:t>
            </a:r>
            <a:endParaRPr sz="1800" dirty="0">
              <a:solidFill>
                <a:srgbClr val="59575C"/>
              </a:solidFill>
              <a:latin typeface="+mn-lt"/>
              <a:ea typeface="Salesforce Sans"/>
              <a:cs typeface="Salesforce Sans"/>
              <a:sym typeface="Salesforce Sans"/>
            </a:endParaRPr>
          </a:p>
          <a:p>
            <a:pPr marL="609600" lvl="0" indent="-419100" algn="l" rtl="0">
              <a:lnSpc>
                <a:spcPct val="100000"/>
              </a:lnSpc>
              <a:spcBef>
                <a:spcPts val="700"/>
              </a:spcBef>
              <a:spcAft>
                <a:spcPts val="70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Press the key’s button to verify your identity</a:t>
            </a:r>
            <a:endParaRPr sz="1100" dirty="0">
              <a:solidFill>
                <a:srgbClr val="59575C"/>
              </a:solidFill>
              <a:latin typeface="+mn-lt"/>
              <a:ea typeface="Salesforce Sans"/>
              <a:cs typeface="Salesforce Sans"/>
              <a:sym typeface="Salesforce Sans"/>
            </a:endParaRPr>
          </a:p>
        </p:txBody>
      </p:sp>
      <p:sp>
        <p:nvSpPr>
          <p:cNvPr id="1586" name="Google Shape;1586;p124"/>
          <p:cNvSpPr txBox="1"/>
          <p:nvPr/>
        </p:nvSpPr>
        <p:spPr>
          <a:xfrm>
            <a:off x="577840" y="5343433"/>
            <a:ext cx="592826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800" dirty="0">
                <a:solidFill>
                  <a:srgbClr val="59575C"/>
                </a:solidFill>
                <a:latin typeface="+mn-lt"/>
                <a:ea typeface="Salesforce Sans"/>
                <a:cs typeface="Salesforce Sans"/>
                <a:sym typeface="Salesforce Sans"/>
              </a:rPr>
              <a:t>Use any security key that’s compatible with the </a:t>
            </a:r>
            <a:r>
              <a:rPr lang="en" sz="1800" dirty="0">
                <a:solidFill>
                  <a:srgbClr val="0B5CAB"/>
                </a:solidFill>
                <a:uFill>
                  <a:noFill/>
                </a:uFill>
                <a:latin typeface="+mn-lt"/>
                <a:ea typeface="Salesforce Sans"/>
                <a:cs typeface="Salesforce Sans"/>
                <a:sym typeface="Salesforce Sans"/>
                <a:hlinkClick r:id="rId4">
                  <a:extLst>
                    <a:ext uri="{A12FA001-AC4F-418D-AE19-62706E023703}">
                      <ahyp:hlinkClr xmlns:ahyp="http://schemas.microsoft.com/office/drawing/2018/hyperlinkcolor" val="tx"/>
                    </a:ext>
                  </a:extLst>
                </a:hlinkClick>
              </a:rPr>
              <a:t>FIDO U2F</a:t>
            </a:r>
            <a:r>
              <a:rPr lang="en" sz="1800" dirty="0">
                <a:solidFill>
                  <a:srgbClr val="59575C"/>
                </a:solidFill>
                <a:latin typeface="+mn-lt"/>
                <a:ea typeface="Salesforce Sans"/>
                <a:cs typeface="Salesforce Sans"/>
                <a:sym typeface="Salesforce Sans"/>
              </a:rPr>
              <a:t> or </a:t>
            </a:r>
            <a:r>
              <a:rPr lang="en" sz="1800" dirty="0">
                <a:solidFill>
                  <a:srgbClr val="0B5CAB"/>
                </a:solidFill>
                <a:uFill>
                  <a:noFill/>
                </a:u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WebAuthn (FIDO2)</a:t>
            </a:r>
            <a:r>
              <a:rPr lang="en" sz="1800" dirty="0">
                <a:solidFill>
                  <a:srgbClr val="59575C"/>
                </a:solidFill>
                <a:latin typeface="+mn-lt"/>
                <a:ea typeface="Salesforce Sans"/>
                <a:cs typeface="Salesforce Sans"/>
                <a:sym typeface="Salesforce Sans"/>
              </a:rPr>
              <a:t> standards, including </a:t>
            </a:r>
            <a:r>
              <a:rPr lang="en" sz="1800" dirty="0" err="1">
                <a:solidFill>
                  <a:srgbClr val="59575C"/>
                </a:solidFill>
                <a:latin typeface="+mn-lt"/>
                <a:ea typeface="Salesforce Sans"/>
                <a:cs typeface="Salesforce Sans"/>
                <a:sym typeface="Salesforce Sans"/>
              </a:rPr>
              <a:t>Yubico’s</a:t>
            </a:r>
            <a:r>
              <a:rPr lang="en" sz="1800" dirty="0">
                <a:solidFill>
                  <a:srgbClr val="59575C"/>
                </a:solidFill>
                <a:latin typeface="+mn-lt"/>
                <a:ea typeface="Salesforce Sans"/>
                <a:cs typeface="Salesforce Sans"/>
                <a:sym typeface="Salesforce Sans"/>
              </a:rPr>
              <a:t> YubiKey or Google’s Titan Key.</a:t>
            </a:r>
            <a:r>
              <a:rPr lang="en" sz="1800" b="1" dirty="0">
                <a:solidFill>
                  <a:srgbClr val="59575C"/>
                </a:solidFill>
                <a:latin typeface="+mn-lt"/>
                <a:ea typeface="Salesforce Sans"/>
                <a:cs typeface="Salesforce Sans"/>
                <a:sym typeface="Salesforce Sans"/>
              </a:rPr>
              <a:t> </a:t>
            </a:r>
            <a:endParaRPr sz="18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7" name="Google Shape;1587;p124"/>
          <p:cNvSpPr txBox="1"/>
          <p:nvPr/>
        </p:nvSpPr>
        <p:spPr>
          <a:xfrm>
            <a:off x="59495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2000" b="1" dirty="0">
                <a:solidFill>
                  <a:srgbClr val="8A033E"/>
                </a:solidFill>
                <a:latin typeface="+mn-lt"/>
                <a:ea typeface="Salesforce Sans"/>
                <a:cs typeface="Salesforce Sans"/>
                <a:sym typeface="Salesforce Sans"/>
              </a:rPr>
              <a:t>Easy-to-use hardware solution provides an alternative to mobile app verification methods</a:t>
            </a:r>
            <a:endParaRPr sz="2000" b="1" dirty="0">
              <a:solidFill>
                <a:srgbClr val="8A033E"/>
              </a:solidFill>
              <a:latin typeface="+mn-lt"/>
              <a:ea typeface="Salesforce Sans"/>
              <a:cs typeface="Salesforce Sans"/>
              <a:sym typeface="Salesforce Sans"/>
            </a:endParaRPr>
          </a:p>
          <a:p>
            <a:pPr marL="609600" lvl="0" indent="-419100" algn="l" rtl="0">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Works out of the box — no software to install</a:t>
            </a:r>
            <a:endParaRPr sz="1800" dirty="0">
              <a:solidFill>
                <a:srgbClr val="59575C"/>
              </a:solidFill>
              <a:latin typeface="+mn-lt"/>
              <a:ea typeface="Salesforce Sans"/>
              <a:cs typeface="Salesforce Sans"/>
              <a:sym typeface="Salesforce Sans"/>
            </a:endParaRPr>
          </a:p>
          <a:p>
            <a:pPr marL="609600" lvl="0" indent="-419100" algn="l" rtl="0">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Strong public-key cryptography that’s bound to a user’s account and your org’s domain</a:t>
            </a:r>
            <a:endParaRPr sz="1800" dirty="0">
              <a:solidFill>
                <a:srgbClr val="59575C"/>
              </a:solidFill>
              <a:latin typeface="+mn-lt"/>
              <a:ea typeface="Salesforce Sans"/>
              <a:cs typeface="Salesforce Sans"/>
              <a:sym typeface="Salesforce Sans"/>
            </a:endParaRPr>
          </a:p>
          <a:p>
            <a:pPr marL="609600" lvl="0" indent="-419100" algn="l" rtl="0">
              <a:spcBef>
                <a:spcPts val="700"/>
              </a:spcBef>
              <a:spcAft>
                <a:spcPts val="70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Resistant to malware and man-in-the-middle attacks</a:t>
            </a:r>
            <a:endParaRPr sz="2100" b="1" dirty="0">
              <a:solidFill>
                <a:srgbClr val="8A033E"/>
              </a:solidFill>
              <a:latin typeface="+mn-lt"/>
              <a:ea typeface="Salesforce Sans"/>
              <a:cs typeface="Salesforce Sans"/>
              <a:sym typeface="Salesforce Sans"/>
            </a:endParaRPr>
          </a:p>
        </p:txBody>
      </p:sp>
      <p:pic>
        <p:nvPicPr>
          <p:cNvPr id="1588" name="Google Shape;1588;p124"/>
          <p:cNvPicPr preferRelativeResize="0"/>
          <p:nvPr/>
        </p:nvPicPr>
        <p:blipFill rotWithShape="1">
          <a:blip r:embed="rId6">
            <a:alphaModFix/>
          </a:blip>
          <a:srcRect r="1390" b="30853"/>
          <a:stretch/>
        </p:blipFill>
        <p:spPr>
          <a:xfrm>
            <a:off x="9449912" y="6200099"/>
            <a:ext cx="2739040" cy="6579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Built-In Authenticators</a:t>
            </a:r>
            <a:endParaRPr sz="3200" b="1" dirty="0">
              <a:solidFill>
                <a:srgbClr val="032D60"/>
              </a:solidFill>
              <a:latin typeface="+mj-lt"/>
              <a:ea typeface="Avant Garde Demi SFDC"/>
              <a:cs typeface="Avant Garde Demi SFDC"/>
              <a:sym typeface="Avant Garde Demi SFDC"/>
            </a:endParaRPr>
          </a:p>
        </p:txBody>
      </p:sp>
      <p:sp>
        <p:nvSpPr>
          <p:cNvPr id="1594" name="Google Shape;1594;p125"/>
          <p:cNvSpPr txBox="1"/>
          <p:nvPr/>
        </p:nvSpPr>
        <p:spPr>
          <a:xfrm>
            <a:off x="571475" y="1348200"/>
            <a:ext cx="6252600"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800" b="1" dirty="0">
                <a:solidFill>
                  <a:srgbClr val="8A033E"/>
                </a:solidFill>
                <a:latin typeface="+mn-lt"/>
                <a:ea typeface="Salesforce Sans"/>
                <a:cs typeface="Salesforce Sans"/>
                <a:sym typeface="Salesforce Sans"/>
              </a:rPr>
              <a:t>Easy MFA verification using a desktop or mobile device’s built-in authenticator service, such as Windows Hello, Touch ID, or Face ID</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Verify identity with fingerprint, iris, or facial recognition scan</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No apps needed</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Strong public-key cryptography that’s unique to the user’s account</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Resistant to malware, phishing, and man-in-the-middle attacks</a:t>
            </a:r>
            <a:endParaRPr sz="1700" dirty="0">
              <a:solidFill>
                <a:srgbClr val="59575C"/>
              </a:solidFill>
              <a:latin typeface="+mn-lt"/>
              <a:ea typeface="Salesforce Sans"/>
              <a:cs typeface="Salesforce Sans"/>
              <a:sym typeface="Salesforce Sans"/>
            </a:endParaRPr>
          </a:p>
          <a:p>
            <a:pPr marL="0" lvl="0" indent="0" algn="l" rtl="0">
              <a:spcBef>
                <a:spcPts val="800"/>
              </a:spcBef>
              <a:spcAft>
                <a:spcPts val="0"/>
              </a:spcAft>
              <a:buNone/>
            </a:pPr>
            <a:endParaRPr lang="en" sz="1800" b="1" dirty="0">
              <a:solidFill>
                <a:srgbClr val="8A033E"/>
              </a:solidFill>
              <a:latin typeface="+mn-lt"/>
              <a:ea typeface="Salesforce Sans"/>
              <a:cs typeface="Salesforce Sans"/>
              <a:sym typeface="Salesforce Sans"/>
            </a:endParaRPr>
          </a:p>
          <a:p>
            <a:pPr marL="0" lvl="0" indent="0" algn="l" rtl="0">
              <a:spcBef>
                <a:spcPts val="800"/>
              </a:spcBef>
              <a:spcAft>
                <a:spcPts val="0"/>
              </a:spcAft>
              <a:buNone/>
            </a:pPr>
            <a:r>
              <a:rPr lang="en" sz="1800" b="1" dirty="0">
                <a:solidFill>
                  <a:srgbClr val="8A033E"/>
                </a:solidFill>
                <a:latin typeface="+mn-lt"/>
                <a:ea typeface="Salesforce Sans"/>
                <a:cs typeface="Salesforce Sans"/>
                <a:sym typeface="Salesforce Sans"/>
              </a:rPr>
              <a:t>Logging in with this type of verification method is easy!</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AutoNum type="arabicPeriod"/>
            </a:pPr>
            <a:r>
              <a:rPr lang="en" sz="1600" dirty="0">
                <a:solidFill>
                  <a:srgbClr val="59575C"/>
                </a:solidFill>
                <a:latin typeface="+mn-lt"/>
                <a:ea typeface="Salesforce Sans"/>
                <a:cs typeface="Salesforce Sans"/>
                <a:sym typeface="Salesforce Sans"/>
              </a:rPr>
              <a:t>Enter a username and password</a:t>
            </a:r>
            <a:endParaRPr sz="1600" dirty="0">
              <a:solidFill>
                <a:srgbClr val="59575C"/>
              </a:solidFill>
              <a:latin typeface="+mn-lt"/>
              <a:ea typeface="Salesforce Sans"/>
              <a:cs typeface="Salesforce Sans"/>
              <a:sym typeface="Salesforce Sans"/>
            </a:endParaRPr>
          </a:p>
          <a:p>
            <a:pPr marL="609600" lvl="0" indent="-406400" algn="l" rtl="0">
              <a:spcBef>
                <a:spcPts val="800"/>
              </a:spcBef>
              <a:spcAft>
                <a:spcPts val="800"/>
              </a:spcAft>
              <a:buClr>
                <a:srgbClr val="59575C"/>
              </a:buClr>
              <a:buSzPts val="1600"/>
              <a:buAutoNum type="arabicPeriod"/>
            </a:pPr>
            <a:r>
              <a:rPr lang="en" sz="1600" dirty="0">
                <a:solidFill>
                  <a:srgbClr val="59575C"/>
                </a:solidFill>
                <a:latin typeface="+mn-lt"/>
                <a:ea typeface="Salesforce Sans"/>
                <a:cs typeface="Salesforce Sans"/>
                <a:sym typeface="Salesforce Sans"/>
              </a:rPr>
              <a:t>Use your built-in authenticator to provide your biometric identifier, PIN, or password</a:t>
            </a:r>
            <a:endParaRPr sz="1900" dirty="0">
              <a:solidFill>
                <a:srgbClr val="59575C"/>
              </a:solidFill>
              <a:latin typeface="+mn-lt"/>
              <a:ea typeface="Salesforce Sans"/>
              <a:cs typeface="Salesforce Sans"/>
              <a:sym typeface="Salesforce Sans"/>
            </a:endParaRP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7110225" y="1348200"/>
            <a:ext cx="4503000" cy="4847100"/>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98" name="Google Shape;1598;p125"/>
          <p:cNvSpPr txBox="1"/>
          <p:nvPr/>
        </p:nvSpPr>
        <p:spPr>
          <a:xfrm>
            <a:off x="7260075" y="2584925"/>
            <a:ext cx="4086900"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User’s device, operating system, and browser must support the </a:t>
            </a:r>
            <a:r>
              <a:rPr lang="en" sz="1600" i="0" u="sng" strike="noStrike" cap="none" dirty="0">
                <a:solidFill>
                  <a:srgbClr val="FFFFFF"/>
                </a:solid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FIDO2 WebAuthn standard</a:t>
            </a:r>
            <a:r>
              <a:rPr lang="en" sz="1600" i="0" u="none" strike="noStrike" cap="none" dirty="0">
                <a:solidFill>
                  <a:srgbClr val="FFFFFF"/>
                </a:solidFill>
                <a:latin typeface="+mn-lt"/>
                <a:ea typeface="Salesforce Sans"/>
                <a:cs typeface="Salesforce Sans"/>
                <a:sym typeface="Salesforce Sans"/>
              </a:rPr>
              <a:t>.</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Built-in authenticator service must be enabled and set up to verify a user’s identity via a biometric, PIN, or password.</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For biometric authentication, user’s device must include a supported fingerprint, iris, or facial scanner.</a:t>
            </a:r>
            <a:endParaRPr sz="1600" i="0" u="none" strike="noStrike" cap="none"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800"/>
              </a:spcAft>
              <a:buClr>
                <a:srgbClr val="FFFFFF"/>
              </a:buClr>
              <a:buSzPts val="1600"/>
              <a:buFont typeface="Salesforce Sans"/>
              <a:buChar char="●"/>
            </a:pPr>
            <a:r>
              <a:rPr lang="en" sz="1600" dirty="0">
                <a:solidFill>
                  <a:srgbClr val="FFFFFF"/>
                </a:solidFill>
                <a:latin typeface="+mn-lt"/>
                <a:ea typeface="Salesforce Sans"/>
                <a:cs typeface="Salesforce Sans"/>
                <a:sym typeface="Salesforce Sans"/>
              </a:rPr>
              <a:t>Works only for logins to the device where the built-in authenticator exists.</a:t>
            </a:r>
            <a:endParaRPr sz="1600" dirty="0">
              <a:solidFill>
                <a:srgbClr val="FFFFFF"/>
              </a:solidFill>
              <a:latin typeface="+mn-lt"/>
              <a:ea typeface="Salesforce Sans"/>
              <a:cs typeface="Salesforce Sans"/>
              <a:sym typeface="Salesforce Sans"/>
            </a:endParaRPr>
          </a:p>
        </p:txBody>
      </p:sp>
      <p:sp>
        <p:nvSpPr>
          <p:cNvPr id="1599" name="Google Shape;1599;p125"/>
          <p:cNvSpPr/>
          <p:nvPr/>
        </p:nvSpPr>
        <p:spPr>
          <a:xfrm>
            <a:off x="9005124" y="1520226"/>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70"/>
          <p:cNvSpPr txBox="1"/>
          <p:nvPr/>
        </p:nvSpPr>
        <p:spPr>
          <a:xfrm>
            <a:off x="582275" y="42512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chemeClr val="accent1"/>
                </a:solidFill>
                <a:latin typeface="+mj-lt"/>
                <a:ea typeface="Salesforce Sans"/>
                <a:cs typeface="Salesforce Sans"/>
                <a:sym typeface="Salesforce Sans"/>
              </a:rPr>
              <a:t>What Users Experience When MFA is Enabled</a:t>
            </a:r>
            <a:endParaRPr sz="3200" b="1" dirty="0">
              <a:solidFill>
                <a:schemeClr val="accent1"/>
              </a:solidFill>
              <a:latin typeface="+mj-lt"/>
              <a:ea typeface="Salesforce Sans"/>
              <a:cs typeface="Salesforce Sans"/>
              <a:sym typeface="Salesforce Sans"/>
            </a:endParaRPr>
          </a:p>
        </p:txBody>
      </p:sp>
      <p:sp>
        <p:nvSpPr>
          <p:cNvPr id="2480" name="Google Shape;2480;p170"/>
          <p:cNvSpPr txBox="1"/>
          <p:nvPr/>
        </p:nvSpPr>
        <p:spPr>
          <a:xfrm>
            <a:off x="555674" y="104475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 sz="2200" dirty="0">
                <a:solidFill>
                  <a:srgbClr val="032D60"/>
                </a:solidFill>
                <a:latin typeface="+mn-lt"/>
                <a:ea typeface="Salesforce Sans"/>
                <a:cs typeface="Salesforce Sans"/>
                <a:sym typeface="Salesforce Sans"/>
              </a:rPr>
              <a:t>Each user must:</a:t>
            </a:r>
            <a:endParaRPr sz="2200" dirty="0">
              <a:solidFill>
                <a:srgbClr val="032D60"/>
              </a:solidFill>
              <a:latin typeface="+mn-lt"/>
              <a:ea typeface="Salesforce Sans"/>
              <a:cs typeface="Salesforce Sans"/>
              <a:sym typeface="Salesforce Sans"/>
            </a:endParaRPr>
          </a:p>
        </p:txBody>
      </p:sp>
      <p:pic>
        <p:nvPicPr>
          <p:cNvPr id="2481" name="Google Shape;2481;p170" descr="21.png"/>
          <p:cNvPicPr preferRelativeResize="0"/>
          <p:nvPr/>
        </p:nvPicPr>
        <p:blipFill rotWithShape="1">
          <a:blip r:embed="rId3">
            <a:alphaModFix/>
          </a:blip>
          <a:srcRect/>
          <a:stretch/>
        </p:blipFill>
        <p:spPr>
          <a:xfrm>
            <a:off x="7802332" y="5056976"/>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Obtain a verification method</a:t>
            </a:r>
            <a:endParaRPr sz="2000" dirty="0">
              <a:solidFill>
                <a:srgbClr val="59575C"/>
              </a:solidFill>
              <a:latin typeface="+mn-lt"/>
              <a:ea typeface="Salesforce Sans"/>
              <a:cs typeface="Salesforce Sans"/>
              <a:sym typeface="Salesforce Sans"/>
            </a:endParaRP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1</a:t>
            </a:r>
            <a:endParaRPr sz="2400" b="1">
              <a:solidFill>
                <a:srgbClr val="FFFFFF"/>
              </a:solidFill>
              <a:latin typeface="Salesforce Sans"/>
              <a:ea typeface="Salesforce Sans"/>
              <a:cs typeface="Salesforce Sans"/>
              <a:sym typeface="Salesforce Sans"/>
            </a:endParaRP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Register the method to connect it to their    Salesforce account</a:t>
            </a:r>
            <a:endParaRPr sz="2000" dirty="0">
              <a:solidFill>
                <a:srgbClr val="59575C"/>
              </a:solidFill>
              <a:latin typeface="+mn-lt"/>
              <a:ea typeface="Salesforce Sans"/>
              <a:cs typeface="Salesforce Sans"/>
              <a:sym typeface="Salesforce Sans"/>
            </a:endParaRP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2</a:t>
            </a:r>
            <a:endParaRPr sz="2400" b="1">
              <a:solidFill>
                <a:srgbClr val="FFFFFF"/>
              </a:solidFill>
              <a:latin typeface="Salesforce Sans"/>
              <a:ea typeface="Salesforce Sans"/>
              <a:cs typeface="Salesforce Sans"/>
              <a:sym typeface="Salesforce Sans"/>
            </a:endParaRP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Use the verification method at each login to  verify their identity</a:t>
            </a:r>
            <a:endParaRPr sz="2000" dirty="0">
              <a:solidFill>
                <a:srgbClr val="59575C"/>
              </a:solidFill>
              <a:latin typeface="+mn-lt"/>
              <a:ea typeface="Salesforce Sans"/>
              <a:cs typeface="Salesforce Sans"/>
              <a:sym typeface="Salesforce Sans"/>
            </a:endParaRP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3</a:t>
            </a:r>
            <a:endParaRPr sz="2400" b="1">
              <a:solidFill>
                <a:srgbClr val="FFFFFF"/>
              </a:solidFill>
              <a:latin typeface="Salesforce Sans"/>
              <a:ea typeface="Salesforce Sans"/>
              <a:cs typeface="Salesforce Sans"/>
              <a:sym typeface="Salesforce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04"/>
        <p:cNvGrpSpPr/>
        <p:nvPr/>
      </p:nvGrpSpPr>
      <p:grpSpPr>
        <a:xfrm>
          <a:off x="0" y="0"/>
          <a:ext cx="0" cy="0"/>
          <a:chOff x="0" y="0"/>
          <a:chExt cx="0" cy="0"/>
        </a:xfrm>
      </p:grpSpPr>
      <p:pic>
        <p:nvPicPr>
          <p:cNvPr id="2305" name="Google Shape;2305;p166"/>
          <p:cNvPicPr preferRelativeResize="0"/>
          <p:nvPr/>
        </p:nvPicPr>
        <p:blipFill rotWithShape="1">
          <a:blip r:embed="rId3">
            <a:alphaModFix/>
          </a:blip>
          <a:srcRect b="11629"/>
          <a:stretch/>
        </p:blipFill>
        <p:spPr>
          <a:xfrm rot="5">
            <a:off x="7072251" y="5650993"/>
            <a:ext cx="1528460" cy="437473"/>
          </a:xfrm>
          <a:prstGeom prst="rect">
            <a:avLst/>
          </a:prstGeom>
          <a:noFill/>
          <a:ln>
            <a:noFill/>
          </a:ln>
        </p:spPr>
      </p:pic>
      <p:sp>
        <p:nvSpPr>
          <p:cNvPr id="2308" name="Google Shape;2308;p166"/>
          <p:cNvSpPr txBox="1"/>
          <p:nvPr/>
        </p:nvSpPr>
        <p:spPr>
          <a:xfrm>
            <a:off x="571494" y="409350"/>
            <a:ext cx="9158700" cy="687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Support Users and Ongoing Operations</a:t>
            </a:r>
            <a:endParaRPr sz="3200" b="1" dirty="0">
              <a:solidFill>
                <a:srgbClr val="032D60"/>
              </a:solidFill>
              <a:latin typeface="+mj-lt"/>
              <a:ea typeface="Avant Garde Demi SFDC"/>
              <a:cs typeface="Avant Garde Demi SFDC"/>
              <a:sym typeface="Avant Garde Demi SFDC"/>
            </a:endParaRPr>
          </a:p>
        </p:txBody>
      </p:sp>
      <p:sp>
        <p:nvSpPr>
          <p:cNvPr id="2309" name="Google Shape;2309;p166"/>
          <p:cNvSpPr txBox="1"/>
          <p:nvPr/>
        </p:nvSpPr>
        <p:spPr>
          <a:xfrm>
            <a:off x="571525" y="1216300"/>
            <a:ext cx="5673900" cy="12222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2400" dirty="0">
                <a:solidFill>
                  <a:srgbClr val="032D60"/>
                </a:solidFill>
                <a:latin typeface="+mj-lt"/>
                <a:ea typeface="Salesforce Sans"/>
                <a:cs typeface="Salesforce Sans"/>
                <a:sym typeface="Salesforce Sans"/>
              </a:rPr>
              <a:t>Assist your support team with operational issues and day-to-day user needs</a:t>
            </a:r>
            <a:endParaRPr sz="2400" dirty="0">
              <a:solidFill>
                <a:srgbClr val="032D60"/>
              </a:solidFill>
              <a:latin typeface="+mj-lt"/>
              <a:ea typeface="Salesforce Sans"/>
              <a:cs typeface="Salesforce Sans"/>
              <a:sym typeface="Salesforce Sans"/>
            </a:endParaRPr>
          </a:p>
        </p:txBody>
      </p:sp>
      <p:sp>
        <p:nvSpPr>
          <p:cNvPr id="2310" name="Google Shape;2310;p166"/>
          <p:cNvSpPr txBox="1"/>
          <p:nvPr/>
        </p:nvSpPr>
        <p:spPr>
          <a:xfrm>
            <a:off x="534195" y="2290845"/>
            <a:ext cx="4678138" cy="3467700"/>
          </a:xfrm>
          <a:prstGeom prst="rect">
            <a:avLst/>
          </a:prstGeom>
          <a:noFill/>
          <a:ln>
            <a:noFill/>
          </a:ln>
        </p:spPr>
        <p:txBody>
          <a:bodyPr spcFirstLastPara="1" wrap="square" lIns="0" tIns="0" rIns="0" bIns="0" anchor="t" anchorCtr="0">
            <a:noAutofit/>
          </a:bodyPr>
          <a:lstStyle/>
          <a:p>
            <a:pPr marL="457200" lvl="0" indent="-355600" algn="l" rtl="0">
              <a:spcBef>
                <a:spcPts val="0"/>
              </a:spcBef>
              <a:spcAft>
                <a:spcPts val="0"/>
              </a:spcAft>
              <a:buClr>
                <a:srgbClr val="59575C"/>
              </a:buClr>
              <a:buSzPts val="2000"/>
              <a:buChar char="●"/>
            </a:pPr>
            <a:r>
              <a:rPr lang="en" sz="2200" dirty="0">
                <a:solidFill>
                  <a:srgbClr val="59575C"/>
                </a:solidFill>
                <a:latin typeface="+mn-lt"/>
                <a:ea typeface="Salesforce Sans"/>
                <a:cs typeface="Salesforce Sans"/>
                <a:sym typeface="Salesforce Sans"/>
              </a:rPr>
              <a:t>Troubleshoot and resolve login and authentication problems</a:t>
            </a:r>
            <a:endParaRPr sz="2200" dirty="0">
              <a:solidFill>
                <a:srgbClr val="59575C"/>
              </a:solidFill>
              <a:latin typeface="+mn-lt"/>
              <a:ea typeface="Salesforce Sans"/>
              <a:cs typeface="Salesforce Sans"/>
              <a:sym typeface="Salesforce Sans"/>
            </a:endParaRPr>
          </a:p>
          <a:p>
            <a:pPr marL="457200" lvl="0" indent="-355600" algn="l" rtl="0">
              <a:spcBef>
                <a:spcPts val="1000"/>
              </a:spcBef>
              <a:spcAft>
                <a:spcPts val="0"/>
              </a:spcAft>
              <a:buClr>
                <a:srgbClr val="59575C"/>
              </a:buClr>
              <a:buSzPts val="2000"/>
              <a:buChar char="●"/>
            </a:pPr>
            <a:r>
              <a:rPr lang="en" sz="2200" dirty="0">
                <a:solidFill>
                  <a:srgbClr val="59575C"/>
                </a:solidFill>
                <a:latin typeface="+mn-lt"/>
                <a:ea typeface="Salesforce Sans"/>
                <a:cs typeface="Salesforce Sans"/>
                <a:sym typeface="Salesforce Sans"/>
              </a:rPr>
              <a:t>Help users recover access with temporary verification codes</a:t>
            </a:r>
            <a:endParaRPr sz="2200" dirty="0">
              <a:solidFill>
                <a:srgbClr val="59575C"/>
              </a:solidFill>
              <a:latin typeface="+mn-lt"/>
              <a:ea typeface="Salesforce Sans"/>
              <a:cs typeface="Salesforce Sans"/>
              <a:sym typeface="Salesforce Sans"/>
            </a:endParaRPr>
          </a:p>
          <a:p>
            <a:pPr marL="457200" lvl="0" indent="-355600" algn="l" rtl="0">
              <a:spcBef>
                <a:spcPts val="1000"/>
              </a:spcBef>
              <a:spcAft>
                <a:spcPts val="0"/>
              </a:spcAft>
              <a:buClr>
                <a:srgbClr val="59575C"/>
              </a:buClr>
              <a:buSzPts val="2000"/>
              <a:buChar char="●"/>
            </a:pPr>
            <a:r>
              <a:rPr lang="en" sz="2200" dirty="0">
                <a:solidFill>
                  <a:srgbClr val="59575C"/>
                </a:solidFill>
                <a:latin typeface="+mn-lt"/>
                <a:ea typeface="Salesforce Sans"/>
                <a:cs typeface="Salesforce Sans"/>
                <a:sym typeface="Salesforce Sans"/>
              </a:rPr>
              <a:t>Enable MFA for new employees</a:t>
            </a:r>
            <a:endParaRPr sz="2200" dirty="0">
              <a:solidFill>
                <a:srgbClr val="59575C"/>
              </a:solidFill>
              <a:latin typeface="+mn-lt"/>
              <a:ea typeface="Salesforce Sans"/>
              <a:cs typeface="Salesforce Sans"/>
              <a:sym typeface="Salesforce Sans"/>
            </a:endParaRPr>
          </a:p>
          <a:p>
            <a:pPr marL="457200" lvl="0" indent="-355600" algn="l" rtl="0">
              <a:spcBef>
                <a:spcPts val="1000"/>
              </a:spcBef>
              <a:spcAft>
                <a:spcPts val="0"/>
              </a:spcAft>
              <a:buClr>
                <a:srgbClr val="59575C"/>
              </a:buClr>
              <a:buSzPts val="2000"/>
              <a:buChar char="●"/>
            </a:pPr>
            <a:r>
              <a:rPr lang="en" sz="2200" dirty="0">
                <a:solidFill>
                  <a:srgbClr val="59575C"/>
                </a:solidFill>
                <a:latin typeface="+mn-lt"/>
                <a:ea typeface="Salesforce Sans"/>
                <a:cs typeface="Salesforce Sans"/>
                <a:sym typeface="Salesforce Sans"/>
              </a:rPr>
              <a:t>Stock and distribute security keys</a:t>
            </a:r>
            <a:endParaRPr sz="2200" dirty="0">
              <a:solidFill>
                <a:srgbClr val="59575C"/>
              </a:solidFill>
              <a:latin typeface="+mn-lt"/>
              <a:ea typeface="Salesforce Sans"/>
              <a:cs typeface="Salesforce Sans"/>
              <a:sym typeface="Salesforce Sans"/>
            </a:endParaRPr>
          </a:p>
          <a:p>
            <a:pPr marL="457200" lvl="0" indent="-355600" algn="l" rtl="0">
              <a:spcBef>
                <a:spcPts val="1000"/>
              </a:spcBef>
              <a:spcAft>
                <a:spcPts val="1000"/>
              </a:spcAft>
              <a:buClr>
                <a:srgbClr val="59575C"/>
              </a:buClr>
              <a:buSzPts val="2000"/>
              <a:buChar char="●"/>
            </a:pPr>
            <a:r>
              <a:rPr lang="en" sz="2200" dirty="0">
                <a:solidFill>
                  <a:srgbClr val="59575C"/>
                </a:solidFill>
                <a:latin typeface="+mn-lt"/>
                <a:ea typeface="Salesforce Sans"/>
                <a:cs typeface="Salesforce Sans"/>
                <a:sym typeface="Salesforce Sans"/>
              </a:rPr>
              <a:t>Manage inventory of security keys</a:t>
            </a:r>
            <a:endParaRPr sz="2200" dirty="0">
              <a:solidFill>
                <a:srgbClr val="59575C"/>
              </a:solidFill>
              <a:latin typeface="+mn-lt"/>
              <a:ea typeface="Salesforce Sans"/>
              <a:cs typeface="Salesforce Sans"/>
              <a:sym typeface="Salesforce Sans"/>
            </a:endParaRPr>
          </a:p>
        </p:txBody>
      </p:sp>
      <p:sp>
        <p:nvSpPr>
          <p:cNvPr id="2311" name="Google Shape;2311;p166"/>
          <p:cNvSpPr/>
          <p:nvPr/>
        </p:nvSpPr>
        <p:spPr>
          <a:xfrm>
            <a:off x="6493902" y="1902525"/>
            <a:ext cx="5795700" cy="3359700"/>
          </a:xfrm>
          <a:prstGeom prst="roundRect">
            <a:avLst>
              <a:gd name="adj" fmla="val 2978"/>
            </a:avLst>
          </a:prstGeom>
          <a:solidFill>
            <a:srgbClr val="032E61"/>
          </a:solidFill>
          <a:ln w="9525" cap="flat" cmpd="sng">
            <a:solidFill>
              <a:srgbClr val="0D9DD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12" name="Google Shape;2312;p166" descr="Google Shape;1895;p175"/>
          <p:cNvPicPr preferRelativeResize="0"/>
          <p:nvPr/>
        </p:nvPicPr>
        <p:blipFill rotWithShape="1">
          <a:blip r:embed="rId4">
            <a:alphaModFix/>
          </a:blip>
          <a:srcRect r="4698" b="15131"/>
          <a:stretch/>
        </p:blipFill>
        <p:spPr>
          <a:xfrm flipH="1">
            <a:off x="9904402" y="5772562"/>
            <a:ext cx="1381848" cy="287508"/>
          </a:xfrm>
          <a:prstGeom prst="rect">
            <a:avLst/>
          </a:prstGeom>
          <a:noFill/>
          <a:ln>
            <a:noFill/>
          </a:ln>
        </p:spPr>
      </p:pic>
      <p:pic>
        <p:nvPicPr>
          <p:cNvPr id="2313" name="Google Shape;2313;p166" descr="Google Shape;1897;p175"/>
          <p:cNvPicPr preferRelativeResize="0"/>
          <p:nvPr/>
        </p:nvPicPr>
        <p:blipFill rotWithShape="1">
          <a:blip r:embed="rId5">
            <a:alphaModFix/>
          </a:blip>
          <a:srcRect b="9518"/>
          <a:stretch/>
        </p:blipFill>
        <p:spPr>
          <a:xfrm>
            <a:off x="7872608" y="5438630"/>
            <a:ext cx="1458609" cy="692139"/>
          </a:xfrm>
          <a:prstGeom prst="rect">
            <a:avLst/>
          </a:prstGeom>
          <a:noFill/>
          <a:ln>
            <a:noFill/>
          </a:ln>
        </p:spPr>
      </p:pic>
      <p:pic>
        <p:nvPicPr>
          <p:cNvPr id="2314" name="Google Shape;2314;p166" descr="Google Shape;1898;p175"/>
          <p:cNvPicPr preferRelativeResize="0"/>
          <p:nvPr/>
        </p:nvPicPr>
        <p:blipFill rotWithShape="1">
          <a:blip r:embed="rId6">
            <a:alphaModFix/>
          </a:blip>
          <a:srcRect/>
          <a:stretch/>
        </p:blipFill>
        <p:spPr>
          <a:xfrm>
            <a:off x="8715014" y="6240804"/>
            <a:ext cx="1416561" cy="56963"/>
          </a:xfrm>
          <a:prstGeom prst="rect">
            <a:avLst/>
          </a:prstGeom>
          <a:noFill/>
          <a:ln>
            <a:noFill/>
          </a:ln>
        </p:spPr>
      </p:pic>
      <p:pic>
        <p:nvPicPr>
          <p:cNvPr id="2315" name="Google Shape;2315;p166" descr="Google Shape;1899;p175"/>
          <p:cNvPicPr preferRelativeResize="0"/>
          <p:nvPr/>
        </p:nvPicPr>
        <p:blipFill rotWithShape="1">
          <a:blip r:embed="rId7">
            <a:alphaModFix/>
          </a:blip>
          <a:srcRect/>
          <a:stretch/>
        </p:blipFill>
        <p:spPr>
          <a:xfrm>
            <a:off x="6445793" y="1848643"/>
            <a:ext cx="6036595" cy="4420442"/>
          </a:xfrm>
          <a:prstGeom prst="rect">
            <a:avLst/>
          </a:prstGeom>
          <a:noFill/>
          <a:ln>
            <a:noFill/>
          </a:ln>
        </p:spPr>
      </p:pic>
      <p:pic>
        <p:nvPicPr>
          <p:cNvPr id="2316" name="Google Shape;2316;p166" descr="Google Shape;1900;p175"/>
          <p:cNvPicPr preferRelativeResize="0"/>
          <p:nvPr/>
        </p:nvPicPr>
        <p:blipFill rotWithShape="1">
          <a:blip r:embed="rId8">
            <a:alphaModFix/>
          </a:blip>
          <a:srcRect/>
          <a:stretch/>
        </p:blipFill>
        <p:spPr>
          <a:xfrm>
            <a:off x="8165201" y="5864398"/>
            <a:ext cx="1027595" cy="437487"/>
          </a:xfrm>
          <a:prstGeom prst="rect">
            <a:avLst/>
          </a:prstGeom>
          <a:noFill/>
          <a:ln>
            <a:noFill/>
          </a:ln>
        </p:spPr>
      </p:pic>
      <p:pic>
        <p:nvPicPr>
          <p:cNvPr id="2317" name="Google Shape;2317;p166" descr="Google Shape;1901;p175"/>
          <p:cNvPicPr preferRelativeResize="0"/>
          <p:nvPr/>
        </p:nvPicPr>
        <p:blipFill rotWithShape="1">
          <a:blip r:embed="rId9">
            <a:alphaModFix/>
          </a:blip>
          <a:srcRect b="8062"/>
          <a:stretch/>
        </p:blipFill>
        <p:spPr>
          <a:xfrm flipH="1">
            <a:off x="8757238" y="6020881"/>
            <a:ext cx="566737" cy="293985"/>
          </a:xfrm>
          <a:prstGeom prst="rect">
            <a:avLst/>
          </a:prstGeom>
          <a:noFill/>
          <a:ln>
            <a:noFill/>
          </a:ln>
        </p:spPr>
      </p:pic>
      <p:pic>
        <p:nvPicPr>
          <p:cNvPr id="2318" name="Google Shape;2318;p166" descr="Google Shape;1902;p175"/>
          <p:cNvPicPr preferRelativeResize="0"/>
          <p:nvPr/>
        </p:nvPicPr>
        <p:blipFill rotWithShape="1">
          <a:blip r:embed="rId10">
            <a:alphaModFix/>
          </a:blip>
          <a:srcRect b="2837"/>
          <a:stretch/>
        </p:blipFill>
        <p:spPr>
          <a:xfrm>
            <a:off x="8557610" y="6163892"/>
            <a:ext cx="430775" cy="152281"/>
          </a:xfrm>
          <a:prstGeom prst="rect">
            <a:avLst/>
          </a:prstGeom>
          <a:noFill/>
          <a:ln>
            <a:noFill/>
          </a:ln>
        </p:spPr>
      </p:pic>
      <p:sp>
        <p:nvSpPr>
          <p:cNvPr id="2319" name="Google Shape;2319;p166"/>
          <p:cNvSpPr txBox="1"/>
          <p:nvPr/>
        </p:nvSpPr>
        <p:spPr>
          <a:xfrm>
            <a:off x="6992800" y="2416800"/>
            <a:ext cx="4846200" cy="2252700"/>
          </a:xfrm>
          <a:prstGeom prst="rect">
            <a:avLst/>
          </a:prstGeom>
          <a:noFill/>
          <a:ln>
            <a:noFill/>
          </a:ln>
        </p:spPr>
        <p:txBody>
          <a:bodyPr spcFirstLastPara="1" wrap="square" lIns="119875" tIns="119875" rIns="119875" bIns="119875" anchor="t" anchorCtr="0">
            <a:noAutofit/>
          </a:bodyPr>
          <a:lstStyle/>
          <a:p>
            <a:pPr marL="0" lvl="0" indent="0" algn="ctr" rtl="0">
              <a:spcBef>
                <a:spcPts val="0"/>
              </a:spcBef>
              <a:spcAft>
                <a:spcPts val="0"/>
              </a:spcAft>
              <a:buNone/>
            </a:pPr>
            <a:r>
              <a:rPr lang="en" sz="2200" b="1" dirty="0">
                <a:solidFill>
                  <a:srgbClr val="FFFFFF"/>
                </a:solidFill>
                <a:latin typeface="+mn-lt"/>
                <a:ea typeface="Avant Garde Demi SFDC"/>
                <a:cs typeface="Avant Garde Demi SFDC"/>
                <a:sym typeface="Avant Garde Demi SFDC"/>
              </a:rPr>
              <a:t>Temporary Verification Codes</a:t>
            </a:r>
            <a:endParaRPr sz="2200" b="1" dirty="0">
              <a:solidFill>
                <a:srgbClr val="FFFFFF"/>
              </a:solidFill>
              <a:latin typeface="+mn-lt"/>
              <a:ea typeface="Avant Garde Demi SFDC"/>
              <a:cs typeface="Avant Garde Demi SFDC"/>
              <a:sym typeface="Avant Garde Demi SFDC"/>
            </a:endParaRPr>
          </a:p>
          <a:p>
            <a:pPr marL="0" lvl="0" indent="0" algn="ctr" rtl="0">
              <a:spcBef>
                <a:spcPts val="1300"/>
              </a:spcBef>
              <a:spcAft>
                <a:spcPts val="0"/>
              </a:spcAft>
              <a:buNone/>
            </a:pPr>
            <a:r>
              <a:rPr lang="en" sz="2200" dirty="0">
                <a:solidFill>
                  <a:srgbClr val="FFFFFF"/>
                </a:solidFill>
                <a:latin typeface="+mn-lt"/>
                <a:ea typeface="Salesforce Sans"/>
                <a:cs typeface="Salesforce Sans"/>
                <a:sym typeface="Salesforce Sans"/>
              </a:rPr>
              <a:t>Recovery plan if users forget or lose their usual verification method(s)</a:t>
            </a:r>
            <a:endParaRPr sz="2200" dirty="0">
              <a:solidFill>
                <a:srgbClr val="FFFFFF"/>
              </a:solidFill>
              <a:latin typeface="+mn-lt"/>
              <a:ea typeface="Salesforce Sans"/>
              <a:cs typeface="Salesforce Sans"/>
              <a:sym typeface="Salesforce Sans"/>
            </a:endParaRPr>
          </a:p>
          <a:p>
            <a:pPr marL="0" lvl="0" indent="0" algn="ctr" rtl="0">
              <a:spcBef>
                <a:spcPts val="1300"/>
              </a:spcBef>
              <a:spcAft>
                <a:spcPts val="1300"/>
              </a:spcAft>
              <a:buNone/>
            </a:pPr>
            <a:r>
              <a:rPr lang="en" sz="2200" dirty="0">
                <a:solidFill>
                  <a:srgbClr val="FFFFFF"/>
                </a:solidFill>
                <a:latin typeface="+mn-lt"/>
                <a:ea typeface="Salesforce Sans"/>
                <a:cs typeface="Salesforce Sans"/>
                <a:sym typeface="Salesforce Sans"/>
              </a:rPr>
              <a:t>Admins can set code expiration times from 1-24 hours</a:t>
            </a:r>
            <a:endParaRPr sz="2200" dirty="0">
              <a:solidFill>
                <a:srgbClr val="FFFFFF"/>
              </a:solidFill>
              <a:latin typeface="+mn-lt"/>
              <a:ea typeface="Salesforce Sans"/>
              <a:cs typeface="Salesforce Sans"/>
              <a:sym typeface="Salesforce Sans"/>
            </a:endParaRPr>
          </a:p>
        </p:txBody>
      </p:sp>
      <p:pic>
        <p:nvPicPr>
          <p:cNvPr id="2321" name="Google Shape;2321;p166" descr="Image"/>
          <p:cNvPicPr preferRelativeResize="0"/>
          <p:nvPr/>
        </p:nvPicPr>
        <p:blipFill rotWithShape="1">
          <a:blip r:embed="rId11">
            <a:alphaModFix/>
          </a:blip>
          <a:srcRect l="3643" t="8975" r="40050"/>
          <a:stretch/>
        </p:blipFill>
        <p:spPr>
          <a:xfrm flipH="1">
            <a:off x="9904395" y="5853405"/>
            <a:ext cx="619831" cy="446742"/>
          </a:xfrm>
          <a:custGeom>
            <a:avLst/>
            <a:gdLst/>
            <a:ahLst/>
            <a:cxnLst/>
            <a:rect l="l" t="t" r="r" b="b"/>
            <a:pathLst>
              <a:path w="21115" h="21600" extrusionOk="0">
                <a:moveTo>
                  <a:pt x="7588" y="0"/>
                </a:moveTo>
                <a:cubicBezTo>
                  <a:pt x="3741" y="1232"/>
                  <a:pt x="798" y="5637"/>
                  <a:pt x="135" y="11153"/>
                </a:cubicBezTo>
                <a:cubicBezTo>
                  <a:pt x="-310" y="14849"/>
                  <a:pt x="359" y="18634"/>
                  <a:pt x="1972" y="21600"/>
                </a:cubicBezTo>
                <a:lnTo>
                  <a:pt x="10407" y="21600"/>
                </a:lnTo>
                <a:lnTo>
                  <a:pt x="17658" y="21510"/>
                </a:lnTo>
                <a:cubicBezTo>
                  <a:pt x="18344" y="19663"/>
                  <a:pt x="18988" y="17790"/>
                  <a:pt x="19593" y="15894"/>
                </a:cubicBezTo>
                <a:cubicBezTo>
                  <a:pt x="20476" y="13122"/>
                  <a:pt x="21290" y="10199"/>
                  <a:pt x="21082" y="7139"/>
                </a:cubicBezTo>
                <a:cubicBezTo>
                  <a:pt x="21018" y="6191"/>
                  <a:pt x="20855" y="5267"/>
                  <a:pt x="20600" y="4397"/>
                </a:cubicBezTo>
                <a:lnTo>
                  <a:pt x="18132" y="1348"/>
                </a:lnTo>
                <a:lnTo>
                  <a:pt x="7588" y="0"/>
                </a:lnTo>
                <a:close/>
              </a:path>
            </a:pathLst>
          </a:cu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How to Enable MFA Yourself</a:t>
            </a:r>
            <a:br>
              <a:rPr lang="en-US" dirty="0">
                <a:solidFill>
                  <a:schemeClr val="accent1"/>
                </a:solidFill>
                <a:latin typeface="+mj-lt"/>
              </a:rPr>
            </a:br>
            <a:endParaRPr dirty="0">
              <a:solidFill>
                <a:schemeClr val="accent1"/>
              </a:solidFill>
              <a:latin typeface="+mj-lt"/>
            </a:endParaRPr>
          </a:p>
        </p:txBody>
      </p:sp>
    </p:spTree>
    <p:extLst>
      <p:ext uri="{BB962C8B-B14F-4D97-AF65-F5344CB8AC3E}">
        <p14:creationId xmlns:p14="http://schemas.microsoft.com/office/powerpoint/2010/main" val="20381513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310;p165">
            <a:extLst>
              <a:ext uri="{FF2B5EF4-FFF2-40B4-BE49-F238E27FC236}">
                <a16:creationId xmlns:a16="http://schemas.microsoft.com/office/drawing/2014/main" id="{BE657A73-3027-5CA9-F168-874AF4A14188}"/>
              </a:ext>
            </a:extLst>
          </p:cNvPr>
          <p:cNvSpPr txBox="1">
            <a:spLocks noGrp="1"/>
          </p:cNvSpPr>
          <p:nvPr>
            <p:ph type="title"/>
          </p:nvPr>
        </p:nvSpPr>
        <p:spPr>
          <a:xfrm>
            <a:off x="576075" y="66200"/>
            <a:ext cx="102642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Don’t Wait – Enable MFA Yourself</a:t>
            </a:r>
            <a:endParaRPr dirty="0">
              <a:latin typeface="+mj-lt"/>
            </a:endParaRPr>
          </a:p>
        </p:txBody>
      </p:sp>
      <p:sp>
        <p:nvSpPr>
          <p:cNvPr id="9" name="Google Shape;2311;p165">
            <a:extLst>
              <a:ext uri="{FF2B5EF4-FFF2-40B4-BE49-F238E27FC236}">
                <a16:creationId xmlns:a16="http://schemas.microsoft.com/office/drawing/2014/main" id="{667BE98A-357E-F71B-11E7-777CDC5F02E8}"/>
              </a:ext>
            </a:extLst>
          </p:cNvPr>
          <p:cNvSpPr txBox="1">
            <a:spLocks/>
          </p:cNvSpPr>
          <p:nvPr/>
        </p:nvSpPr>
        <p:spPr>
          <a:xfrm>
            <a:off x="576075" y="1118525"/>
            <a:ext cx="10264200" cy="6309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0" indent="0">
              <a:spcBef>
                <a:spcPts val="0"/>
              </a:spcBef>
              <a:spcAft>
                <a:spcPts val="300"/>
              </a:spcAft>
              <a:buFont typeface="Arial"/>
              <a:buNone/>
            </a:pPr>
            <a:r>
              <a:rPr lang="en-US" sz="2400">
                <a:solidFill>
                  <a:schemeClr val="accent1"/>
                </a:solidFill>
                <a:latin typeface="+mj-lt"/>
              </a:rPr>
              <a:t>Now is the time to protect your customers’ data</a:t>
            </a:r>
            <a:endParaRPr lang="en-US" sz="2400" dirty="0">
              <a:solidFill>
                <a:schemeClr val="accent1"/>
              </a:solidFill>
              <a:latin typeface="+mj-lt"/>
            </a:endParaRPr>
          </a:p>
        </p:txBody>
      </p:sp>
      <p:sp>
        <p:nvSpPr>
          <p:cNvPr id="10" name="Google Shape;2312;p165">
            <a:extLst>
              <a:ext uri="{FF2B5EF4-FFF2-40B4-BE49-F238E27FC236}">
                <a16:creationId xmlns:a16="http://schemas.microsoft.com/office/drawing/2014/main" id="{046DB0BE-794B-998F-B85D-85ED2383B577}"/>
              </a:ext>
            </a:extLst>
          </p:cNvPr>
          <p:cNvSpPr txBox="1">
            <a:spLocks/>
          </p:cNvSpPr>
          <p:nvPr/>
        </p:nvSpPr>
        <p:spPr>
          <a:xfrm>
            <a:off x="748175" y="2142305"/>
            <a:ext cx="3140100" cy="35129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0" indent="0" algn="ctr">
              <a:spcBef>
                <a:spcPts val="550"/>
              </a:spcBef>
              <a:buFont typeface="Arial"/>
              <a:buNone/>
            </a:pPr>
            <a:r>
              <a:rPr lang="en-US" sz="1600" b="1" dirty="0">
                <a:solidFill>
                  <a:schemeClr val="bg1"/>
                </a:solidFill>
                <a:latin typeface="+mn-lt"/>
              </a:rPr>
              <a:t>Recommended:  </a:t>
            </a:r>
          </a:p>
          <a:p>
            <a:pPr marL="0" indent="0" algn="ctr">
              <a:spcBef>
                <a:spcPts val="575"/>
              </a:spcBef>
              <a:buFont typeface="Arial"/>
              <a:buNone/>
            </a:pPr>
            <a:endParaRPr lang="en-US" sz="2400" b="1" dirty="0">
              <a:solidFill>
                <a:schemeClr val="bg1"/>
              </a:solidFill>
              <a:latin typeface="+mn-lt"/>
            </a:endParaRPr>
          </a:p>
          <a:p>
            <a:pPr marL="0" indent="0" algn="ctr">
              <a:spcBef>
                <a:spcPts val="575"/>
              </a:spcBef>
              <a:buFont typeface="Arial"/>
              <a:buNone/>
            </a:pPr>
            <a:r>
              <a:rPr lang="en-US" sz="2400" b="1" dirty="0">
                <a:solidFill>
                  <a:schemeClr val="bg1"/>
                </a:solidFill>
                <a:latin typeface="+mn-lt"/>
              </a:rPr>
              <a:t>Enable All Users   At Once</a:t>
            </a:r>
          </a:p>
        </p:txBody>
      </p:sp>
      <p:sp>
        <p:nvSpPr>
          <p:cNvPr id="11" name="Google Shape;2313;p165">
            <a:extLst>
              <a:ext uri="{FF2B5EF4-FFF2-40B4-BE49-F238E27FC236}">
                <a16:creationId xmlns:a16="http://schemas.microsoft.com/office/drawing/2014/main" id="{F1B5415B-05D0-5B2F-A2F0-BAA701A57763}"/>
              </a:ext>
            </a:extLst>
          </p:cNvPr>
          <p:cNvSpPr txBox="1">
            <a:spLocks/>
          </p:cNvSpPr>
          <p:nvPr/>
        </p:nvSpPr>
        <p:spPr>
          <a:xfrm>
            <a:off x="4527650" y="2142305"/>
            <a:ext cx="3140100" cy="35129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0" indent="0" algn="ctr">
              <a:spcBef>
                <a:spcPts val="550"/>
              </a:spcBef>
              <a:buFont typeface="Arial"/>
              <a:buNone/>
            </a:pPr>
            <a:r>
              <a:rPr lang="en-US" sz="1600" b="1" dirty="0">
                <a:solidFill>
                  <a:schemeClr val="bg1"/>
                </a:solidFill>
                <a:latin typeface="+mn-lt"/>
              </a:rPr>
              <a:t>Alternative: </a:t>
            </a:r>
          </a:p>
          <a:p>
            <a:pPr marL="0" indent="0" algn="ctr">
              <a:spcBef>
                <a:spcPts val="575"/>
              </a:spcBef>
              <a:buFont typeface="Arial"/>
              <a:buNone/>
            </a:pPr>
            <a:endParaRPr lang="en-US" sz="2400" b="1" dirty="0">
              <a:solidFill>
                <a:schemeClr val="bg1"/>
              </a:solidFill>
              <a:latin typeface="+mn-lt"/>
            </a:endParaRPr>
          </a:p>
          <a:p>
            <a:pPr marL="0" indent="0" algn="ctr">
              <a:spcBef>
                <a:spcPts val="575"/>
              </a:spcBef>
              <a:buFont typeface="Arial"/>
              <a:buNone/>
            </a:pPr>
            <a:r>
              <a:rPr lang="en-US" sz="2400" b="1" dirty="0">
                <a:solidFill>
                  <a:schemeClr val="bg1"/>
                </a:solidFill>
                <a:latin typeface="+mn-lt"/>
              </a:rPr>
              <a:t>Enable Groups of Users in Phases</a:t>
            </a:r>
          </a:p>
        </p:txBody>
      </p:sp>
      <p:sp>
        <p:nvSpPr>
          <p:cNvPr id="13" name="Google Shape;2315;p165">
            <a:extLst>
              <a:ext uri="{FF2B5EF4-FFF2-40B4-BE49-F238E27FC236}">
                <a16:creationId xmlns:a16="http://schemas.microsoft.com/office/drawing/2014/main" id="{BFA805CE-7D55-03E4-F191-FA7D4B6942B2}"/>
              </a:ext>
            </a:extLst>
          </p:cNvPr>
          <p:cNvSpPr txBox="1">
            <a:spLocks/>
          </p:cNvSpPr>
          <p:nvPr/>
        </p:nvSpPr>
        <p:spPr>
          <a:xfrm>
            <a:off x="8396957" y="2940795"/>
            <a:ext cx="3017108" cy="175883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1pPr>
            <a:lvl2pPr marL="914400" marR="0" lvl="1" indent="-3492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3pPr>
            <a:lvl4pPr marL="1828800" marR="0" lvl="3" indent="-3238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90000"/>
              </a:lnSpc>
              <a:spcBef>
                <a:spcPts val="300"/>
              </a:spcBef>
              <a:spcAft>
                <a:spcPts val="0"/>
              </a:spcAft>
              <a:buClr>
                <a:srgbClr val="000000"/>
              </a:buClr>
              <a:buSzPts val="1000"/>
              <a:buFont typeface="Arial"/>
              <a:buNone/>
              <a:defRPr sz="1000" b="0" i="0" u="none" strike="noStrike" cap="none">
                <a:solidFill>
                  <a:schemeClr val="accent2"/>
                </a:solidFill>
                <a:latin typeface="Salesforce Sans"/>
                <a:ea typeface="Salesforce Sans"/>
                <a:cs typeface="Salesforce Sans"/>
                <a:sym typeface="Salesforce Sans"/>
              </a:defRPr>
            </a:lvl5pPr>
            <a:lvl6pPr marL="2743200" marR="0" lvl="5"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6pPr>
            <a:lvl7pPr marL="3200400" marR="0" lvl="6"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7pPr>
            <a:lvl8pPr marL="3657600" marR="0" lvl="7"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8pPr>
            <a:lvl9pPr marL="4114800" marR="0" lvl="8" indent="-355600" algn="l" rtl="0">
              <a:lnSpc>
                <a:spcPct val="90000"/>
              </a:lnSpc>
              <a:spcBef>
                <a:spcPts val="300"/>
              </a:spcBef>
              <a:spcAft>
                <a:spcPts val="30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9pPr>
          </a:lstStyle>
          <a:p>
            <a:pPr marL="101600" indent="0">
              <a:lnSpc>
                <a:spcPct val="120000"/>
              </a:lnSpc>
              <a:spcBef>
                <a:spcPts val="550"/>
              </a:spcBef>
              <a:buSzPts val="2000"/>
            </a:pPr>
            <a:r>
              <a:rPr lang="en-US" sz="2000" b="1" i="0" u="none" strike="noStrike" dirty="0">
                <a:solidFill>
                  <a:schemeClr val="tx1"/>
                </a:solidFill>
                <a:effectLst/>
                <a:latin typeface="+mn-lt"/>
              </a:rPr>
              <a:t>Tip</a:t>
            </a:r>
            <a:r>
              <a:rPr lang="en-US" sz="2000" b="0" i="0" u="none" strike="noStrike" dirty="0">
                <a:solidFill>
                  <a:schemeClr val="tx1"/>
                </a:solidFill>
                <a:effectLst/>
                <a:latin typeface="+mn-lt"/>
              </a:rPr>
              <a:t>: </a:t>
            </a:r>
            <a:r>
              <a:rPr lang="en-US" sz="1600" b="0" i="0" u="none" strike="noStrike" dirty="0">
                <a:solidFill>
                  <a:schemeClr val="tx1"/>
                </a:solidFill>
                <a:effectLst/>
                <a:latin typeface="+mn-lt"/>
              </a:rPr>
              <a:t>Before turning on MFA, remember to waive it for the subset of MFA-exempt user types that must be manually excluded. </a:t>
            </a:r>
            <a:endParaRPr lang="en-US" sz="1600" b="0" dirty="0">
              <a:solidFill>
                <a:schemeClr val="tx1"/>
              </a:solidFill>
              <a:effectLst/>
              <a:latin typeface="+mn-lt"/>
            </a:endParaRPr>
          </a:p>
        </p:txBody>
      </p:sp>
      <p:sp>
        <p:nvSpPr>
          <p:cNvPr id="15" name="Google Shape;2552;p177">
            <a:extLst>
              <a:ext uri="{FF2B5EF4-FFF2-40B4-BE49-F238E27FC236}">
                <a16:creationId xmlns:a16="http://schemas.microsoft.com/office/drawing/2014/main" id="{B1BB2530-889D-352C-EDC4-86BF34DB95D9}"/>
              </a:ext>
            </a:extLst>
          </p:cNvPr>
          <p:cNvSpPr/>
          <p:nvPr/>
        </p:nvSpPr>
        <p:spPr>
          <a:xfrm rot="-5404374">
            <a:off x="9503892" y="3766318"/>
            <a:ext cx="803239" cy="3139081"/>
          </a:xfrm>
          <a:prstGeom prst="roundRect">
            <a:avLst>
              <a:gd name="adj" fmla="val 42223"/>
            </a:avLst>
          </a:prstGeom>
          <a:solidFill>
            <a:schemeClr val="accent1">
              <a:lumMod val="10000"/>
              <a:lumOff val="90000"/>
            </a:schemeClr>
          </a:solidFill>
          <a:ln w="9525" cap="flat" cmpd="sng">
            <a:noFill/>
            <a:prstDash val="solid"/>
            <a:round/>
            <a:headEnd type="none" w="sm" len="sm"/>
            <a:tailEnd type="none" w="sm" len="sm"/>
          </a:ln>
          <a:effectLst>
            <a:outerShdw blurRad="292100" dist="101600" dir="3660000" rotWithShape="0">
              <a:srgbClr val="000000">
                <a:alpha val="16470"/>
              </a:srgbClr>
            </a:outerShdw>
          </a:effectLst>
        </p:spPr>
        <p:txBody>
          <a:bodyPr spcFirstLastPara="1" wrap="square" lIns="45650" tIns="45650" rIns="45650" bIns="45650" anchor="ctr" anchorCtr="0">
            <a:noAutofit/>
          </a:bodyPr>
          <a:lstStyle/>
          <a:p>
            <a:pPr marL="0" marR="0" lvl="0" indent="0" algn="ctr"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14" name="Google Shape;2315;p165">
            <a:extLst>
              <a:ext uri="{FF2B5EF4-FFF2-40B4-BE49-F238E27FC236}">
                <a16:creationId xmlns:a16="http://schemas.microsoft.com/office/drawing/2014/main" id="{605A8469-87C6-4F95-6763-689AA45F6CCB}"/>
              </a:ext>
            </a:extLst>
          </p:cNvPr>
          <p:cNvSpPr txBox="1">
            <a:spLocks/>
          </p:cNvSpPr>
          <p:nvPr/>
        </p:nvSpPr>
        <p:spPr>
          <a:xfrm>
            <a:off x="8335461" y="4971431"/>
            <a:ext cx="3017108" cy="58142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1pPr>
            <a:lvl2pPr marL="914400" marR="0" lvl="1" indent="-3492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3pPr>
            <a:lvl4pPr marL="1828800" marR="0" lvl="3" indent="-3238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90000"/>
              </a:lnSpc>
              <a:spcBef>
                <a:spcPts val="300"/>
              </a:spcBef>
              <a:spcAft>
                <a:spcPts val="0"/>
              </a:spcAft>
              <a:buClr>
                <a:srgbClr val="000000"/>
              </a:buClr>
              <a:buSzPts val="1000"/>
              <a:buFont typeface="Arial"/>
              <a:buNone/>
              <a:defRPr sz="1000" b="0" i="0" u="none" strike="noStrike" cap="none">
                <a:solidFill>
                  <a:schemeClr val="accent2"/>
                </a:solidFill>
                <a:latin typeface="Salesforce Sans"/>
                <a:ea typeface="Salesforce Sans"/>
                <a:cs typeface="Salesforce Sans"/>
                <a:sym typeface="Salesforce Sans"/>
              </a:defRPr>
            </a:lvl5pPr>
            <a:lvl6pPr marL="2743200" marR="0" lvl="5"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6pPr>
            <a:lvl7pPr marL="3200400" marR="0" lvl="6"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7pPr>
            <a:lvl8pPr marL="3657600" marR="0" lvl="7"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8pPr>
            <a:lvl9pPr marL="4114800" marR="0" lvl="8" indent="-355600" algn="l" rtl="0">
              <a:lnSpc>
                <a:spcPct val="90000"/>
              </a:lnSpc>
              <a:spcBef>
                <a:spcPts val="300"/>
              </a:spcBef>
              <a:spcAft>
                <a:spcPts val="30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9pPr>
          </a:lstStyle>
          <a:p>
            <a:pPr marL="101600" indent="0" algn="ctr">
              <a:lnSpc>
                <a:spcPct val="120000"/>
              </a:lnSpc>
              <a:spcBef>
                <a:spcPts val="550"/>
              </a:spcBef>
              <a:buSzPts val="2000"/>
            </a:pPr>
            <a:r>
              <a:rPr lang="en-US" sz="1200" b="1" dirty="0">
                <a:solidFill>
                  <a:schemeClr val="tx1"/>
                </a:solidFill>
                <a:latin typeface="+mn-lt"/>
                <a:hlinkClick r:id="rId3">
                  <a:extLst>
                    <a:ext uri="{A12FA001-AC4F-418D-AE19-62706E023703}">
                      <ahyp:hlinkClr xmlns:ahyp="http://schemas.microsoft.com/office/drawing/2018/hyperlinkcolor" val="tx"/>
                    </a:ext>
                  </a:extLst>
                </a:hlinkClick>
              </a:rPr>
              <a:t>See the list of user types that require manual exclusion from MFA</a:t>
            </a:r>
            <a:endParaRPr lang="en-US" sz="1200" b="1" dirty="0">
              <a:solidFill>
                <a:schemeClr val="tx1"/>
              </a:solidFill>
              <a:effectLst/>
              <a:latin typeface="+mn-lt"/>
            </a:endParaRPr>
          </a:p>
        </p:txBody>
      </p:sp>
    </p:spTree>
    <p:extLst>
      <p:ext uri="{BB962C8B-B14F-4D97-AF65-F5344CB8AC3E}">
        <p14:creationId xmlns:p14="http://schemas.microsoft.com/office/powerpoint/2010/main" val="3376370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19"/>
        <p:cNvGrpSpPr/>
        <p:nvPr/>
      </p:nvGrpSpPr>
      <p:grpSpPr>
        <a:xfrm>
          <a:off x="0" y="0"/>
          <a:ext cx="0" cy="0"/>
          <a:chOff x="0" y="0"/>
          <a:chExt cx="0" cy="0"/>
        </a:xfrm>
      </p:grpSpPr>
      <p:sp>
        <p:nvSpPr>
          <p:cNvPr id="2320" name="Google Shape;2320;p166"/>
          <p:cNvSpPr txBox="1">
            <a:spLocks noGrp="1"/>
          </p:cNvSpPr>
          <p:nvPr>
            <p:ph type="title"/>
          </p:nvPr>
        </p:nvSpPr>
        <p:spPr>
          <a:xfrm>
            <a:off x="571504" y="63500"/>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sz="3200" dirty="0">
                <a:solidFill>
                  <a:schemeClr val="accent1"/>
                </a:solidFill>
                <a:latin typeface="+mj-lt"/>
              </a:rPr>
              <a:t>Enable MFA for All Users</a:t>
            </a:r>
            <a:endParaRPr sz="3200" dirty="0">
              <a:solidFill>
                <a:schemeClr val="accent1"/>
              </a:solidFill>
              <a:latin typeface="+mj-lt"/>
            </a:endParaRPr>
          </a:p>
        </p:txBody>
      </p:sp>
      <p:pic>
        <p:nvPicPr>
          <p:cNvPr id="3" name="Picture 2" descr="A screenshot of a computer&#10;&#10;Description automatically generated with medium confidence">
            <a:extLst>
              <a:ext uri="{FF2B5EF4-FFF2-40B4-BE49-F238E27FC236}">
                <a16:creationId xmlns:a16="http://schemas.microsoft.com/office/drawing/2014/main" id="{A9DF4F05-05C1-33BC-F517-46A40F72CF53}"/>
              </a:ext>
            </a:extLst>
          </p:cNvPr>
          <p:cNvPicPr>
            <a:picLocks noChangeAspect="1"/>
          </p:cNvPicPr>
          <p:nvPr/>
        </p:nvPicPr>
        <p:blipFill>
          <a:blip r:embed="rId3"/>
          <a:stretch>
            <a:fillRect/>
          </a:stretch>
        </p:blipFill>
        <p:spPr>
          <a:xfrm>
            <a:off x="917496" y="1326387"/>
            <a:ext cx="9888702" cy="497555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35"/>
        <p:cNvGrpSpPr/>
        <p:nvPr/>
      </p:nvGrpSpPr>
      <p:grpSpPr>
        <a:xfrm>
          <a:off x="0" y="0"/>
          <a:ext cx="0" cy="0"/>
          <a:chOff x="0" y="0"/>
          <a:chExt cx="0" cy="0"/>
        </a:xfrm>
      </p:grpSpPr>
      <p:sp>
        <p:nvSpPr>
          <p:cNvPr id="2336" name="Google Shape;2336;p168"/>
          <p:cNvSpPr txBox="1">
            <a:spLocks noGrp="1"/>
          </p:cNvSpPr>
          <p:nvPr>
            <p:ph type="title"/>
          </p:nvPr>
        </p:nvSpPr>
        <p:spPr>
          <a:xfrm>
            <a:off x="571504" y="63500"/>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sz="3200" dirty="0">
                <a:solidFill>
                  <a:schemeClr val="accent1"/>
                </a:solidFill>
                <a:latin typeface="+mj-lt"/>
              </a:rPr>
              <a:t>Enable MFA for Specific Users</a:t>
            </a:r>
            <a:endParaRPr sz="3200" dirty="0">
              <a:solidFill>
                <a:schemeClr val="accent1"/>
              </a:solidFill>
              <a:latin typeface="+mj-lt"/>
            </a:endParaRPr>
          </a:p>
        </p:txBody>
      </p:sp>
      <p:pic>
        <p:nvPicPr>
          <p:cNvPr id="2337" name="Google Shape;2337;p168"/>
          <p:cNvPicPr preferRelativeResize="0"/>
          <p:nvPr/>
        </p:nvPicPr>
        <p:blipFill rotWithShape="1">
          <a:blip r:embed="rId3">
            <a:alphaModFix amt="74000"/>
          </a:blip>
          <a:srcRect t="13369" b="13369"/>
          <a:stretch/>
        </p:blipFill>
        <p:spPr>
          <a:xfrm>
            <a:off x="1117538" y="1916499"/>
            <a:ext cx="9953624" cy="3280051"/>
          </a:xfrm>
          <a:prstGeom prst="rect">
            <a:avLst/>
          </a:prstGeom>
          <a:noFill/>
          <a:ln w="9525" cap="flat" cmpd="sng">
            <a:solidFill>
              <a:schemeClr val="dk1"/>
            </a:solidFill>
            <a:prstDash val="solid"/>
            <a:round/>
            <a:headEnd type="none" w="sm" len="sm"/>
            <a:tailEnd type="none" w="sm" len="sm"/>
          </a:ln>
        </p:spPr>
      </p:pic>
      <p:sp>
        <p:nvSpPr>
          <p:cNvPr id="2338" name="Google Shape;2338;p168"/>
          <p:cNvSpPr/>
          <p:nvPr/>
        </p:nvSpPr>
        <p:spPr>
          <a:xfrm>
            <a:off x="1183950" y="4484625"/>
            <a:ext cx="10039800" cy="509400"/>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39" name="Google Shape;2339;p168"/>
          <p:cNvPicPr preferRelativeResize="0"/>
          <p:nvPr/>
        </p:nvPicPr>
        <p:blipFill rotWithShape="1">
          <a:blip r:embed="rId4">
            <a:alphaModFix/>
          </a:blip>
          <a:srcRect l="1566" t="8657" r="23817" b="8649"/>
          <a:stretch/>
        </p:blipFill>
        <p:spPr>
          <a:xfrm>
            <a:off x="1227050" y="4523525"/>
            <a:ext cx="9953599" cy="431602"/>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27"/>
        <p:cNvGrpSpPr/>
        <p:nvPr/>
      </p:nvGrpSpPr>
      <p:grpSpPr>
        <a:xfrm>
          <a:off x="0" y="0"/>
          <a:ext cx="0" cy="0"/>
          <a:chOff x="0" y="0"/>
          <a:chExt cx="0" cy="0"/>
        </a:xfrm>
      </p:grpSpPr>
      <p:sp>
        <p:nvSpPr>
          <p:cNvPr id="2328" name="Google Shape;2328;p167"/>
          <p:cNvSpPr txBox="1">
            <a:spLocks noGrp="1"/>
          </p:cNvSpPr>
          <p:nvPr>
            <p:ph type="title"/>
          </p:nvPr>
        </p:nvSpPr>
        <p:spPr>
          <a:xfrm>
            <a:off x="571504" y="63500"/>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sz="3200" dirty="0">
                <a:solidFill>
                  <a:schemeClr val="accent1"/>
                </a:solidFill>
                <a:latin typeface="+mj-lt"/>
              </a:rPr>
              <a:t>Waive MFA for MFA-Exempt Use Cases</a:t>
            </a:r>
            <a:endParaRPr sz="3200" dirty="0">
              <a:solidFill>
                <a:schemeClr val="accent1"/>
              </a:solidFill>
              <a:latin typeface="+mj-lt"/>
            </a:endParaRPr>
          </a:p>
        </p:txBody>
      </p:sp>
      <p:pic>
        <p:nvPicPr>
          <p:cNvPr id="2329" name="Google Shape;2329;p167"/>
          <p:cNvPicPr preferRelativeResize="0"/>
          <p:nvPr/>
        </p:nvPicPr>
        <p:blipFill rotWithShape="1">
          <a:blip r:embed="rId3">
            <a:alphaModFix amt="74000"/>
          </a:blip>
          <a:srcRect l="-50" t="13239" r="49" b="22555"/>
          <a:stretch/>
        </p:blipFill>
        <p:spPr>
          <a:xfrm>
            <a:off x="1117538" y="1916499"/>
            <a:ext cx="9953626" cy="3280050"/>
          </a:xfrm>
          <a:prstGeom prst="rect">
            <a:avLst/>
          </a:prstGeom>
          <a:noFill/>
          <a:ln w="9525" cap="flat" cmpd="sng">
            <a:solidFill>
              <a:schemeClr val="dk1"/>
            </a:solidFill>
            <a:prstDash val="solid"/>
            <a:round/>
            <a:headEnd type="none" w="sm" len="sm"/>
            <a:tailEnd type="none" w="sm" len="sm"/>
          </a:ln>
        </p:spPr>
      </p:pic>
      <p:sp>
        <p:nvSpPr>
          <p:cNvPr id="2330" name="Google Shape;2330;p167"/>
          <p:cNvSpPr/>
          <p:nvPr/>
        </p:nvSpPr>
        <p:spPr>
          <a:xfrm>
            <a:off x="1183950" y="4484625"/>
            <a:ext cx="10039800" cy="509400"/>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31" name="Google Shape;2331;p167"/>
          <p:cNvPicPr preferRelativeResize="0"/>
          <p:nvPr/>
        </p:nvPicPr>
        <p:blipFill rotWithShape="1">
          <a:blip r:embed="rId4">
            <a:alphaModFix/>
          </a:blip>
          <a:srcRect r="3975"/>
          <a:stretch/>
        </p:blipFill>
        <p:spPr>
          <a:xfrm>
            <a:off x="1227050" y="4510725"/>
            <a:ext cx="9953624" cy="4572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Help and Resources</a:t>
            </a:r>
            <a:br>
              <a:rPr lang="en-US" dirty="0">
                <a:solidFill>
                  <a:schemeClr val="accent1"/>
                </a:solidFill>
                <a:latin typeface="+mj-lt"/>
              </a:rPr>
            </a:br>
            <a:endParaRPr dirty="0">
              <a:solidFill>
                <a:schemeClr val="accent1"/>
              </a:solidFill>
              <a:latin typeface="+mj-lt"/>
            </a:endParaRPr>
          </a:p>
        </p:txBody>
      </p:sp>
    </p:spTree>
    <p:extLst>
      <p:ext uri="{BB962C8B-B14F-4D97-AF65-F5344CB8AC3E}">
        <p14:creationId xmlns:p14="http://schemas.microsoft.com/office/powerpoint/2010/main" val="1825444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072"/>
        <p:cNvGrpSpPr/>
        <p:nvPr/>
      </p:nvGrpSpPr>
      <p:grpSpPr>
        <a:xfrm>
          <a:off x="0" y="0"/>
          <a:ext cx="0" cy="0"/>
          <a:chOff x="0" y="0"/>
          <a:chExt cx="0" cy="0"/>
        </a:xfrm>
      </p:grpSpPr>
      <p:sp>
        <p:nvSpPr>
          <p:cNvPr id="2073" name="Google Shape;2073;p150"/>
          <p:cNvSpPr txBox="1">
            <a:spLocks noGrp="1"/>
          </p:cNvSpPr>
          <p:nvPr>
            <p:ph type="title"/>
          </p:nvPr>
        </p:nvSpPr>
        <p:spPr>
          <a:xfrm>
            <a:off x="571505" y="262142"/>
            <a:ext cx="103968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Agenda</a:t>
            </a:r>
            <a:endParaRPr dirty="0">
              <a:latin typeface="+mj-lt"/>
            </a:endParaRPr>
          </a:p>
        </p:txBody>
      </p:sp>
      <p:sp>
        <p:nvSpPr>
          <p:cNvPr id="2074" name="Google Shape;2074;p150"/>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p>
            <a:pPr marL="457200" lvl="0" indent="-368300" algn="l" rtl="0">
              <a:lnSpc>
                <a:spcPct val="115000"/>
              </a:lnSpc>
              <a:spcBef>
                <a:spcPts val="1100"/>
              </a:spcBef>
              <a:spcAft>
                <a:spcPts val="0"/>
              </a:spcAft>
              <a:buClr>
                <a:schemeClr val="accent1"/>
              </a:buClr>
              <a:buSzPts val="2200"/>
              <a:buChar char="●"/>
            </a:pPr>
            <a:r>
              <a:rPr lang="en-US" sz="2200" dirty="0">
                <a:latin typeface="+mn-lt"/>
              </a:rPr>
              <a:t>What MFA is and why it’s important</a:t>
            </a:r>
            <a:endParaRPr sz="2200" dirty="0">
              <a:latin typeface="+mn-lt"/>
            </a:endParaRPr>
          </a:p>
          <a:p>
            <a:pPr marL="457200" lvl="0" indent="-368300" algn="l" rtl="0">
              <a:lnSpc>
                <a:spcPct val="115000"/>
              </a:lnSpc>
              <a:spcBef>
                <a:spcPts val="1000"/>
              </a:spcBef>
              <a:spcAft>
                <a:spcPts val="0"/>
              </a:spcAft>
              <a:buClr>
                <a:schemeClr val="accent1"/>
              </a:buClr>
              <a:buSzPts val="2200"/>
              <a:buChar char="●"/>
            </a:pPr>
            <a:r>
              <a:rPr lang="en-US" sz="2200" dirty="0">
                <a:latin typeface="+mn-lt"/>
              </a:rPr>
              <a:t>The MFA requirement and what you should know about MFA auto-enablement and enforcement</a:t>
            </a:r>
            <a:endParaRPr sz="2200" dirty="0">
              <a:latin typeface="+mn-lt"/>
            </a:endParaRPr>
          </a:p>
          <a:p>
            <a:pPr marL="457200" lvl="0" indent="-368300" algn="l" rtl="0">
              <a:lnSpc>
                <a:spcPct val="115000"/>
              </a:lnSpc>
              <a:spcBef>
                <a:spcPts val="1000"/>
              </a:spcBef>
              <a:spcAft>
                <a:spcPts val="0"/>
              </a:spcAft>
              <a:buClr>
                <a:schemeClr val="accent1"/>
              </a:buClr>
              <a:buSzPts val="2200"/>
              <a:buChar char="●"/>
            </a:pPr>
            <a:r>
              <a:rPr lang="en-US" sz="2200" dirty="0">
                <a:latin typeface="+mn-lt"/>
              </a:rPr>
              <a:t>Verification methods and the user experience after MFA is enabled</a:t>
            </a:r>
          </a:p>
          <a:p>
            <a:pPr marL="457200" lvl="0" indent="-368300" algn="l" rtl="0">
              <a:lnSpc>
                <a:spcPct val="115000"/>
              </a:lnSpc>
              <a:spcBef>
                <a:spcPts val="1000"/>
              </a:spcBef>
              <a:spcAft>
                <a:spcPts val="0"/>
              </a:spcAft>
              <a:buClr>
                <a:schemeClr val="accent1"/>
              </a:buClr>
              <a:buSzPts val="2200"/>
              <a:buChar char="●"/>
            </a:pPr>
            <a:r>
              <a:rPr lang="en-US" sz="2200" dirty="0">
                <a:latin typeface="+mn-lt"/>
              </a:rPr>
              <a:t>How to enable MFA now</a:t>
            </a:r>
            <a:endParaRPr sz="2200" dirty="0">
              <a:latin typeface="+mn-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560"/>
        <p:cNvGrpSpPr/>
        <p:nvPr/>
      </p:nvGrpSpPr>
      <p:grpSpPr>
        <a:xfrm>
          <a:off x="0" y="0"/>
          <a:ext cx="0" cy="0"/>
          <a:chOff x="0" y="0"/>
          <a:chExt cx="0" cy="0"/>
        </a:xfrm>
      </p:grpSpPr>
      <p:sp>
        <p:nvSpPr>
          <p:cNvPr id="2562" name="Google Shape;2562;p178"/>
          <p:cNvSpPr txBox="1"/>
          <p:nvPr/>
        </p:nvSpPr>
        <p:spPr>
          <a:xfrm>
            <a:off x="654682" y="3074258"/>
            <a:ext cx="1749600" cy="705388"/>
          </a:xfrm>
          <a:prstGeom prst="rect">
            <a:avLst/>
          </a:prstGeom>
          <a:noFill/>
          <a:ln>
            <a:noFill/>
          </a:ln>
        </p:spPr>
        <p:txBody>
          <a:bodyPr spcFirstLastPara="1" wrap="square" lIns="0" tIns="0" rIns="0" bIns="0" anchor="t" anchorCtr="0">
            <a:noAutofit/>
          </a:bodyPr>
          <a:lstStyle/>
          <a:p>
            <a:pPr marL="0" lvl="0" indent="0" algn="ctr" rtl="0">
              <a:spcBef>
                <a:spcPts val="0"/>
              </a:spcBef>
              <a:spcAft>
                <a:spcPts val="900"/>
              </a:spcAft>
              <a:buNone/>
            </a:pPr>
            <a:r>
              <a:rPr lang="en-US" b="1" u="sng" dirty="0">
                <a:solidFill>
                  <a:schemeClr val="accent1"/>
                </a:solidFill>
                <a:latin typeface="Salesforce Sans"/>
                <a:ea typeface="Salesforce Sans"/>
                <a:cs typeface="Salesforce Sans"/>
                <a:sym typeface="Salesforce Sans"/>
                <a:hlinkClick r:id="rId4"/>
              </a:rPr>
              <a:t>MFA for Salesforce Customers Site </a:t>
            </a:r>
            <a:r>
              <a:rPr lang="en-US" sz="1000" b="1" i="1" u="sng" dirty="0">
                <a:solidFill>
                  <a:schemeClr val="accent1"/>
                </a:solidFill>
                <a:latin typeface="Salesforce Sans"/>
                <a:ea typeface="Salesforce Sans"/>
                <a:cs typeface="Salesforce Sans"/>
                <a:sym typeface="Salesforce Sans"/>
                <a:hlinkClick r:id="rId4"/>
              </a:rPr>
              <a:t>(Salesforce resource)</a:t>
            </a:r>
            <a:r>
              <a:rPr lang="en-US" sz="1000" b="1" i="1" dirty="0">
                <a:solidFill>
                  <a:schemeClr val="accent1"/>
                </a:solidFill>
                <a:latin typeface="Salesforce Sans"/>
                <a:ea typeface="Salesforce Sans"/>
                <a:cs typeface="Salesforce Sans"/>
                <a:sym typeface="Salesforce Sans"/>
              </a:rPr>
              <a:t> </a:t>
            </a:r>
          </a:p>
        </p:txBody>
      </p:sp>
      <p:grpSp>
        <p:nvGrpSpPr>
          <p:cNvPr id="2566" name="Google Shape;2566;p178"/>
          <p:cNvGrpSpPr/>
          <p:nvPr/>
        </p:nvGrpSpPr>
        <p:grpSpPr>
          <a:xfrm>
            <a:off x="1104827" y="1659161"/>
            <a:ext cx="866717" cy="1143072"/>
            <a:chOff x="6923800" y="1639575"/>
            <a:chExt cx="1173300" cy="1551400"/>
          </a:xfrm>
        </p:grpSpPr>
        <p:pic>
          <p:nvPicPr>
            <p:cNvPr id="2567" name="Google Shape;2567;p178"/>
            <p:cNvPicPr preferRelativeResize="0"/>
            <p:nvPr/>
          </p:nvPicPr>
          <p:blipFill>
            <a:blip r:embed="rId5">
              <a:alphaModFix/>
            </a:blip>
            <a:stretch>
              <a:fillRect/>
            </a:stretch>
          </p:blipFill>
          <p:spPr>
            <a:xfrm>
              <a:off x="6923800" y="1639575"/>
              <a:ext cx="1173250" cy="1551400"/>
            </a:xfrm>
            <a:prstGeom prst="rect">
              <a:avLst/>
            </a:prstGeom>
            <a:noFill/>
            <a:ln>
              <a:noFill/>
            </a:ln>
          </p:spPr>
        </p:pic>
        <p:sp>
          <p:nvSpPr>
            <p:cNvPr id="2568" name="Google Shape;2568;p178"/>
            <p:cNvSpPr/>
            <p:nvPr/>
          </p:nvSpPr>
          <p:spPr>
            <a:xfrm>
              <a:off x="6923800" y="1639625"/>
              <a:ext cx="1173300" cy="1551300"/>
            </a:xfrm>
            <a:prstGeom prst="rect">
              <a:avLst/>
            </a:prstGeom>
            <a:noFill/>
            <a:ln w="9525" cap="flat" cmpd="sng">
              <a:solidFill>
                <a:srgbClr val="032D60"/>
              </a:solidFill>
              <a:prstDash val="solid"/>
              <a:round/>
              <a:headEnd type="none" w="sm" len="sm"/>
              <a:tailEnd type="none" w="sm" len="sm"/>
            </a:ln>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grpSp>
      <p:sp>
        <p:nvSpPr>
          <p:cNvPr id="2571" name="Google Shape;2571;p178"/>
          <p:cNvSpPr txBox="1"/>
          <p:nvPr/>
        </p:nvSpPr>
        <p:spPr>
          <a:xfrm>
            <a:off x="6551562" y="3074602"/>
            <a:ext cx="2010952" cy="912221"/>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US" b="1" u="sng" dirty="0">
                <a:solidFill>
                  <a:schemeClr val="accent1"/>
                </a:solidFill>
                <a:latin typeface="Salesforce Sans"/>
                <a:ea typeface="Salesforce Sans"/>
                <a:cs typeface="Salesforce Sans"/>
                <a:sym typeface="Salesforce Sans"/>
                <a:hlinkClick r:id="rId6"/>
              </a:rPr>
              <a:t>Everything You Need to Know About Auto-Enablement         </a:t>
            </a:r>
            <a:r>
              <a:rPr lang="en-US" sz="1000" b="1" i="1" u="sng" dirty="0">
                <a:solidFill>
                  <a:schemeClr val="accent1"/>
                </a:solidFill>
                <a:latin typeface="Salesforce Sans"/>
                <a:ea typeface="Salesforce Sans"/>
                <a:cs typeface="Salesforce Sans"/>
                <a:sym typeface="Salesforce Sans"/>
                <a:hlinkClick r:id="rId6"/>
              </a:rPr>
              <a:t>(Salesforce resource)</a:t>
            </a:r>
            <a:endParaRPr lang="en-US" sz="1000" b="1" i="1" dirty="0">
              <a:solidFill>
                <a:schemeClr val="accent1"/>
              </a:solidFill>
              <a:latin typeface="Salesforce Sans"/>
              <a:ea typeface="Salesforce Sans"/>
              <a:cs typeface="Salesforce Sans"/>
              <a:sym typeface="Salesforce Sans"/>
            </a:endParaRPr>
          </a:p>
        </p:txBody>
      </p:sp>
      <p:sp>
        <p:nvSpPr>
          <p:cNvPr id="2575" name="Google Shape;2575;p178"/>
          <p:cNvSpPr txBox="1"/>
          <p:nvPr/>
        </p:nvSpPr>
        <p:spPr>
          <a:xfrm>
            <a:off x="57150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chemeClr val="accent1"/>
                </a:solidFill>
                <a:latin typeface="+mj-lt"/>
                <a:ea typeface="Avant Garde Demi SFDC"/>
                <a:cs typeface="Avant Garde Demi SFDC"/>
                <a:sym typeface="Avant Garde Demi SFDC"/>
              </a:rPr>
              <a:t>Learn More About MFA</a:t>
            </a:r>
            <a:endParaRPr sz="3200" b="1" dirty="0">
              <a:solidFill>
                <a:schemeClr val="accent1"/>
              </a:solidFill>
              <a:latin typeface="+mj-lt"/>
              <a:ea typeface="Avant Garde Demi SFDC"/>
              <a:cs typeface="Avant Garde Demi SFDC"/>
              <a:sym typeface="Avant Garde Demi SFDC"/>
            </a:endParaRPr>
          </a:p>
        </p:txBody>
      </p:sp>
      <p:sp>
        <p:nvSpPr>
          <p:cNvPr id="2576" name="Google Shape;2576;p178"/>
          <p:cNvSpPr txBox="1"/>
          <p:nvPr/>
        </p:nvSpPr>
        <p:spPr>
          <a:xfrm>
            <a:off x="57151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 sz="2000" dirty="0">
                <a:solidFill>
                  <a:schemeClr val="accent1"/>
                </a:solidFill>
                <a:latin typeface="+mn-lt"/>
                <a:ea typeface="Salesforce Sans"/>
                <a:cs typeface="Salesforce Sans"/>
                <a:sym typeface="Salesforce Sans"/>
              </a:rPr>
              <a:t>Take security to the next level</a:t>
            </a:r>
            <a:endParaRPr sz="2000" dirty="0">
              <a:solidFill>
                <a:schemeClr val="accent1"/>
              </a:solidFill>
              <a:latin typeface="+mn-lt"/>
              <a:ea typeface="Salesforce Sans"/>
              <a:cs typeface="Salesforce Sans"/>
              <a:sym typeface="Salesforce Sans"/>
            </a:endParaRPr>
          </a:p>
        </p:txBody>
      </p:sp>
      <p:sp>
        <p:nvSpPr>
          <p:cNvPr id="2578" name="Google Shape;2578;p178"/>
          <p:cNvSpPr txBox="1"/>
          <p:nvPr/>
        </p:nvSpPr>
        <p:spPr>
          <a:xfrm>
            <a:off x="8161077" y="5907789"/>
            <a:ext cx="2096419" cy="74279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US" b="1" u="sng" dirty="0">
                <a:solidFill>
                  <a:schemeClr val="accent1"/>
                </a:solidFill>
                <a:latin typeface="Salesforce Sans"/>
                <a:ea typeface="Salesforce Sans"/>
                <a:cs typeface="Salesforce Sans"/>
                <a:sym typeface="Salesforce Sans"/>
                <a:hlinkClick r:id="rId7"/>
              </a:rPr>
              <a:t>How to Use Salesforce Authenticator for      MFA Logins                   </a:t>
            </a:r>
            <a:r>
              <a:rPr lang="en-US" sz="1000" b="1" i="1" u="sng" dirty="0">
                <a:solidFill>
                  <a:schemeClr val="accent1"/>
                </a:solidFill>
                <a:latin typeface="Salesforce Sans"/>
                <a:ea typeface="Salesforce Sans"/>
                <a:cs typeface="Salesforce Sans"/>
                <a:sym typeface="Salesforce Sans"/>
                <a:hlinkClick r:id="rId7"/>
              </a:rPr>
              <a:t>(Salesforce video)</a:t>
            </a:r>
            <a:endParaRPr sz="1000" b="1" i="1" dirty="0">
              <a:solidFill>
                <a:schemeClr val="accent1"/>
              </a:solidFill>
              <a:latin typeface="Salesforce Sans"/>
              <a:ea typeface="Salesforce Sans"/>
              <a:cs typeface="Salesforce Sans"/>
              <a:sym typeface="Salesforce Sans"/>
            </a:endParaRPr>
          </a:p>
          <a:p>
            <a:pPr marL="0" lvl="0" indent="0" algn="ctr" rtl="0">
              <a:spcBef>
                <a:spcPts val="0"/>
              </a:spcBef>
              <a:spcAft>
                <a:spcPts val="0"/>
              </a:spcAft>
              <a:buNone/>
            </a:pPr>
            <a:endParaRPr b="1" dirty="0">
              <a:solidFill>
                <a:srgbClr val="0B5CAB"/>
              </a:solidFill>
              <a:latin typeface="Salesforce Sans"/>
              <a:ea typeface="Salesforce Sans"/>
              <a:cs typeface="Salesforce Sans"/>
              <a:sym typeface="Salesforce Sans"/>
            </a:endParaRPr>
          </a:p>
        </p:txBody>
      </p:sp>
      <p:sp>
        <p:nvSpPr>
          <p:cNvPr id="2581" name="Google Shape;2581;p178"/>
          <p:cNvSpPr txBox="1"/>
          <p:nvPr/>
        </p:nvSpPr>
        <p:spPr>
          <a:xfrm>
            <a:off x="3806575" y="3073166"/>
            <a:ext cx="1346638" cy="731193"/>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US" b="1" u="sng" dirty="0">
                <a:solidFill>
                  <a:schemeClr val="accent1"/>
                </a:solidFill>
                <a:latin typeface="Salesforce Sans"/>
                <a:ea typeface="Salesforce Sans"/>
                <a:cs typeface="Salesforce Sans"/>
                <a:sym typeface="Salesforce Sans"/>
                <a:hlinkClick r:id="rId8"/>
              </a:rPr>
              <a:t>Salesforce MFA FAQ           </a:t>
            </a:r>
            <a:r>
              <a:rPr lang="en-US" sz="1000" b="1" i="1" u="sng" dirty="0">
                <a:solidFill>
                  <a:schemeClr val="accent1"/>
                </a:solidFill>
                <a:latin typeface="Salesforce Sans"/>
                <a:ea typeface="Salesforce Sans"/>
                <a:cs typeface="Salesforce Sans"/>
                <a:sym typeface="Salesforce Sans"/>
                <a:hlinkClick r:id="rId8"/>
              </a:rPr>
              <a:t>(Salesforce resource)</a:t>
            </a:r>
            <a:endParaRPr sz="1000" b="1" i="1" dirty="0">
              <a:solidFill>
                <a:schemeClr val="accent1"/>
              </a:solidFill>
              <a:latin typeface="Salesforce Sans"/>
              <a:ea typeface="Salesforce Sans"/>
              <a:cs typeface="Salesforce Sans"/>
              <a:sym typeface="Salesforce Sans"/>
            </a:endParaRPr>
          </a:p>
        </p:txBody>
      </p:sp>
      <p:pic>
        <p:nvPicPr>
          <p:cNvPr id="2583" name="Google Shape;2583;p178" descr="Google Shape;914;p64"/>
          <p:cNvPicPr preferRelativeResize="0"/>
          <p:nvPr/>
        </p:nvPicPr>
        <p:blipFill rotWithShape="1">
          <a:blip r:embed="rId9">
            <a:alphaModFix/>
          </a:blip>
          <a:srcRect r="51307"/>
          <a:stretch/>
        </p:blipFill>
        <p:spPr>
          <a:xfrm rot="-337106">
            <a:off x="325860" y="5869319"/>
            <a:ext cx="708833" cy="748657"/>
          </a:xfrm>
          <a:prstGeom prst="rect">
            <a:avLst/>
          </a:prstGeom>
          <a:noFill/>
          <a:ln>
            <a:noFill/>
          </a:ln>
        </p:spPr>
      </p:pic>
      <p:pic>
        <p:nvPicPr>
          <p:cNvPr id="2584" name="Google Shape;2584;p178" descr="7.png"/>
          <p:cNvPicPr preferRelativeResize="0"/>
          <p:nvPr/>
        </p:nvPicPr>
        <p:blipFill rotWithShape="1">
          <a:blip r:embed="rId10">
            <a:alphaModFix/>
          </a:blip>
          <a:srcRect b="3185"/>
          <a:stretch/>
        </p:blipFill>
        <p:spPr>
          <a:xfrm>
            <a:off x="-1511027" y="6115202"/>
            <a:ext cx="2967701" cy="742800"/>
          </a:xfrm>
          <a:prstGeom prst="rect">
            <a:avLst/>
          </a:prstGeom>
          <a:noFill/>
          <a:ln>
            <a:noFill/>
          </a:ln>
        </p:spPr>
      </p:pic>
      <p:pic>
        <p:nvPicPr>
          <p:cNvPr id="2585" name="Google Shape;2585;p178" descr="7.png"/>
          <p:cNvPicPr preferRelativeResize="0"/>
          <p:nvPr/>
        </p:nvPicPr>
        <p:blipFill rotWithShape="1">
          <a:blip r:embed="rId10">
            <a:alphaModFix/>
          </a:blip>
          <a:srcRect b="3185"/>
          <a:stretch/>
        </p:blipFill>
        <p:spPr>
          <a:xfrm flipH="1">
            <a:off x="10427098" y="6115202"/>
            <a:ext cx="2967701" cy="742800"/>
          </a:xfrm>
          <a:prstGeom prst="rect">
            <a:avLst/>
          </a:prstGeom>
          <a:noFill/>
          <a:ln>
            <a:noFill/>
          </a:ln>
        </p:spPr>
      </p:pic>
      <p:pic>
        <p:nvPicPr>
          <p:cNvPr id="3" name="Picture 2" descr="Icon&#10;&#10;Description automatically generated">
            <a:extLst>
              <a:ext uri="{FF2B5EF4-FFF2-40B4-BE49-F238E27FC236}">
                <a16:creationId xmlns:a16="http://schemas.microsoft.com/office/drawing/2014/main" id="{28C92E17-EBF2-338E-936F-74989D82BCED}"/>
              </a:ext>
            </a:extLst>
          </p:cNvPr>
          <p:cNvPicPr>
            <a:picLocks noChangeAspect="1"/>
          </p:cNvPicPr>
          <p:nvPr/>
        </p:nvPicPr>
        <p:blipFill>
          <a:blip r:embed="rId11"/>
          <a:stretch>
            <a:fillRect/>
          </a:stretch>
        </p:blipFill>
        <p:spPr>
          <a:xfrm>
            <a:off x="2404282" y="4494121"/>
            <a:ext cx="1270000" cy="1270000"/>
          </a:xfrm>
          <a:prstGeom prst="rect">
            <a:avLst/>
          </a:prstGeom>
        </p:spPr>
      </p:pic>
      <p:pic>
        <p:nvPicPr>
          <p:cNvPr id="2582" name="Google Shape;2582;p178"/>
          <p:cNvPicPr preferRelativeResize="0"/>
          <p:nvPr/>
        </p:nvPicPr>
        <p:blipFill>
          <a:blip r:embed="rId12">
            <a:alphaModFix/>
          </a:blip>
          <a:stretch>
            <a:fillRect/>
          </a:stretch>
        </p:blipFill>
        <p:spPr>
          <a:xfrm>
            <a:off x="3806575" y="1584422"/>
            <a:ext cx="1238135" cy="1347052"/>
          </a:xfrm>
          <a:prstGeom prst="rect">
            <a:avLst/>
          </a:prstGeom>
          <a:noFill/>
          <a:ln>
            <a:noFill/>
          </a:ln>
        </p:spPr>
      </p:pic>
      <p:sp>
        <p:nvSpPr>
          <p:cNvPr id="4" name="Google Shape;2570;p178">
            <a:extLst>
              <a:ext uri="{FF2B5EF4-FFF2-40B4-BE49-F238E27FC236}">
                <a16:creationId xmlns:a16="http://schemas.microsoft.com/office/drawing/2014/main" id="{52ED9DDB-2798-A1CE-DE45-A8FFA3CD1954}"/>
              </a:ext>
            </a:extLst>
          </p:cNvPr>
          <p:cNvSpPr txBox="1"/>
          <p:nvPr/>
        </p:nvSpPr>
        <p:spPr>
          <a:xfrm>
            <a:off x="2017954" y="5908722"/>
            <a:ext cx="2009795" cy="742799"/>
          </a:xfrm>
          <a:prstGeom prst="rect">
            <a:avLst/>
          </a:prstGeom>
          <a:noFill/>
          <a:ln>
            <a:noFill/>
          </a:ln>
        </p:spPr>
        <p:txBody>
          <a:bodyPr spcFirstLastPara="1" wrap="square" lIns="0" tIns="0" rIns="0" bIns="0" anchor="t" anchorCtr="0">
            <a:noAutofit/>
          </a:bodyPr>
          <a:lstStyle/>
          <a:p>
            <a:pPr marL="0" lvl="0" indent="0" algn="ctr" rtl="0">
              <a:spcBef>
                <a:spcPts val="0"/>
              </a:spcBef>
              <a:spcAft>
                <a:spcPts val="900"/>
              </a:spcAft>
              <a:buNone/>
            </a:pPr>
            <a:r>
              <a:rPr lang="en-US" b="1" u="sng" dirty="0">
                <a:solidFill>
                  <a:schemeClr val="accent1"/>
                </a:solidFill>
                <a:latin typeface="Salesforce Sans"/>
                <a:ea typeface="Salesforce Sans"/>
                <a:cs typeface="Salesforce Sans"/>
                <a:sym typeface="Salesforce Sans"/>
                <a:hlinkClick r:id="rId13"/>
              </a:rPr>
              <a:t>Quick Start:               Turn on MFA                     </a:t>
            </a:r>
            <a:r>
              <a:rPr lang="en-US" sz="1000" b="1" i="1" u="sng" dirty="0">
                <a:solidFill>
                  <a:schemeClr val="accent1"/>
                </a:solidFill>
                <a:latin typeface="Salesforce Sans"/>
                <a:ea typeface="Salesforce Sans"/>
                <a:cs typeface="Salesforce Sans"/>
                <a:sym typeface="Salesforce Sans"/>
                <a:hlinkClick r:id="rId13"/>
              </a:rPr>
              <a:t>(Trailhead/ Salesforce resource)</a:t>
            </a:r>
            <a:endParaRPr lang="en-US" sz="1000" b="1" i="1" dirty="0">
              <a:solidFill>
                <a:schemeClr val="accent1"/>
              </a:solidFill>
              <a:latin typeface="Salesforce Sans"/>
              <a:ea typeface="Salesforce Sans"/>
              <a:cs typeface="Salesforce Sans"/>
              <a:sym typeface="Salesforce Sans"/>
            </a:endParaRPr>
          </a:p>
        </p:txBody>
      </p:sp>
      <p:pic>
        <p:nvPicPr>
          <p:cNvPr id="14" name="Google Shape;2580;p178">
            <a:extLst>
              <a:ext uri="{FF2B5EF4-FFF2-40B4-BE49-F238E27FC236}">
                <a16:creationId xmlns:a16="http://schemas.microsoft.com/office/drawing/2014/main" id="{FD9390AF-A310-971E-ACD5-FEFC0A6EDAB5}"/>
              </a:ext>
            </a:extLst>
          </p:cNvPr>
          <p:cNvPicPr preferRelativeResize="0"/>
          <p:nvPr/>
        </p:nvPicPr>
        <p:blipFill rotWithShape="1">
          <a:blip r:embed="rId14">
            <a:alphaModFix/>
          </a:blip>
          <a:srcRect l="49" r="49"/>
          <a:stretch/>
        </p:blipFill>
        <p:spPr>
          <a:xfrm>
            <a:off x="8622494" y="4495235"/>
            <a:ext cx="1162049" cy="1236719"/>
          </a:xfrm>
          <a:prstGeom prst="rect">
            <a:avLst/>
          </a:prstGeom>
          <a:noFill/>
          <a:ln>
            <a:noFill/>
          </a:ln>
        </p:spPr>
      </p:pic>
      <p:sp>
        <p:nvSpPr>
          <p:cNvPr id="15" name="Google Shape;2561;p178">
            <a:extLst>
              <a:ext uri="{FF2B5EF4-FFF2-40B4-BE49-F238E27FC236}">
                <a16:creationId xmlns:a16="http://schemas.microsoft.com/office/drawing/2014/main" id="{C53F5343-3277-70EF-6946-874546227C99}"/>
              </a:ext>
            </a:extLst>
          </p:cNvPr>
          <p:cNvSpPr txBox="1"/>
          <p:nvPr/>
        </p:nvSpPr>
        <p:spPr>
          <a:xfrm>
            <a:off x="5258345" y="5908750"/>
            <a:ext cx="1515900" cy="5259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900"/>
              </a:spcAft>
              <a:buNone/>
            </a:pPr>
            <a:r>
              <a:rPr lang="en-US" b="1" u="sng" dirty="0">
                <a:solidFill>
                  <a:schemeClr val="accent1"/>
                </a:solidFill>
                <a:latin typeface="Salesforce Sans"/>
                <a:ea typeface="Salesforce Sans"/>
                <a:cs typeface="Salesforce Sans"/>
                <a:sym typeface="Salesforce Sans"/>
                <a:hlinkClick r:id="rId15"/>
              </a:rPr>
              <a:t>MFA Quick Guide for Admins </a:t>
            </a:r>
            <a:r>
              <a:rPr lang="en-US" sz="1000" b="1" i="1" u="sng" dirty="0">
                <a:solidFill>
                  <a:schemeClr val="accent1"/>
                </a:solidFill>
                <a:latin typeface="Salesforce Sans"/>
                <a:ea typeface="Salesforce Sans"/>
                <a:cs typeface="Salesforce Sans"/>
                <a:sym typeface="Salesforce Sans"/>
                <a:hlinkClick r:id="rId15"/>
              </a:rPr>
              <a:t>(Salesforce resource)</a:t>
            </a:r>
            <a:endParaRPr sz="1000" b="1" i="1" dirty="0">
              <a:solidFill>
                <a:schemeClr val="accent1"/>
              </a:solidFill>
              <a:latin typeface="Salesforce Sans"/>
              <a:ea typeface="Salesforce Sans"/>
              <a:cs typeface="Salesforce Sans"/>
              <a:sym typeface="Salesforce Sans"/>
            </a:endParaRPr>
          </a:p>
        </p:txBody>
      </p:sp>
      <p:pic>
        <p:nvPicPr>
          <p:cNvPr id="16" name="Google Shape;2565;p178">
            <a:extLst>
              <a:ext uri="{FF2B5EF4-FFF2-40B4-BE49-F238E27FC236}">
                <a16:creationId xmlns:a16="http://schemas.microsoft.com/office/drawing/2014/main" id="{BB7F9AF7-2CDB-9C55-655F-857FAC251C40}"/>
              </a:ext>
            </a:extLst>
          </p:cNvPr>
          <p:cNvPicPr preferRelativeResize="0"/>
          <p:nvPr/>
        </p:nvPicPr>
        <p:blipFill>
          <a:blip r:embed="rId16">
            <a:alphaModFix/>
          </a:blip>
          <a:stretch>
            <a:fillRect/>
          </a:stretch>
        </p:blipFill>
        <p:spPr>
          <a:xfrm>
            <a:off x="5532326" y="4495815"/>
            <a:ext cx="967938" cy="1236719"/>
          </a:xfrm>
          <a:prstGeom prst="rect">
            <a:avLst/>
          </a:prstGeom>
          <a:noFill/>
          <a:ln>
            <a:noFill/>
          </a:ln>
        </p:spPr>
      </p:pic>
      <p:pic>
        <p:nvPicPr>
          <p:cNvPr id="17" name="Google Shape;2569;p178">
            <a:extLst>
              <a:ext uri="{FF2B5EF4-FFF2-40B4-BE49-F238E27FC236}">
                <a16:creationId xmlns:a16="http://schemas.microsoft.com/office/drawing/2014/main" id="{42149C38-16BD-5D16-C4E5-9EA593514E00}"/>
              </a:ext>
            </a:extLst>
          </p:cNvPr>
          <p:cNvPicPr preferRelativeResize="0"/>
          <p:nvPr/>
        </p:nvPicPr>
        <p:blipFill>
          <a:blip r:embed="rId17">
            <a:alphaModFix/>
          </a:blip>
          <a:stretch>
            <a:fillRect/>
          </a:stretch>
        </p:blipFill>
        <p:spPr>
          <a:xfrm>
            <a:off x="9974641" y="1602575"/>
            <a:ext cx="1238134" cy="1352735"/>
          </a:xfrm>
          <a:prstGeom prst="rect">
            <a:avLst/>
          </a:prstGeom>
          <a:noFill/>
          <a:ln>
            <a:noFill/>
          </a:ln>
        </p:spPr>
      </p:pic>
      <p:sp>
        <p:nvSpPr>
          <p:cNvPr id="18" name="Google Shape;2570;p178">
            <a:extLst>
              <a:ext uri="{FF2B5EF4-FFF2-40B4-BE49-F238E27FC236}">
                <a16:creationId xmlns:a16="http://schemas.microsoft.com/office/drawing/2014/main" id="{2DB438CD-BE09-377B-BA43-A5A8B648D07E}"/>
              </a:ext>
            </a:extLst>
          </p:cNvPr>
          <p:cNvSpPr txBox="1"/>
          <p:nvPr/>
        </p:nvSpPr>
        <p:spPr>
          <a:xfrm>
            <a:off x="9745468" y="3079454"/>
            <a:ext cx="1749600" cy="669453"/>
          </a:xfrm>
          <a:prstGeom prst="rect">
            <a:avLst/>
          </a:prstGeom>
          <a:noFill/>
          <a:ln>
            <a:noFill/>
          </a:ln>
        </p:spPr>
        <p:txBody>
          <a:bodyPr spcFirstLastPara="1" wrap="square" lIns="0" tIns="0" rIns="0" bIns="0" anchor="t" anchorCtr="0">
            <a:noAutofit/>
          </a:bodyPr>
          <a:lstStyle/>
          <a:p>
            <a:pPr marL="0" lvl="0" indent="0" algn="ctr" rtl="0">
              <a:spcBef>
                <a:spcPts val="0"/>
              </a:spcBef>
              <a:spcAft>
                <a:spcPts val="400"/>
              </a:spcAft>
              <a:buNone/>
            </a:pPr>
            <a:r>
              <a:rPr lang="en-US" b="1" u="sng" dirty="0">
                <a:solidFill>
                  <a:schemeClr val="accent1"/>
                </a:solidFill>
                <a:latin typeface="Salesforce Sans"/>
                <a:ea typeface="Salesforce Sans"/>
                <a:cs typeface="Salesforce Sans"/>
                <a:sym typeface="Salesforce Sans"/>
                <a:hlinkClick r:id="rId18"/>
              </a:rPr>
              <a:t>MFA Rollout Pack for Admins     </a:t>
            </a:r>
            <a:r>
              <a:rPr lang="en-US" sz="1000" b="1" i="1" u="sng" dirty="0">
                <a:solidFill>
                  <a:schemeClr val="accent1"/>
                </a:solidFill>
                <a:latin typeface="Salesforce Sans"/>
                <a:ea typeface="Salesforce Sans"/>
                <a:cs typeface="Salesforce Sans"/>
                <a:sym typeface="Salesforce Sans"/>
                <a:hlinkClick r:id="rId18"/>
              </a:rPr>
              <a:t>(Salesforce resource)</a:t>
            </a:r>
            <a:endParaRPr sz="1000" b="1" i="1" dirty="0">
              <a:solidFill>
                <a:schemeClr val="accent1"/>
              </a:solidFill>
              <a:latin typeface="Salesforce Sans"/>
              <a:ea typeface="Salesforce Sans"/>
              <a:cs typeface="Salesforce Sans"/>
              <a:sym typeface="Salesforce Sans"/>
            </a:endParaRPr>
          </a:p>
        </p:txBody>
      </p:sp>
      <p:pic>
        <p:nvPicPr>
          <p:cNvPr id="19" name="Google Shape;2577;p178">
            <a:extLst>
              <a:ext uri="{FF2B5EF4-FFF2-40B4-BE49-F238E27FC236}">
                <a16:creationId xmlns:a16="http://schemas.microsoft.com/office/drawing/2014/main" id="{9885B302-77A5-4555-2C55-124CF15BA083}"/>
              </a:ext>
            </a:extLst>
          </p:cNvPr>
          <p:cNvPicPr preferRelativeResize="0"/>
          <p:nvPr/>
        </p:nvPicPr>
        <p:blipFill>
          <a:blip r:embed="rId19">
            <a:alphaModFix/>
          </a:blip>
          <a:stretch>
            <a:fillRect/>
          </a:stretch>
        </p:blipFill>
        <p:spPr>
          <a:xfrm>
            <a:off x="6984595" y="1658564"/>
            <a:ext cx="1145856" cy="1296747"/>
          </a:xfrm>
          <a:prstGeom prst="rect">
            <a:avLst/>
          </a:prstGeom>
          <a:noFill/>
          <a:ln>
            <a:noFill/>
          </a:ln>
        </p:spPr>
      </p:pic>
    </p:spTree>
    <p:extLst>
      <p:ext uri="{BB962C8B-B14F-4D97-AF65-F5344CB8AC3E}">
        <p14:creationId xmlns:p14="http://schemas.microsoft.com/office/powerpoint/2010/main" val="2609336382"/>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MFA: </a:t>
            </a:r>
            <a:br>
              <a:rPr lang="en-US" dirty="0">
                <a:solidFill>
                  <a:schemeClr val="accent1"/>
                </a:solidFill>
                <a:latin typeface="+mj-lt"/>
              </a:rPr>
            </a:br>
            <a:r>
              <a:rPr lang="en-US" dirty="0">
                <a:solidFill>
                  <a:schemeClr val="accent1"/>
                </a:solidFill>
                <a:latin typeface="+mj-lt"/>
              </a:rPr>
              <a:t>What It Is and Why It’s Important</a:t>
            </a:r>
            <a:endParaRPr dirty="0">
              <a:solidFill>
                <a:schemeClr val="accent1"/>
              </a:solidFill>
              <a:latin typeface="+mj-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Today’s Security Landscape</a:t>
            </a:r>
            <a:endParaRPr dirty="0">
              <a:latin typeface="+mj-lt"/>
            </a:endParaRPr>
          </a:p>
        </p:txBody>
      </p:sp>
      <p:sp>
        <p:nvSpPr>
          <p:cNvPr id="8" name="Google Shape;1097;p156">
            <a:extLst>
              <a:ext uri="{FF2B5EF4-FFF2-40B4-BE49-F238E27FC236}">
                <a16:creationId xmlns:a16="http://schemas.microsoft.com/office/drawing/2014/main" id="{0A1F5E1F-E003-117B-01CE-49A7EF4C84FC}"/>
              </a:ext>
            </a:extLst>
          </p:cNvPr>
          <p:cNvSpPr txBox="1">
            <a:spLocks/>
          </p:cNvSpPr>
          <p:nvPr/>
        </p:nvSpPr>
        <p:spPr>
          <a:xfrm>
            <a:off x="914400" y="2211724"/>
            <a:ext cx="10338962" cy="35328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gn="ctr">
              <a:lnSpc>
                <a:spcPts val="3500"/>
              </a:lnSpc>
              <a:spcBef>
                <a:spcPts val="300"/>
              </a:spcBef>
            </a:pPr>
            <a:r>
              <a:rPr lang="en-US" sz="2800" b="1" dirty="0">
                <a:solidFill>
                  <a:schemeClr val="accent3"/>
                </a:solidFill>
                <a:latin typeface="+mn-lt"/>
              </a:rPr>
              <a:t>Strong security measures are more important than ever</a:t>
            </a:r>
          </a:p>
          <a:p>
            <a:pPr marL="0" indent="0">
              <a:lnSpc>
                <a:spcPts val="3500"/>
              </a:lnSpc>
              <a:spcBef>
                <a:spcPts val="300"/>
              </a:spcBef>
            </a:pPr>
            <a:endParaRPr lang="en-US" sz="2400" dirty="0">
              <a:latin typeface="+mn-lt"/>
            </a:endParaRPr>
          </a:p>
          <a:p>
            <a:pPr marL="0" indent="0">
              <a:lnSpc>
                <a:spcPts val="3500"/>
              </a:lnSpc>
            </a:pPr>
            <a:r>
              <a:rPr lang="en-US" sz="2400" dirty="0">
                <a:latin typeface="+mn-lt"/>
              </a:rPr>
              <a:t>The global threat landscape is constantly evolving, and attacks are on the rise.</a:t>
            </a:r>
          </a:p>
          <a:p>
            <a:pPr marL="0" indent="0">
              <a:lnSpc>
                <a:spcPct val="150000"/>
              </a:lnSpc>
              <a:spcBef>
                <a:spcPts val="300"/>
              </a:spcBef>
            </a:pPr>
            <a:r>
              <a:rPr lang="en-US" sz="2400" dirty="0">
                <a:latin typeface="+mn-lt"/>
              </a:rPr>
              <a:t>Remote work environments are a new front for attacks.</a:t>
            </a:r>
          </a:p>
          <a:p>
            <a:pPr marL="0" indent="0">
              <a:lnSpc>
                <a:spcPts val="3500"/>
              </a:lnSpc>
              <a:spcBef>
                <a:spcPts val="300"/>
              </a:spcBef>
            </a:pPr>
            <a:r>
              <a:rPr lang="en-US" sz="2400" dirty="0">
                <a:latin typeface="+mn-lt"/>
              </a:rPr>
              <a:t>Usernames and passwords are no longer sufficient protection on their own.</a:t>
            </a:r>
            <a:endParaRPr lang="en-US" dirty="0">
              <a:latin typeface="+mn-lt"/>
            </a:endParaRPr>
          </a:p>
          <a:p>
            <a:pPr marL="0" indent="0">
              <a:spcBef>
                <a:spcPts val="300"/>
              </a:spcBef>
            </a:pPr>
            <a:endParaRPr lang="en-US" dirty="0"/>
          </a:p>
          <a:p>
            <a:pPr marL="0" indent="0">
              <a:spcBef>
                <a:spcPts val="300"/>
              </a:spcBef>
              <a:spcAft>
                <a:spcPts val="300"/>
              </a:spcAft>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2"/>
        <p:cNvGrpSpPr/>
        <p:nvPr/>
      </p:nvGrpSpPr>
      <p:grpSpPr>
        <a:xfrm>
          <a:off x="0" y="0"/>
          <a:ext cx="0" cy="0"/>
          <a:chOff x="0" y="0"/>
          <a:chExt cx="0" cy="0"/>
        </a:xfrm>
      </p:grpSpPr>
      <p:sp>
        <p:nvSpPr>
          <p:cNvPr id="4" name="Title 7">
            <a:extLst>
              <a:ext uri="{FF2B5EF4-FFF2-40B4-BE49-F238E27FC236}">
                <a16:creationId xmlns:a16="http://schemas.microsoft.com/office/drawing/2014/main" id="{642960CE-F211-4A09-A325-414EB82EE4A9}"/>
              </a:ext>
            </a:extLst>
          </p:cNvPr>
          <p:cNvSpPr>
            <a:spLocks noGrp="1"/>
          </p:cNvSpPr>
          <p:nvPr>
            <p:ph type="title"/>
          </p:nvPr>
        </p:nvSpPr>
        <p:spPr>
          <a:xfrm>
            <a:off x="944725" y="552270"/>
            <a:ext cx="7863373" cy="990119"/>
          </a:xfrm>
        </p:spPr>
        <p:txBody>
          <a:bodyPr/>
          <a:lstStyle/>
          <a:p>
            <a:r>
              <a:rPr lang="en-US" sz="3200" dirty="0">
                <a:solidFill>
                  <a:schemeClr val="accent1"/>
                </a:solidFill>
                <a:latin typeface="+mj-lt"/>
              </a:rPr>
              <a:t>Impact of Phishing Attacks</a:t>
            </a:r>
          </a:p>
        </p:txBody>
      </p:sp>
      <p:sp>
        <p:nvSpPr>
          <p:cNvPr id="5" name="Content Placeholder 8">
            <a:extLst>
              <a:ext uri="{FF2B5EF4-FFF2-40B4-BE49-F238E27FC236}">
                <a16:creationId xmlns:a16="http://schemas.microsoft.com/office/drawing/2014/main" id="{1251A6A2-A65A-B231-4629-76A3D700A154}"/>
              </a:ext>
            </a:extLst>
          </p:cNvPr>
          <p:cNvSpPr txBox="1">
            <a:spLocks/>
          </p:cNvSpPr>
          <p:nvPr/>
        </p:nvSpPr>
        <p:spPr>
          <a:xfrm>
            <a:off x="944725" y="1542389"/>
            <a:ext cx="7620778" cy="457023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rtl="0" fontAlgn="base">
              <a:spcBef>
                <a:spcPts val="0"/>
              </a:spcBef>
              <a:spcAft>
                <a:spcPts val="2000"/>
              </a:spcAft>
              <a:buFont typeface="Arial" panose="020B0604020202020204" pitchFamily="34" charset="0"/>
              <a:buChar char="•"/>
            </a:pPr>
            <a:r>
              <a:rPr lang="en-US" sz="2200" b="0" i="0" u="none" strike="noStrike" dirty="0">
                <a:solidFill>
                  <a:schemeClr val="accent1"/>
                </a:solidFill>
                <a:effectLst/>
                <a:latin typeface="+mn-lt"/>
              </a:rPr>
              <a:t>82% of data breaches involve a human element, including phishing and the use of stolen credentials per the Verizon DBIR 2022.</a:t>
            </a:r>
          </a:p>
          <a:p>
            <a:pPr marL="342900" indent="-342900" rtl="0" fontAlgn="base">
              <a:spcBef>
                <a:spcPts val="0"/>
              </a:spcBef>
              <a:spcAft>
                <a:spcPts val="2000"/>
              </a:spcAft>
              <a:buFont typeface="Arial" panose="020B0604020202020204" pitchFamily="34" charset="0"/>
              <a:buChar char="•"/>
            </a:pPr>
            <a:r>
              <a:rPr lang="en-US" sz="2200" b="0" i="0" u="none" strike="noStrike" dirty="0">
                <a:solidFill>
                  <a:schemeClr val="accent1"/>
                </a:solidFill>
                <a:effectLst/>
                <a:latin typeface="+mn-lt"/>
              </a:rPr>
              <a:t>According to IBM, one in five companies that suffer a malicious data breach is infiltrated due to lost or stolen credentials, while 17% are breached via a direct phishing attack.</a:t>
            </a:r>
          </a:p>
          <a:p>
            <a:pPr marL="342900" indent="-342900" rtl="0" fontAlgn="base">
              <a:spcBef>
                <a:spcPts val="0"/>
              </a:spcBef>
              <a:spcAft>
                <a:spcPts val="2000"/>
              </a:spcAft>
              <a:buFont typeface="Arial" panose="020B0604020202020204" pitchFamily="34" charset="0"/>
              <a:buChar char="•"/>
            </a:pPr>
            <a:r>
              <a:rPr lang="en-US" sz="2200" b="0" i="0" u="none" strike="noStrike" dirty="0">
                <a:solidFill>
                  <a:schemeClr val="accent1"/>
                </a:solidFill>
                <a:effectLst/>
                <a:latin typeface="+mn-lt"/>
              </a:rPr>
              <a:t>The FBI’s Internet Crime Complaint Center (IC3)’s, Internet Crime Report found that phishing &amp; related attacks were up 34% in 2021 compared to the previous year.</a:t>
            </a:r>
          </a:p>
        </p:txBody>
      </p:sp>
      <p:sp>
        <p:nvSpPr>
          <p:cNvPr id="6" name="Rectangle 5">
            <a:extLst>
              <a:ext uri="{FF2B5EF4-FFF2-40B4-BE49-F238E27FC236}">
                <a16:creationId xmlns:a16="http://schemas.microsoft.com/office/drawing/2014/main" id="{AFA73305-10AC-28AD-0B1E-175C54A7BD2F}"/>
              </a:ext>
            </a:extLst>
          </p:cNvPr>
          <p:cNvSpPr/>
          <p:nvPr/>
        </p:nvSpPr>
        <p:spPr>
          <a:xfrm>
            <a:off x="944725" y="6378611"/>
            <a:ext cx="6127880" cy="307777"/>
          </a:xfrm>
          <a:prstGeom prst="rect">
            <a:avLst/>
          </a:prstGeom>
        </p:spPr>
        <p:txBody>
          <a:bodyPr wrap="square">
            <a:spAutoFit/>
          </a:bodyPr>
          <a:lstStyle/>
          <a:p>
            <a:pPr>
              <a:spcBef>
                <a:spcPts val="800"/>
              </a:spcBef>
            </a:pPr>
            <a:r>
              <a:rPr lang="en-US" dirty="0">
                <a:solidFill>
                  <a:schemeClr val="bg1"/>
                </a:solidFill>
                <a:latin typeface="Salesforce Sans" panose="020B0505020202020203" pitchFamily="34" charset="77"/>
              </a:rPr>
              <a:t>* See notes for sources</a:t>
            </a:r>
            <a:endParaRPr lang="en-US"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27"/>
        <p:cNvGrpSpPr/>
        <p:nvPr/>
      </p:nvGrpSpPr>
      <p:grpSpPr>
        <a:xfrm>
          <a:off x="0" y="0"/>
          <a:ext cx="0" cy="0"/>
          <a:chOff x="0" y="0"/>
          <a:chExt cx="0" cy="0"/>
        </a:xfrm>
      </p:grpSpPr>
      <p:sp>
        <p:nvSpPr>
          <p:cNvPr id="10" name="Title 7">
            <a:extLst>
              <a:ext uri="{FF2B5EF4-FFF2-40B4-BE49-F238E27FC236}">
                <a16:creationId xmlns:a16="http://schemas.microsoft.com/office/drawing/2014/main" id="{2E6E5500-1C54-CC7C-E40F-15E6EA056806}"/>
              </a:ext>
            </a:extLst>
          </p:cNvPr>
          <p:cNvSpPr>
            <a:spLocks noGrp="1"/>
          </p:cNvSpPr>
          <p:nvPr>
            <p:ph type="title"/>
          </p:nvPr>
        </p:nvSpPr>
        <p:spPr>
          <a:xfrm>
            <a:off x="571500" y="63504"/>
            <a:ext cx="7429500" cy="990119"/>
          </a:xfrm>
        </p:spPr>
        <p:txBody>
          <a:bodyPr/>
          <a:lstStyle/>
          <a:p>
            <a:r>
              <a:rPr lang="en-US" dirty="0">
                <a:latin typeface="+mj-lt"/>
              </a:rPr>
              <a:t>Risks from an Account Takeover</a:t>
            </a:r>
          </a:p>
        </p:txBody>
      </p:sp>
      <p:sp>
        <p:nvSpPr>
          <p:cNvPr id="12" name="Footer Placeholder 4">
            <a:extLst>
              <a:ext uri="{FF2B5EF4-FFF2-40B4-BE49-F238E27FC236}">
                <a16:creationId xmlns:a16="http://schemas.microsoft.com/office/drawing/2014/main" id="{BA8D435C-7CAA-4A2B-DF0B-FE8D05FCD01B}"/>
              </a:ext>
            </a:extLst>
          </p:cNvPr>
          <p:cNvSpPr txBox="1">
            <a:spLocks/>
          </p:cNvSpPr>
          <p:nvPr/>
        </p:nvSpPr>
        <p:spPr>
          <a:xfrm>
            <a:off x="427703" y="6499983"/>
            <a:ext cx="7717094" cy="47325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101600" indent="0">
              <a:buNone/>
            </a:pPr>
            <a:r>
              <a:rPr lang="en-US" sz="1100" u="sng" dirty="0">
                <a:hlinkClick r:id="rId3">
                  <a:extLst>
                    <a:ext uri="{A12FA001-AC4F-418D-AE19-62706E023703}">
                      <ahyp:hlinkClr xmlns:ahyp="http://schemas.microsoft.com/office/drawing/2018/hyperlinkcolor" val="tx"/>
                    </a:ext>
                  </a:extLst>
                </a:hlinkClick>
              </a:rPr>
              <a:t>https://www.okta.com/infographic/one-minute-whitepaper-the-anatomy-of-account-takeover-attacks/</a:t>
            </a:r>
            <a:endParaRPr lang="en-US" sz="1100" dirty="0"/>
          </a:p>
        </p:txBody>
      </p:sp>
      <p:sp>
        <p:nvSpPr>
          <p:cNvPr id="14" name="Google Shape;1430;p140">
            <a:extLst>
              <a:ext uri="{FF2B5EF4-FFF2-40B4-BE49-F238E27FC236}">
                <a16:creationId xmlns:a16="http://schemas.microsoft.com/office/drawing/2014/main" id="{E92DFCED-5BE3-9526-89CA-C747251623F3}"/>
              </a:ext>
            </a:extLst>
          </p:cNvPr>
          <p:cNvSpPr txBox="1">
            <a:spLocks noGrp="1"/>
          </p:cNvSpPr>
          <p:nvPr>
            <p:ph type="body" idx="3"/>
          </p:nvPr>
        </p:nvSpPr>
        <p:spPr>
          <a:xfrm>
            <a:off x="576075" y="1380931"/>
            <a:ext cx="6318600" cy="4791744"/>
          </a:xfrm>
          <a:prstGeom prst="rect">
            <a:avLst/>
          </a:prstGeom>
        </p:spPr>
        <p:txBody>
          <a:bodyPr spcFirstLastPara="1" wrap="square" lIns="0" tIns="0" rIns="0" bIns="0" anchor="t" anchorCtr="0">
            <a:noAutofit/>
          </a:bodyPr>
          <a:lstStyle/>
          <a:p>
            <a:pPr marL="0" lvl="0" indent="0" algn="l" rtl="0">
              <a:lnSpc>
                <a:spcPct val="103000"/>
              </a:lnSpc>
              <a:spcBef>
                <a:spcPts val="550"/>
              </a:spcBef>
              <a:spcAft>
                <a:spcPts val="0"/>
              </a:spcAft>
              <a:buNone/>
            </a:pPr>
            <a:r>
              <a:rPr lang="en-US" sz="2400" dirty="0">
                <a:solidFill>
                  <a:schemeClr val="accent1"/>
                </a:solidFill>
                <a:latin typeface="+mn-lt"/>
              </a:rPr>
              <a:t>What are bad actors trying to do?</a:t>
            </a:r>
          </a:p>
          <a:p>
            <a:pPr marL="342900" indent="-342900">
              <a:lnSpc>
                <a:spcPct val="103000"/>
              </a:lnSpc>
              <a:spcBef>
                <a:spcPts val="550"/>
              </a:spcBef>
            </a:pPr>
            <a:r>
              <a:rPr lang="en-US" sz="1800" dirty="0">
                <a:latin typeface="+mn-lt"/>
              </a:rPr>
              <a:t>Sell credentials on the black market</a:t>
            </a:r>
          </a:p>
          <a:p>
            <a:pPr marL="342900" indent="-342900">
              <a:lnSpc>
                <a:spcPct val="103000"/>
              </a:lnSpc>
              <a:spcBef>
                <a:spcPts val="550"/>
              </a:spcBef>
            </a:pPr>
            <a:r>
              <a:rPr lang="en-US" sz="1800" dirty="0">
                <a:latin typeface="+mn-lt"/>
              </a:rPr>
              <a:t>Take over the identity of a real user</a:t>
            </a:r>
          </a:p>
          <a:p>
            <a:pPr marL="342900" indent="-342900">
              <a:lnSpc>
                <a:spcPct val="103000"/>
              </a:lnSpc>
              <a:spcBef>
                <a:spcPts val="550"/>
              </a:spcBef>
            </a:pPr>
            <a:r>
              <a:rPr lang="en-US" sz="1800" dirty="0">
                <a:latin typeface="+mn-lt"/>
              </a:rPr>
              <a:t>Spam from legitimate accounts</a:t>
            </a:r>
          </a:p>
          <a:p>
            <a:pPr marL="342900" indent="-342900">
              <a:lnSpc>
                <a:spcPct val="103000"/>
              </a:lnSpc>
              <a:spcBef>
                <a:spcPts val="550"/>
              </a:spcBef>
            </a:pPr>
            <a:r>
              <a:rPr lang="en-US" sz="1800" dirty="0">
                <a:latin typeface="+mn-lt"/>
              </a:rPr>
              <a:t>Use stored financial instruments</a:t>
            </a:r>
          </a:p>
          <a:p>
            <a:pPr marL="342900" indent="-342900">
              <a:lnSpc>
                <a:spcPct val="103000"/>
              </a:lnSpc>
              <a:spcBef>
                <a:spcPts val="550"/>
              </a:spcBef>
            </a:pPr>
            <a:r>
              <a:rPr lang="en-US" sz="1800" dirty="0">
                <a:latin typeface="+mn-lt"/>
              </a:rPr>
              <a:t>Make high value purchases</a:t>
            </a:r>
          </a:p>
          <a:p>
            <a:pPr marL="342900" indent="-342900">
              <a:lnSpc>
                <a:spcPct val="103000"/>
              </a:lnSpc>
              <a:spcBef>
                <a:spcPts val="550"/>
              </a:spcBef>
            </a:pPr>
            <a:r>
              <a:rPr lang="en-US" sz="1800" dirty="0">
                <a:latin typeface="+mn-lt"/>
              </a:rPr>
              <a:t>Add card skimming code on a site</a:t>
            </a:r>
            <a:endParaRPr lang="en-US" dirty="0">
              <a:latin typeface="+mn-lt"/>
            </a:endParaRPr>
          </a:p>
          <a:p>
            <a:pPr marL="0" indent="0">
              <a:lnSpc>
                <a:spcPct val="103000"/>
              </a:lnSpc>
              <a:spcBef>
                <a:spcPts val="1500"/>
              </a:spcBef>
              <a:buNone/>
            </a:pPr>
            <a:r>
              <a:rPr lang="en-US" sz="2400" dirty="0">
                <a:solidFill>
                  <a:schemeClr val="accent1"/>
                </a:solidFill>
                <a:latin typeface="+mn-lt"/>
              </a:rPr>
              <a:t>What is the impact on your business?</a:t>
            </a:r>
          </a:p>
          <a:p>
            <a:pPr marL="342900" indent="-342900">
              <a:lnSpc>
                <a:spcPct val="103000"/>
              </a:lnSpc>
              <a:spcBef>
                <a:spcPts val="550"/>
              </a:spcBef>
            </a:pPr>
            <a:r>
              <a:rPr lang="en-US" sz="1800" dirty="0">
                <a:latin typeface="+mn-lt"/>
              </a:rPr>
              <a:t>Loss of customer trust</a:t>
            </a:r>
          </a:p>
          <a:p>
            <a:pPr marL="342900" indent="-342900">
              <a:lnSpc>
                <a:spcPct val="103000"/>
              </a:lnSpc>
              <a:spcBef>
                <a:spcPts val="550"/>
              </a:spcBef>
            </a:pPr>
            <a:r>
              <a:rPr lang="en-US" sz="1800" dirty="0">
                <a:latin typeface="+mn-lt"/>
              </a:rPr>
              <a:t>Lost revenue</a:t>
            </a:r>
          </a:p>
          <a:p>
            <a:pPr marL="342900" indent="-342900">
              <a:lnSpc>
                <a:spcPct val="103000"/>
              </a:lnSpc>
              <a:spcBef>
                <a:spcPts val="550"/>
              </a:spcBef>
            </a:pPr>
            <a:r>
              <a:rPr lang="en-US" sz="1800" dirty="0">
                <a:latin typeface="+mn-lt"/>
              </a:rPr>
              <a:t>Brand damage</a:t>
            </a:r>
          </a:p>
          <a:p>
            <a:pPr marL="342900" indent="-342900">
              <a:lnSpc>
                <a:spcPct val="103000"/>
              </a:lnSpc>
              <a:spcBef>
                <a:spcPts val="550"/>
              </a:spcBef>
            </a:pPr>
            <a:r>
              <a:rPr lang="en-US" sz="1800" dirty="0">
                <a:latin typeface="+mn-lt"/>
              </a:rPr>
              <a:t>GDPR violations</a:t>
            </a:r>
          </a:p>
          <a:p>
            <a:pPr marL="342900" indent="-342900">
              <a:lnSpc>
                <a:spcPct val="103000"/>
              </a:lnSpc>
              <a:spcBef>
                <a:spcPts val="550"/>
              </a:spcBef>
            </a:pPr>
            <a:r>
              <a:rPr lang="en-US" sz="1800" dirty="0">
                <a:latin typeface="+mn-lt"/>
              </a:rPr>
              <a:t>Other fines</a:t>
            </a:r>
          </a:p>
          <a:p>
            <a:pPr marL="0" lvl="0" indent="0" algn="l" rtl="0">
              <a:spcBef>
                <a:spcPts val="575"/>
              </a:spcBef>
              <a:spcAft>
                <a:spcPts val="90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Enhance the Security of Your Business</a:t>
            </a:r>
            <a:endParaRPr dirty="0">
              <a:latin typeface="+mj-lt"/>
            </a:endParaRP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US" dirty="0">
                <a:solidFill>
                  <a:schemeClr val="accent1"/>
                </a:solidFill>
              </a:rPr>
              <a:t>Secure user accounts with Multi-Factor Authentication (MFA)</a:t>
            </a:r>
            <a:endParaRPr dirty="0">
              <a:solidFill>
                <a:schemeClr val="accent1"/>
              </a:solidFill>
            </a:endParaRP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know</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300"/>
              </a:spcAft>
              <a:buNone/>
            </a:pPr>
            <a:r>
              <a:rPr lang="en-US" sz="1900">
                <a:solidFill>
                  <a:srgbClr val="59575C"/>
                </a:solidFill>
                <a:latin typeface="Salesforce Sans"/>
                <a:ea typeface="Salesforce Sans"/>
                <a:cs typeface="Salesforce Sans"/>
                <a:sym typeface="Salesforce Sans"/>
              </a:rPr>
              <a:t>Login Credentials</a:t>
            </a:r>
            <a:endParaRPr sz="1900">
              <a:solidFill>
                <a:srgbClr val="59575C"/>
              </a:solidFill>
              <a:latin typeface="Salesforce Sans"/>
              <a:ea typeface="Salesforce Sans"/>
              <a:cs typeface="Salesforce Sans"/>
              <a:sym typeface="Salesforce Sans"/>
            </a:endParaRP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dirty="0">
                <a:solidFill>
                  <a:srgbClr val="205CA0"/>
                </a:solidFill>
                <a:latin typeface="Salesforce Sans"/>
                <a:ea typeface="Salesforce Sans"/>
                <a:cs typeface="Salesforce Sans"/>
                <a:sym typeface="Salesforce Sans"/>
              </a:rPr>
              <a:t>Something you have</a:t>
            </a:r>
            <a:endParaRPr sz="2400" b="1" dirty="0">
              <a:solidFill>
                <a:srgbClr val="205CA0"/>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Authenticator App</a:t>
            </a:r>
            <a:endParaRPr sz="1900" dirty="0">
              <a:solidFill>
                <a:schemeClr val="accent2"/>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 Security Key</a:t>
            </a: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Built-In Authenticator</a:t>
            </a:r>
            <a:endParaRPr sz="2400" dirty="0">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3100" b="1">
                  <a:solidFill>
                    <a:srgbClr val="205CA0"/>
                  </a:solidFill>
                  <a:latin typeface="Salesforce Sans"/>
                  <a:ea typeface="Salesforce Sans"/>
                  <a:cs typeface="Salesforce Sans"/>
                  <a:sym typeface="Salesforce Sans"/>
                </a:rPr>
                <a:t>MFA</a:t>
              </a:r>
              <a:endParaRPr sz="31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187171"/>
            <a:ext cx="3233987" cy="2805139"/>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3926">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600" b="1">
                  <a:solidFill>
                    <a:srgbClr val="FFFFFF"/>
                  </a:solidFill>
                  <a:latin typeface="Salesforce Sans"/>
                  <a:ea typeface="Salesforce Sans"/>
                  <a:cs typeface="Salesforce Sans"/>
                  <a:sym typeface="Salesforce Sans"/>
                </a:rPr>
                <a:t>Enabling MFA is one of the easiest, most effective actions you can take to help secure your org(s)  </a:t>
              </a:r>
              <a:endParaRPr sz="1500">
                <a:latin typeface="Salesforce Sans"/>
                <a:ea typeface="Salesforce Sans"/>
                <a:cs typeface="Salesforce Sans"/>
                <a:sym typeface="Salesforce Sans"/>
              </a:endParaRPr>
            </a:p>
          </p:txBody>
        </p:sp>
      </p:grpSp>
    </p:spTree>
    <p:extLst>
      <p:ext uri="{BB962C8B-B14F-4D97-AF65-F5344CB8AC3E}">
        <p14:creationId xmlns:p14="http://schemas.microsoft.com/office/powerpoint/2010/main" val="1721052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n-lt"/>
                <a:ea typeface="Salesforce Sans"/>
                <a:cs typeface="Salesforce Sans"/>
                <a:sym typeface="Salesforce Sans"/>
              </a:rPr>
              <a:t>MFA can prevent some of the most prevalent types of attacks</a:t>
            </a:r>
            <a:endParaRPr sz="2400" dirty="0">
              <a:solidFill>
                <a:schemeClr val="accent1"/>
              </a:solidFill>
              <a:latin typeface="+mn-lt"/>
              <a:ea typeface="Salesforce Sans"/>
              <a:cs typeface="Salesforce Sans"/>
              <a:sym typeface="Salesforce Sans"/>
            </a:endParaRP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How MFA Helps Prevent Common Attacks</a:t>
            </a:r>
            <a:endParaRPr sz="3200" b="1" dirty="0">
              <a:solidFill>
                <a:schemeClr val="accent1"/>
              </a:solidFill>
              <a:latin typeface="+mj-lt"/>
              <a:ea typeface="Salesforce Sans"/>
              <a:cs typeface="Salesforce Sans"/>
              <a:sym typeface="Salesforce Sans"/>
            </a:endParaRP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Phishing, vishing, smishing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Spear phishing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Keyloggers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Credential stuffing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Brute force attacks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r>
              <a:rPr lang="en-US" sz="1900" dirty="0">
                <a:solidFill>
                  <a:srgbClr val="59575C"/>
                </a:solidFill>
                <a:latin typeface="+mn-lt"/>
                <a:ea typeface="Salesforce Sans"/>
                <a:cs typeface="Salesforce Sans"/>
                <a:sym typeface="Salesforce Sans"/>
              </a:rPr>
              <a:t>Man-in-the-middle (MITM) attacks</a:t>
            </a:r>
            <a:endParaRPr sz="1900" dirty="0">
              <a:solidFill>
                <a:srgbClr val="59575C"/>
              </a:solidFill>
              <a:latin typeface="+mn-lt"/>
              <a:ea typeface="Salesforce Sans"/>
              <a:cs typeface="Salesforce Sans"/>
              <a:sym typeface="Salesforce Sans"/>
            </a:endParaRP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sends an email to the target</a:t>
            </a:r>
            <a:endParaRPr sz="1500" b="1" dirty="0">
              <a:solidFill>
                <a:srgbClr val="59575C"/>
              </a:solidFill>
              <a:latin typeface="+mn-lt"/>
              <a:ea typeface="Salesforce Sans"/>
              <a:cs typeface="Salesforce Sans"/>
              <a:sym typeface="Salesforce Sans"/>
            </a:endParaRP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collects target's username/password</a:t>
            </a:r>
            <a:endParaRPr sz="1500" b="1" dirty="0">
              <a:solidFill>
                <a:srgbClr val="205CA0"/>
              </a:solidFill>
              <a:latin typeface="+mn-lt"/>
              <a:ea typeface="Salesforce Sans"/>
              <a:cs typeface="Salesforce Sans"/>
              <a:sym typeface="Salesforce Sans"/>
            </a:endParaRP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Target clicks on the email which goes to a phishing website</a:t>
            </a:r>
            <a:endParaRPr sz="1500" b="1" dirty="0">
              <a:solidFill>
                <a:srgbClr val="59575C"/>
              </a:solidFill>
              <a:latin typeface="+mn-lt"/>
              <a:ea typeface="Salesforce Sans"/>
              <a:cs typeface="Salesforce Sans"/>
              <a:sym typeface="Salesforce Sans"/>
            </a:endParaRP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denied access to target's account thanks to MFA</a:t>
            </a:r>
            <a:endParaRPr sz="1500" b="1" dirty="0">
              <a:solidFill>
                <a:srgbClr val="59575C"/>
              </a:solidFill>
              <a:latin typeface="+mn-lt"/>
              <a:ea typeface="Salesforce Sans"/>
              <a:cs typeface="Salesforce Sans"/>
              <a:sym typeface="Salesforce Sans"/>
            </a:endParaRP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Phishing</a:t>
            </a:r>
            <a:endParaRPr sz="1500" b="1" dirty="0">
              <a:latin typeface="+mn-lt"/>
              <a:ea typeface="Salesforce Sans"/>
              <a:cs typeface="Salesforce Sans"/>
              <a:sym typeface="Salesforce Sans"/>
            </a:endParaRPr>
          </a:p>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Website</a:t>
            </a:r>
            <a:endParaRPr sz="1500" b="1" dirty="0">
              <a:latin typeface="+mn-lt"/>
              <a:ea typeface="Salesforce Sans"/>
              <a:cs typeface="Salesforce Sans"/>
              <a:sym typeface="Salesforce Sans"/>
            </a:endParaRP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3130</TotalTime>
  <Words>7797</Words>
  <Application>Microsoft Macintosh PowerPoint</Application>
  <PresentationFormat>Custom</PresentationFormat>
  <Paragraphs>524</Paragraphs>
  <Slides>31</Slides>
  <Notes>31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Arial</vt:lpstr>
      <vt:lpstr>Avant Garde Demi SFDC</vt:lpstr>
      <vt:lpstr>Calibri</vt:lpstr>
      <vt:lpstr>Courier New</vt:lpstr>
      <vt:lpstr>Helvetica Neue</vt:lpstr>
      <vt:lpstr>Poppins</vt:lpstr>
      <vt:lpstr>Salesforce Sans</vt:lpstr>
      <vt:lpstr>Salesforce Google Slides Corporate Template - 2019</vt:lpstr>
      <vt:lpstr>Salesforce Google Slides Corporate Template - 2019</vt:lpstr>
      <vt:lpstr>PowerPoint Presentation</vt:lpstr>
      <vt:lpstr>Multi-Factor Authentication (MFA)</vt:lpstr>
      <vt:lpstr>Agenda</vt:lpstr>
      <vt:lpstr>MFA:  What It Is and Why It’s Important</vt:lpstr>
      <vt:lpstr>Today’s Security Landscape</vt:lpstr>
      <vt:lpstr>Impact of Phishing Attacks</vt:lpstr>
      <vt:lpstr>Risks from an Account Takeover</vt:lpstr>
      <vt:lpstr>Enhance the Security of Your Business</vt:lpstr>
      <vt:lpstr>PowerPoint Presentation</vt:lpstr>
      <vt:lpstr>The MFA Requirement and                Auto-Enablement / Enforcement</vt:lpstr>
      <vt:lpstr>Multi-Factor Authentication (MFA) Requirement</vt:lpstr>
      <vt:lpstr>How to Satisfy the MFA Requirement When Sharing Customer-Provided Licenses </vt:lpstr>
      <vt:lpstr>PowerPoint Presentation</vt:lpstr>
      <vt:lpstr>PowerPoint Presentation</vt:lpstr>
      <vt:lpstr>The Login Experience After MFA Auto-Enablement</vt:lpstr>
      <vt:lpstr>MFA Verification Methods and the User Experience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Enable MFA Yourself </vt:lpstr>
      <vt:lpstr>Don’t Wait – Enable MFA Yourself</vt:lpstr>
      <vt:lpstr>Enable MFA for All Users</vt:lpstr>
      <vt:lpstr>Enable MFA for Specific Users</vt:lpstr>
      <vt:lpstr>Waive MFA for MFA-Exempt Use Cases</vt:lpstr>
      <vt:lpstr>Help and Resources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         </cp:lastModifiedBy>
  <cp:revision>211</cp:revision>
  <dcterms:modified xsi:type="dcterms:W3CDTF">2023-05-24T00:35:53Z</dcterms:modified>
</cp:coreProperties>
</file>