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434" r:id="rId2"/>
    <p:sldId id="257" r:id="rId3"/>
    <p:sldId id="2145710174" r:id="rId4"/>
    <p:sldId id="2145710154" r:id="rId5"/>
    <p:sldId id="2145710155" r:id="rId6"/>
    <p:sldId id="2145710156" r:id="rId7"/>
    <p:sldId id="2145710157" r:id="rId8"/>
    <p:sldId id="2145710158" r:id="rId9"/>
    <p:sldId id="2145710159" r:id="rId10"/>
    <p:sldId id="2145710160" r:id="rId11"/>
    <p:sldId id="2145710161" r:id="rId12"/>
    <p:sldId id="2145710162" r:id="rId13"/>
    <p:sldId id="427" r:id="rId14"/>
    <p:sldId id="436" r:id="rId15"/>
    <p:sldId id="437" r:id="rId16"/>
    <p:sldId id="438" r:id="rId17"/>
    <p:sldId id="439" r:id="rId18"/>
    <p:sldId id="440" r:id="rId19"/>
    <p:sldId id="441" r:id="rId20"/>
    <p:sldId id="429" r:id="rId21"/>
    <p:sldId id="442" r:id="rId22"/>
    <p:sldId id="443" r:id="rId23"/>
    <p:sldId id="2145710163" r:id="rId24"/>
    <p:sldId id="2145710169" r:id="rId25"/>
    <p:sldId id="2145710170" r:id="rId26"/>
    <p:sldId id="2145710164" r:id="rId27"/>
    <p:sldId id="2145710171" r:id="rId28"/>
    <p:sldId id="2145710165" r:id="rId29"/>
    <p:sldId id="2145710172" r:id="rId30"/>
    <p:sldId id="2145710173" r:id="rId31"/>
    <p:sldId id="444" r:id="rId32"/>
    <p:sldId id="445" r:id="rId33"/>
    <p:sldId id="446" r:id="rId34"/>
    <p:sldId id="447" r:id="rId35"/>
    <p:sldId id="274" r:id="rId36"/>
    <p:sldId id="259" r:id="rId37"/>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FA46CE-D4CA-443A-80E0-761908369C09}" name="Dovile Minkeviciute" initials="DM" userId="S::dovilem@partner.co::b37bedab-5d6d-4e1c-bc9b-1aaf86c1fe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524D"/>
    <a:srgbClr val="DCFD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11"/>
    <p:restoredTop sz="94613"/>
  </p:normalViewPr>
  <p:slideViewPr>
    <p:cSldViewPr snapToGrid="0" showGuides="1">
      <p:cViewPr varScale="1">
        <p:scale>
          <a:sx n="113" d="100"/>
          <a:sy n="113" d="100"/>
        </p:scale>
        <p:origin x="208"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41AC84-E452-CD41-AB24-AB71A1D9C198}" type="datetimeFigureOut">
              <a:rPr lang="en-US" smtClean="0"/>
              <a:t>9/9/25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2D928-6CA8-2041-BD28-376B40CB2BA1}" type="slidenum">
              <a:rPr lang="en-US" smtClean="0"/>
              <a:t>‹#›</a:t>
            </a:fld>
            <a:endParaRPr lang="en-US"/>
          </a:p>
        </p:txBody>
      </p:sp>
    </p:spTree>
    <p:extLst>
      <p:ext uri="{BB962C8B-B14F-4D97-AF65-F5344CB8AC3E}">
        <p14:creationId xmlns:p14="http://schemas.microsoft.com/office/powerpoint/2010/main" val="360070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250D2-48A9-07E6-A463-9D750837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52D86D-715B-8A49-1C6D-DFD485E63E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B8E59A-18CF-EF4B-2C42-DBCEBDA7C4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6F776A-D02B-B1CD-AA89-FF7DAFB38305}"/>
              </a:ext>
            </a:extLst>
          </p:cNvPr>
          <p:cNvSpPr>
            <a:spLocks noGrp="1"/>
          </p:cNvSpPr>
          <p:nvPr>
            <p:ph type="sldNum" sz="quarter" idx="5"/>
          </p:nvPr>
        </p:nvSpPr>
        <p:spPr/>
        <p:txBody>
          <a:bodyPr/>
          <a:lstStyle/>
          <a:p>
            <a:fld id="{4A42D928-6CA8-2041-BD28-376B40CB2BA1}" type="slidenum">
              <a:rPr lang="en-US" smtClean="0"/>
              <a:t>3</a:t>
            </a:fld>
            <a:endParaRPr lang="en-US"/>
          </a:p>
        </p:txBody>
      </p:sp>
    </p:spTree>
    <p:extLst>
      <p:ext uri="{BB962C8B-B14F-4D97-AF65-F5344CB8AC3E}">
        <p14:creationId xmlns:p14="http://schemas.microsoft.com/office/powerpoint/2010/main" val="2942367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1BFBE-E14B-B0F1-8F8C-287C70065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79123-9076-8AB9-79CE-2DC33EDB6F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A0EC40-FEB4-420B-AA7D-37ACD7A06F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DC9ABD-8C82-0A95-9D43-010D1F0136AA}"/>
              </a:ext>
            </a:extLst>
          </p:cNvPr>
          <p:cNvSpPr>
            <a:spLocks noGrp="1"/>
          </p:cNvSpPr>
          <p:nvPr>
            <p:ph type="sldNum" sz="quarter" idx="5"/>
          </p:nvPr>
        </p:nvSpPr>
        <p:spPr/>
        <p:txBody>
          <a:bodyPr/>
          <a:lstStyle/>
          <a:p>
            <a:fld id="{4A42D928-6CA8-2041-BD28-376B40CB2BA1}" type="slidenum">
              <a:rPr lang="en-US" smtClean="0"/>
              <a:t>12</a:t>
            </a:fld>
            <a:endParaRPr lang="en-US"/>
          </a:p>
        </p:txBody>
      </p:sp>
    </p:spTree>
    <p:extLst>
      <p:ext uri="{BB962C8B-B14F-4D97-AF65-F5344CB8AC3E}">
        <p14:creationId xmlns:p14="http://schemas.microsoft.com/office/powerpoint/2010/main" val="1208510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2D928-6CA8-2041-BD28-376B40CB2BA1}" type="slidenum">
              <a:rPr lang="en-US" smtClean="0"/>
              <a:t>13</a:t>
            </a:fld>
            <a:endParaRPr lang="en-US"/>
          </a:p>
        </p:txBody>
      </p:sp>
    </p:spTree>
    <p:extLst>
      <p:ext uri="{BB962C8B-B14F-4D97-AF65-F5344CB8AC3E}">
        <p14:creationId xmlns:p14="http://schemas.microsoft.com/office/powerpoint/2010/main" val="32745195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5222-7C35-E49D-06D9-01E0A15DC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803D4-ADE7-A126-A934-043FB21BB7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89945-11B7-C0BA-CEF3-12E8718136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45A0B3-B936-7C8E-D59B-B3A30EFB4C3B}"/>
              </a:ext>
            </a:extLst>
          </p:cNvPr>
          <p:cNvSpPr>
            <a:spLocks noGrp="1"/>
          </p:cNvSpPr>
          <p:nvPr>
            <p:ph type="sldNum" sz="quarter" idx="5"/>
          </p:nvPr>
        </p:nvSpPr>
        <p:spPr/>
        <p:txBody>
          <a:bodyPr/>
          <a:lstStyle/>
          <a:p>
            <a:fld id="{4A42D928-6CA8-2041-BD28-376B40CB2BA1}" type="slidenum">
              <a:rPr lang="en-US" smtClean="0"/>
              <a:t>23</a:t>
            </a:fld>
            <a:endParaRPr lang="en-US"/>
          </a:p>
        </p:txBody>
      </p:sp>
    </p:spTree>
    <p:extLst>
      <p:ext uri="{BB962C8B-B14F-4D97-AF65-F5344CB8AC3E}">
        <p14:creationId xmlns:p14="http://schemas.microsoft.com/office/powerpoint/2010/main" val="1331621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E97E9-4C91-02E7-DDDD-03A46865BE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7C38CE-AB14-E7CC-EB71-A9FE52430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1EF12B-8A6B-5F0A-015E-56E9804CB0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C8D3ED-58FC-A23A-8F26-CCC18AB7719D}"/>
              </a:ext>
            </a:extLst>
          </p:cNvPr>
          <p:cNvSpPr>
            <a:spLocks noGrp="1"/>
          </p:cNvSpPr>
          <p:nvPr>
            <p:ph type="sldNum" sz="quarter" idx="5"/>
          </p:nvPr>
        </p:nvSpPr>
        <p:spPr/>
        <p:txBody>
          <a:bodyPr/>
          <a:lstStyle/>
          <a:p>
            <a:fld id="{4A42D928-6CA8-2041-BD28-376B40CB2BA1}" type="slidenum">
              <a:rPr lang="en-US" smtClean="0"/>
              <a:t>24</a:t>
            </a:fld>
            <a:endParaRPr lang="en-US"/>
          </a:p>
        </p:txBody>
      </p:sp>
    </p:spTree>
    <p:extLst>
      <p:ext uri="{BB962C8B-B14F-4D97-AF65-F5344CB8AC3E}">
        <p14:creationId xmlns:p14="http://schemas.microsoft.com/office/powerpoint/2010/main" val="29619660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0C5B1-37E0-E0A5-79B3-1BAF2A883F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A0906A-04F7-F2F3-F566-D131FB1B8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7FF99-1ADD-9778-56D2-B7357A6875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4DAC13-9AE4-25F1-F428-834AEFA0019D}"/>
              </a:ext>
            </a:extLst>
          </p:cNvPr>
          <p:cNvSpPr>
            <a:spLocks noGrp="1"/>
          </p:cNvSpPr>
          <p:nvPr>
            <p:ph type="sldNum" sz="quarter" idx="5"/>
          </p:nvPr>
        </p:nvSpPr>
        <p:spPr/>
        <p:txBody>
          <a:bodyPr/>
          <a:lstStyle/>
          <a:p>
            <a:fld id="{4A42D928-6CA8-2041-BD28-376B40CB2BA1}" type="slidenum">
              <a:rPr lang="en-US" smtClean="0"/>
              <a:t>25</a:t>
            </a:fld>
            <a:endParaRPr lang="en-US"/>
          </a:p>
        </p:txBody>
      </p:sp>
    </p:spTree>
    <p:extLst>
      <p:ext uri="{BB962C8B-B14F-4D97-AF65-F5344CB8AC3E}">
        <p14:creationId xmlns:p14="http://schemas.microsoft.com/office/powerpoint/2010/main" val="5970870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91D74-A89A-7E91-8DE8-9F3404DABF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1C7AD2-D536-67B2-DB9A-9F797D961E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B53D31-EABE-3F4E-624D-893157AAF7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738EC6-00A6-95AE-3F2E-811E1C8B4B81}"/>
              </a:ext>
            </a:extLst>
          </p:cNvPr>
          <p:cNvSpPr>
            <a:spLocks noGrp="1"/>
          </p:cNvSpPr>
          <p:nvPr>
            <p:ph type="sldNum" sz="quarter" idx="5"/>
          </p:nvPr>
        </p:nvSpPr>
        <p:spPr/>
        <p:txBody>
          <a:bodyPr/>
          <a:lstStyle/>
          <a:p>
            <a:fld id="{4A42D928-6CA8-2041-BD28-376B40CB2BA1}" type="slidenum">
              <a:rPr lang="en-US" smtClean="0"/>
              <a:t>26</a:t>
            </a:fld>
            <a:endParaRPr lang="en-US"/>
          </a:p>
        </p:txBody>
      </p:sp>
    </p:spTree>
    <p:extLst>
      <p:ext uri="{BB962C8B-B14F-4D97-AF65-F5344CB8AC3E}">
        <p14:creationId xmlns:p14="http://schemas.microsoft.com/office/powerpoint/2010/main" val="6273096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496A5-F554-B379-A5DD-7D818A8A6C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519942-D620-2DBB-73EE-A443C0866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B5C518-45AE-8DA7-3F3A-6B1DC52151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0AD121-28E2-72C9-FEDD-1B22BEDA813B}"/>
              </a:ext>
            </a:extLst>
          </p:cNvPr>
          <p:cNvSpPr>
            <a:spLocks noGrp="1"/>
          </p:cNvSpPr>
          <p:nvPr>
            <p:ph type="sldNum" sz="quarter" idx="5"/>
          </p:nvPr>
        </p:nvSpPr>
        <p:spPr/>
        <p:txBody>
          <a:bodyPr/>
          <a:lstStyle/>
          <a:p>
            <a:fld id="{4A42D928-6CA8-2041-BD28-376B40CB2BA1}" type="slidenum">
              <a:rPr lang="en-US" smtClean="0"/>
              <a:t>27</a:t>
            </a:fld>
            <a:endParaRPr lang="en-US"/>
          </a:p>
        </p:txBody>
      </p:sp>
    </p:spTree>
    <p:extLst>
      <p:ext uri="{BB962C8B-B14F-4D97-AF65-F5344CB8AC3E}">
        <p14:creationId xmlns:p14="http://schemas.microsoft.com/office/powerpoint/2010/main" val="23619927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6D571-C268-B042-CBAA-FDD25FA7C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30CB9-54BD-887F-0421-35C6E74123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F8D766-B03D-E9E3-DAA0-AA5BF0CB30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4A2F3B-C2C9-1EAF-7DEC-EA92F005189F}"/>
              </a:ext>
            </a:extLst>
          </p:cNvPr>
          <p:cNvSpPr>
            <a:spLocks noGrp="1"/>
          </p:cNvSpPr>
          <p:nvPr>
            <p:ph type="sldNum" sz="quarter" idx="5"/>
          </p:nvPr>
        </p:nvSpPr>
        <p:spPr/>
        <p:txBody>
          <a:bodyPr/>
          <a:lstStyle/>
          <a:p>
            <a:fld id="{4A42D928-6CA8-2041-BD28-376B40CB2BA1}" type="slidenum">
              <a:rPr lang="en-US" smtClean="0"/>
              <a:t>28</a:t>
            </a:fld>
            <a:endParaRPr lang="en-US"/>
          </a:p>
        </p:txBody>
      </p:sp>
    </p:spTree>
    <p:extLst>
      <p:ext uri="{BB962C8B-B14F-4D97-AF65-F5344CB8AC3E}">
        <p14:creationId xmlns:p14="http://schemas.microsoft.com/office/powerpoint/2010/main" val="2326290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179D8-5264-3603-548D-C2BC1F9FBE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E28FB9-6C35-2077-9E96-F5EFFB93F2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5EEB6C-0244-F2F5-BB2A-39A177CD06D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898899-AE52-D8E1-E915-DFE1D08CA781}"/>
              </a:ext>
            </a:extLst>
          </p:cNvPr>
          <p:cNvSpPr>
            <a:spLocks noGrp="1"/>
          </p:cNvSpPr>
          <p:nvPr>
            <p:ph type="sldNum" sz="quarter" idx="5"/>
          </p:nvPr>
        </p:nvSpPr>
        <p:spPr/>
        <p:txBody>
          <a:bodyPr/>
          <a:lstStyle/>
          <a:p>
            <a:fld id="{4A42D928-6CA8-2041-BD28-376B40CB2BA1}" type="slidenum">
              <a:rPr lang="en-US" smtClean="0"/>
              <a:t>29</a:t>
            </a:fld>
            <a:endParaRPr lang="en-US"/>
          </a:p>
        </p:txBody>
      </p:sp>
    </p:spTree>
    <p:extLst>
      <p:ext uri="{BB962C8B-B14F-4D97-AF65-F5344CB8AC3E}">
        <p14:creationId xmlns:p14="http://schemas.microsoft.com/office/powerpoint/2010/main" val="526809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7E1D5-0099-F7E3-B4D0-4D8DE30ADB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2173C-F03F-7236-C425-4FBFF2EE2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85F3EC-C429-7A54-6E2B-019201BABD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000966-A3C3-E00E-015C-9FA8C7D06223}"/>
              </a:ext>
            </a:extLst>
          </p:cNvPr>
          <p:cNvSpPr>
            <a:spLocks noGrp="1"/>
          </p:cNvSpPr>
          <p:nvPr>
            <p:ph type="sldNum" sz="quarter" idx="5"/>
          </p:nvPr>
        </p:nvSpPr>
        <p:spPr/>
        <p:txBody>
          <a:bodyPr/>
          <a:lstStyle/>
          <a:p>
            <a:fld id="{4A42D928-6CA8-2041-BD28-376B40CB2BA1}" type="slidenum">
              <a:rPr lang="en-US" smtClean="0"/>
              <a:t>30</a:t>
            </a:fld>
            <a:endParaRPr lang="en-US"/>
          </a:p>
        </p:txBody>
      </p:sp>
    </p:spTree>
    <p:extLst>
      <p:ext uri="{BB962C8B-B14F-4D97-AF65-F5344CB8AC3E}">
        <p14:creationId xmlns:p14="http://schemas.microsoft.com/office/powerpoint/2010/main" val="372980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2265B-0905-7080-EDB2-BDA060A55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3F55DD-FA8C-E683-4F23-F91CC32F7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5C4D0-3886-2CFA-72EE-66657062E3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25857B-4AFD-E025-7EE7-2C69318288E4}"/>
              </a:ext>
            </a:extLst>
          </p:cNvPr>
          <p:cNvSpPr>
            <a:spLocks noGrp="1"/>
          </p:cNvSpPr>
          <p:nvPr>
            <p:ph type="sldNum" sz="quarter" idx="5"/>
          </p:nvPr>
        </p:nvSpPr>
        <p:spPr/>
        <p:txBody>
          <a:bodyPr/>
          <a:lstStyle/>
          <a:p>
            <a:fld id="{4A42D928-6CA8-2041-BD28-376B40CB2BA1}" type="slidenum">
              <a:rPr lang="en-US" smtClean="0"/>
              <a:t>4</a:t>
            </a:fld>
            <a:endParaRPr lang="en-US"/>
          </a:p>
        </p:txBody>
      </p:sp>
    </p:spTree>
    <p:extLst>
      <p:ext uri="{BB962C8B-B14F-4D97-AF65-F5344CB8AC3E}">
        <p14:creationId xmlns:p14="http://schemas.microsoft.com/office/powerpoint/2010/main" val="2281337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038C-DD6E-0A8E-080D-045AE5A29F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424AA-221F-E90F-DFBB-A54609B68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A44FEA-2BD6-9AE9-DCC4-8B3CEE8ACB6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D3C749-F3D1-9A27-3E8C-E457446CFA85}"/>
              </a:ext>
            </a:extLst>
          </p:cNvPr>
          <p:cNvSpPr>
            <a:spLocks noGrp="1"/>
          </p:cNvSpPr>
          <p:nvPr>
            <p:ph type="sldNum" sz="quarter" idx="5"/>
          </p:nvPr>
        </p:nvSpPr>
        <p:spPr/>
        <p:txBody>
          <a:bodyPr/>
          <a:lstStyle/>
          <a:p>
            <a:fld id="{4A42D928-6CA8-2041-BD28-376B40CB2BA1}" type="slidenum">
              <a:rPr lang="en-US" smtClean="0"/>
              <a:t>5</a:t>
            </a:fld>
            <a:endParaRPr lang="en-US"/>
          </a:p>
        </p:txBody>
      </p:sp>
    </p:spTree>
    <p:extLst>
      <p:ext uri="{BB962C8B-B14F-4D97-AF65-F5344CB8AC3E}">
        <p14:creationId xmlns:p14="http://schemas.microsoft.com/office/powerpoint/2010/main" val="400840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044AE-5048-8301-782F-A9D7094D76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0AE81-3CDB-FAF1-2B4A-25BC082DA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B7D988-7945-BEDB-017E-BA3C67E351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974B28-8A19-56E0-6F1E-7BA4BB01A7AE}"/>
              </a:ext>
            </a:extLst>
          </p:cNvPr>
          <p:cNvSpPr>
            <a:spLocks noGrp="1"/>
          </p:cNvSpPr>
          <p:nvPr>
            <p:ph type="sldNum" sz="quarter" idx="5"/>
          </p:nvPr>
        </p:nvSpPr>
        <p:spPr/>
        <p:txBody>
          <a:bodyPr/>
          <a:lstStyle/>
          <a:p>
            <a:fld id="{4A42D928-6CA8-2041-BD28-376B40CB2BA1}" type="slidenum">
              <a:rPr lang="en-US" smtClean="0"/>
              <a:t>6</a:t>
            </a:fld>
            <a:endParaRPr lang="en-US"/>
          </a:p>
        </p:txBody>
      </p:sp>
    </p:spTree>
    <p:extLst>
      <p:ext uri="{BB962C8B-B14F-4D97-AF65-F5344CB8AC3E}">
        <p14:creationId xmlns:p14="http://schemas.microsoft.com/office/powerpoint/2010/main" val="4008387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CCE23-9FA6-A98B-3372-7E6AF98F0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FB1B21-9F5E-E912-9A9B-59B47FE40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156BE-361D-CE85-34BD-A01A8CC744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6611A97-8B27-40BF-CF1E-FBB5B4E288F4}"/>
              </a:ext>
            </a:extLst>
          </p:cNvPr>
          <p:cNvSpPr>
            <a:spLocks noGrp="1"/>
          </p:cNvSpPr>
          <p:nvPr>
            <p:ph type="sldNum" sz="quarter" idx="5"/>
          </p:nvPr>
        </p:nvSpPr>
        <p:spPr/>
        <p:txBody>
          <a:bodyPr/>
          <a:lstStyle/>
          <a:p>
            <a:fld id="{4A42D928-6CA8-2041-BD28-376B40CB2BA1}" type="slidenum">
              <a:rPr lang="en-US" smtClean="0"/>
              <a:t>7</a:t>
            </a:fld>
            <a:endParaRPr lang="en-US"/>
          </a:p>
        </p:txBody>
      </p:sp>
    </p:spTree>
    <p:extLst>
      <p:ext uri="{BB962C8B-B14F-4D97-AF65-F5344CB8AC3E}">
        <p14:creationId xmlns:p14="http://schemas.microsoft.com/office/powerpoint/2010/main" val="31700184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BF9FC-4E4F-C419-61C9-03CD551D8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001DA-12BF-381C-023D-A8DEF25F5C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E43A6-D8B3-D322-040C-CB669E3E77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2F7FD3-759D-0D72-EA8F-46B8940E085F}"/>
              </a:ext>
            </a:extLst>
          </p:cNvPr>
          <p:cNvSpPr>
            <a:spLocks noGrp="1"/>
          </p:cNvSpPr>
          <p:nvPr>
            <p:ph type="sldNum" sz="quarter" idx="5"/>
          </p:nvPr>
        </p:nvSpPr>
        <p:spPr/>
        <p:txBody>
          <a:bodyPr/>
          <a:lstStyle/>
          <a:p>
            <a:fld id="{4A42D928-6CA8-2041-BD28-376B40CB2BA1}" type="slidenum">
              <a:rPr lang="en-US" smtClean="0"/>
              <a:t>8</a:t>
            </a:fld>
            <a:endParaRPr lang="en-US"/>
          </a:p>
        </p:txBody>
      </p:sp>
    </p:spTree>
    <p:extLst>
      <p:ext uri="{BB962C8B-B14F-4D97-AF65-F5344CB8AC3E}">
        <p14:creationId xmlns:p14="http://schemas.microsoft.com/office/powerpoint/2010/main" val="206105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0C280-EDFA-473C-2A5F-547AD68F7C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879546-EDF7-041A-E7E6-F8055F71CE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92C510-4D24-517B-282F-64AB0CECCC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87DECA-7E46-C696-D6A3-4396D536DAB7}"/>
              </a:ext>
            </a:extLst>
          </p:cNvPr>
          <p:cNvSpPr>
            <a:spLocks noGrp="1"/>
          </p:cNvSpPr>
          <p:nvPr>
            <p:ph type="sldNum" sz="quarter" idx="5"/>
          </p:nvPr>
        </p:nvSpPr>
        <p:spPr/>
        <p:txBody>
          <a:bodyPr/>
          <a:lstStyle/>
          <a:p>
            <a:fld id="{4A42D928-6CA8-2041-BD28-376B40CB2BA1}" type="slidenum">
              <a:rPr lang="en-US" smtClean="0"/>
              <a:t>9</a:t>
            </a:fld>
            <a:endParaRPr lang="en-US"/>
          </a:p>
        </p:txBody>
      </p:sp>
    </p:spTree>
    <p:extLst>
      <p:ext uri="{BB962C8B-B14F-4D97-AF65-F5344CB8AC3E}">
        <p14:creationId xmlns:p14="http://schemas.microsoft.com/office/powerpoint/2010/main" val="2315055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030EE-DE2B-473B-448C-88109DA79E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6DD9D2-DC8D-99BC-5724-F819A0D3C8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FA0FD8-11D5-3084-6F6B-A2E2A18B66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287A61-ED5A-5157-892B-011F2076AED6}"/>
              </a:ext>
            </a:extLst>
          </p:cNvPr>
          <p:cNvSpPr>
            <a:spLocks noGrp="1"/>
          </p:cNvSpPr>
          <p:nvPr>
            <p:ph type="sldNum" sz="quarter" idx="5"/>
          </p:nvPr>
        </p:nvSpPr>
        <p:spPr/>
        <p:txBody>
          <a:bodyPr/>
          <a:lstStyle/>
          <a:p>
            <a:fld id="{4A42D928-6CA8-2041-BD28-376B40CB2BA1}" type="slidenum">
              <a:rPr lang="en-US" smtClean="0"/>
              <a:t>10</a:t>
            </a:fld>
            <a:endParaRPr lang="en-US"/>
          </a:p>
        </p:txBody>
      </p:sp>
    </p:spTree>
    <p:extLst>
      <p:ext uri="{BB962C8B-B14F-4D97-AF65-F5344CB8AC3E}">
        <p14:creationId xmlns:p14="http://schemas.microsoft.com/office/powerpoint/2010/main" val="106773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3D719-FBCB-1D6C-C730-EBFC7DC68D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ECDD6-A335-550A-C1B5-E8FA3C6D7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DB2A45-0A3E-87B0-9E00-401899A011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944BE3-3924-D676-9A35-3E2643E3251E}"/>
              </a:ext>
            </a:extLst>
          </p:cNvPr>
          <p:cNvSpPr>
            <a:spLocks noGrp="1"/>
          </p:cNvSpPr>
          <p:nvPr>
            <p:ph type="sldNum" sz="quarter" idx="5"/>
          </p:nvPr>
        </p:nvSpPr>
        <p:spPr/>
        <p:txBody>
          <a:bodyPr/>
          <a:lstStyle/>
          <a:p>
            <a:fld id="{4A42D928-6CA8-2041-BD28-376B40CB2BA1}" type="slidenum">
              <a:rPr lang="en-US" smtClean="0"/>
              <a:t>11</a:t>
            </a:fld>
            <a:endParaRPr lang="en-US"/>
          </a:p>
        </p:txBody>
      </p:sp>
    </p:spTree>
    <p:extLst>
      <p:ext uri="{BB962C8B-B14F-4D97-AF65-F5344CB8AC3E}">
        <p14:creationId xmlns:p14="http://schemas.microsoft.com/office/powerpoint/2010/main" val="2211042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823D1-B13C-C90C-8817-82B368D9D6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4BFBD89A-3FE1-70AB-E0C3-01BE8FB2A0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98FBA915-B53C-CE5C-CB7D-6AC9060F3FAC}"/>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E0E2AFE8-1F65-F9A4-080A-711922E35ECC}"/>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93F58DB6-89F8-7E37-8054-A25A710702C5}"/>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65902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35A4D-7C3E-F2C0-4F9A-D147B8D54BC8}"/>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FA1D921A-5BED-61A2-C19A-EF6E5FBFBDA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6781A82F-7182-36CB-BC8B-08F7EE4D4FA1}"/>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EEC33D5C-F3D6-FC9B-FE8C-80C7C270B6AB}"/>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FC8347D7-358A-B58D-03D5-10B602217950}"/>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30949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EAD96E-FD5B-B602-7A23-840FE709852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30EE7AA8-EC45-557D-A67E-9DB5CFCE44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F7C7A234-5E4F-4A4D-8041-BB2DEDA28415}"/>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8B9D1904-021B-E633-7350-FFE2B1EB224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7A8A8C38-B91C-6905-CD79-61D94AC3B18A}"/>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62944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C666-5380-89D5-219E-A3381D13751C}"/>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DB9B2A30-CDE9-F913-8E3A-8D17C36EE97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73154A60-B61E-5DFF-506A-703882A57833}"/>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5E305746-1BDB-4099-B87D-901AE4D39A9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EAEBB556-2D82-BADF-3907-AFCC8CF0EF7E}"/>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217868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DDFE1-BD15-A310-3A64-2A7FF29D76C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21456D2A-AA72-31C4-D0E3-B8F8DF28AC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37E246-C2BB-E6BA-B924-AFD54DF63A2C}"/>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725F6220-A1BA-48E2-741D-EF75996F535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35B29FCA-FF08-C504-8E5E-9E047AA542D1}"/>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53309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D7359-3104-324F-25D9-D0F83EA57643}"/>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C710F973-A9CF-35FC-3BD7-8894416AB63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9514C1CC-4DA5-5C1E-07AB-08C67C209D0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DDB0137F-ABC1-B670-865A-0907F9360AF4}"/>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7432A259-A8FC-0942-F802-63172889FB4C}"/>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9D4BAF74-07BA-3221-D2D9-6686B0320D0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948714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BA0-FB18-4EA2-B0E8-5DF52B64B8F9}"/>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3573F670-1E3A-87C8-175F-4953B87A44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DCD8EE6-0100-C1C2-F436-3B0DAD93626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87AE9B83-1F71-8FBD-1D87-CF04D2AFE4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B7D866-91F0-B021-477A-7317C14CA64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CF3BABA9-ED37-E715-3BAC-78E339A6DF59}"/>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8" name="Footer Placeholder 7">
            <a:extLst>
              <a:ext uri="{FF2B5EF4-FFF2-40B4-BE49-F238E27FC236}">
                <a16:creationId xmlns:a16="http://schemas.microsoft.com/office/drawing/2014/main" id="{0816537B-ABA2-D4A4-CA88-49A0E918440F}"/>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B6908374-466F-184E-FD69-10E01DA60CE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2192041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DD7E5-F785-DD8C-A74E-2201D880A2F9}"/>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A459BDCC-549D-6F72-302D-C08F96C9554D}"/>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4" name="Footer Placeholder 3">
            <a:extLst>
              <a:ext uri="{FF2B5EF4-FFF2-40B4-BE49-F238E27FC236}">
                <a16:creationId xmlns:a16="http://schemas.microsoft.com/office/drawing/2014/main" id="{8BD4723F-19EF-08C6-BC67-215750790B8E}"/>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821BE222-2F48-F5CC-D120-15B294EC1186}"/>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782698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935F7-8B0E-0074-1D44-9316FFF1F549}"/>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3" name="Footer Placeholder 2">
            <a:extLst>
              <a:ext uri="{FF2B5EF4-FFF2-40B4-BE49-F238E27FC236}">
                <a16:creationId xmlns:a16="http://schemas.microsoft.com/office/drawing/2014/main" id="{938E4A22-FBF6-671B-5284-F819171D37F9}"/>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CC6A09EE-0FEA-0BF9-C403-622F1CB66773}"/>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492754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E3EA6-CD10-2D54-5DC6-CBA9B1B6C2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90813F58-206F-EA12-02AF-A4A1A807F2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3A3E9B1E-E8DA-59CC-B9FD-A72AB71EA1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1F41591-DA44-B6BD-83B2-61AF6FF11EDB}"/>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43576438-3787-F5FB-996B-5A1A32F03ADE}"/>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5E6536CB-3DC2-6ADB-1ADD-651E60E25CB8}"/>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314338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BE92A-ADA9-4E9A-695C-CD5A5D8153F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88022DC1-60AE-6B88-C8B1-3FFC619FF8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71DDBD6C-3B81-ABE8-7373-7747306352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78305FE-7843-85BD-5930-3A6766B04A6A}"/>
              </a:ext>
            </a:extLst>
          </p:cNvPr>
          <p:cNvSpPr>
            <a:spLocks noGrp="1"/>
          </p:cNvSpPr>
          <p:nvPr>
            <p:ph type="dt" sz="half" idx="10"/>
          </p:nvPr>
        </p:nvSpPr>
        <p:spPr/>
        <p:txBody>
          <a:bodyPr/>
          <a:lstStyle/>
          <a:p>
            <a:fld id="{C374EF2E-1E39-B942-9BFC-4E8FEFCB9FA2}" type="datetimeFigureOut">
              <a:rPr lang="en-IT" smtClean="0"/>
              <a:t>9/9/25</a:t>
            </a:fld>
            <a:endParaRPr lang="en-IT"/>
          </a:p>
        </p:txBody>
      </p:sp>
      <p:sp>
        <p:nvSpPr>
          <p:cNvPr id="6" name="Footer Placeholder 5">
            <a:extLst>
              <a:ext uri="{FF2B5EF4-FFF2-40B4-BE49-F238E27FC236}">
                <a16:creationId xmlns:a16="http://schemas.microsoft.com/office/drawing/2014/main" id="{449D6BE5-F68C-F8BC-A26A-4718DEEED592}"/>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E19EAE23-4785-65B9-6F5C-BCF66D6D81F3}"/>
              </a:ext>
            </a:extLst>
          </p:cNvPr>
          <p:cNvSpPr>
            <a:spLocks noGrp="1"/>
          </p:cNvSpPr>
          <p:nvPr>
            <p:ph type="sldNum" sz="quarter" idx="12"/>
          </p:nvPr>
        </p:nvSpPr>
        <p:spPr/>
        <p:txBody>
          <a:bodyPr/>
          <a:lstStyle/>
          <a:p>
            <a:fld id="{9B9A49C5-2789-7C49-AA42-528D25D36005}" type="slidenum">
              <a:rPr lang="en-IT" smtClean="0"/>
              <a:t>‹#›</a:t>
            </a:fld>
            <a:endParaRPr lang="en-IT"/>
          </a:p>
        </p:txBody>
      </p:sp>
    </p:spTree>
    <p:extLst>
      <p:ext uri="{BB962C8B-B14F-4D97-AF65-F5344CB8AC3E}">
        <p14:creationId xmlns:p14="http://schemas.microsoft.com/office/powerpoint/2010/main" val="1299533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7CBFC9-D6DB-08E7-2BCF-22FE15E51D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38A3E310-5C19-CD5F-BFA8-C813C70F67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88D82DCA-AC4E-299A-9E69-DB35D5BAF1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74EF2E-1E39-B942-9BFC-4E8FEFCB9FA2}" type="datetimeFigureOut">
              <a:rPr lang="en-IT" smtClean="0"/>
              <a:t>9/9/25</a:t>
            </a:fld>
            <a:endParaRPr lang="en-IT"/>
          </a:p>
        </p:txBody>
      </p:sp>
      <p:sp>
        <p:nvSpPr>
          <p:cNvPr id="5" name="Footer Placeholder 4">
            <a:extLst>
              <a:ext uri="{FF2B5EF4-FFF2-40B4-BE49-F238E27FC236}">
                <a16:creationId xmlns:a16="http://schemas.microsoft.com/office/drawing/2014/main" id="{10DB7D0F-DA04-E504-5C94-F8D4BCE95B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E5770A35-EB24-5AE8-135F-1407C6E85E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9A49C5-2789-7C49-AA42-528D25D36005}" type="slidenum">
              <a:rPr lang="en-IT" smtClean="0"/>
              <a:t>‹#›</a:t>
            </a:fld>
            <a:endParaRPr lang="en-IT"/>
          </a:p>
        </p:txBody>
      </p:sp>
    </p:spTree>
    <p:extLst>
      <p:ext uri="{BB962C8B-B14F-4D97-AF65-F5344CB8AC3E}">
        <p14:creationId xmlns:p14="http://schemas.microsoft.com/office/powerpoint/2010/main" val="1959129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8.emf"/><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1.emf"/><Relationship Id="rId5" Type="http://schemas.openxmlformats.org/officeDocument/2006/relationships/image" Target="../media/image20.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emf"/><Relationship Id="rId5" Type="http://schemas.openxmlformats.org/officeDocument/2006/relationships/image" Target="../media/image23.png"/><Relationship Id="rId4" Type="http://schemas.openxmlformats.org/officeDocument/2006/relationships/image" Target="../media/image1.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4.emf"/><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7" Type="http://schemas.microsoft.com/office/2007/relationships/hdphoto" Target="../media/hdphoto1.wdp"/><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7" Type="http://schemas.microsoft.com/office/2007/relationships/hdphoto" Target="../media/hdphoto2.wdp"/><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2.png"/><Relationship Id="rId4" Type="http://schemas.openxmlformats.org/officeDocument/2006/relationships/image" Target="../media/image26.emf"/></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0.emf"/><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30.emf"/><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0.emf"/><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1.png"/><Relationship Id="rId7" Type="http://schemas.openxmlformats.org/officeDocument/2006/relationships/image" Target="../media/image35.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5.emf"/><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5.emf"/><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8.emf"/><Relationship Id="rId5" Type="http://schemas.openxmlformats.org/officeDocument/2006/relationships/image" Target="../media/image37.pn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1.emf"/><Relationship Id="rId5" Type="http://schemas.openxmlformats.org/officeDocument/2006/relationships/image" Target="../media/image40.png"/><Relationship Id="rId4" Type="http://schemas.openxmlformats.org/officeDocument/2006/relationships/image" Target="../media/image39.jpe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41.emf"/><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4.emf"/><Relationship Id="rId5" Type="http://schemas.openxmlformats.org/officeDocument/2006/relationships/image" Target="../media/image43.png"/><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4.emf"/><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4.emf"/><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7.emf"/><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47.emf"/><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9.emf"/><Relationship Id="rId5" Type="http://schemas.microsoft.com/office/2007/relationships/hdphoto" Target="../media/hdphoto3.wdp"/><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9.emf"/><Relationship Id="rId5" Type="http://schemas.microsoft.com/office/2007/relationships/hdphoto" Target="../media/hdphoto4.wdp"/><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1.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png"/><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5.emf"/><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emf"/><Relationship Id="rId5" Type="http://schemas.openxmlformats.org/officeDocument/2006/relationships/image" Target="../media/image17.png"/><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DC22A-4352-965B-DC13-C28C151F96E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32EE477-17F5-9C94-548A-30C8E2FF7AC8}"/>
              </a:ext>
            </a:extLst>
          </p:cNvPr>
          <p:cNvPicPr>
            <a:picLocks noChangeAspect="1"/>
          </p:cNvPicPr>
          <p:nvPr/>
        </p:nvPicPr>
        <p:blipFill>
          <a:blip r:embed="rId2"/>
          <a:src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D3F327CD-C4F9-DCB4-A1E0-1A6D6B5B3BA5}"/>
              </a:ext>
            </a:extLst>
          </p:cNvPr>
          <p:cNvPicPr>
            <a:picLocks noChangeAspect="1"/>
          </p:cNvPicPr>
          <p:nvPr/>
        </p:nvPicPr>
        <p:blipFill>
          <a:blip r:embed="rId3"/>
          <a:srcRect t="7825" b="7825"/>
          <a:stretch/>
        </p:blipFill>
        <p:spPr>
          <a:xfrm>
            <a:off x="0" y="1"/>
            <a:ext cx="12192000" cy="6858000"/>
          </a:xfrm>
          <a:prstGeom prst="rect">
            <a:avLst/>
          </a:prstGeom>
        </p:spPr>
      </p:pic>
      <p:sp>
        <p:nvSpPr>
          <p:cNvPr id="7" name="Rectangle 6">
            <a:extLst>
              <a:ext uri="{FF2B5EF4-FFF2-40B4-BE49-F238E27FC236}">
                <a16:creationId xmlns:a16="http://schemas.microsoft.com/office/drawing/2014/main" id="{39FA36B9-066C-980A-1E9A-6F9628F54A1B}"/>
              </a:ext>
            </a:extLst>
          </p:cNvPr>
          <p:cNvSpPr/>
          <p:nvPr/>
        </p:nvSpPr>
        <p:spPr>
          <a:xfrm>
            <a:off x="0" y="267346"/>
            <a:ext cx="12192000" cy="6858001"/>
          </a:xfrm>
          <a:prstGeom prst="rect">
            <a:avLst/>
          </a:prstGeom>
          <a:gradFill flip="none" rotWithShape="1">
            <a:gsLst>
              <a:gs pos="0">
                <a:schemeClr val="tx1">
                  <a:alpha val="65937"/>
                </a:schemeClr>
              </a:gs>
              <a:gs pos="9000">
                <a:schemeClr val="tx1">
                  <a:alpha val="43743"/>
                </a:schemeClr>
              </a:gs>
              <a:gs pos="56000">
                <a:schemeClr val="tx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785B4FC-0BCF-0C74-F24A-6F7F5A7C0AFF}"/>
              </a:ext>
            </a:extLst>
          </p:cNvPr>
          <p:cNvSpPr txBox="1"/>
          <p:nvPr/>
        </p:nvSpPr>
        <p:spPr>
          <a:xfrm>
            <a:off x="744872" y="4453441"/>
            <a:ext cx="10263554" cy="2404560"/>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6000" b="1" dirty="0">
                <a:solidFill>
                  <a:schemeClr val="bg1"/>
                </a:solidFill>
                <a:latin typeface="Arial" panose="020B0604020202020204" pitchFamily="34" charset="0"/>
                <a:cs typeface="Arial" panose="020B0604020202020204" pitchFamily="34" charset="0"/>
              </a:rPr>
              <a:t>THE EMEA </a:t>
            </a:r>
          </a:p>
          <a:p>
            <a:pPr>
              <a:lnSpc>
                <a:spcPct val="90000"/>
              </a:lnSpc>
              <a:spcBef>
                <a:spcPct val="0"/>
              </a:spcBef>
              <a:spcAft>
                <a:spcPts val="800"/>
              </a:spcAft>
            </a:pPr>
            <a:r>
              <a:rPr lang="en-US" sz="6000" b="1" dirty="0">
                <a:solidFill>
                  <a:schemeClr val="bg1"/>
                </a:solidFill>
                <a:latin typeface="Arial" panose="020B0604020202020204" pitchFamily="34" charset="0"/>
                <a:cs typeface="Arial" panose="020B0604020202020204" pitchFamily="34" charset="0"/>
              </a:rPr>
              <a:t>COMPLIANCE TEAM</a:t>
            </a:r>
            <a:endParaRPr lang="en-US" sz="6000" dirty="0">
              <a:solidFill>
                <a:schemeClr val="bg1"/>
              </a:solidFill>
              <a:latin typeface="+mj-lt"/>
              <a:ea typeface="+mj-ea"/>
              <a:cs typeface="+mj-cs"/>
            </a:endParaRPr>
          </a:p>
        </p:txBody>
      </p:sp>
    </p:spTree>
    <p:extLst>
      <p:ext uri="{BB962C8B-B14F-4D97-AF65-F5344CB8AC3E}">
        <p14:creationId xmlns:p14="http://schemas.microsoft.com/office/powerpoint/2010/main" val="3417864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252DB-2366-F409-DF9E-EC3923ACBF2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FBE3CD8-6BE5-1451-2462-83D2FA924310}"/>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0C2094C5-E821-9F24-33E3-01E67D402735}"/>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Boosts metabolism</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Prevents complications in liver disease</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Any reference to a specific medical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condition or diagnosis</a:t>
            </a:r>
          </a:p>
        </p:txBody>
      </p:sp>
      <p:sp>
        <p:nvSpPr>
          <p:cNvPr id="12" name="TextBox 11">
            <a:extLst>
              <a:ext uri="{FF2B5EF4-FFF2-40B4-BE49-F238E27FC236}">
                <a16:creationId xmlns:a16="http://schemas.microsoft.com/office/drawing/2014/main" id="{0045586B-CEA8-EDD9-B655-202A99D8B66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POWER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BDEF6965-FA4A-4929-FFEA-438987D964B6}"/>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5A9C342-9567-CC6B-9DBC-B84100C2AC6C}"/>
              </a:ext>
            </a:extLst>
          </p:cNvPr>
          <p:cNvPicPr>
            <a:picLocks noChangeAspect="1"/>
          </p:cNvPicPr>
          <p:nvPr/>
        </p:nvPicPr>
        <p:blipFill>
          <a:blip r:embed="rId4"/>
          <a:srcRect l="20602" r="20602"/>
          <a:stretch/>
        </p:blipFill>
        <p:spPr>
          <a:xfrm>
            <a:off x="6123616" y="-13800"/>
            <a:ext cx="6068383" cy="6880784"/>
          </a:xfrm>
          <a:prstGeom prst="rect">
            <a:avLst/>
          </a:prstGeom>
        </p:spPr>
      </p:pic>
      <p:sp>
        <p:nvSpPr>
          <p:cNvPr id="4" name="Rounded Rectangle 3">
            <a:extLst>
              <a:ext uri="{FF2B5EF4-FFF2-40B4-BE49-F238E27FC236}">
                <a16:creationId xmlns:a16="http://schemas.microsoft.com/office/drawing/2014/main" id="{F625608E-EF11-04ED-DC5D-192A9A78BFA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A915E74E-DDA8-2C89-CD73-F4E5448DB058}"/>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5760EF40-236F-FA21-874C-A29859C16DC6}"/>
              </a:ext>
            </a:extLst>
          </p:cNvPr>
          <p:cNvPicPr>
            <a:picLocks noChangeAspect="1"/>
          </p:cNvPicPr>
          <p:nvPr/>
        </p:nvPicPr>
        <p:blipFill>
          <a:blip r:embed="rId6"/>
          <a:srcRect l="8360" r="8360"/>
          <a:stretch/>
        </p:blipFill>
        <p:spPr>
          <a:xfrm>
            <a:off x="6700826" y="298244"/>
            <a:ext cx="4904468" cy="6009898"/>
          </a:xfrm>
          <a:prstGeom prst="rect">
            <a:avLst/>
          </a:prstGeom>
          <a:effectLst>
            <a:outerShdw blurRad="330200" dist="165100" dir="2700000" sx="101000" sy="101000" algn="ctr" rotWithShape="0">
              <a:srgbClr val="000000">
                <a:alpha val="39000"/>
              </a:srgbClr>
            </a:outerShdw>
          </a:effectLst>
        </p:spPr>
      </p:pic>
      <p:pic>
        <p:nvPicPr>
          <p:cNvPr id="3" name="Picture 2">
            <a:extLst>
              <a:ext uri="{FF2B5EF4-FFF2-40B4-BE49-F238E27FC236}">
                <a16:creationId xmlns:a16="http://schemas.microsoft.com/office/drawing/2014/main" id="{9434DD5D-F0A9-0C66-63AC-27C86509AF1A}"/>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3496783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9BD2C-BCEB-556F-0FC3-16F26274701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3B382D7-30D2-67EC-BCF9-D981C2245354}"/>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6743E000-9555-B2AF-DD71-AA649C700CB3}"/>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600" dirty="0" err="1">
                <a:solidFill>
                  <a:schemeClr val="tx1">
                    <a:lumMod val="75000"/>
                    <a:lumOff val="25000"/>
                  </a:schemeClr>
                </a:solidFill>
                <a:latin typeface="Arial"/>
                <a:cs typeface="Arial"/>
              </a:rPr>
              <a:t>Flavoured</a:t>
            </a:r>
            <a:r>
              <a:rPr lang="en-US" altLang="en-US" sz="1600" dirty="0">
                <a:solidFill>
                  <a:schemeClr val="tx1">
                    <a:lumMod val="75000"/>
                    <a:lumOff val="25000"/>
                  </a:schemeClr>
                </a:solidFill>
                <a:latin typeface="Arial"/>
                <a:cs typeface="Arial"/>
              </a:rPr>
              <a:t> with mandarin orange extract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and dried papaya</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reinforcement for hair and nails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Supports the immune system</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Hair health</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Contains </a:t>
            </a:r>
            <a:r>
              <a:rPr lang="en-US" altLang="en-US" sz="1600" dirty="0" err="1">
                <a:solidFill>
                  <a:schemeClr val="tx1">
                    <a:lumMod val="75000"/>
                    <a:lumOff val="25000"/>
                  </a:schemeClr>
                </a:solidFill>
                <a:latin typeface="Arial"/>
                <a:cs typeface="Arial"/>
              </a:rPr>
              <a:t>Aquamin</a:t>
            </a:r>
            <a:r>
              <a:rPr lang="en-US" altLang="en-US" sz="1600" baseline="30000" dirty="0">
                <a:solidFill>
                  <a:schemeClr val="tx1">
                    <a:lumMod val="75000"/>
                    <a:lumOff val="25000"/>
                  </a:schemeClr>
                </a:solidFill>
                <a:latin typeface="Arial"/>
                <a:cs typeface="Arial"/>
              </a:rPr>
              <a:t>™</a:t>
            </a:r>
            <a:r>
              <a:rPr lang="en-US" altLang="en-US" sz="1600" dirty="0">
                <a:solidFill>
                  <a:schemeClr val="tx1">
                    <a:lumMod val="75000"/>
                    <a:lumOff val="25000"/>
                  </a:schemeClr>
                </a:solidFill>
                <a:latin typeface="Arial"/>
                <a:cs typeface="Arial"/>
              </a:rPr>
              <a:t>, a seaweed extract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rich in bioavailable minerals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Added biotin to support skin health</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For use with </a:t>
            </a:r>
            <a:r>
              <a:rPr lang="en-US" altLang="en-US" sz="1600" dirty="0" err="1">
                <a:solidFill>
                  <a:schemeClr val="tx1">
                    <a:lumMod val="75000"/>
                    <a:lumOff val="25000"/>
                  </a:schemeClr>
                </a:solidFill>
                <a:latin typeface="Arial"/>
                <a:cs typeface="Arial"/>
              </a:rPr>
              <a:t>PureNourish</a:t>
            </a:r>
            <a:r>
              <a:rPr lang="en-US" altLang="en-US" sz="1600" baseline="30000" dirty="0">
                <a:solidFill>
                  <a:schemeClr val="tx1">
                    <a:lumMod val="75000"/>
                    <a:lumOff val="25000"/>
                  </a:schemeClr>
                </a:solidFill>
                <a:latin typeface="Arial"/>
                <a:cs typeface="Arial"/>
              </a:rPr>
              <a:t>™</a:t>
            </a:r>
            <a:r>
              <a:rPr lang="en-US" altLang="en-US" sz="1600" dirty="0">
                <a:solidFill>
                  <a:schemeClr val="tx1">
                    <a:lumMod val="75000"/>
                    <a:lumOff val="25000"/>
                  </a:schemeClr>
                </a:solidFill>
                <a:latin typeface="Arial"/>
                <a:cs typeface="Arial"/>
              </a:rPr>
              <a:t> Natural</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3000mg Added electrolytes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Low </a:t>
            </a:r>
            <a:r>
              <a:rPr lang="en-US" altLang="en-US" sz="1600" dirty="0" err="1">
                <a:solidFill>
                  <a:schemeClr val="tx1">
                    <a:lumMod val="75000"/>
                    <a:lumOff val="25000"/>
                  </a:schemeClr>
                </a:solidFill>
                <a:latin typeface="Arial"/>
                <a:cs typeface="Arial"/>
              </a:rPr>
              <a:t>glycaemic</a:t>
            </a:r>
            <a:endParaRPr lang="en-US" altLang="en-US" sz="16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Vegan and gluten free</a:t>
            </a:r>
          </a:p>
        </p:txBody>
      </p:sp>
      <p:sp>
        <p:nvSpPr>
          <p:cNvPr id="12" name="TextBox 11">
            <a:extLst>
              <a:ext uri="{FF2B5EF4-FFF2-40B4-BE49-F238E27FC236}">
                <a16:creationId xmlns:a16="http://schemas.microsoft.com/office/drawing/2014/main" id="{5CDBDD53-A8F5-7F0E-5CF6-7A6F2BA07AC0}"/>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BEAUTY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E0881AB8-2667-A0BD-68B1-21AD073B498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9C6F3F71-E407-E81D-A532-F920B3C286C4}"/>
              </a:ext>
            </a:extLst>
          </p:cNvPr>
          <p:cNvPicPr>
            <a:picLocks noChangeAspect="1"/>
          </p:cNvPicPr>
          <p:nvPr/>
        </p:nvPicPr>
        <p:blipFill>
          <a:blip r:embed="rId4"/>
          <a:srcRect l="16939" r="16939"/>
          <a:stretch/>
        </p:blipFill>
        <p:spPr>
          <a:xfrm>
            <a:off x="6123616" y="-13800"/>
            <a:ext cx="6068383" cy="6880784"/>
          </a:xfrm>
          <a:prstGeom prst="rect">
            <a:avLst/>
          </a:prstGeom>
        </p:spPr>
      </p:pic>
      <p:pic>
        <p:nvPicPr>
          <p:cNvPr id="11" name="Picture 10">
            <a:extLst>
              <a:ext uri="{FF2B5EF4-FFF2-40B4-BE49-F238E27FC236}">
                <a16:creationId xmlns:a16="http://schemas.microsoft.com/office/drawing/2014/main" id="{4BEA86AA-02DC-F331-F7C0-3A65B5E7CB82}"/>
              </a:ext>
            </a:extLst>
          </p:cNvPr>
          <p:cNvPicPr>
            <a:picLocks noChangeAspect="1"/>
          </p:cNvPicPr>
          <p:nvPr/>
        </p:nvPicPr>
        <p:blipFill>
          <a:blip r:embed="rId5"/>
          <a:srcRect l="31450" t="9147" r="32257"/>
          <a:stretch>
            <a:fillRect/>
          </a:stretch>
        </p:blipFill>
        <p:spPr>
          <a:xfrm>
            <a:off x="7430947" y="497710"/>
            <a:ext cx="3693888" cy="5206331"/>
          </a:xfrm>
          <a:prstGeom prst="rect">
            <a:avLst/>
          </a:prstGeom>
          <a:effectLst>
            <a:outerShdw blurRad="336531" dist="167060" dir="2700000" sx="100912" sy="100912" algn="tl" rotWithShape="0">
              <a:prstClr val="black">
                <a:alpha val="38896"/>
              </a:prstClr>
            </a:outerShdw>
          </a:effectLst>
        </p:spPr>
      </p:pic>
      <p:sp>
        <p:nvSpPr>
          <p:cNvPr id="14" name="Rounded Rectangle 13">
            <a:extLst>
              <a:ext uri="{FF2B5EF4-FFF2-40B4-BE49-F238E27FC236}">
                <a16:creationId xmlns:a16="http://schemas.microsoft.com/office/drawing/2014/main" id="{F5B24831-6413-29C2-91CF-F2154F0CF2D1}"/>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15" name="Picture 14">
            <a:extLst>
              <a:ext uri="{FF2B5EF4-FFF2-40B4-BE49-F238E27FC236}">
                <a16:creationId xmlns:a16="http://schemas.microsoft.com/office/drawing/2014/main" id="{EC7957A7-DE18-675E-2BC0-CC08F0D988FB}"/>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2" name="Picture 1">
            <a:extLst>
              <a:ext uri="{FF2B5EF4-FFF2-40B4-BE49-F238E27FC236}">
                <a16:creationId xmlns:a16="http://schemas.microsoft.com/office/drawing/2014/main" id="{1F84FA1E-CD5C-E9DC-B9DA-7F6CBFF7B33D}"/>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2076125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CF8A0-1525-B404-DC8F-59FF9EAB764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586CC9F-F1DB-6A00-F80C-BD53F6925724}"/>
              </a:ext>
            </a:extLst>
          </p:cNvPr>
          <p:cNvPicPr>
            <a:picLocks noChangeAspect="1"/>
          </p:cNvPicPr>
          <p:nvPr/>
        </p:nvPicPr>
        <p:blipFill>
          <a:blip r:embed="rId3"/>
          <a:srcRect r="95756"/>
          <a:stretch/>
        </p:blipFill>
        <p:spPr>
          <a:xfrm rot="10800000">
            <a:off x="0" y="0"/>
            <a:ext cx="517451" cy="6858000"/>
          </a:xfrm>
          <a:prstGeom prst="rect">
            <a:avLst/>
          </a:prstGeom>
        </p:spPr>
      </p:pic>
      <p:sp>
        <p:nvSpPr>
          <p:cNvPr id="12" name="TextBox 11">
            <a:extLst>
              <a:ext uri="{FF2B5EF4-FFF2-40B4-BE49-F238E27FC236}">
                <a16:creationId xmlns:a16="http://schemas.microsoft.com/office/drawing/2014/main" id="{5F26DB3F-EF15-D9DD-BBD8-038095D1811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BEAUTY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7B9F037C-0EBD-D865-6E7E-C8F31C06601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485E024A-97BD-7893-C507-44455B34A499}"/>
              </a:ext>
            </a:extLst>
          </p:cNvPr>
          <p:cNvPicPr>
            <a:picLocks noChangeAspect="1"/>
          </p:cNvPicPr>
          <p:nvPr/>
        </p:nvPicPr>
        <p:blipFill>
          <a:blip r:embed="rId4"/>
          <a:srcRect l="16939" r="16939"/>
          <a:stretch/>
        </p:blipFill>
        <p:spPr>
          <a:xfrm>
            <a:off x="6123616" y="-13800"/>
            <a:ext cx="6068383" cy="6880784"/>
          </a:xfrm>
          <a:prstGeom prst="rect">
            <a:avLst/>
          </a:prstGeom>
        </p:spPr>
      </p:pic>
      <p:pic>
        <p:nvPicPr>
          <p:cNvPr id="11" name="Picture 10">
            <a:extLst>
              <a:ext uri="{FF2B5EF4-FFF2-40B4-BE49-F238E27FC236}">
                <a16:creationId xmlns:a16="http://schemas.microsoft.com/office/drawing/2014/main" id="{FDE847B5-DA10-D866-1B1F-CBA7BA89755D}"/>
              </a:ext>
            </a:extLst>
          </p:cNvPr>
          <p:cNvPicPr>
            <a:picLocks noChangeAspect="1"/>
          </p:cNvPicPr>
          <p:nvPr/>
        </p:nvPicPr>
        <p:blipFill>
          <a:blip r:embed="rId5"/>
          <a:srcRect l="31450" t="9147" r="32257"/>
          <a:stretch>
            <a:fillRect/>
          </a:stretch>
        </p:blipFill>
        <p:spPr>
          <a:xfrm>
            <a:off x="7430947" y="497710"/>
            <a:ext cx="3693888" cy="5206331"/>
          </a:xfrm>
          <a:prstGeom prst="rect">
            <a:avLst/>
          </a:prstGeom>
          <a:effectLst>
            <a:outerShdw blurRad="336531" dist="167060" dir="2700000" sx="100912" sy="100912" algn="tl" rotWithShape="0">
              <a:prstClr val="black">
                <a:alpha val="38896"/>
              </a:prstClr>
            </a:outerShdw>
          </a:effectLst>
        </p:spPr>
      </p:pic>
      <p:sp>
        <p:nvSpPr>
          <p:cNvPr id="2" name="TextBox 1">
            <a:extLst>
              <a:ext uri="{FF2B5EF4-FFF2-40B4-BE49-F238E27FC236}">
                <a16:creationId xmlns:a16="http://schemas.microsoft.com/office/drawing/2014/main" id="{3445C033-8A6A-AD3C-3F88-95B7BECFDA6C}"/>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Provides hair growth</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Gives fuller, thicker hair</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Helps improve cellulite</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Helps with: Hair loss, Brittle nails,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Dull skin, Alopecia</a:t>
            </a:r>
          </a:p>
        </p:txBody>
      </p:sp>
      <p:sp>
        <p:nvSpPr>
          <p:cNvPr id="4" name="Rounded Rectangle 3">
            <a:extLst>
              <a:ext uri="{FF2B5EF4-FFF2-40B4-BE49-F238E27FC236}">
                <a16:creationId xmlns:a16="http://schemas.microsoft.com/office/drawing/2014/main" id="{CB59F5E3-19E3-A503-4928-6DE447E6FCC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791BCB0C-D4E4-7098-8BCC-0BAC44CDFE9C}"/>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14" name="Picture 13">
            <a:extLst>
              <a:ext uri="{FF2B5EF4-FFF2-40B4-BE49-F238E27FC236}">
                <a16:creationId xmlns:a16="http://schemas.microsoft.com/office/drawing/2014/main" id="{D4207E51-4CE9-6646-9F4B-A871BADE9257}"/>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423066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EF60D-501F-FB9E-C95C-224DC739F64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A630BFD-5934-65A8-34B7-928598CFBF06}"/>
              </a:ext>
            </a:extLst>
          </p:cNvPr>
          <p:cNvSpPr txBox="1"/>
          <p:nvPr/>
        </p:nvSpPr>
        <p:spPr>
          <a:xfrm>
            <a:off x="1067165" y="2071687"/>
            <a:ext cx="4839365" cy="4484096"/>
          </a:xfrm>
          <a:prstGeom prst="rect">
            <a:avLst/>
          </a:prstGeom>
        </p:spPr>
        <p:txBody>
          <a:bodyPr vert="horz" lIns="91440" tIns="45720" rIns="91440" bIns="45720" rtlCol="0">
            <a:normAutofit fontScale="85000" lnSpcReduction="20000"/>
          </a:bodyPr>
          <a:lstStyle/>
          <a:p>
            <a:pPr>
              <a:lnSpc>
                <a:spcPct val="107000"/>
              </a:lnSpc>
              <a:spcAft>
                <a:spcPts val="800"/>
              </a:spcAft>
            </a:pPr>
            <a:r>
              <a:rPr lang="en-GB" sz="2600" b="1" dirty="0">
                <a:solidFill>
                  <a:srgbClr val="2A524D"/>
                </a:solidFill>
                <a:latin typeface="Arial" panose="020B0604020202020204" pitchFamily="34" charset="0"/>
                <a:cs typeface="Arial" panose="020B0604020202020204" pitchFamily="34" charset="0"/>
              </a:rPr>
              <a:t>AUTHORISED CLAIMS</a:t>
            </a:r>
            <a:endParaRPr lang="en-DE" sz="26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Normal muscle function and maintenance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of normal bones with calcium, magnesium, and vitamin D</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Maintenance of normal bones with Vitamin K</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Normal function of the immune system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with Vitamin D</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contributes to a reduction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of tiredness and fatigue</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contributes to the normal functioning 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Vitamin K contributes to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blood clotting</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Vitamin D contributes to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blood calcium levels</a:t>
            </a:r>
            <a:endParaRPr lang="en-US" sz="20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tabLst>
                <a:tab pos="457200" algn="l"/>
              </a:tabLst>
            </a:pPr>
            <a:endParaRPr lang="en-DE" sz="200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3B281DA-81DF-2929-83A6-6DBE6B96921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MAGNICAL-D</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FFF18A6F-D2E2-1EBD-0240-0DC68B9AAFB7}"/>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6" name="Picture 5" descr="A close-up of a black shavings&#10;&#10;Description automatically generated">
            <a:extLst>
              <a:ext uri="{FF2B5EF4-FFF2-40B4-BE49-F238E27FC236}">
                <a16:creationId xmlns:a16="http://schemas.microsoft.com/office/drawing/2014/main" id="{E43AA8F0-903B-4F0A-95B9-DD6308FF3CFA}"/>
              </a:ext>
            </a:extLst>
          </p:cNvPr>
          <p:cNvPicPr>
            <a:picLocks noChangeAspect="1"/>
          </p:cNvPicPr>
          <p:nvPr/>
        </p:nvPicPr>
        <p:blipFill>
          <a:blip r:embed="rId3" cstate="print">
            <a:extLst>
              <a:ext uri="{28A0092B-C50C-407E-A947-70E740481C1C}">
                <a14:useLocalDpi xmlns:a14="http://schemas.microsoft.com/office/drawing/2010/main"/>
              </a:ext>
            </a:extLst>
          </a:blip>
          <a:srcRect l="26876" t="7137" r="5014"/>
          <a:stretch/>
        </p:blipFill>
        <p:spPr>
          <a:xfrm rot="5400000">
            <a:off x="6048073" y="239443"/>
            <a:ext cx="6951643" cy="6285470"/>
          </a:xfrm>
          <a:prstGeom prst="rect">
            <a:avLst/>
          </a:prstGeom>
        </p:spPr>
      </p:pic>
      <p:pic>
        <p:nvPicPr>
          <p:cNvPr id="9" name="Picture 8">
            <a:extLst>
              <a:ext uri="{FF2B5EF4-FFF2-40B4-BE49-F238E27FC236}">
                <a16:creationId xmlns:a16="http://schemas.microsoft.com/office/drawing/2014/main" id="{3C4B82E0-4A11-0278-0B61-D1E6B7B87C7C}"/>
              </a:ext>
            </a:extLst>
          </p:cNvPr>
          <p:cNvPicPr>
            <a:picLocks noChangeAspect="1"/>
          </p:cNvPicPr>
          <p:nvPr/>
        </p:nvPicPr>
        <p:blipFill>
          <a:blip r:embed="rId4"/>
          <a:srcRect r="95756"/>
          <a:stretch/>
        </p:blipFill>
        <p:spPr>
          <a:xfrm rot="10800000">
            <a:off x="0" y="0"/>
            <a:ext cx="517451" cy="68580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8725A0D9-C234-20B1-7B64-377B45A304EE}"/>
              </a:ext>
            </a:extLst>
          </p:cNvPr>
          <p:cNvPicPr>
            <a:picLocks noChangeAspect="1"/>
          </p:cNvPicPr>
          <p:nvPr/>
        </p:nvPicPr>
        <p:blipFill>
          <a:blip r:embed="rId5"/>
          <a:stretch>
            <a:fillRect/>
          </a:stretch>
        </p:blipFill>
        <p:spPr>
          <a:xfrm>
            <a:off x="7000580" y="387458"/>
            <a:ext cx="4572000" cy="6858000"/>
          </a:xfrm>
          <a:prstGeom prst="rect">
            <a:avLst/>
          </a:prstGeom>
        </p:spPr>
      </p:pic>
      <p:sp>
        <p:nvSpPr>
          <p:cNvPr id="11" name="Rounded Rectangle 10">
            <a:extLst>
              <a:ext uri="{FF2B5EF4-FFF2-40B4-BE49-F238E27FC236}">
                <a16:creationId xmlns:a16="http://schemas.microsoft.com/office/drawing/2014/main" id="{E3DE206A-9CEC-5BE7-F2F9-41BA901C4E3C}"/>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C50A389-8ED1-5459-3B94-EF0926671271}"/>
              </a:ext>
            </a:extLst>
          </p:cNvPr>
          <p:cNvPicPr>
            <a:picLocks noChangeAspect="1"/>
          </p:cNvPicPr>
          <p:nvPr/>
        </p:nvPicPr>
        <p:blipFill>
          <a:blip r:embed="rId6"/>
          <a:stretch>
            <a:fillRect/>
          </a:stretch>
        </p:blipFill>
        <p:spPr>
          <a:xfrm>
            <a:off x="10904379" y="5595893"/>
            <a:ext cx="863600" cy="863600"/>
          </a:xfrm>
          <a:prstGeom prst="rect">
            <a:avLst/>
          </a:prstGeom>
        </p:spPr>
      </p:pic>
      <p:pic>
        <p:nvPicPr>
          <p:cNvPr id="10" name="Picture 9">
            <a:extLst>
              <a:ext uri="{FF2B5EF4-FFF2-40B4-BE49-F238E27FC236}">
                <a16:creationId xmlns:a16="http://schemas.microsoft.com/office/drawing/2014/main" id="{DD5EFB6B-1567-316D-F90F-5DADF8C1566B}"/>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777556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B7EAB-5688-0F16-2568-D14468ED31B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DC7AF99-C068-00AE-A5D5-7E24CA251BAD}"/>
              </a:ext>
            </a:extLst>
          </p:cNvPr>
          <p:cNvSpPr txBox="1"/>
          <p:nvPr/>
        </p:nvSpPr>
        <p:spPr>
          <a:xfrm>
            <a:off x="1067165" y="2060536"/>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Prevents muscle inflammation</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Prevents osteoporosis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Reduces inflammation</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Supports nerve health</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Contributes to optimal cellular function</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Helps to correct nutrient deficiencies</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DDCC5F48-7F84-527C-D222-5326E314800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C16552D9-D2D0-A63D-4D2D-378DD343A4CB}"/>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close-up of a black shavings&#10;&#10;Description automatically generated">
            <a:extLst>
              <a:ext uri="{FF2B5EF4-FFF2-40B4-BE49-F238E27FC236}">
                <a16:creationId xmlns:a16="http://schemas.microsoft.com/office/drawing/2014/main" id="{49BDE09B-4E6D-244A-3924-5A0BFA5FF10F}"/>
              </a:ext>
            </a:extLst>
          </p:cNvPr>
          <p:cNvPicPr>
            <a:picLocks noChangeAspect="1"/>
          </p:cNvPicPr>
          <p:nvPr/>
        </p:nvPicPr>
        <p:blipFill>
          <a:blip r:embed="rId3" cstate="print">
            <a:extLst>
              <a:ext uri="{28A0092B-C50C-407E-A947-70E740481C1C}">
                <a14:useLocalDpi xmlns:a14="http://schemas.microsoft.com/office/drawing/2010/main"/>
              </a:ext>
            </a:extLst>
          </a:blip>
          <a:srcRect l="26876" t="7137" r="5014"/>
          <a:stretch/>
        </p:blipFill>
        <p:spPr>
          <a:xfrm rot="5400000">
            <a:off x="6048073" y="239443"/>
            <a:ext cx="6951643" cy="6285470"/>
          </a:xfrm>
          <a:prstGeom prst="rect">
            <a:avLst/>
          </a:prstGeom>
        </p:spPr>
      </p:pic>
      <p:pic>
        <p:nvPicPr>
          <p:cNvPr id="6" name="Picture 5" descr="A white bottle with blue text&#10;&#10;AI-generated content may be incorrect.">
            <a:extLst>
              <a:ext uri="{FF2B5EF4-FFF2-40B4-BE49-F238E27FC236}">
                <a16:creationId xmlns:a16="http://schemas.microsoft.com/office/drawing/2014/main" id="{541F732D-7F01-1575-514D-1950942EEB95}"/>
              </a:ext>
            </a:extLst>
          </p:cNvPr>
          <p:cNvPicPr>
            <a:picLocks noChangeAspect="1"/>
          </p:cNvPicPr>
          <p:nvPr/>
        </p:nvPicPr>
        <p:blipFill>
          <a:blip r:embed="rId4"/>
          <a:stretch>
            <a:fillRect/>
          </a:stretch>
        </p:blipFill>
        <p:spPr>
          <a:xfrm>
            <a:off x="7000580" y="387458"/>
            <a:ext cx="4572000" cy="6858000"/>
          </a:xfrm>
          <a:prstGeom prst="rect">
            <a:avLst/>
          </a:prstGeom>
        </p:spPr>
      </p:pic>
      <p:sp>
        <p:nvSpPr>
          <p:cNvPr id="2" name="TextBox 1">
            <a:extLst>
              <a:ext uri="{FF2B5EF4-FFF2-40B4-BE49-F238E27FC236}">
                <a16:creationId xmlns:a16="http://schemas.microsoft.com/office/drawing/2014/main" id="{6A66D70A-8447-5AFD-B1FA-AC6885E3B6A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MAGNICAL-D</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7" name="Rounded Rectangle 16">
            <a:extLst>
              <a:ext uri="{FF2B5EF4-FFF2-40B4-BE49-F238E27FC236}">
                <a16:creationId xmlns:a16="http://schemas.microsoft.com/office/drawing/2014/main" id="{DF565A96-C878-51C8-E9F4-5BA4F1D58160}"/>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16A81A52-97B1-381D-1789-EFCB185EBD6B}"/>
              </a:ext>
            </a:extLst>
          </p:cNvPr>
          <p:cNvPicPr>
            <a:picLocks noChangeAspect="1"/>
          </p:cNvPicPr>
          <p:nvPr/>
        </p:nvPicPr>
        <p:blipFill>
          <a:blip r:embed="rId5"/>
          <a:stretch>
            <a:fillRect/>
          </a:stretch>
        </p:blipFill>
        <p:spPr>
          <a:xfrm>
            <a:off x="10904379" y="5595893"/>
            <a:ext cx="863600" cy="863600"/>
          </a:xfrm>
          <a:prstGeom prst="rect">
            <a:avLst/>
          </a:prstGeom>
        </p:spPr>
      </p:pic>
      <p:pic>
        <p:nvPicPr>
          <p:cNvPr id="4" name="Picture 3">
            <a:extLst>
              <a:ext uri="{FF2B5EF4-FFF2-40B4-BE49-F238E27FC236}">
                <a16:creationId xmlns:a16="http://schemas.microsoft.com/office/drawing/2014/main" id="{0DCEBD1A-FA28-67E8-E99B-D6D6DA7004BD}"/>
              </a:ext>
            </a:extLst>
          </p:cNvPr>
          <p:cNvPicPr>
            <a:picLocks noChangeAspect="1"/>
          </p:cNvPicPr>
          <p:nvPr/>
        </p:nvPicPr>
        <p:blipFill>
          <a:blip r:embed="rId6"/>
          <a:stretch>
            <a:fillRect/>
          </a:stretch>
        </p:blipFill>
        <p:spPr>
          <a:xfrm>
            <a:off x="684938" y="2064453"/>
            <a:ext cx="359925" cy="359925"/>
          </a:xfrm>
          <a:prstGeom prst="rect">
            <a:avLst/>
          </a:prstGeom>
        </p:spPr>
      </p:pic>
    </p:spTree>
    <p:extLst>
      <p:ext uri="{BB962C8B-B14F-4D97-AF65-F5344CB8AC3E}">
        <p14:creationId xmlns:p14="http://schemas.microsoft.com/office/powerpoint/2010/main" val="4209262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CDED-B2A3-D59F-092A-F85B79D729E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774E98B-8F9B-5306-F178-E6620B8B1D80}"/>
              </a:ext>
            </a:extLst>
          </p:cNvPr>
          <p:cNvSpPr txBox="1"/>
          <p:nvPr/>
        </p:nvSpPr>
        <p:spPr>
          <a:xfrm>
            <a:off x="1067165" y="2027083"/>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Helps to increase alertness and helps to improve concentration with caffeine</a:t>
            </a:r>
            <a:endParaRPr lang="en-US" sz="20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4E45F4E-EC18-8D07-538C-7C1B06D834A8}"/>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REJUVENIIX</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0C1ED189-B08E-99DC-5CBC-17A8FE02F3E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 name="Picture 2" descr="A pile of purple fruits with green leaves&#10;&#10;AI-generated content may be incorrect.">
            <a:extLst>
              <a:ext uri="{FF2B5EF4-FFF2-40B4-BE49-F238E27FC236}">
                <a16:creationId xmlns:a16="http://schemas.microsoft.com/office/drawing/2014/main" id="{08BEE9E7-D672-B966-953D-8027A504D307}"/>
              </a:ext>
            </a:extLst>
          </p:cNvPr>
          <p:cNvPicPr>
            <a:picLocks noChangeAspect="1"/>
          </p:cNvPicPr>
          <p:nvPr/>
        </p:nvPicPr>
        <p:blipFill>
          <a:blip r:embed="rId2"/>
          <a:srcRect l="51025" t="1070" r="8629" b="32543"/>
          <a:stretch/>
        </p:blipFill>
        <p:spPr>
          <a:xfrm rot="5400000">
            <a:off x="6088934" y="262430"/>
            <a:ext cx="6911905" cy="6327451"/>
          </a:xfrm>
          <a:prstGeom prst="rect">
            <a:avLst/>
          </a:prstGeom>
        </p:spPr>
      </p:pic>
      <p:pic>
        <p:nvPicPr>
          <p:cNvPr id="9" name="Picture 8">
            <a:extLst>
              <a:ext uri="{FF2B5EF4-FFF2-40B4-BE49-F238E27FC236}">
                <a16:creationId xmlns:a16="http://schemas.microsoft.com/office/drawing/2014/main" id="{E0D3B555-F8D8-0976-A2C0-5CFDCF49B872}"/>
              </a:ext>
            </a:extLst>
          </p:cNvPr>
          <p:cNvPicPr>
            <a:picLocks noChangeAspect="1"/>
          </p:cNvPicPr>
          <p:nvPr/>
        </p:nvPicPr>
        <p:blipFill>
          <a:blip r:embed="rId3"/>
          <a:srcRect r="95756"/>
          <a:stretch/>
        </p:blipFill>
        <p:spPr>
          <a:xfrm rot="10800000">
            <a:off x="0" y="0"/>
            <a:ext cx="517451" cy="6858000"/>
          </a:xfrm>
          <a:prstGeom prst="rect">
            <a:avLst/>
          </a:prstGeom>
        </p:spPr>
      </p:pic>
      <p:sp>
        <p:nvSpPr>
          <p:cNvPr id="18" name="Rounded Rectangle 17">
            <a:extLst>
              <a:ext uri="{FF2B5EF4-FFF2-40B4-BE49-F238E27FC236}">
                <a16:creationId xmlns:a16="http://schemas.microsoft.com/office/drawing/2014/main" id="{34671375-4BAD-9BD2-305D-FC26B4BEB62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E7863CCB-0ECC-78C9-5A4B-E916024899CD}"/>
              </a:ext>
            </a:extLst>
          </p:cNvPr>
          <p:cNvPicPr>
            <a:picLocks noChangeAspect="1"/>
          </p:cNvPicPr>
          <p:nvPr/>
        </p:nvPicPr>
        <p:blipFill>
          <a:blip r:embed="rId4"/>
          <a:stretch>
            <a:fillRect/>
          </a:stretch>
        </p:blipFill>
        <p:spPr>
          <a:xfrm>
            <a:off x="10899035" y="5594352"/>
            <a:ext cx="863600" cy="863600"/>
          </a:xfrm>
          <a:prstGeom prst="rect">
            <a:avLst/>
          </a:prstGeom>
        </p:spPr>
      </p:pic>
      <p:pic>
        <p:nvPicPr>
          <p:cNvPr id="6" name="Picture 5">
            <a:extLst>
              <a:ext uri="{FF2B5EF4-FFF2-40B4-BE49-F238E27FC236}">
                <a16:creationId xmlns:a16="http://schemas.microsoft.com/office/drawing/2014/main" id="{71F624F6-F58C-3C13-267D-88875924F8B2}"/>
              </a:ext>
            </a:extLst>
          </p:cNvPr>
          <p:cNvPicPr>
            <a:picLocks noChangeAspect="1"/>
          </p:cNvPicPr>
          <p:nvPr/>
        </p:nvPicPr>
        <p:blipFill>
          <a:blip r:embed="rId5"/>
          <a:stretch>
            <a:fillRect/>
          </a:stretch>
        </p:blipFill>
        <p:spPr>
          <a:xfrm>
            <a:off x="676561" y="2061326"/>
            <a:ext cx="359924" cy="359924"/>
          </a:xfrm>
          <a:prstGeom prst="rect">
            <a:avLst/>
          </a:prstGeom>
        </p:spPr>
      </p:pic>
      <p:pic>
        <p:nvPicPr>
          <p:cNvPr id="2" name="Picture 1" descr="A white bottle with red text and black text&#10;&#10;AI-generated content may be incorrect.">
            <a:extLst>
              <a:ext uri="{FF2B5EF4-FFF2-40B4-BE49-F238E27FC236}">
                <a16:creationId xmlns:a16="http://schemas.microsoft.com/office/drawing/2014/main" id="{0A46D7AC-B198-3C03-809F-A1A8D8C9266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1000"/>
                    </a14:imgEffect>
                  </a14:imgLayer>
                </a14:imgProps>
              </a:ext>
            </a:extLst>
          </a:blip>
          <a:srcRect/>
          <a:stretch>
            <a:fillRect/>
          </a:stretch>
        </p:blipFill>
        <p:spPr>
          <a:xfrm>
            <a:off x="8426208" y="1506072"/>
            <a:ext cx="1733615" cy="4185296"/>
          </a:xfrm>
          <a:prstGeom prst="rect">
            <a:avLst/>
          </a:prstGeom>
        </p:spPr>
      </p:pic>
    </p:spTree>
    <p:extLst>
      <p:ext uri="{BB962C8B-B14F-4D97-AF65-F5344CB8AC3E}">
        <p14:creationId xmlns:p14="http://schemas.microsoft.com/office/powerpoint/2010/main" val="1493513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A1E1D-80F4-92CA-F547-45A32183D824}"/>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74FF60C-DBF5-1764-DD78-49FBCF09BF95}"/>
              </a:ext>
            </a:extLst>
          </p:cNvPr>
          <p:cNvSpPr txBox="1"/>
          <p:nvPr/>
        </p:nvSpPr>
        <p:spPr>
          <a:xfrm>
            <a:off x="1067165" y="2060536"/>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a:lnSpc>
                <a:spcPct val="107000"/>
              </a:lnSpc>
              <a:spcAft>
                <a:spcPts val="800"/>
              </a:spcAft>
              <a:tabLst>
                <a:tab pos="457200" algn="l"/>
              </a:tabLst>
            </a:pPr>
            <a:r>
              <a:rPr lang="en-US" altLang="en-US" sz="2000" dirty="0">
                <a:solidFill>
                  <a:schemeClr val="tx1">
                    <a:lumMod val="75000"/>
                    <a:lumOff val="25000"/>
                  </a:schemeClr>
                </a:solidFill>
                <a:latin typeface="Arial"/>
                <a:cs typeface="Arial"/>
              </a:rPr>
              <a:t>Any reference to:</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Mental disorders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Cognitive diseases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Visceral fat</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Abdominal fat</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Weight loss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Mood improvement</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BC986C85-6847-96FF-6115-51FDF7B4A9E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638D36C-2F19-FD9B-BD7D-7CD76EDEFAAD}"/>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pile of purple fruits with green leaves&#10;&#10;AI-generated content may be incorrect.">
            <a:extLst>
              <a:ext uri="{FF2B5EF4-FFF2-40B4-BE49-F238E27FC236}">
                <a16:creationId xmlns:a16="http://schemas.microsoft.com/office/drawing/2014/main" id="{D27841C4-3BB2-82EF-30AF-4F5B82E0240C}"/>
              </a:ext>
            </a:extLst>
          </p:cNvPr>
          <p:cNvPicPr>
            <a:picLocks noChangeAspect="1"/>
          </p:cNvPicPr>
          <p:nvPr/>
        </p:nvPicPr>
        <p:blipFill>
          <a:blip r:embed="rId3"/>
          <a:srcRect l="51025" t="1070" r="8629" b="32543"/>
          <a:stretch/>
        </p:blipFill>
        <p:spPr>
          <a:xfrm rot="5400000">
            <a:off x="6088934" y="262430"/>
            <a:ext cx="6911905" cy="6327451"/>
          </a:xfrm>
          <a:prstGeom prst="rect">
            <a:avLst/>
          </a:prstGeom>
        </p:spPr>
      </p:pic>
      <p:sp>
        <p:nvSpPr>
          <p:cNvPr id="5" name="TextBox 4">
            <a:extLst>
              <a:ext uri="{FF2B5EF4-FFF2-40B4-BE49-F238E27FC236}">
                <a16:creationId xmlns:a16="http://schemas.microsoft.com/office/drawing/2014/main" id="{BE09295D-48A4-5B04-14CC-2593DDBCA24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REJUVENIIX</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5" name="Rounded Rectangle 14">
            <a:extLst>
              <a:ext uri="{FF2B5EF4-FFF2-40B4-BE49-F238E27FC236}">
                <a16:creationId xmlns:a16="http://schemas.microsoft.com/office/drawing/2014/main" id="{8DC79D51-5F4E-C8CA-4345-079B79213430}"/>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F26CDCD5-E87C-55A2-9321-28A14A1095F1}"/>
              </a:ext>
            </a:extLst>
          </p:cNvPr>
          <p:cNvPicPr>
            <a:picLocks noChangeAspect="1"/>
          </p:cNvPicPr>
          <p:nvPr/>
        </p:nvPicPr>
        <p:blipFill>
          <a:blip r:embed="rId4"/>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3329B9BD-ED71-3646-630B-F84E550F5302}"/>
              </a:ext>
            </a:extLst>
          </p:cNvPr>
          <p:cNvPicPr>
            <a:picLocks noChangeAspect="1"/>
          </p:cNvPicPr>
          <p:nvPr/>
        </p:nvPicPr>
        <p:blipFill>
          <a:blip r:embed="rId5"/>
          <a:stretch>
            <a:fillRect/>
          </a:stretch>
        </p:blipFill>
        <p:spPr>
          <a:xfrm>
            <a:off x="684938" y="2064453"/>
            <a:ext cx="359925" cy="359925"/>
          </a:xfrm>
          <a:prstGeom prst="rect">
            <a:avLst/>
          </a:prstGeom>
        </p:spPr>
      </p:pic>
      <p:pic>
        <p:nvPicPr>
          <p:cNvPr id="4" name="Picture 3" descr="A white bottle with red text and black text&#10;&#10;AI-generated content may be incorrect.">
            <a:extLst>
              <a:ext uri="{FF2B5EF4-FFF2-40B4-BE49-F238E27FC236}">
                <a16:creationId xmlns:a16="http://schemas.microsoft.com/office/drawing/2014/main" id="{428B3DD1-DA37-48EA-C420-4EC41F1236D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1000"/>
                    </a14:imgEffect>
                  </a14:imgLayer>
                </a14:imgProps>
              </a:ext>
            </a:extLst>
          </a:blip>
          <a:srcRect/>
          <a:stretch>
            <a:fillRect/>
          </a:stretch>
        </p:blipFill>
        <p:spPr>
          <a:xfrm>
            <a:off x="8426208" y="1506072"/>
            <a:ext cx="1733615" cy="4185296"/>
          </a:xfrm>
          <a:prstGeom prst="rect">
            <a:avLst/>
          </a:prstGeom>
        </p:spPr>
      </p:pic>
    </p:spTree>
    <p:extLst>
      <p:ext uri="{BB962C8B-B14F-4D97-AF65-F5344CB8AC3E}">
        <p14:creationId xmlns:p14="http://schemas.microsoft.com/office/powerpoint/2010/main" val="966858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2820B-9084-3591-E42F-D609B45E68A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FD6E543-2F7C-F615-4619-5817CB6726EC}"/>
              </a:ext>
            </a:extLst>
          </p:cNvPr>
          <p:cNvSpPr txBox="1"/>
          <p:nvPr/>
        </p:nvSpPr>
        <p:spPr>
          <a:xfrm>
            <a:off x="1067165" y="20716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Supports normal skin health through collagen formation with vitamin C</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Contributes to the protection of cells from oxidative stress with vitamin C</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Supports collagen formation for the normal function of blood vessels with vitamin C</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Supports immune system function with vitamin C</a:t>
            </a:r>
          </a:p>
          <a:p>
            <a:pPr marL="342900" indent="-342900">
              <a:lnSpc>
                <a:spcPct val="107000"/>
              </a:lnSpc>
              <a:spcAft>
                <a:spcPts val="800"/>
              </a:spcAft>
              <a:buFont typeface="Arial" panose="020B0604020202020204" pitchFamily="34" charset="0"/>
              <a:buChar char="•"/>
              <a:tabLst>
                <a:tab pos="457200" algn="l"/>
              </a:tabLst>
            </a:pPr>
            <a:endParaRPr lang="en-DE" sz="200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47CFAB67-D354-413E-F8DF-8109DEF2196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2364F1F0-D399-9F31-7C33-844289F7401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FB488621-8F89-42D8-8C8F-2A92EFF29321}"/>
              </a:ext>
            </a:extLst>
          </p:cNvPr>
          <p:cNvPicPr>
            <a:picLocks noChangeAspect="1"/>
          </p:cNvPicPr>
          <p:nvPr/>
        </p:nvPicPr>
        <p:blipFill>
          <a:blip r:embed="rId2"/>
          <a:srcRect r="95756"/>
          <a:stretch/>
        </p:blipFill>
        <p:spPr>
          <a:xfrm rot="10800000">
            <a:off x="0" y="0"/>
            <a:ext cx="517451" cy="6858000"/>
          </a:xfrm>
          <a:prstGeom prst="rect">
            <a:avLst/>
          </a:prstGeom>
        </p:spPr>
      </p:pic>
      <p:pic>
        <p:nvPicPr>
          <p:cNvPr id="12" name="Picture 11" descr="A bunch of grapes on a vine&#10;&#10;Description automatically generated">
            <a:extLst>
              <a:ext uri="{FF2B5EF4-FFF2-40B4-BE49-F238E27FC236}">
                <a16:creationId xmlns:a16="http://schemas.microsoft.com/office/drawing/2014/main" id="{7004171E-E202-7A3E-C1D7-8F60FF1A4723}"/>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13" name="Picture 12" descr="A white bottle with purple text&#10;&#10;AI-generated content may be incorrect.">
            <a:extLst>
              <a:ext uri="{FF2B5EF4-FFF2-40B4-BE49-F238E27FC236}">
                <a16:creationId xmlns:a16="http://schemas.microsoft.com/office/drawing/2014/main" id="{8C06E8DF-F741-4180-0B68-0E72366DA5A9}"/>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0" name="Rounded Rectangle 9">
            <a:extLst>
              <a:ext uri="{FF2B5EF4-FFF2-40B4-BE49-F238E27FC236}">
                <a16:creationId xmlns:a16="http://schemas.microsoft.com/office/drawing/2014/main" id="{8C19B380-3347-A626-9032-A8AD3B58DA8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65C2B034-88C5-D81F-48F6-3A8670963CEB}"/>
              </a:ext>
            </a:extLst>
          </p:cNvPr>
          <p:cNvPicPr>
            <a:picLocks noChangeAspect="1"/>
          </p:cNvPicPr>
          <p:nvPr/>
        </p:nvPicPr>
        <p:blipFill>
          <a:blip r:embed="rId5"/>
          <a:stretch>
            <a:fillRect/>
          </a:stretch>
        </p:blipFill>
        <p:spPr>
          <a:xfrm>
            <a:off x="10902158" y="5600702"/>
            <a:ext cx="850900" cy="850900"/>
          </a:xfrm>
          <a:prstGeom prst="rect">
            <a:avLst/>
          </a:prstGeom>
        </p:spPr>
      </p:pic>
      <p:pic>
        <p:nvPicPr>
          <p:cNvPr id="3" name="Picture 2">
            <a:extLst>
              <a:ext uri="{FF2B5EF4-FFF2-40B4-BE49-F238E27FC236}">
                <a16:creationId xmlns:a16="http://schemas.microsoft.com/office/drawing/2014/main" id="{C89AFD0F-938D-39B8-10E7-53C098274C6E}"/>
              </a:ext>
            </a:extLst>
          </p:cNvPr>
          <p:cNvPicPr>
            <a:picLocks noChangeAspect="1"/>
          </p:cNvPicPr>
          <p:nvPr/>
        </p:nvPicPr>
        <p:blipFill>
          <a:blip r:embed="rId6"/>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071164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1DCDD-B2EB-BDB0-8C08-E111E6A9C91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CACCEE0-A557-E56A-41A6-E08A80DE5679}"/>
              </a:ext>
            </a:extLst>
          </p:cNvPr>
          <p:cNvSpPr txBox="1"/>
          <p:nvPr/>
        </p:nvSpPr>
        <p:spPr>
          <a:xfrm>
            <a:off x="1067165" y="2071687"/>
            <a:ext cx="4839365" cy="4484096"/>
          </a:xfrm>
          <a:prstGeom prst="rect">
            <a:avLst/>
          </a:prstGeom>
        </p:spPr>
        <p:txBody>
          <a:bodyPr vert="horz" lIns="91440" tIns="45720" rIns="91440" bIns="45720" rtlCol="0">
            <a:normAutofit lnSpcReduction="10000"/>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INGREDIENT BENEFITS</a:t>
            </a:r>
            <a:endParaRPr lang="en-DE" sz="2200" b="1" dirty="0">
              <a:solidFill>
                <a:srgbClr val="2A524D"/>
              </a:solidFill>
              <a:latin typeface="Arial" panose="020B0604020202020204" pitchFamily="34" charset="0"/>
              <a:cs typeface="Arial" panose="020B0604020202020204" pitchFamily="34" charset="0"/>
            </a:endParaRPr>
          </a:p>
          <a:p>
            <a:pPr>
              <a:lnSpc>
                <a:spcPct val="107000"/>
              </a:lnSpc>
              <a:spcAft>
                <a:spcPts val="800"/>
              </a:spcAft>
              <a:tabLst>
                <a:tab pos="457200" algn="l"/>
              </a:tabLst>
            </a:pPr>
            <a:r>
              <a:rPr lang="en-US" altLang="en-US" sz="2000" b="1" dirty="0">
                <a:solidFill>
                  <a:schemeClr val="tx1">
                    <a:lumMod val="75000"/>
                    <a:lumOff val="25000"/>
                  </a:schemeClr>
                </a:solidFill>
                <a:latin typeface="Arial"/>
                <a:cs typeface="Arial"/>
              </a:rPr>
              <a:t>Grape Seed and Skin Extract</a:t>
            </a:r>
            <a:r>
              <a:rPr lang="en-US" altLang="en-US" sz="2000" dirty="0">
                <a:solidFill>
                  <a:schemeClr val="tx1">
                    <a:lumMod val="75000"/>
                    <a:lumOff val="25000"/>
                  </a:schemeClr>
                </a:solidFill>
                <a:latin typeface="Arial"/>
                <a:cs typeface="Arial"/>
              </a:rPr>
              <a:t>:         </a:t>
            </a:r>
            <a:r>
              <a:rPr lang="en-US" sz="1500" dirty="0">
                <a:solidFill>
                  <a:schemeClr val="tx1">
                    <a:lumMod val="75000"/>
                    <a:lumOff val="25000"/>
                  </a:schemeClr>
                </a:solidFill>
                <a:latin typeface="Arial"/>
                <a:cs typeface="Arial"/>
              </a:rPr>
              <a:t>Scientific studies have shown that there is a synergistic effect in consuming vitamin C and grape seed extract together. They enhance each other's benefits. </a:t>
            </a:r>
          </a:p>
          <a:p>
            <a:pPr>
              <a:lnSpc>
                <a:spcPct val="107000"/>
              </a:lnSpc>
              <a:spcAft>
                <a:spcPts val="800"/>
              </a:spcAft>
              <a:tabLst>
                <a:tab pos="457200" algn="l"/>
              </a:tabLst>
            </a:pPr>
            <a:endParaRPr lang="en-US" altLang="en-US" sz="900" b="1" dirty="0">
              <a:solidFill>
                <a:schemeClr val="tx1">
                  <a:lumMod val="75000"/>
                  <a:lumOff val="25000"/>
                </a:schemeClr>
              </a:solidFill>
              <a:latin typeface="Arial"/>
              <a:cs typeface="Arial"/>
            </a:endParaRPr>
          </a:p>
          <a:p>
            <a:pPr>
              <a:lnSpc>
                <a:spcPct val="107000"/>
              </a:lnSpc>
              <a:spcAft>
                <a:spcPts val="800"/>
              </a:spcAft>
              <a:tabLst>
                <a:tab pos="457200" algn="l"/>
              </a:tabLst>
            </a:pPr>
            <a:r>
              <a:rPr lang="en-US" altLang="en-US" sz="2000" b="1" dirty="0">
                <a:solidFill>
                  <a:schemeClr val="tx1">
                    <a:lumMod val="75000"/>
                    <a:lumOff val="25000"/>
                  </a:schemeClr>
                </a:solidFill>
                <a:latin typeface="Arial"/>
                <a:cs typeface="Arial"/>
              </a:rPr>
              <a:t>Vitamin C</a:t>
            </a:r>
            <a:r>
              <a:rPr lang="en-US" altLang="en-US" sz="2000" dirty="0">
                <a:solidFill>
                  <a:schemeClr val="tx1">
                    <a:lumMod val="75000"/>
                    <a:lumOff val="25000"/>
                  </a:schemeClr>
                </a:solidFill>
                <a:latin typeface="Arial"/>
                <a:cs typeface="Arial"/>
              </a:rPr>
              <a:t>:                                          </a:t>
            </a:r>
            <a:r>
              <a:rPr lang="en-US" sz="1500" dirty="0">
                <a:solidFill>
                  <a:schemeClr val="tx1">
                    <a:lumMod val="75000"/>
                    <a:lumOff val="25000"/>
                  </a:schemeClr>
                </a:solidFill>
                <a:latin typeface="Arial"/>
                <a:cs typeface="Arial"/>
              </a:rPr>
              <a:t>Supports collagen formation for the normal function of blood vessels, normal skin health through collagen formation, normal function of the immune system and contributes to the protection of cells from oxidative stress. </a:t>
            </a:r>
          </a:p>
          <a:p>
            <a:pPr>
              <a:lnSpc>
                <a:spcPct val="107000"/>
              </a:lnSpc>
              <a:spcAft>
                <a:spcPts val="800"/>
              </a:spcAft>
              <a:tabLst>
                <a:tab pos="457200" algn="l"/>
              </a:tabLst>
            </a:pPr>
            <a:endParaRPr lang="en-US" altLang="en-US" sz="800" b="1" dirty="0">
              <a:solidFill>
                <a:schemeClr val="tx1">
                  <a:lumMod val="75000"/>
                  <a:lumOff val="25000"/>
                </a:schemeClr>
              </a:solidFill>
              <a:latin typeface="Arial"/>
              <a:cs typeface="Arial"/>
            </a:endParaRPr>
          </a:p>
          <a:p>
            <a:pPr>
              <a:lnSpc>
                <a:spcPct val="107000"/>
              </a:lnSpc>
              <a:spcAft>
                <a:spcPts val="800"/>
              </a:spcAft>
              <a:tabLst>
                <a:tab pos="457200" algn="l"/>
              </a:tabLst>
            </a:pPr>
            <a:r>
              <a:rPr lang="en-US" altLang="en-US" sz="2000" b="1" dirty="0">
                <a:solidFill>
                  <a:schemeClr val="tx1">
                    <a:lumMod val="75000"/>
                    <a:lumOff val="25000"/>
                  </a:schemeClr>
                </a:solidFill>
                <a:latin typeface="Arial"/>
                <a:cs typeface="Arial"/>
              </a:rPr>
              <a:t>Citrus Bioflavonoids</a:t>
            </a:r>
            <a:r>
              <a:rPr lang="en-US" altLang="en-US" sz="2000" dirty="0">
                <a:solidFill>
                  <a:schemeClr val="tx1">
                    <a:lumMod val="75000"/>
                    <a:lumOff val="25000"/>
                  </a:schemeClr>
                </a:solidFill>
                <a:latin typeface="Arial"/>
                <a:cs typeface="Arial"/>
              </a:rPr>
              <a:t>:                 </a:t>
            </a:r>
            <a:r>
              <a:rPr lang="en-US" sz="1500" dirty="0">
                <a:solidFill>
                  <a:schemeClr val="tx1">
                    <a:lumMod val="75000"/>
                    <a:lumOff val="25000"/>
                  </a:schemeClr>
                </a:solidFill>
                <a:latin typeface="Arial"/>
                <a:cs typeface="Arial"/>
              </a:rPr>
              <a:t>Phytonutrients are found in most fruits, especially citrus fruits.</a:t>
            </a:r>
          </a:p>
        </p:txBody>
      </p:sp>
      <p:sp>
        <p:nvSpPr>
          <p:cNvPr id="4" name="TextBox 3">
            <a:extLst>
              <a:ext uri="{FF2B5EF4-FFF2-40B4-BE49-F238E27FC236}">
                <a16:creationId xmlns:a16="http://schemas.microsoft.com/office/drawing/2014/main" id="{834DF3E6-5085-6074-1E2B-E2C2F29C85C5}"/>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7FA107FF-1FF2-F9E5-F66C-26EBD992F12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DC4F3C2-F9DE-F648-F488-CC937BF89FE3}"/>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bunch of grapes on a vine&#10;&#10;Description automatically generated">
            <a:extLst>
              <a:ext uri="{FF2B5EF4-FFF2-40B4-BE49-F238E27FC236}">
                <a16:creationId xmlns:a16="http://schemas.microsoft.com/office/drawing/2014/main" id="{EE5CD3A0-7B80-7D32-0919-5E2878ADCF34}"/>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3" name="Picture 2" descr="A white bottle with purple text&#10;&#10;AI-generated content may be incorrect.">
            <a:extLst>
              <a:ext uri="{FF2B5EF4-FFF2-40B4-BE49-F238E27FC236}">
                <a16:creationId xmlns:a16="http://schemas.microsoft.com/office/drawing/2014/main" id="{6B346253-059B-A9C3-4A71-949441579073}"/>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1" name="Rounded Rectangle 10">
            <a:extLst>
              <a:ext uri="{FF2B5EF4-FFF2-40B4-BE49-F238E27FC236}">
                <a16:creationId xmlns:a16="http://schemas.microsoft.com/office/drawing/2014/main" id="{FFA26044-39A9-617C-982D-F7DEBF2D6D8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013EC1C-1107-36ED-A2B0-2A142BA83DB8}"/>
              </a:ext>
            </a:extLst>
          </p:cNvPr>
          <p:cNvPicPr>
            <a:picLocks noChangeAspect="1"/>
          </p:cNvPicPr>
          <p:nvPr/>
        </p:nvPicPr>
        <p:blipFill>
          <a:blip r:embed="rId5"/>
          <a:stretch>
            <a:fillRect/>
          </a:stretch>
        </p:blipFill>
        <p:spPr>
          <a:xfrm>
            <a:off x="10902158" y="5600702"/>
            <a:ext cx="850900" cy="850900"/>
          </a:xfrm>
          <a:prstGeom prst="rect">
            <a:avLst/>
          </a:prstGeom>
        </p:spPr>
      </p:pic>
    </p:spTree>
    <p:extLst>
      <p:ext uri="{BB962C8B-B14F-4D97-AF65-F5344CB8AC3E}">
        <p14:creationId xmlns:p14="http://schemas.microsoft.com/office/powerpoint/2010/main" val="1871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77552-5CC4-41EA-D147-2A815FD28F3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BE2B094C-B9DC-AE5D-0539-1124FB4BD6A8}"/>
              </a:ext>
            </a:extLst>
          </p:cNvPr>
          <p:cNvSpPr txBox="1"/>
          <p:nvPr/>
        </p:nvSpPr>
        <p:spPr>
          <a:xfrm>
            <a:off x="1067165" y="20716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Gets rid of varicose veins, cellulite, water retention</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Reduce stretch marks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Viruses aren’t an issue if you take </a:t>
            </a:r>
            <a:r>
              <a:rPr lang="en-US" altLang="en-US" sz="2000" dirty="0" err="1">
                <a:solidFill>
                  <a:schemeClr val="tx1">
                    <a:lumMod val="75000"/>
                    <a:lumOff val="25000"/>
                  </a:schemeClr>
                </a:solidFill>
                <a:latin typeface="Arial"/>
                <a:cs typeface="Arial"/>
              </a:rPr>
              <a:t>Vináli</a:t>
            </a:r>
            <a:endParaRPr lang="en-US" altLang="en-US" sz="2000" dirty="0">
              <a:solidFill>
                <a:schemeClr val="tx1">
                  <a:lumMod val="75000"/>
                  <a:lumOff val="25000"/>
                </a:schemeClr>
              </a:solidFill>
              <a:latin typeface="Arial"/>
              <a:cs typeface="Arial"/>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Heals/restores nerves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Helps detox your body</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Corrects Vitamin C deficiencies</a:t>
            </a:r>
          </a:p>
          <a:p>
            <a:pPr marL="342900" indent="-342900">
              <a:lnSpc>
                <a:spcPct val="107000"/>
              </a:lnSpc>
              <a:spcAft>
                <a:spcPts val="800"/>
              </a:spcAft>
              <a:buFont typeface="Arial" panose="020B0604020202020204" pitchFamily="34" charset="0"/>
              <a:buChar char="•"/>
              <a:tabLst>
                <a:tab pos="457200" algn="l"/>
              </a:tabLst>
            </a:pPr>
            <a:endParaRPr lang="en-DE" sz="200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777AA58-7D80-45C0-D9EE-F7D44BC6D6E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VINÁLI</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112745AE-E7DE-37E3-59E7-89D267206BFD}"/>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81865418-B97D-FD2D-97B6-F3B5D3CAB10F}"/>
              </a:ext>
            </a:extLst>
          </p:cNvPr>
          <p:cNvPicPr>
            <a:picLocks noChangeAspect="1"/>
          </p:cNvPicPr>
          <p:nvPr/>
        </p:nvPicPr>
        <p:blipFill>
          <a:blip r:embed="rId2"/>
          <a:srcRect r="95756"/>
          <a:stretch/>
        </p:blipFill>
        <p:spPr>
          <a:xfrm rot="10800000">
            <a:off x="0" y="0"/>
            <a:ext cx="517451" cy="6858000"/>
          </a:xfrm>
          <a:prstGeom prst="rect">
            <a:avLst/>
          </a:prstGeom>
        </p:spPr>
      </p:pic>
      <p:pic>
        <p:nvPicPr>
          <p:cNvPr id="5" name="Picture 4" descr="A bunch of grapes on a vine&#10;&#10;Description automatically generated">
            <a:extLst>
              <a:ext uri="{FF2B5EF4-FFF2-40B4-BE49-F238E27FC236}">
                <a16:creationId xmlns:a16="http://schemas.microsoft.com/office/drawing/2014/main" id="{AE4E9820-BD46-6B61-A8BB-0F4D5868EAB8}"/>
              </a:ext>
            </a:extLst>
          </p:cNvPr>
          <p:cNvPicPr>
            <a:picLocks noChangeAspect="1"/>
          </p:cNvPicPr>
          <p:nvPr/>
        </p:nvPicPr>
        <p:blipFill>
          <a:blip r:embed="rId3"/>
          <a:srcRect l="7294" r="33447"/>
          <a:stretch/>
        </p:blipFill>
        <p:spPr>
          <a:xfrm>
            <a:off x="6381161" y="0"/>
            <a:ext cx="6124587" cy="6858000"/>
          </a:xfrm>
          <a:prstGeom prst="rect">
            <a:avLst/>
          </a:prstGeom>
        </p:spPr>
      </p:pic>
      <p:pic>
        <p:nvPicPr>
          <p:cNvPr id="3" name="Picture 2" descr="A white bottle with purple text&#10;&#10;AI-generated content may be incorrect.">
            <a:extLst>
              <a:ext uri="{FF2B5EF4-FFF2-40B4-BE49-F238E27FC236}">
                <a16:creationId xmlns:a16="http://schemas.microsoft.com/office/drawing/2014/main" id="{0C6EE51F-6E55-BF15-8112-682EE7E3D2CE}"/>
              </a:ext>
            </a:extLst>
          </p:cNvPr>
          <p:cNvPicPr>
            <a:picLocks noChangeAspect="1"/>
          </p:cNvPicPr>
          <p:nvPr/>
        </p:nvPicPr>
        <p:blipFill>
          <a:blip r:embed="rId4"/>
          <a:stretch>
            <a:fillRect/>
          </a:stretch>
        </p:blipFill>
        <p:spPr>
          <a:xfrm>
            <a:off x="8199329" y="1606725"/>
            <a:ext cx="2245949" cy="3632501"/>
          </a:xfrm>
          <a:prstGeom prst="rect">
            <a:avLst/>
          </a:prstGeom>
          <a:effectLst>
            <a:outerShdw blurRad="309477" dist="302244" dir="2700000" sx="102388" sy="102388" algn="tl" rotWithShape="0">
              <a:prstClr val="black">
                <a:alpha val="63418"/>
              </a:prstClr>
            </a:outerShdw>
          </a:effectLst>
        </p:spPr>
      </p:pic>
      <p:sp>
        <p:nvSpPr>
          <p:cNvPr id="12" name="Rounded Rectangle 11">
            <a:extLst>
              <a:ext uri="{FF2B5EF4-FFF2-40B4-BE49-F238E27FC236}">
                <a16:creationId xmlns:a16="http://schemas.microsoft.com/office/drawing/2014/main" id="{4266EF5A-235B-3269-2CDA-006A4FDE8A3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EDACF0E-6C17-9D6A-8B04-023A6E2E1596}"/>
              </a:ext>
            </a:extLst>
          </p:cNvPr>
          <p:cNvPicPr>
            <a:picLocks noChangeAspect="1"/>
          </p:cNvPicPr>
          <p:nvPr/>
        </p:nvPicPr>
        <p:blipFill>
          <a:blip r:embed="rId5"/>
          <a:stretch>
            <a:fillRect/>
          </a:stretch>
        </p:blipFill>
        <p:spPr>
          <a:xfrm>
            <a:off x="10902158" y="5600702"/>
            <a:ext cx="850900" cy="850900"/>
          </a:xfrm>
          <a:prstGeom prst="rect">
            <a:avLst/>
          </a:prstGeom>
        </p:spPr>
      </p:pic>
      <p:pic>
        <p:nvPicPr>
          <p:cNvPr id="10" name="Picture 9">
            <a:extLst>
              <a:ext uri="{FF2B5EF4-FFF2-40B4-BE49-F238E27FC236}">
                <a16:creationId xmlns:a16="http://schemas.microsoft.com/office/drawing/2014/main" id="{CF0C9C19-6DCE-2499-8960-9387BBF350F4}"/>
              </a:ext>
            </a:extLst>
          </p:cNvPr>
          <p:cNvPicPr>
            <a:picLocks noChangeAspect="1"/>
          </p:cNvPicPr>
          <p:nvPr/>
        </p:nvPicPr>
        <p:blipFill>
          <a:blip r:embed="rId6"/>
          <a:stretch>
            <a:fillRect/>
          </a:stretch>
        </p:blipFill>
        <p:spPr>
          <a:xfrm>
            <a:off x="684938" y="2064453"/>
            <a:ext cx="359925" cy="359925"/>
          </a:xfrm>
          <a:prstGeom prst="rect">
            <a:avLst/>
          </a:prstGeom>
        </p:spPr>
      </p:pic>
    </p:spTree>
    <p:extLst>
      <p:ext uri="{BB962C8B-B14F-4D97-AF65-F5344CB8AC3E}">
        <p14:creationId xmlns:p14="http://schemas.microsoft.com/office/powerpoint/2010/main" val="4249378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3769F9-B4DF-3044-22C7-CC59EAF489E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group of people with text&#10;&#10;AI-generated content may be incorrect.">
            <a:extLst>
              <a:ext uri="{FF2B5EF4-FFF2-40B4-BE49-F238E27FC236}">
                <a16:creationId xmlns:a16="http://schemas.microsoft.com/office/drawing/2014/main" id="{DBF7DF7D-2F53-F0E4-CD77-15265AC99E2D}"/>
              </a:ext>
            </a:extLst>
          </p:cNvPr>
          <p:cNvPicPr>
            <a:picLocks noChangeAspect="1"/>
          </p:cNvPicPr>
          <p:nvPr/>
        </p:nvPicPr>
        <p:blipFill>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9895885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37D38-93BF-05A3-F87C-A402760CD6D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ED3FD1D-0BA9-BEEC-9E77-7CC5B72AA50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4C055291-1CC9-37D9-0453-103C7DA6A894}"/>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B9BC795B-133D-658C-850E-02C593DA290D}"/>
              </a:ext>
            </a:extLst>
          </p:cNvPr>
          <p:cNvPicPr>
            <a:picLocks noChangeAspect="1"/>
          </p:cNvPicPr>
          <p:nvPr/>
        </p:nvPicPr>
        <p:blipFill>
          <a:blip r:embed="rId2"/>
          <a:srcRect r="95756"/>
          <a:stretch/>
        </p:blipFill>
        <p:spPr>
          <a:xfrm rot="10800000">
            <a:off x="0" y="0"/>
            <a:ext cx="517451" cy="6858000"/>
          </a:xfrm>
          <a:prstGeom prst="rect">
            <a:avLst/>
          </a:prstGeom>
        </p:spPr>
      </p:pic>
      <p:pic>
        <p:nvPicPr>
          <p:cNvPr id="15" name="Picture 14">
            <a:extLst>
              <a:ext uri="{FF2B5EF4-FFF2-40B4-BE49-F238E27FC236}">
                <a16:creationId xmlns:a16="http://schemas.microsoft.com/office/drawing/2014/main" id="{3CD5F433-AE75-8A4F-3082-64F35D00575C}"/>
              </a:ext>
            </a:extLst>
          </p:cNvPr>
          <p:cNvPicPr>
            <a:picLocks noChangeAspect="1"/>
          </p:cNvPicPr>
          <p:nvPr/>
        </p:nvPicPr>
        <p:blipFill>
          <a:blip r:embed="rId3"/>
          <a:srcRect l="23278" r="14356"/>
          <a:stretch/>
        </p:blipFill>
        <p:spPr>
          <a:xfrm>
            <a:off x="6381161" y="0"/>
            <a:ext cx="5810839" cy="6858001"/>
          </a:xfrm>
          <a:prstGeom prst="rect">
            <a:avLst/>
          </a:prstGeom>
        </p:spPr>
      </p:pic>
      <p:sp>
        <p:nvSpPr>
          <p:cNvPr id="2" name="TextBox 1">
            <a:extLst>
              <a:ext uri="{FF2B5EF4-FFF2-40B4-BE49-F238E27FC236}">
                <a16:creationId xmlns:a16="http://schemas.microsoft.com/office/drawing/2014/main" id="{C6A6C6EF-D7E5-950E-E21B-59E178BC1BC0}"/>
              </a:ext>
            </a:extLst>
          </p:cNvPr>
          <p:cNvSpPr txBox="1"/>
          <p:nvPr/>
        </p:nvSpPr>
        <p:spPr>
          <a:xfrm>
            <a:off x="1067165" y="20716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Promotes overall health and wellbeing with grape</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Supports immune system health </a:t>
            </a:r>
            <a:br>
              <a:rPr lang="en-US" sz="2000" dirty="0">
                <a:solidFill>
                  <a:schemeClr val="tx1">
                    <a:lumMod val="75000"/>
                    <a:lumOff val="25000"/>
                  </a:schemeClr>
                </a:solidFill>
                <a:latin typeface="Arial"/>
                <a:cs typeface="Arial"/>
              </a:rPr>
            </a:br>
            <a:r>
              <a:rPr lang="en-US" sz="2000" dirty="0">
                <a:solidFill>
                  <a:schemeClr val="tx1">
                    <a:lumMod val="75000"/>
                    <a:lumOff val="25000"/>
                  </a:schemeClr>
                </a:solidFill>
                <a:latin typeface="Arial"/>
                <a:cs typeface="Arial"/>
              </a:rPr>
              <a:t>with noni</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Promotes healthy nutrition with grape</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Contains grape, which contributes </a:t>
            </a:r>
            <a:br>
              <a:rPr lang="en-US" sz="2000" dirty="0">
                <a:solidFill>
                  <a:schemeClr val="tx1">
                    <a:lumMod val="75000"/>
                    <a:lumOff val="25000"/>
                  </a:schemeClr>
                </a:solidFill>
                <a:latin typeface="Arial"/>
                <a:cs typeface="Arial"/>
              </a:rPr>
            </a:br>
            <a:r>
              <a:rPr lang="en-US" sz="2000" dirty="0">
                <a:solidFill>
                  <a:schemeClr val="tx1">
                    <a:lumMod val="75000"/>
                    <a:lumOff val="25000"/>
                  </a:schemeClr>
                </a:solidFill>
                <a:latin typeface="Arial"/>
                <a:cs typeface="Arial"/>
              </a:rPr>
              <a:t>to the protection of cells from oxidative stress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Contains powerful adaptogens</a:t>
            </a:r>
          </a:p>
          <a:p>
            <a:pPr marL="342900" indent="-342900">
              <a:lnSpc>
                <a:spcPct val="107000"/>
              </a:lnSpc>
              <a:spcAft>
                <a:spcPts val="800"/>
              </a:spcAft>
              <a:buFont typeface="Arial" panose="020B0604020202020204" pitchFamily="34" charset="0"/>
              <a:buChar char="•"/>
              <a:tabLst>
                <a:tab pos="457200" algn="l"/>
              </a:tabLst>
            </a:pPr>
            <a:endParaRPr lang="en-DE" sz="200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Picture 3" descr="A close-up of a plant&#10;&#10;Description automatically generated">
            <a:extLst>
              <a:ext uri="{FF2B5EF4-FFF2-40B4-BE49-F238E27FC236}">
                <a16:creationId xmlns:a16="http://schemas.microsoft.com/office/drawing/2014/main" id="{7A177F9A-2081-E53C-34B2-2F540FDD1E4D}"/>
              </a:ext>
            </a:extLst>
          </p:cNvPr>
          <p:cNvPicPr>
            <a:picLocks noChangeAspect="1"/>
          </p:cNvPicPr>
          <p:nvPr/>
        </p:nvPicPr>
        <p:blipFill>
          <a:blip r:embed="rId4"/>
          <a:srcRect l="23173" t="15086" r="31596" b="27920"/>
          <a:stretch/>
        </p:blipFill>
        <p:spPr>
          <a:xfrm rot="16200000">
            <a:off x="5826211" y="495310"/>
            <a:ext cx="6954485" cy="5844584"/>
          </a:xfrm>
          <a:prstGeom prst="rect">
            <a:avLst/>
          </a:prstGeom>
        </p:spPr>
      </p:pic>
      <p:pic>
        <p:nvPicPr>
          <p:cNvPr id="5" name="Picture 4">
            <a:extLst>
              <a:ext uri="{FF2B5EF4-FFF2-40B4-BE49-F238E27FC236}">
                <a16:creationId xmlns:a16="http://schemas.microsoft.com/office/drawing/2014/main" id="{FA2C8586-0E4A-CDEC-A973-738A6F10E636}"/>
              </a:ext>
            </a:extLst>
          </p:cNvPr>
          <p:cNvPicPr>
            <a:picLocks noChangeAspect="1"/>
          </p:cNvPicPr>
          <p:nvPr/>
        </p:nvPicPr>
        <p:blipFill>
          <a:blip r:embed="rId5"/>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6" name="Picture 5" descr="A bottle of liquid with a label&#10;&#10;AI-generated content may be incorrect.">
            <a:extLst>
              <a:ext uri="{FF2B5EF4-FFF2-40B4-BE49-F238E27FC236}">
                <a16:creationId xmlns:a16="http://schemas.microsoft.com/office/drawing/2014/main" id="{BF4A9B30-8316-7C4C-52EA-BC479BBE4F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3" name="Rounded Rectangle 12">
            <a:extLst>
              <a:ext uri="{FF2B5EF4-FFF2-40B4-BE49-F238E27FC236}">
                <a16:creationId xmlns:a16="http://schemas.microsoft.com/office/drawing/2014/main" id="{CF9E63C6-A919-683B-7BC2-45B59AB3427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E0DE45D8-6380-83EB-E8B2-21D9A060DAA1}"/>
              </a:ext>
            </a:extLst>
          </p:cNvPr>
          <p:cNvPicPr>
            <a:picLocks noChangeAspect="1"/>
          </p:cNvPicPr>
          <p:nvPr/>
        </p:nvPicPr>
        <p:blipFill>
          <a:blip r:embed="rId7"/>
          <a:stretch>
            <a:fillRect/>
          </a:stretch>
        </p:blipFill>
        <p:spPr>
          <a:xfrm>
            <a:off x="10899035" y="5593985"/>
            <a:ext cx="863600" cy="863600"/>
          </a:xfrm>
          <a:prstGeom prst="rect">
            <a:avLst/>
          </a:prstGeom>
        </p:spPr>
      </p:pic>
      <p:pic>
        <p:nvPicPr>
          <p:cNvPr id="10" name="Picture 9">
            <a:extLst>
              <a:ext uri="{FF2B5EF4-FFF2-40B4-BE49-F238E27FC236}">
                <a16:creationId xmlns:a16="http://schemas.microsoft.com/office/drawing/2014/main" id="{4E908F56-9F0A-109F-D13C-11336D4F9A78}"/>
              </a:ext>
            </a:extLst>
          </p:cNvPr>
          <p:cNvPicPr>
            <a:picLocks noChangeAspect="1"/>
          </p:cNvPicPr>
          <p:nvPr/>
        </p:nvPicPr>
        <p:blipFill>
          <a:blip r:embed="rId8"/>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526515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62FAE-7F60-1B9B-2A54-5763CC10208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343F58B-13B2-2D5B-D396-42F03E300E5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347E3681-4808-2635-2EBD-09AF26B84003}"/>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E70A69B3-4F51-2264-D2F5-415ECABF04C5}"/>
              </a:ext>
            </a:extLst>
          </p:cNvPr>
          <p:cNvPicPr>
            <a:picLocks noChangeAspect="1"/>
          </p:cNvPicPr>
          <p:nvPr/>
        </p:nvPicPr>
        <p:blipFill>
          <a:blip r:embed="rId2"/>
          <a:srcRect r="95756"/>
          <a:stretch/>
        </p:blipFill>
        <p:spPr>
          <a:xfrm rot="10800000">
            <a:off x="0" y="0"/>
            <a:ext cx="517451" cy="6858000"/>
          </a:xfrm>
          <a:prstGeom prst="rect">
            <a:avLst/>
          </a:prstGeom>
        </p:spPr>
      </p:pic>
      <p:sp>
        <p:nvSpPr>
          <p:cNvPr id="2" name="TextBox 1">
            <a:extLst>
              <a:ext uri="{FF2B5EF4-FFF2-40B4-BE49-F238E27FC236}">
                <a16:creationId xmlns:a16="http://schemas.microsoft.com/office/drawing/2014/main" id="{EB03A705-BAC6-A94A-F5C0-FC56BCB4EEAD}"/>
              </a:ext>
            </a:extLst>
          </p:cNvPr>
          <p:cNvSpPr txBox="1"/>
          <p:nvPr/>
        </p:nvSpPr>
        <p:spPr>
          <a:xfrm>
            <a:off x="1067165" y="2071687"/>
            <a:ext cx="4839365" cy="4484096"/>
          </a:xfrm>
          <a:prstGeom prst="rect">
            <a:avLst/>
          </a:prstGeom>
        </p:spPr>
        <p:txBody>
          <a:bodyPr vert="horz" lIns="91440" tIns="45720" rIns="91440" bIns="45720" rtlCol="0" anchor="t">
            <a:normAutofit fontScale="925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AUTHORISED CLAIMS</a:t>
            </a:r>
            <a:endParaRPr lang="en-DE" sz="24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Backed by clinical studies and decades of research</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Unmatched research to support your wellness journey</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Contains noni fruit sourced exclusively from the French Polynesia</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Produced using noni fruit from family-run farms grown without chemical </a:t>
            </a:r>
            <a:r>
              <a:rPr lang="en-US" sz="2000" dirty="0" err="1">
                <a:solidFill>
                  <a:schemeClr val="tx1">
                    <a:lumMod val="75000"/>
                    <a:lumOff val="25000"/>
                  </a:schemeClr>
                </a:solidFill>
                <a:latin typeface="Arial"/>
                <a:cs typeface="Arial"/>
              </a:rPr>
              <a:t>fertilisers</a:t>
            </a:r>
            <a:r>
              <a:rPr lang="en-US" sz="2000" dirty="0">
                <a:solidFill>
                  <a:schemeClr val="tx1">
                    <a:lumMod val="75000"/>
                    <a:lumOff val="25000"/>
                  </a:schemeClr>
                </a:solidFill>
                <a:latin typeface="Arial"/>
                <a:cs typeface="Arial"/>
              </a:rPr>
              <a:t> or pesticides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Undergoes rigorous quality control with each batch tested for purity and potency</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descr="A close-up of a plant&#10;&#10;Description automatically generated">
            <a:extLst>
              <a:ext uri="{FF2B5EF4-FFF2-40B4-BE49-F238E27FC236}">
                <a16:creationId xmlns:a16="http://schemas.microsoft.com/office/drawing/2014/main" id="{E64C4CAC-C05E-A5FD-9093-328560481F02}"/>
              </a:ext>
            </a:extLst>
          </p:cNvPr>
          <p:cNvPicPr>
            <a:picLocks noChangeAspect="1"/>
          </p:cNvPicPr>
          <p:nvPr/>
        </p:nvPicPr>
        <p:blipFill>
          <a:blip r:embed="rId3"/>
          <a:srcRect l="23173" t="15086" r="31596" b="27920"/>
          <a:stretch/>
        </p:blipFill>
        <p:spPr>
          <a:xfrm rot="16200000">
            <a:off x="5826211" y="495310"/>
            <a:ext cx="6954485" cy="5844584"/>
          </a:xfrm>
          <a:prstGeom prst="rect">
            <a:avLst/>
          </a:prstGeom>
        </p:spPr>
      </p:pic>
      <p:pic>
        <p:nvPicPr>
          <p:cNvPr id="5" name="Picture 4" descr="A bottle of liquid with a label&#10;&#10;AI-generated content may be incorrect.">
            <a:extLst>
              <a:ext uri="{FF2B5EF4-FFF2-40B4-BE49-F238E27FC236}">
                <a16:creationId xmlns:a16="http://schemas.microsoft.com/office/drawing/2014/main" id="{7D286161-1B55-ABF4-A68D-2A536BE986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1" name="Rounded Rectangle 10">
            <a:extLst>
              <a:ext uri="{FF2B5EF4-FFF2-40B4-BE49-F238E27FC236}">
                <a16:creationId xmlns:a16="http://schemas.microsoft.com/office/drawing/2014/main" id="{A237B4B3-BBCE-CA1B-B8D4-C6F148C88821}"/>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94375417-62C4-4B6D-67D8-CDC6840CAEEC}"/>
              </a:ext>
            </a:extLst>
          </p:cNvPr>
          <p:cNvPicPr>
            <a:picLocks noChangeAspect="1"/>
          </p:cNvPicPr>
          <p:nvPr/>
        </p:nvPicPr>
        <p:blipFill>
          <a:blip r:embed="rId5"/>
          <a:stretch>
            <a:fillRect/>
          </a:stretch>
        </p:blipFill>
        <p:spPr>
          <a:xfrm>
            <a:off x="10899035" y="5593985"/>
            <a:ext cx="863600" cy="863600"/>
          </a:xfrm>
          <a:prstGeom prst="rect">
            <a:avLst/>
          </a:prstGeom>
        </p:spPr>
      </p:pic>
      <p:pic>
        <p:nvPicPr>
          <p:cNvPr id="6" name="Picture 5">
            <a:extLst>
              <a:ext uri="{FF2B5EF4-FFF2-40B4-BE49-F238E27FC236}">
                <a16:creationId xmlns:a16="http://schemas.microsoft.com/office/drawing/2014/main" id="{6D1A7F0F-9BB2-A454-4F92-92DBE40737BE}"/>
              </a:ext>
            </a:extLst>
          </p:cNvPr>
          <p:cNvPicPr>
            <a:picLocks noChangeAspect="1"/>
          </p:cNvPicPr>
          <p:nvPr/>
        </p:nvPicPr>
        <p:blipFill>
          <a:blip r:embed="rId6"/>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4" name="Picture 3">
            <a:extLst>
              <a:ext uri="{FF2B5EF4-FFF2-40B4-BE49-F238E27FC236}">
                <a16:creationId xmlns:a16="http://schemas.microsoft.com/office/drawing/2014/main" id="{96E6DAEA-3345-9BD0-B8F3-3959F4E3A4C0}"/>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635078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8FA87-0872-EE51-3352-65E0AF513D60}"/>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A54319C-C363-81DF-7800-96B2717F1A5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TAHITIAN NONI</a:t>
            </a:r>
            <a:r>
              <a:rPr lang="en-US" sz="3500" b="1" baseline="30000" dirty="0">
                <a:solidFill>
                  <a:srgbClr val="2A524D"/>
                </a:solidFill>
                <a:latin typeface="Arial" panose="020B0604020202020204" pitchFamily="34" charset="0"/>
                <a:cs typeface="Arial" panose="020B0604020202020204" pitchFamily="34" charset="0"/>
              </a:rPr>
              <a:t>®</a:t>
            </a:r>
            <a:r>
              <a:rPr lang="en-US" sz="3500" b="1" dirty="0">
                <a:solidFill>
                  <a:srgbClr val="2A524D"/>
                </a:solidFill>
                <a:latin typeface="Arial" panose="020B0604020202020204" pitchFamily="34" charset="0"/>
                <a:cs typeface="Arial" panose="020B0604020202020204" pitchFamily="34" charset="0"/>
              </a:rPr>
              <a:t> ORIGINAL</a:t>
            </a:r>
            <a:endParaRPr lang="en-US" sz="3500" kern="1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B29E730E-CE5D-0C32-966B-0E793CB565DE}"/>
              </a:ext>
            </a:extLst>
          </p:cNvPr>
          <p:cNvCxnSpPr>
            <a:cxnSpLocks/>
          </p:cNvCxnSpPr>
          <p:nvPr/>
        </p:nvCxnSpPr>
        <p:spPr>
          <a:xfrm>
            <a:off x="1067165" y="1711763"/>
            <a:ext cx="10330179"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AABDC964-5BA0-FC2F-EB81-5335DEFA7944}"/>
              </a:ext>
            </a:extLst>
          </p:cNvPr>
          <p:cNvPicPr>
            <a:picLocks noChangeAspect="1"/>
          </p:cNvPicPr>
          <p:nvPr/>
        </p:nvPicPr>
        <p:blipFill>
          <a:blip r:embed="rId2"/>
          <a:srcRect r="95756"/>
          <a:stretch/>
        </p:blipFill>
        <p:spPr>
          <a:xfrm rot="10800000">
            <a:off x="0" y="0"/>
            <a:ext cx="517451" cy="6858000"/>
          </a:xfrm>
          <a:prstGeom prst="rect">
            <a:avLst/>
          </a:prstGeom>
        </p:spPr>
      </p:pic>
      <p:sp>
        <p:nvSpPr>
          <p:cNvPr id="2" name="TextBox 1">
            <a:extLst>
              <a:ext uri="{FF2B5EF4-FFF2-40B4-BE49-F238E27FC236}">
                <a16:creationId xmlns:a16="http://schemas.microsoft.com/office/drawing/2014/main" id="{84749232-4EB1-FD5C-6FF2-C3653A3B49B6}"/>
              </a:ext>
            </a:extLst>
          </p:cNvPr>
          <p:cNvSpPr txBox="1"/>
          <p:nvPr/>
        </p:nvSpPr>
        <p:spPr>
          <a:xfrm>
            <a:off x="1067165" y="2105140"/>
            <a:ext cx="4839365" cy="4484096"/>
          </a:xfrm>
          <a:prstGeom prst="rect">
            <a:avLst/>
          </a:prstGeom>
        </p:spPr>
        <p:txBody>
          <a:bodyPr vert="horz" lIns="91440" tIns="45720" rIns="91440" bIns="45720" rtlCol="0">
            <a:normAutofit fontScale="77500" lnSpcReduction="20000"/>
          </a:bodyPr>
          <a:lstStyle/>
          <a:p>
            <a:pPr>
              <a:lnSpc>
                <a:spcPct val="107000"/>
              </a:lnSpc>
              <a:spcAft>
                <a:spcPts val="800"/>
              </a:spcAft>
            </a:pPr>
            <a:r>
              <a:rPr lang="en-GB" sz="2800" b="1" dirty="0">
                <a:solidFill>
                  <a:srgbClr val="2A524D"/>
                </a:solidFill>
                <a:latin typeface="Arial" panose="020B0604020202020204" pitchFamily="34" charset="0"/>
                <a:cs typeface="Arial" panose="020B0604020202020204" pitchFamily="34" charset="0"/>
              </a:rPr>
              <a:t>NON-AUTHORISED CLAIMS</a:t>
            </a:r>
            <a:endParaRPr lang="en-DE" sz="28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Helps bloating</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Tahitian Noni Original cures illnesses</a:t>
            </a:r>
          </a:p>
          <a:p>
            <a:pPr marL="342900" indent="-342900">
              <a:lnSpc>
                <a:spcPct val="107000"/>
              </a:lnSpc>
              <a:spcAft>
                <a:spcPts val="800"/>
              </a:spcAft>
              <a:buFont typeface="Arial" panose="020B0604020202020204" pitchFamily="34" charset="0"/>
              <a:buChar char="•"/>
              <a:tabLst>
                <a:tab pos="457200" algn="l"/>
              </a:tabLst>
            </a:pPr>
            <a:r>
              <a:rPr lang="en-US" sz="2000" dirty="0" err="1">
                <a:solidFill>
                  <a:schemeClr val="tx1">
                    <a:lumMod val="75000"/>
                    <a:lumOff val="25000"/>
                  </a:schemeClr>
                </a:solidFill>
                <a:latin typeface="Arial"/>
                <a:cs typeface="Arial"/>
              </a:rPr>
              <a:t>Normalises</a:t>
            </a:r>
            <a:r>
              <a:rPr lang="en-US" sz="2000" dirty="0">
                <a:solidFill>
                  <a:schemeClr val="tx1">
                    <a:lumMod val="75000"/>
                    <a:lumOff val="25000"/>
                  </a:schemeClr>
                </a:solidFill>
                <a:latin typeface="Arial"/>
                <a:cs typeface="Arial"/>
              </a:rPr>
              <a:t> blood pressure </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Drinking Tahitian Noni Original leads </a:t>
            </a:r>
            <a:br>
              <a:rPr lang="en-US" sz="2000" dirty="0">
                <a:solidFill>
                  <a:schemeClr val="tx1">
                    <a:lumMod val="75000"/>
                    <a:lumOff val="25000"/>
                  </a:schemeClr>
                </a:solidFill>
                <a:latin typeface="Arial"/>
                <a:cs typeface="Arial"/>
              </a:rPr>
            </a:br>
            <a:r>
              <a:rPr lang="en-US" sz="2000" dirty="0">
                <a:solidFill>
                  <a:schemeClr val="tx1">
                    <a:lumMod val="75000"/>
                    <a:lumOff val="25000"/>
                  </a:schemeClr>
                </a:solidFill>
                <a:latin typeface="Arial"/>
                <a:cs typeface="Arial"/>
              </a:rPr>
              <a:t>to 50% fewer health concerns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Helps with high cholesterol</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Reduces hot flashes</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Relieves or alleviates pain </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Reduces inflammation</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Supports prostate health</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Supports thyroid function</a:t>
            </a:r>
          </a:p>
          <a:p>
            <a:pPr marL="342900" indent="-342900">
              <a:lnSpc>
                <a:spcPct val="107000"/>
              </a:lnSpc>
              <a:spcAft>
                <a:spcPts val="800"/>
              </a:spcAft>
              <a:buFont typeface="Arial" panose="020B0604020202020204" pitchFamily="34" charset="0"/>
              <a:buChar char="•"/>
              <a:tabLst>
                <a:tab pos="457200" algn="l"/>
              </a:tabLst>
            </a:pPr>
            <a:r>
              <a:rPr lang="en-US" sz="2000" dirty="0">
                <a:solidFill>
                  <a:schemeClr val="tx1">
                    <a:lumMod val="75000"/>
                    <a:lumOff val="25000"/>
                  </a:schemeClr>
                </a:solidFill>
                <a:latin typeface="Arial"/>
                <a:cs typeface="Arial"/>
              </a:rPr>
              <a:t>“Stop taking your medications and drink </a:t>
            </a:r>
            <a:br>
              <a:rPr lang="en-US" sz="2000" dirty="0">
                <a:solidFill>
                  <a:schemeClr val="tx1">
                    <a:lumMod val="75000"/>
                    <a:lumOff val="25000"/>
                  </a:schemeClr>
                </a:solidFill>
                <a:latin typeface="Arial"/>
                <a:cs typeface="Arial"/>
              </a:rPr>
            </a:br>
            <a:r>
              <a:rPr lang="en-US" sz="2000" dirty="0">
                <a:solidFill>
                  <a:schemeClr val="tx1">
                    <a:lumMod val="75000"/>
                    <a:lumOff val="25000"/>
                  </a:schemeClr>
                </a:solidFill>
                <a:latin typeface="Arial"/>
                <a:cs typeface="Arial"/>
              </a:rPr>
              <a:t>this juice.”</a:t>
            </a:r>
          </a:p>
          <a:p>
            <a:pPr marL="342900" indent="-342900">
              <a:lnSpc>
                <a:spcPct val="107000"/>
              </a:lnSpc>
              <a:spcAft>
                <a:spcPts val="800"/>
              </a:spcAft>
              <a:buFont typeface="Arial" panose="020B0604020202020204" pitchFamily="34" charset="0"/>
              <a:buChar char="•"/>
              <a:tabLst>
                <a:tab pos="457200" algn="l"/>
              </a:tabLst>
            </a:pPr>
            <a:endParaRPr lang="en-DE" sz="2000" dirty="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3" name="Picture 2" descr="A close-up of a plant&#10;&#10;Description automatically generated">
            <a:extLst>
              <a:ext uri="{FF2B5EF4-FFF2-40B4-BE49-F238E27FC236}">
                <a16:creationId xmlns:a16="http://schemas.microsoft.com/office/drawing/2014/main" id="{00D3AEC1-C316-2202-18F8-D5022708F9CE}"/>
              </a:ext>
            </a:extLst>
          </p:cNvPr>
          <p:cNvPicPr>
            <a:picLocks noChangeAspect="1"/>
          </p:cNvPicPr>
          <p:nvPr/>
        </p:nvPicPr>
        <p:blipFill>
          <a:blip r:embed="rId3"/>
          <a:srcRect l="23173" t="15086" r="31596" b="27920"/>
          <a:stretch/>
        </p:blipFill>
        <p:spPr>
          <a:xfrm rot="16200000">
            <a:off x="5826211" y="495310"/>
            <a:ext cx="6954485" cy="5844584"/>
          </a:xfrm>
          <a:prstGeom prst="rect">
            <a:avLst/>
          </a:prstGeom>
        </p:spPr>
      </p:pic>
      <p:pic>
        <p:nvPicPr>
          <p:cNvPr id="5" name="Picture 4" descr="A bottle of liquid with a label&#10;&#10;AI-generated content may be incorrect.">
            <a:extLst>
              <a:ext uri="{FF2B5EF4-FFF2-40B4-BE49-F238E27FC236}">
                <a16:creationId xmlns:a16="http://schemas.microsoft.com/office/drawing/2014/main" id="{842460E7-7C21-17CB-E80B-46B20BA5BD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79908">
            <a:off x="4477286" y="227357"/>
            <a:ext cx="7695745" cy="4328857"/>
          </a:xfrm>
          <a:prstGeom prst="rect">
            <a:avLst/>
          </a:prstGeom>
          <a:effectLst>
            <a:outerShdw blurRad="127000" dist="114300" dir="2280000" algn="ctr" rotWithShape="0">
              <a:schemeClr val="tx1">
                <a:alpha val="40000"/>
              </a:schemeClr>
            </a:outerShdw>
          </a:effectLst>
        </p:spPr>
      </p:pic>
      <p:sp>
        <p:nvSpPr>
          <p:cNvPr id="10" name="Rounded Rectangle 9">
            <a:extLst>
              <a:ext uri="{FF2B5EF4-FFF2-40B4-BE49-F238E27FC236}">
                <a16:creationId xmlns:a16="http://schemas.microsoft.com/office/drawing/2014/main" id="{4863570F-AC34-D1E7-7D43-577D70311C6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91E9543-068C-F5E1-ACB0-86245DBB1D83}"/>
              </a:ext>
            </a:extLst>
          </p:cNvPr>
          <p:cNvPicPr>
            <a:picLocks noChangeAspect="1"/>
          </p:cNvPicPr>
          <p:nvPr/>
        </p:nvPicPr>
        <p:blipFill>
          <a:blip r:embed="rId5"/>
          <a:stretch>
            <a:fillRect/>
          </a:stretch>
        </p:blipFill>
        <p:spPr>
          <a:xfrm>
            <a:off x="10899035" y="5593985"/>
            <a:ext cx="863600" cy="863600"/>
          </a:xfrm>
          <a:prstGeom prst="rect">
            <a:avLst/>
          </a:prstGeom>
        </p:spPr>
      </p:pic>
      <p:pic>
        <p:nvPicPr>
          <p:cNvPr id="11" name="Picture 10">
            <a:extLst>
              <a:ext uri="{FF2B5EF4-FFF2-40B4-BE49-F238E27FC236}">
                <a16:creationId xmlns:a16="http://schemas.microsoft.com/office/drawing/2014/main" id="{C02E8138-2414-2795-3A2E-26E919F4DB5A}"/>
              </a:ext>
            </a:extLst>
          </p:cNvPr>
          <p:cNvPicPr>
            <a:picLocks noChangeAspect="1"/>
          </p:cNvPicPr>
          <p:nvPr/>
        </p:nvPicPr>
        <p:blipFill>
          <a:blip r:embed="rId6"/>
          <a:srcRect/>
          <a:stretch/>
        </p:blipFill>
        <p:spPr>
          <a:xfrm rot="1856546">
            <a:off x="6432974" y="0"/>
            <a:ext cx="6858000" cy="6858000"/>
          </a:xfrm>
          <a:prstGeom prst="rect">
            <a:avLst/>
          </a:prstGeom>
          <a:effectLst>
            <a:outerShdw blurRad="131744" dist="124367" dir="2250105" algn="tl" rotWithShape="0">
              <a:prstClr val="black">
                <a:alpha val="40000"/>
              </a:prstClr>
            </a:outerShdw>
          </a:effectLst>
        </p:spPr>
      </p:pic>
      <p:pic>
        <p:nvPicPr>
          <p:cNvPr id="13" name="Picture 12">
            <a:extLst>
              <a:ext uri="{FF2B5EF4-FFF2-40B4-BE49-F238E27FC236}">
                <a16:creationId xmlns:a16="http://schemas.microsoft.com/office/drawing/2014/main" id="{E4362A30-4765-2FFF-943E-D9EDBF9C994D}"/>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1922942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E3A98-9B27-C529-C7CC-246DB9F6BEC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197E60D-9399-0642-9458-4DDFB54AD12A}"/>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5DE72366-9877-2787-5975-CDD286FFB036}"/>
              </a:ext>
            </a:extLst>
          </p:cNvPr>
          <p:cNvSpPr txBox="1"/>
          <p:nvPr/>
        </p:nvSpPr>
        <p:spPr>
          <a:xfrm>
            <a:off x="1067165" y="2092716"/>
            <a:ext cx="4839365" cy="4786314"/>
          </a:xfrm>
          <a:prstGeom prst="rect">
            <a:avLst/>
          </a:prstGeom>
        </p:spPr>
        <p:txBody>
          <a:bodyPr vert="horz" lIns="91440" tIns="45720" rIns="91440" bIns="45720" rtlCol="0">
            <a:normAutofit fontScale="85000" lnSpcReduction="20000"/>
          </a:bodyPr>
          <a:lstStyle/>
          <a:p>
            <a:pPr>
              <a:lnSpc>
                <a:spcPct val="107000"/>
              </a:lnSpc>
              <a:spcAft>
                <a:spcPts val="800"/>
              </a:spcAft>
            </a:pPr>
            <a:r>
              <a:rPr lang="en-GB" sz="2600" b="1" dirty="0">
                <a:solidFill>
                  <a:srgbClr val="2A524D"/>
                </a:solidFill>
                <a:latin typeface="Arial" panose="020B0604020202020204" pitchFamily="34" charset="0"/>
                <a:cs typeface="Arial" panose="020B0604020202020204" pitchFamily="34" charset="0"/>
              </a:rPr>
              <a:t>AUTHORISED CLAIMS</a:t>
            </a:r>
            <a:endParaRPr lang="en-DE" sz="2600" b="1" dirty="0">
              <a:solidFill>
                <a:srgbClr val="2A524D"/>
              </a:solidFill>
              <a:latin typeface="Arial" panose="020B0604020202020204" pitchFamily="34" charset="0"/>
              <a:cs typeface="Arial" panose="020B0604020202020204" pitchFamily="34" charset="0"/>
            </a:endParaRP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Formulated with ideal combination of minerals, vitamins, amino acids, Tahitian noni and other botanical extracts</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Renew contains zinc that contributes to normal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fertility and reproductions</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Zinc has also a role in the process of cell division and helps to the protection of cells from oxidative stress</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Zinc contributes to normal macronutrient metabolism</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Zinc contributes to the maintenance of normal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hair, nails and skin</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Zinc contributes to the maintenance of normal testosterone levels in the blood</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Renew contains vitamin B12, which helps support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the process of cell division and to the normal red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blood cell formation</a:t>
            </a:r>
          </a:p>
          <a:p>
            <a:pPr marL="342900" indent="-342900">
              <a:lnSpc>
                <a:spcPct val="110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Vitamin B12 also contributes to the reduction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of tiredness and fatigue</a:t>
            </a:r>
          </a:p>
        </p:txBody>
      </p:sp>
      <p:sp>
        <p:nvSpPr>
          <p:cNvPr id="12" name="TextBox 11">
            <a:extLst>
              <a:ext uri="{FF2B5EF4-FFF2-40B4-BE49-F238E27FC236}">
                <a16:creationId xmlns:a16="http://schemas.microsoft.com/office/drawing/2014/main" id="{A5E8FAAC-8CEF-37B3-220C-759E86086DD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EB5E4612-CBC2-4723-4693-713F814445FA}"/>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4029EA93-9A96-0EFF-539A-92E009003D9E}"/>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43F04ADF-F8A1-3279-D2ED-09B36664FDEF}"/>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4D00A412-9AE8-189D-7B24-E94EA4AEE1AD}"/>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F524C26C-5B16-1056-D016-D5FC0B2A54EF}"/>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4" name="Picture 3">
            <a:extLst>
              <a:ext uri="{FF2B5EF4-FFF2-40B4-BE49-F238E27FC236}">
                <a16:creationId xmlns:a16="http://schemas.microsoft.com/office/drawing/2014/main" id="{4B78936D-0277-2B34-7B62-EBCBCBBB8351}"/>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19474535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CD177-DEE6-C821-BA11-EFB4B69012D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E1080DF-8353-3158-51EE-651FA5AFB7B3}"/>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84074F0B-95B2-ABAD-50AA-46066656BA98}"/>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Niacin, contained in Renew, helps maintaining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a normal skin and mucous membranes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Niacin also helps with the normal psychological functions and to the energy-yielding metabolism</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Vitamin B6 contained in Renew, contributes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to normal psychological functions and to the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red blood cell formation</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The vitamin 6 , contained in Renew, helps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to reduce the tiredness and fatigue and has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a function in the immune system</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The Magnesium in Renew contributes to the maintenance of the teeth, the bones and to the muscle function</a:t>
            </a:r>
          </a:p>
        </p:txBody>
      </p:sp>
      <p:sp>
        <p:nvSpPr>
          <p:cNvPr id="12" name="TextBox 11">
            <a:extLst>
              <a:ext uri="{FF2B5EF4-FFF2-40B4-BE49-F238E27FC236}">
                <a16:creationId xmlns:a16="http://schemas.microsoft.com/office/drawing/2014/main" id="{5D74C854-9CB7-7E5B-F403-6B06B690AB3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82D028DE-6520-280C-099B-D9C06AFFB69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A374491A-181C-B62A-A13C-52918E6B6E81}"/>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23CFD239-DB27-E69D-F76B-B2807BB93661}"/>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2D5C4D15-B6F8-9E44-CAFE-8D22F6E69538}"/>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4" name="Picture 3">
            <a:extLst>
              <a:ext uri="{FF2B5EF4-FFF2-40B4-BE49-F238E27FC236}">
                <a16:creationId xmlns:a16="http://schemas.microsoft.com/office/drawing/2014/main" id="{C468CE9D-33B2-7333-AD58-97D649FD497D}"/>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7" name="Picture 6">
            <a:extLst>
              <a:ext uri="{FF2B5EF4-FFF2-40B4-BE49-F238E27FC236}">
                <a16:creationId xmlns:a16="http://schemas.microsoft.com/office/drawing/2014/main" id="{F3325042-C5E5-944F-A6FF-4947FBE6498D}"/>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2052552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5FB45-3325-3F82-9DF3-22845999542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298A134-6E06-009D-047A-86C65456A0BD}"/>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B16B2514-5205-CC8F-3516-A4EBD72C5399}"/>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Eliminates visceral fat </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Reduces inflammation</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Alleviates pain </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Any reference to any specific health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diagnosis or outcomes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Any reference to improvements of any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specific condition of the reproductive system </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Helps trigger your body’s natural ability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to produce Human Growth Hormone (HGH)</a:t>
            </a:r>
          </a:p>
        </p:txBody>
      </p:sp>
      <p:sp>
        <p:nvSpPr>
          <p:cNvPr id="12" name="TextBox 11">
            <a:extLst>
              <a:ext uri="{FF2B5EF4-FFF2-40B4-BE49-F238E27FC236}">
                <a16:creationId xmlns:a16="http://schemas.microsoft.com/office/drawing/2014/main" id="{2824AEB3-C761-1DD0-730E-9682091E40B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RENEW</a:t>
            </a:r>
            <a:endParaRPr lang="en-GB" sz="3200" b="1" baseline="30000" dirty="0">
              <a:solidFill>
                <a:srgbClr val="2A524D"/>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C0E90083-76C1-8044-177E-B42307DC22D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wave on the beach&#10;&#10;Description automatically generated with medium confidence">
            <a:extLst>
              <a:ext uri="{FF2B5EF4-FFF2-40B4-BE49-F238E27FC236}">
                <a16:creationId xmlns:a16="http://schemas.microsoft.com/office/drawing/2014/main" id="{588524F9-CDF6-5E73-01D6-CA9224990A66}"/>
              </a:ext>
            </a:extLst>
          </p:cNvPr>
          <p:cNvPicPr>
            <a:picLocks noChangeAspect="1"/>
          </p:cNvPicPr>
          <p:nvPr/>
        </p:nvPicPr>
        <p:blipFill>
          <a:blip r:embed="rId4"/>
          <a:srcRect l="6573" t="8134" r="41978"/>
          <a:stretch>
            <a:fillRect/>
          </a:stretch>
        </p:blipFill>
        <p:spPr>
          <a:xfrm>
            <a:off x="6381161" y="-42368"/>
            <a:ext cx="5804828" cy="6908695"/>
          </a:xfrm>
          <a:prstGeom prst="rect">
            <a:avLst/>
          </a:prstGeom>
        </p:spPr>
      </p:pic>
      <p:pic>
        <p:nvPicPr>
          <p:cNvPr id="3" name="Picture 2" descr="A black and white package&#10;&#10;AI-generated content may be incorrect.">
            <a:extLst>
              <a:ext uri="{FF2B5EF4-FFF2-40B4-BE49-F238E27FC236}">
                <a16:creationId xmlns:a16="http://schemas.microsoft.com/office/drawing/2014/main" id="{60C64F19-CE1C-CF63-9B87-4C98862356F3}"/>
              </a:ext>
            </a:extLst>
          </p:cNvPr>
          <p:cNvPicPr>
            <a:picLocks noChangeAspect="1"/>
          </p:cNvPicPr>
          <p:nvPr/>
        </p:nvPicPr>
        <p:blipFill>
          <a:blip r:embed="rId5"/>
          <a:srcRect l="14542" t="41617" r="12518" b="34206"/>
          <a:stretch>
            <a:fillRect/>
          </a:stretch>
        </p:blipFill>
        <p:spPr>
          <a:xfrm rot="5400000">
            <a:off x="6810828" y="2890248"/>
            <a:ext cx="4828029" cy="1120184"/>
          </a:xfrm>
          <a:prstGeom prst="rect">
            <a:avLst/>
          </a:prstGeom>
        </p:spPr>
      </p:pic>
      <p:sp>
        <p:nvSpPr>
          <p:cNvPr id="6" name="Rounded Rectangle 5">
            <a:extLst>
              <a:ext uri="{FF2B5EF4-FFF2-40B4-BE49-F238E27FC236}">
                <a16:creationId xmlns:a16="http://schemas.microsoft.com/office/drawing/2014/main" id="{96B78F70-A8FF-8572-BF82-60ABAEB4A45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F9EF7E86-0D88-9FC9-DAFE-1399CBBE420C}"/>
              </a:ext>
            </a:extLst>
          </p:cNvPr>
          <p:cNvPicPr>
            <a:picLocks noChangeAspect="1"/>
          </p:cNvPicPr>
          <p:nvPr/>
        </p:nvPicPr>
        <p:blipFill>
          <a:blip r:embed="rId6"/>
          <a:stretch>
            <a:fillRect/>
          </a:stretch>
        </p:blipFill>
        <p:spPr>
          <a:xfrm>
            <a:off x="10905385" y="5600702"/>
            <a:ext cx="850900" cy="850900"/>
          </a:xfrm>
          <a:prstGeom prst="rect">
            <a:avLst/>
          </a:prstGeom>
        </p:spPr>
      </p:pic>
      <p:pic>
        <p:nvPicPr>
          <p:cNvPr id="8" name="Picture 7">
            <a:extLst>
              <a:ext uri="{FF2B5EF4-FFF2-40B4-BE49-F238E27FC236}">
                <a16:creationId xmlns:a16="http://schemas.microsoft.com/office/drawing/2014/main" id="{166CA4B7-60DB-F86C-EEB5-C978E946C843}"/>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555349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3C4AB-0119-29D9-EA33-73DB0A6949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E17A341-B426-5A04-32F8-91BF3EEC9369}"/>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1289F606-7FC5-D40E-FB22-3994D86969EA}"/>
              </a:ext>
            </a:extLst>
          </p:cNvPr>
          <p:cNvSpPr txBox="1"/>
          <p:nvPr/>
        </p:nvSpPr>
        <p:spPr>
          <a:xfrm>
            <a:off x="1067165" y="2081565"/>
            <a:ext cx="4839365" cy="4786314"/>
          </a:xfrm>
          <a:prstGeom prst="rect">
            <a:avLst/>
          </a:prstGeom>
        </p:spPr>
        <p:txBody>
          <a:bodyPr vert="horz" lIns="91440" tIns="45720" rIns="91440" bIns="45720" rtlCol="0">
            <a:normAutofit fontScale="92500" lnSpcReduction="200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AUTHORISED CLAIMS</a:t>
            </a:r>
            <a:endParaRPr lang="en-DE" sz="2400" b="1" dirty="0">
              <a:solidFill>
                <a:srgbClr val="2A524D"/>
              </a:solidFill>
              <a:latin typeface="Arial" panose="020B0604020202020204" pitchFamily="34" charset="0"/>
              <a:cs typeface="Arial" panose="020B0604020202020204" pitchFamily="34" charset="0"/>
            </a:endParaRP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Adding it to your daily routine can help restore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your body to balance</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By adding it to your routine, you’ll notice the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difference in terms of general well-being and health</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Contains beneficial/good bacteria</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Slow-release vegetable capsules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Offers a wide variety of live cultures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Contains 20 billion CFU (colony forming units)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of good bacteria and inulin</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Contains 15 robust strains of live cultures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Offers a great variety of live cultures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Vegan and halal</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Benefits of slow-release vegetable capsules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Does not contain GMOs, soy, dairy, or gluten</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Does not require refrigeration</a:t>
            </a:r>
          </a:p>
        </p:txBody>
      </p:sp>
      <p:sp>
        <p:nvSpPr>
          <p:cNvPr id="12" name="TextBox 11">
            <a:extLst>
              <a:ext uri="{FF2B5EF4-FFF2-40B4-BE49-F238E27FC236}">
                <a16:creationId xmlns:a16="http://schemas.microsoft.com/office/drawing/2014/main" id="{27DF5899-BACF-BEC9-2B8B-DBA175ECDED2}"/>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CULTURIIX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6CD8E79A-3D05-5A11-F07A-5D383651B28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91DECFCA-3A3E-D786-514F-0338B8E43790}"/>
              </a:ext>
            </a:extLst>
          </p:cNvPr>
          <p:cNvPicPr>
            <a:picLocks noChangeAspect="1"/>
          </p:cNvPicPr>
          <p:nvPr/>
        </p:nvPicPr>
        <p:blipFill>
          <a:blip r:embed="rId4"/>
          <a:srcRect l="20413" r="20413"/>
          <a:stretch/>
        </p:blipFill>
        <p:spPr>
          <a:xfrm>
            <a:off x="6096001" y="-9789"/>
            <a:ext cx="6095999" cy="6867789"/>
          </a:xfrm>
          <a:prstGeom prst="rect">
            <a:avLst/>
          </a:prstGeom>
        </p:spPr>
      </p:pic>
      <p:pic>
        <p:nvPicPr>
          <p:cNvPr id="3" name="Picture 2">
            <a:extLst>
              <a:ext uri="{FF2B5EF4-FFF2-40B4-BE49-F238E27FC236}">
                <a16:creationId xmlns:a16="http://schemas.microsoft.com/office/drawing/2014/main" id="{5A04F72D-AE62-37A4-4F5B-84D230A3415B}"/>
              </a:ext>
            </a:extLst>
          </p:cNvPr>
          <p:cNvPicPr>
            <a:picLocks noChangeAspect="1"/>
          </p:cNvPicPr>
          <p:nvPr/>
        </p:nvPicPr>
        <p:blipFill>
          <a:blip r:embed="rId5"/>
          <a:srcRect/>
          <a:stretch/>
        </p:blipFill>
        <p:spPr>
          <a:xfrm>
            <a:off x="7240436" y="1204332"/>
            <a:ext cx="3955839" cy="4119387"/>
          </a:xfrm>
          <a:prstGeom prst="rect">
            <a:avLst/>
          </a:prstGeom>
          <a:effectLst>
            <a:outerShdw blurRad="309477" dist="302244" dir="2700000" sx="99000" sy="99000" algn="tl" rotWithShape="0">
              <a:prstClr val="black">
                <a:alpha val="22778"/>
              </a:prstClr>
            </a:outerShdw>
          </a:effectLst>
        </p:spPr>
      </p:pic>
      <p:sp>
        <p:nvSpPr>
          <p:cNvPr id="4" name="Rounded Rectangle 3">
            <a:extLst>
              <a:ext uri="{FF2B5EF4-FFF2-40B4-BE49-F238E27FC236}">
                <a16:creationId xmlns:a16="http://schemas.microsoft.com/office/drawing/2014/main" id="{0E7F063A-B14E-E7C8-3DE4-DF5F0C7679C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2A1F4DEE-E7D6-7E3F-99C0-61A146398E9F}"/>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7E92C583-BFAB-2A16-3655-C5730125A3C9}"/>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23533005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02FC5-C4C7-1825-7057-A732B9FD3EC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7C3EE0E-DA71-218D-27FC-1898667D7E1F}"/>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2B7FA4D4-B1AA-F5F6-7815-9E649E089EF3}"/>
              </a:ext>
            </a:extLst>
          </p:cNvPr>
          <p:cNvSpPr txBox="1"/>
          <p:nvPr/>
        </p:nvSpPr>
        <p:spPr>
          <a:xfrm>
            <a:off x="1067165" y="2059263"/>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Helps with bloating</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Flat belly</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Improves mood and well-being</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Constipation</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Diarrhea </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Addresses Crohn’s disease</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Irritable bowel  </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Candidiasis</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Vaginal issues </a:t>
            </a:r>
          </a:p>
          <a:p>
            <a:pPr marL="342900" indent="-342900">
              <a:lnSpc>
                <a:spcPct val="110000"/>
              </a:lnSpc>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Pre/probiotics </a:t>
            </a:r>
          </a:p>
        </p:txBody>
      </p:sp>
      <p:sp>
        <p:nvSpPr>
          <p:cNvPr id="12" name="TextBox 11">
            <a:extLst>
              <a:ext uri="{FF2B5EF4-FFF2-40B4-BE49-F238E27FC236}">
                <a16:creationId xmlns:a16="http://schemas.microsoft.com/office/drawing/2014/main" id="{6CDB774B-48DB-0C6B-B936-693741D4057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CULTURIIX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5ADA009D-A1A9-1A75-236E-1FA26E58936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CDEAFC08-F252-8C6A-11BB-303D688F1B82}"/>
              </a:ext>
            </a:extLst>
          </p:cNvPr>
          <p:cNvPicPr>
            <a:picLocks noChangeAspect="1"/>
          </p:cNvPicPr>
          <p:nvPr/>
        </p:nvPicPr>
        <p:blipFill>
          <a:blip r:embed="rId4"/>
          <a:srcRect l="20413" r="20413"/>
          <a:stretch/>
        </p:blipFill>
        <p:spPr>
          <a:xfrm>
            <a:off x="6096001" y="-9789"/>
            <a:ext cx="6095999" cy="6867789"/>
          </a:xfrm>
          <a:prstGeom prst="rect">
            <a:avLst/>
          </a:prstGeom>
        </p:spPr>
      </p:pic>
      <p:sp>
        <p:nvSpPr>
          <p:cNvPr id="4" name="Rounded Rectangle 3">
            <a:extLst>
              <a:ext uri="{FF2B5EF4-FFF2-40B4-BE49-F238E27FC236}">
                <a16:creationId xmlns:a16="http://schemas.microsoft.com/office/drawing/2014/main" id="{764485F8-CDEE-8F2B-33C7-9F5332B4C18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095E9F5B-6C3D-D401-B183-832DFE8A6CED}"/>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5" name="Picture 4">
            <a:extLst>
              <a:ext uri="{FF2B5EF4-FFF2-40B4-BE49-F238E27FC236}">
                <a16:creationId xmlns:a16="http://schemas.microsoft.com/office/drawing/2014/main" id="{AF89BE1A-179E-FE33-106E-AD7BF30CBBE7}"/>
              </a:ext>
            </a:extLst>
          </p:cNvPr>
          <p:cNvPicPr>
            <a:picLocks noChangeAspect="1"/>
          </p:cNvPicPr>
          <p:nvPr/>
        </p:nvPicPr>
        <p:blipFill>
          <a:blip r:embed="rId6"/>
          <a:srcRect/>
          <a:stretch/>
        </p:blipFill>
        <p:spPr>
          <a:xfrm>
            <a:off x="7240436" y="1204332"/>
            <a:ext cx="3955839" cy="4119387"/>
          </a:xfrm>
          <a:prstGeom prst="rect">
            <a:avLst/>
          </a:prstGeom>
          <a:effectLst>
            <a:outerShdw blurRad="309477" dist="302244" dir="2700000" sx="99000" sy="99000" algn="tl" rotWithShape="0">
              <a:prstClr val="black">
                <a:alpha val="22778"/>
              </a:prstClr>
            </a:outerShdw>
          </a:effectLst>
        </p:spPr>
      </p:pic>
      <p:pic>
        <p:nvPicPr>
          <p:cNvPr id="8" name="Picture 7">
            <a:extLst>
              <a:ext uri="{FF2B5EF4-FFF2-40B4-BE49-F238E27FC236}">
                <a16:creationId xmlns:a16="http://schemas.microsoft.com/office/drawing/2014/main" id="{6283FFF5-E3E3-F47A-FC9B-49DFF89B7C85}"/>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4112409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306AC-F859-DA26-B089-B005F53C41A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D469DEA-2114-69EA-2715-F004EB4DD747}"/>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2C81F00A-120A-64CE-5273-503114892832}"/>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A one-of-a-kind supplement for those who want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to feel their best, every day</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Supports your body’s inner balance with the vitamin blend</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Includes selenium, which contributes to normal thyroid function and the maintenance of normal nails and hair</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Vitamin A and Vitamin E contribute to protecting cells from oxidative stress</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Vitamin A contributes to the normal metabolism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of iron and the maintenance of normal skin, vision, and immune system function</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Formulated with activated charcoal, chlorella,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and superfoods</a:t>
            </a:r>
          </a:p>
        </p:txBody>
      </p:sp>
      <p:sp>
        <p:nvSpPr>
          <p:cNvPr id="12" name="TextBox 11">
            <a:extLst>
              <a:ext uri="{FF2B5EF4-FFF2-40B4-BE49-F238E27FC236}">
                <a16:creationId xmlns:a16="http://schemas.microsoft.com/office/drawing/2014/main" id="{B4E11B8E-C116-AB85-F329-063BBF540E3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6ED1E2D9-C616-FFD3-EEC2-D57757DE82F1}"/>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1FE7498-46C7-0969-B372-91E3D756D125}"/>
              </a:ext>
            </a:extLst>
          </p:cNvPr>
          <p:cNvPicPr>
            <a:picLocks noChangeAspect="1"/>
          </p:cNvPicPr>
          <p:nvPr/>
        </p:nvPicPr>
        <p:blipFill>
          <a:blip r:embed="rId4"/>
          <a:srcRect l="5556" r="5556"/>
          <a:stretch/>
        </p:blipFill>
        <p:spPr>
          <a:xfrm>
            <a:off x="6096000" y="1"/>
            <a:ext cx="6095999" cy="6858000"/>
          </a:xfrm>
          <a:prstGeom prst="rect">
            <a:avLst/>
          </a:prstGeom>
        </p:spPr>
      </p:pic>
      <p:pic>
        <p:nvPicPr>
          <p:cNvPr id="3" name="Picture 2">
            <a:extLst>
              <a:ext uri="{FF2B5EF4-FFF2-40B4-BE49-F238E27FC236}">
                <a16:creationId xmlns:a16="http://schemas.microsoft.com/office/drawing/2014/main" id="{EC90AEF6-4138-A0C5-0811-4CB04FF7FEEB}"/>
              </a:ext>
            </a:extLst>
          </p:cNvPr>
          <p:cNvPicPr>
            <a:picLocks noChangeAspect="1"/>
          </p:cNvPicPr>
          <p:nvPr/>
        </p:nvPicPr>
        <p:blipFill>
          <a:blip r:embed="rId5"/>
          <a:srcRect l="23999"/>
          <a:stretch>
            <a:fillRect/>
          </a:stretch>
        </p:blipFill>
        <p:spPr>
          <a:xfrm>
            <a:off x="6095999" y="-212789"/>
            <a:ext cx="8515689" cy="6308788"/>
          </a:xfrm>
          <a:prstGeom prst="rect">
            <a:avLst/>
          </a:prstGeom>
          <a:effectLst>
            <a:outerShdw blurRad="309477" dist="302244" dir="2700000" sx="90832" sy="90832" algn="tl" rotWithShape="0">
              <a:prstClr val="black">
                <a:alpha val="63418"/>
              </a:prstClr>
            </a:outerShdw>
          </a:effectLst>
        </p:spPr>
      </p:pic>
      <p:sp>
        <p:nvSpPr>
          <p:cNvPr id="4" name="Rounded Rectangle 3">
            <a:extLst>
              <a:ext uri="{FF2B5EF4-FFF2-40B4-BE49-F238E27FC236}">
                <a16:creationId xmlns:a16="http://schemas.microsoft.com/office/drawing/2014/main" id="{4190F953-34EA-B566-8292-32DBB28C46BF}"/>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C879C50E-2F89-A3C0-0A5A-089E1DF786CB}"/>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E43F7ECA-C40D-8D07-C638-30C49BBB27AE}"/>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090221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7462E-5FA1-1052-1B72-002429C7321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DC33120-7452-6EEE-208F-26BFE00D1005}"/>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4B2F37BE-B1E1-FBC9-6489-F11325BD7080}"/>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Contains activated plant charcoal, known for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its many benefits</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Activated charcoal contributes to reducing excessive flatulence after eating</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It’s a unique food supplement for those who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want to support their health every day</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Nutritional support for your body: Vitamin A, Vitamin B3, Vitamin B6, Vitamin B12, Magnesium, Zinc, Selenium, Chromium, Natural Carotenoids</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A great ally on the recommended supplements </a:t>
            </a:r>
            <a:br>
              <a:rPr lang="en-US" altLang="en-US" sz="1500" dirty="0">
                <a:solidFill>
                  <a:schemeClr val="tx1">
                    <a:lumMod val="75000"/>
                    <a:lumOff val="25000"/>
                  </a:schemeClr>
                </a:solidFill>
                <a:latin typeface="Arial"/>
                <a:cs typeface="Arial"/>
              </a:rPr>
            </a:br>
            <a:r>
              <a:rPr lang="en-US" altLang="en-US" sz="1500" dirty="0">
                <a:solidFill>
                  <a:schemeClr val="tx1">
                    <a:lumMod val="75000"/>
                    <a:lumOff val="25000"/>
                  </a:schemeClr>
                </a:solidFill>
                <a:latin typeface="Arial"/>
                <a:cs typeface="Arial"/>
              </a:rPr>
              <a:t>list while following the Body Balance System</a:t>
            </a:r>
          </a:p>
        </p:txBody>
      </p:sp>
      <p:sp>
        <p:nvSpPr>
          <p:cNvPr id="12" name="TextBox 11">
            <a:extLst>
              <a:ext uri="{FF2B5EF4-FFF2-40B4-BE49-F238E27FC236}">
                <a16:creationId xmlns:a16="http://schemas.microsoft.com/office/drawing/2014/main" id="{928CF4A3-7D2C-0602-F612-B82FB115377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7B2EF70A-E2CD-67CC-74B0-DE299C7A89BA}"/>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5349A301-7EAB-E0DA-A55D-AD801623A7C7}"/>
              </a:ext>
            </a:extLst>
          </p:cNvPr>
          <p:cNvPicPr>
            <a:picLocks noChangeAspect="1"/>
          </p:cNvPicPr>
          <p:nvPr/>
        </p:nvPicPr>
        <p:blipFill>
          <a:blip r:embed="rId4"/>
          <a:srcRect l="5556" r="5556"/>
          <a:stretch/>
        </p:blipFill>
        <p:spPr>
          <a:xfrm>
            <a:off x="6096000" y="1"/>
            <a:ext cx="6095999" cy="6858000"/>
          </a:xfrm>
          <a:prstGeom prst="rect">
            <a:avLst/>
          </a:prstGeom>
        </p:spPr>
      </p:pic>
      <p:sp>
        <p:nvSpPr>
          <p:cNvPr id="4" name="Rounded Rectangle 3">
            <a:extLst>
              <a:ext uri="{FF2B5EF4-FFF2-40B4-BE49-F238E27FC236}">
                <a16:creationId xmlns:a16="http://schemas.microsoft.com/office/drawing/2014/main" id="{A359D72E-4297-6239-5078-4F30500365D5}"/>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A151C71E-3D8F-BE8F-5F20-85F8DCD65677}"/>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30645098-3DB1-60D1-A82F-6501E95F3B21}"/>
              </a:ext>
            </a:extLst>
          </p:cNvPr>
          <p:cNvPicPr>
            <a:picLocks noChangeAspect="1"/>
          </p:cNvPicPr>
          <p:nvPr/>
        </p:nvPicPr>
        <p:blipFill>
          <a:blip r:embed="rId6"/>
          <a:srcRect l="19838"/>
          <a:stretch>
            <a:fillRect/>
          </a:stretch>
        </p:blipFill>
        <p:spPr>
          <a:xfrm>
            <a:off x="5629713" y="-212789"/>
            <a:ext cx="8981976" cy="6308788"/>
          </a:xfrm>
          <a:prstGeom prst="rect">
            <a:avLst/>
          </a:prstGeom>
          <a:effectLst>
            <a:outerShdw blurRad="309477" dist="302244" dir="2700000" sx="90832" sy="90832" algn="tl" rotWithShape="0">
              <a:prstClr val="black">
                <a:alpha val="63418"/>
              </a:prstClr>
            </a:outerShdw>
          </a:effectLst>
        </p:spPr>
      </p:pic>
      <p:pic>
        <p:nvPicPr>
          <p:cNvPr id="2" name="Picture 1">
            <a:extLst>
              <a:ext uri="{FF2B5EF4-FFF2-40B4-BE49-F238E27FC236}">
                <a16:creationId xmlns:a16="http://schemas.microsoft.com/office/drawing/2014/main" id="{87E24011-EE95-B9BB-E8EB-D8EA1A8A2477}"/>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1083598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7E15A-54AF-BF28-ADB0-EB07744DC30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20A4E71-616E-13C0-7EED-78FEEB397814}"/>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01C6B5E1-0B74-58BF-3514-F8BDA60F8304}"/>
              </a:ext>
            </a:extLst>
          </p:cNvPr>
          <p:cNvSpPr txBox="1"/>
          <p:nvPr/>
        </p:nvSpPr>
        <p:spPr>
          <a:xfrm>
            <a:off x="1067165" y="2071686"/>
            <a:ext cx="4839365" cy="4786314"/>
          </a:xfrm>
          <a:prstGeom prst="rect">
            <a:avLst/>
          </a:prstGeom>
        </p:spPr>
        <p:txBody>
          <a:bodyPr vert="horz" lIns="91440" tIns="45720" rIns="91440" bIns="45720" rtlCol="0">
            <a:normAutofit fontScale="70000" lnSpcReduction="20000"/>
          </a:bodyPr>
          <a:lstStyle/>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Formulated to support weight management in a natural way</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Helps you consume fewer calories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due to planned and pre-prepared food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as per recommendations</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You can expect to lose up to 8kg in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28 days, depending on various factors</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Includes recommended products, exercise, and nutrition</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The Day and Night Drops are food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supplements that support you while following the Body Balance program</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The Day and Night Drops contain a rich selection of plant extracts and specific nutrients to support your well-being</a:t>
            </a: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9EB5E11A-909B-3FA9-00E6-13635501F6CC}"/>
              </a:ext>
            </a:extLst>
          </p:cNvPr>
          <p:cNvSpPr txBox="1"/>
          <p:nvPr/>
        </p:nvSpPr>
        <p:spPr>
          <a:xfrm>
            <a:off x="995725" y="695290"/>
            <a:ext cx="491080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THE BODY</a:t>
            </a:r>
            <a:br>
              <a:rPr lang="en-GB" sz="3500" b="1" dirty="0">
                <a:solidFill>
                  <a:srgbClr val="2A524D"/>
                </a:solidFill>
                <a:latin typeface="Arial" panose="020B0604020202020204" pitchFamily="34" charset="0"/>
                <a:cs typeface="Arial" panose="020B0604020202020204" pitchFamily="34" charset="0"/>
              </a:rPr>
            </a:br>
            <a:r>
              <a:rPr lang="en-GB" sz="3500" b="1" dirty="0">
                <a:solidFill>
                  <a:srgbClr val="2A524D"/>
                </a:solidFill>
                <a:latin typeface="Arial" panose="020B0604020202020204" pitchFamily="34" charset="0"/>
                <a:cs typeface="Arial" panose="020B0604020202020204" pitchFamily="34" charset="0"/>
              </a:rPr>
              <a:t>BALANCE SYSTEM</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3E8FB833-1AA9-7F1A-1C9A-72CA1856D760}"/>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A7A2B331-E256-2CCE-3B08-87EB16F247F0}"/>
              </a:ext>
            </a:extLst>
          </p:cNvPr>
          <p:cNvPicPr>
            <a:picLocks noChangeAspect="1"/>
          </p:cNvPicPr>
          <p:nvPr/>
        </p:nvPicPr>
        <p:blipFill>
          <a:blip r:embed="rId4"/>
          <a:srcRect l="21568" t="24610" r="30937" b="6014"/>
          <a:stretch>
            <a:fillRect/>
          </a:stretch>
        </p:blipFill>
        <p:spPr>
          <a:xfrm>
            <a:off x="6116232" y="-21364"/>
            <a:ext cx="6075768" cy="6905928"/>
          </a:xfrm>
          <a:prstGeom prst="rect">
            <a:avLst/>
          </a:prstGeom>
        </p:spPr>
      </p:pic>
    </p:spTree>
    <p:extLst>
      <p:ext uri="{BB962C8B-B14F-4D97-AF65-F5344CB8AC3E}">
        <p14:creationId xmlns:p14="http://schemas.microsoft.com/office/powerpoint/2010/main" val="3131429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B363C-5491-05C5-AD46-CF489287724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CCAC0EB-0C1B-0DC5-51E6-1988CD9554AA}"/>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DC111568-E714-FD4F-E1D9-6FFF4CDBA414}"/>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Bloating</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Irritability</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Quit smoking</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Purifies the colon</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Helps with restless sleep</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Helps with stress</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Detoxification</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Removes heavy metals</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Constipation</a:t>
            </a:r>
          </a:p>
          <a:p>
            <a:pPr marL="342900" indent="-342900">
              <a:spcAft>
                <a:spcPts val="800"/>
              </a:spcAft>
              <a:buFont typeface="Arial" panose="020B0604020202020204" pitchFamily="34" charset="0"/>
              <a:buChar char="•"/>
              <a:tabLst>
                <a:tab pos="457200" algn="l"/>
              </a:tabLst>
            </a:pPr>
            <a:r>
              <a:rPr lang="en-US" altLang="en-US" sz="1500" dirty="0">
                <a:solidFill>
                  <a:schemeClr val="tx1">
                    <a:lumMod val="75000"/>
                    <a:lumOff val="25000"/>
                  </a:schemeClr>
                </a:solidFill>
                <a:latin typeface="Arial"/>
                <a:cs typeface="Arial"/>
              </a:rPr>
              <a:t>Digestive issues </a:t>
            </a:r>
          </a:p>
        </p:txBody>
      </p:sp>
      <p:sp>
        <p:nvSpPr>
          <p:cNvPr id="12" name="TextBox 11">
            <a:extLst>
              <a:ext uri="{FF2B5EF4-FFF2-40B4-BE49-F238E27FC236}">
                <a16:creationId xmlns:a16="http://schemas.microsoft.com/office/drawing/2014/main" id="{3EAFAA4C-E84C-2BBA-C2DF-D4641F5723D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CARBONIIX</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04DEFC3E-8136-2830-A16E-4AC02E3ABEB2}"/>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F6AD4F4F-F42E-7D65-C3E1-9EAA4C1A6C42}"/>
              </a:ext>
            </a:extLst>
          </p:cNvPr>
          <p:cNvPicPr>
            <a:picLocks noChangeAspect="1"/>
          </p:cNvPicPr>
          <p:nvPr/>
        </p:nvPicPr>
        <p:blipFill>
          <a:blip r:embed="rId4"/>
          <a:srcRect l="5556" r="5556"/>
          <a:stretch/>
        </p:blipFill>
        <p:spPr>
          <a:xfrm>
            <a:off x="6096000" y="1"/>
            <a:ext cx="6095999" cy="6858000"/>
          </a:xfrm>
          <a:prstGeom prst="rect">
            <a:avLst/>
          </a:prstGeom>
        </p:spPr>
      </p:pic>
      <p:sp>
        <p:nvSpPr>
          <p:cNvPr id="4" name="Rounded Rectangle 3">
            <a:extLst>
              <a:ext uri="{FF2B5EF4-FFF2-40B4-BE49-F238E27FC236}">
                <a16:creationId xmlns:a16="http://schemas.microsoft.com/office/drawing/2014/main" id="{8A12A951-7A7E-3EEB-86EA-EB1DF61BCA99}"/>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7" name="Picture 6">
            <a:extLst>
              <a:ext uri="{FF2B5EF4-FFF2-40B4-BE49-F238E27FC236}">
                <a16:creationId xmlns:a16="http://schemas.microsoft.com/office/drawing/2014/main" id="{BF87017B-DF60-73DC-C8F2-8470C72208F3}"/>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223625C6-020C-EFFC-9C73-0193665980C9}"/>
              </a:ext>
            </a:extLst>
          </p:cNvPr>
          <p:cNvPicPr>
            <a:picLocks noChangeAspect="1"/>
          </p:cNvPicPr>
          <p:nvPr/>
        </p:nvPicPr>
        <p:blipFill>
          <a:blip r:embed="rId6"/>
          <a:srcRect l="23999"/>
          <a:stretch>
            <a:fillRect/>
          </a:stretch>
        </p:blipFill>
        <p:spPr>
          <a:xfrm>
            <a:off x="6095999" y="-212789"/>
            <a:ext cx="8515689" cy="6308788"/>
          </a:xfrm>
          <a:prstGeom prst="rect">
            <a:avLst/>
          </a:prstGeom>
          <a:effectLst>
            <a:outerShdw blurRad="309477" dist="302244" dir="2700000" sx="90832" sy="90832" algn="tl" rotWithShape="0">
              <a:prstClr val="black">
                <a:alpha val="63418"/>
              </a:prstClr>
            </a:outerShdw>
          </a:effectLst>
        </p:spPr>
      </p:pic>
      <p:pic>
        <p:nvPicPr>
          <p:cNvPr id="3" name="Picture 2">
            <a:extLst>
              <a:ext uri="{FF2B5EF4-FFF2-40B4-BE49-F238E27FC236}">
                <a16:creationId xmlns:a16="http://schemas.microsoft.com/office/drawing/2014/main" id="{D644A215-C771-20D0-1B90-BE19EE0B3E18}"/>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11472546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B3DB7-8A52-415B-602E-6AA3457C30F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B70EB2C-652B-5261-903F-F6F4D642EC45}"/>
              </a:ext>
            </a:extLst>
          </p:cNvPr>
          <p:cNvSpPr txBox="1"/>
          <p:nvPr/>
        </p:nvSpPr>
        <p:spPr>
          <a:xfrm>
            <a:off x="1067165" y="2071687"/>
            <a:ext cx="4839365" cy="4484096"/>
          </a:xfrm>
          <a:prstGeom prst="rect">
            <a:avLst/>
          </a:prstGeom>
        </p:spPr>
        <p:txBody>
          <a:bodyPr vert="horz" lIns="91440" tIns="45720" rIns="91440" bIns="45720" rtlCol="0">
            <a:normAutofit fontScale="85000" lnSpcReduction="20000"/>
          </a:bodyPr>
          <a:lstStyle/>
          <a:p>
            <a:pPr>
              <a:lnSpc>
                <a:spcPct val="107000"/>
              </a:lnSpc>
              <a:spcAft>
                <a:spcPts val="800"/>
              </a:spcAft>
            </a:pPr>
            <a:r>
              <a:rPr lang="en-GB" sz="2600" b="1" dirty="0">
                <a:solidFill>
                  <a:srgbClr val="2A524D"/>
                </a:solidFill>
                <a:latin typeface="Arial" panose="020B0604020202020204" pitchFamily="34" charset="0"/>
                <a:cs typeface="Arial" panose="020B0604020202020204" pitchFamily="34" charset="0"/>
              </a:rPr>
              <a:t>AUTHORISED CLAIMS</a:t>
            </a:r>
            <a:endParaRPr lang="en-DE" sz="26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Calcium helps to support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bone formation</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helps to support the normal formation of the muscles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Copper helps to support the normal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function 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Magnesium contributes to the normal functioning 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Chromium contributes to the maintenance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of normal blood glucose levels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Broad spectrum of vital minerals, trace elements, enzymes and botanicals</a:t>
            </a:r>
          </a:p>
          <a:p>
            <a:pPr marL="342900" indent="-342900">
              <a:lnSpc>
                <a:spcPct val="107000"/>
              </a:lnSpc>
              <a:spcAft>
                <a:spcPts val="800"/>
              </a:spcAft>
              <a:buFont typeface="Arial" panose="020B0604020202020204" pitchFamily="34" charset="0"/>
              <a:buChar char="•"/>
              <a:tabLst>
                <a:tab pos="457200" algn="l"/>
              </a:tabLst>
            </a:pPr>
            <a:r>
              <a:rPr lang="en-US" altLang="en-US" sz="2000" dirty="0">
                <a:solidFill>
                  <a:schemeClr val="tx1">
                    <a:lumMod val="75000"/>
                    <a:lumOff val="25000"/>
                  </a:schemeClr>
                </a:solidFill>
                <a:latin typeface="Arial"/>
                <a:cs typeface="Arial"/>
              </a:rPr>
              <a:t>Optimum daily allowance is used for </a:t>
            </a:r>
            <a:br>
              <a:rPr lang="en-US" altLang="en-US" sz="2000" dirty="0">
                <a:solidFill>
                  <a:schemeClr val="tx1">
                    <a:lumMod val="75000"/>
                    <a:lumOff val="25000"/>
                  </a:schemeClr>
                </a:solidFill>
                <a:latin typeface="Arial"/>
                <a:cs typeface="Arial"/>
              </a:rPr>
            </a:br>
            <a:r>
              <a:rPr lang="en-US" altLang="en-US" sz="2000" dirty="0">
                <a:solidFill>
                  <a:schemeClr val="tx1">
                    <a:lumMod val="75000"/>
                    <a:lumOff val="25000"/>
                  </a:schemeClr>
                </a:solidFill>
                <a:latin typeface="Arial"/>
                <a:cs typeface="Arial"/>
              </a:rPr>
              <a:t>meeting optimal nutrition</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8413D54-5280-52A2-534C-DF20F1E6AF36}"/>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OPTIMAL-M</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D9C85015-5329-D4F6-AF5D-60BDC43B51C7}"/>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4F81EF73-7A88-F608-91DA-F2F0E6302E5A}"/>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1285DBD5-9E4D-624F-8A98-26229865CFB3}"/>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E61EA14A-7C19-174C-3C9A-223211E486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785" y="1181751"/>
            <a:ext cx="2693265" cy="4587485"/>
          </a:xfrm>
          <a:prstGeom prst="rect">
            <a:avLst/>
          </a:prstGeom>
        </p:spPr>
      </p:pic>
      <p:sp>
        <p:nvSpPr>
          <p:cNvPr id="6" name="Rounded Rectangle 5">
            <a:extLst>
              <a:ext uri="{FF2B5EF4-FFF2-40B4-BE49-F238E27FC236}">
                <a16:creationId xmlns:a16="http://schemas.microsoft.com/office/drawing/2014/main" id="{89FA9E46-A065-F639-5100-44D52669FBEC}"/>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161AAA7A-30F4-5D39-4AF7-765241F8B016}"/>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770D9EB5-BA4F-2E4A-45A9-16C72130669D}"/>
              </a:ext>
            </a:extLst>
          </p:cNvPr>
          <p:cNvPicPr>
            <a:picLocks noChangeAspect="1"/>
          </p:cNvPicPr>
          <p:nvPr/>
        </p:nvPicPr>
        <p:blipFill>
          <a:blip r:embed="rId6"/>
          <a:stretch>
            <a:fillRect/>
          </a:stretch>
        </p:blipFill>
        <p:spPr>
          <a:xfrm>
            <a:off x="676561" y="2061326"/>
            <a:ext cx="359924" cy="359924"/>
          </a:xfrm>
          <a:prstGeom prst="rect">
            <a:avLst/>
          </a:prstGeom>
        </p:spPr>
      </p:pic>
    </p:spTree>
    <p:extLst>
      <p:ext uri="{BB962C8B-B14F-4D97-AF65-F5344CB8AC3E}">
        <p14:creationId xmlns:p14="http://schemas.microsoft.com/office/powerpoint/2010/main" val="2037099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0D3CE-8246-6C09-689F-2C68E4395E0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0A9E2E1-5EF0-32E9-657F-7EB828AD4C2B}"/>
              </a:ext>
            </a:extLst>
          </p:cNvPr>
          <p:cNvSpPr txBox="1"/>
          <p:nvPr/>
        </p:nvSpPr>
        <p:spPr>
          <a:xfrm>
            <a:off x="1067165" y="20716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Supports arthritis, polyarthritis,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fibromyalgia and/or joint pain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Reduces cellulite</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Reduces muscle pain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Helps with health problems</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Supports asthma</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Supports depression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Any reference to a specific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medical condition</a:t>
            </a:r>
          </a:p>
        </p:txBody>
      </p:sp>
      <p:sp>
        <p:nvSpPr>
          <p:cNvPr id="4" name="TextBox 3">
            <a:extLst>
              <a:ext uri="{FF2B5EF4-FFF2-40B4-BE49-F238E27FC236}">
                <a16:creationId xmlns:a16="http://schemas.microsoft.com/office/drawing/2014/main" id="{3C22B363-0102-472F-B522-4123282532C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OPTIMAL-M</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EDAF6DA0-AE2B-17A2-B47B-68CC7A30209C}"/>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096E61E9-1100-3A8B-D15A-4A276919B518}"/>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576E3F2E-FD0F-8A38-0D86-ED1F2C92E400}"/>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3" name="Picture 2" descr="A white bottle with blue text&#10;&#10;AI-generated content may be incorrect.">
            <a:extLst>
              <a:ext uri="{FF2B5EF4-FFF2-40B4-BE49-F238E27FC236}">
                <a16:creationId xmlns:a16="http://schemas.microsoft.com/office/drawing/2014/main" id="{3FBAF6C7-DC3A-F57E-2E30-741F84FE52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785" y="1181751"/>
            <a:ext cx="2693265" cy="4587485"/>
          </a:xfrm>
          <a:prstGeom prst="rect">
            <a:avLst/>
          </a:prstGeom>
        </p:spPr>
      </p:pic>
      <p:sp>
        <p:nvSpPr>
          <p:cNvPr id="6" name="Rounded Rectangle 5">
            <a:extLst>
              <a:ext uri="{FF2B5EF4-FFF2-40B4-BE49-F238E27FC236}">
                <a16:creationId xmlns:a16="http://schemas.microsoft.com/office/drawing/2014/main" id="{A13572F0-DB1F-4A53-6BDF-E31DF625A9C6}"/>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0331327-8B0C-9E75-3871-F74A73DE309A}"/>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12" name="Picture 11">
            <a:extLst>
              <a:ext uri="{FF2B5EF4-FFF2-40B4-BE49-F238E27FC236}">
                <a16:creationId xmlns:a16="http://schemas.microsoft.com/office/drawing/2014/main" id="{6A529B35-C5E8-2CC1-19C7-F41D6471C497}"/>
              </a:ext>
            </a:extLst>
          </p:cNvPr>
          <p:cNvPicPr>
            <a:picLocks noChangeAspect="1"/>
          </p:cNvPicPr>
          <p:nvPr/>
        </p:nvPicPr>
        <p:blipFill>
          <a:blip r:embed="rId6"/>
          <a:stretch>
            <a:fillRect/>
          </a:stretch>
        </p:blipFill>
        <p:spPr>
          <a:xfrm>
            <a:off x="684938" y="2064453"/>
            <a:ext cx="359925" cy="359925"/>
          </a:xfrm>
          <a:prstGeom prst="rect">
            <a:avLst/>
          </a:prstGeom>
        </p:spPr>
      </p:pic>
    </p:spTree>
    <p:extLst>
      <p:ext uri="{BB962C8B-B14F-4D97-AF65-F5344CB8AC3E}">
        <p14:creationId xmlns:p14="http://schemas.microsoft.com/office/powerpoint/2010/main" val="4094693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B8A40-D862-414D-EC90-5F5FC630F05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0A6C2FA-72AA-C779-60D5-81E3FB8BA795}"/>
              </a:ext>
            </a:extLst>
          </p:cNvPr>
          <p:cNvSpPr txBox="1"/>
          <p:nvPr/>
        </p:nvSpPr>
        <p:spPr>
          <a:xfrm>
            <a:off x="1067165" y="2071687"/>
            <a:ext cx="4839365" cy="448409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Thiamine helps to support the normal function of the heart</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Vitamin A helps to support normal vision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Biotin helps support the normal skin function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Optimum daily allowance</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Vitamin C contributes to the protection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of cells from oxidative stress and supports the normal function of the immune system</a:t>
            </a:r>
          </a:p>
        </p:txBody>
      </p:sp>
      <p:sp>
        <p:nvSpPr>
          <p:cNvPr id="4" name="TextBox 3">
            <a:extLst>
              <a:ext uri="{FF2B5EF4-FFF2-40B4-BE49-F238E27FC236}">
                <a16:creationId xmlns:a16="http://schemas.microsoft.com/office/drawing/2014/main" id="{2826DCA2-1BE5-93B9-FAE6-C63717F37EDE}"/>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OPTIMAL-V</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7F788D11-2A42-EB4E-DB38-FC8B6AF7EBE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9891D657-6865-BF33-9F27-E90742F97A0A}"/>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B63B8E95-0B4B-A1DA-0C27-934BE4BD7B0F}"/>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5" name="Picture 4" descr="A white bottle with green text&#10;&#10;AI-generated content may be incorrect.">
            <a:extLst>
              <a:ext uri="{FF2B5EF4-FFF2-40B4-BE49-F238E27FC236}">
                <a16:creationId xmlns:a16="http://schemas.microsoft.com/office/drawing/2014/main" id="{7765B9F2-DCA0-16C7-C1E7-CBA901F2AC0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8000"/>
                    </a14:imgEffect>
                  </a14:imgLayer>
                </a14:imgProps>
              </a:ext>
              <a:ext uri="{28A0092B-C50C-407E-A947-70E740481C1C}">
                <a14:useLocalDpi xmlns:a14="http://schemas.microsoft.com/office/drawing/2010/main" val="0"/>
              </a:ext>
            </a:extLst>
          </a:blip>
          <a:srcRect/>
          <a:stretch/>
        </p:blipFill>
        <p:spPr>
          <a:xfrm>
            <a:off x="7705484" y="626152"/>
            <a:ext cx="3295866" cy="5605696"/>
          </a:xfrm>
          <a:prstGeom prst="rect">
            <a:avLst/>
          </a:prstGeom>
        </p:spPr>
      </p:pic>
      <p:sp>
        <p:nvSpPr>
          <p:cNvPr id="6" name="Rounded Rectangle 5">
            <a:extLst>
              <a:ext uri="{FF2B5EF4-FFF2-40B4-BE49-F238E27FC236}">
                <a16:creationId xmlns:a16="http://schemas.microsoft.com/office/drawing/2014/main" id="{D2F48F0F-C3BC-03EA-1181-9E2256AD9462}"/>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9438A42-FAE4-0E30-6788-F73CE3429D9F}"/>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D407E421-6AF8-B3FD-3D56-50FC73680520}"/>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91556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217DD-0BF9-E309-A4F6-4EDCE3DA73C3}"/>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6150EB4E-0A27-4602-42B6-4E632793A7EE}"/>
              </a:ext>
            </a:extLst>
          </p:cNvPr>
          <p:cNvSpPr txBox="1"/>
          <p:nvPr/>
        </p:nvSpPr>
        <p:spPr>
          <a:xfrm>
            <a:off x="1067165" y="2071687"/>
            <a:ext cx="4839365" cy="4484096"/>
          </a:xfrm>
          <a:prstGeom prst="rect">
            <a:avLst/>
          </a:prstGeom>
        </p:spPr>
        <p:txBody>
          <a:bodyPr vert="horz" lIns="91440" tIns="45720" rIns="91440" bIns="45720" rtlCol="0">
            <a:normAutofit fontScale="92500"/>
          </a:bodyPr>
          <a:lstStyle/>
          <a:p>
            <a:pPr>
              <a:lnSpc>
                <a:spcPct val="107000"/>
              </a:lnSpc>
              <a:spcAft>
                <a:spcPts val="800"/>
              </a:spcAft>
            </a:pPr>
            <a:r>
              <a:rPr lang="en-GB" sz="2400" b="1" dirty="0">
                <a:solidFill>
                  <a:srgbClr val="2A524D"/>
                </a:solidFill>
                <a:latin typeface="Arial" panose="020B0604020202020204" pitchFamily="34" charset="0"/>
                <a:cs typeface="Arial" panose="020B0604020202020204" pitchFamily="34" charset="0"/>
              </a:rPr>
              <a:t>NON-AUTHORISED CLAIMS</a:t>
            </a:r>
            <a:endParaRPr lang="en-DE" sz="24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Supports arthritis, polyarthritis, fibromyalgia and/or joint pain</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Reduces cellulite</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Reduces muscle pain</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Helps with health problems</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Supports asthma</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Supports depression</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Any reference to a specific medical condition</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Helps bring nutrient deficiencies up to optimal levels </a:t>
            </a:r>
          </a:p>
          <a:p>
            <a:pPr marL="342900" indent="-342900">
              <a:lnSpc>
                <a:spcPct val="107000"/>
              </a:lnSpc>
              <a:spcAft>
                <a:spcPts val="800"/>
              </a:spcAft>
              <a:buFont typeface="Arial" panose="020B0604020202020204" pitchFamily="34" charset="0"/>
              <a:buChar char="•"/>
              <a:tabLst>
                <a:tab pos="457200" algn="l"/>
              </a:tabLst>
            </a:pPr>
            <a:r>
              <a:rPr lang="en-US" altLang="en-US" dirty="0">
                <a:solidFill>
                  <a:schemeClr val="tx1">
                    <a:lumMod val="75000"/>
                    <a:lumOff val="25000"/>
                  </a:schemeClr>
                </a:solidFill>
                <a:latin typeface="Arial"/>
                <a:cs typeface="Arial"/>
              </a:rPr>
              <a:t>Supports critical cellular functions</a:t>
            </a:r>
          </a:p>
        </p:txBody>
      </p:sp>
      <p:sp>
        <p:nvSpPr>
          <p:cNvPr id="4" name="TextBox 3">
            <a:extLst>
              <a:ext uri="{FF2B5EF4-FFF2-40B4-BE49-F238E27FC236}">
                <a16:creationId xmlns:a16="http://schemas.microsoft.com/office/drawing/2014/main" id="{5679FC61-122D-83AB-2BF1-A6358A49AABB}"/>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OPTIMAL-V</a:t>
            </a:r>
            <a:r>
              <a:rPr lang="en-GB" sz="3200" b="1" baseline="30000" dirty="0">
                <a:solidFill>
                  <a:srgbClr val="2A524D"/>
                </a:solidFill>
                <a:latin typeface="Arial" panose="020B0604020202020204" pitchFamily="34" charset="0"/>
                <a:cs typeface="Arial" panose="020B0604020202020204" pitchFamily="34" charset="0"/>
              </a:rPr>
              <a:t>™</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8" name="Straight Connector 7">
            <a:extLst>
              <a:ext uri="{FF2B5EF4-FFF2-40B4-BE49-F238E27FC236}">
                <a16:creationId xmlns:a16="http://schemas.microsoft.com/office/drawing/2014/main" id="{4430F556-495B-74CE-6C20-B0D4727C686F}"/>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Picture 8">
            <a:extLst>
              <a:ext uri="{FF2B5EF4-FFF2-40B4-BE49-F238E27FC236}">
                <a16:creationId xmlns:a16="http://schemas.microsoft.com/office/drawing/2014/main" id="{D22D8087-E9B1-5804-9385-5AC5DD3226E3}"/>
              </a:ext>
            </a:extLst>
          </p:cNvPr>
          <p:cNvPicPr>
            <a:picLocks noChangeAspect="1"/>
          </p:cNvPicPr>
          <p:nvPr/>
        </p:nvPicPr>
        <p:blipFill>
          <a:blip r:embed="rId2"/>
          <a:srcRect r="95756"/>
          <a:stretch/>
        </p:blipFill>
        <p:spPr>
          <a:xfrm rot="10800000">
            <a:off x="0" y="0"/>
            <a:ext cx="517451" cy="6858000"/>
          </a:xfrm>
          <a:prstGeom prst="rect">
            <a:avLst/>
          </a:prstGeom>
        </p:spPr>
      </p:pic>
      <p:pic>
        <p:nvPicPr>
          <p:cNvPr id="2" name="Picture 1" descr="A close-up of a wave&#10;&#10;Description automatically generated">
            <a:extLst>
              <a:ext uri="{FF2B5EF4-FFF2-40B4-BE49-F238E27FC236}">
                <a16:creationId xmlns:a16="http://schemas.microsoft.com/office/drawing/2014/main" id="{940A4C55-0A64-AAD9-CC38-623D7DCEE56E}"/>
              </a:ext>
            </a:extLst>
          </p:cNvPr>
          <p:cNvPicPr>
            <a:picLocks noChangeAspect="1"/>
          </p:cNvPicPr>
          <p:nvPr/>
        </p:nvPicPr>
        <p:blipFill>
          <a:blip r:embed="rId3"/>
          <a:srcRect l="10893" t="2157" r="17954" b="7694"/>
          <a:stretch/>
        </p:blipFill>
        <p:spPr>
          <a:xfrm rot="5400000">
            <a:off x="5868220" y="534221"/>
            <a:ext cx="6856360" cy="5791200"/>
          </a:xfrm>
          <a:prstGeom prst="rect">
            <a:avLst/>
          </a:prstGeom>
        </p:spPr>
      </p:pic>
      <p:pic>
        <p:nvPicPr>
          <p:cNvPr id="5" name="Picture 4" descr="A white bottle with green text&#10;&#10;AI-generated content may be incorrect.">
            <a:extLst>
              <a:ext uri="{FF2B5EF4-FFF2-40B4-BE49-F238E27FC236}">
                <a16:creationId xmlns:a16="http://schemas.microsoft.com/office/drawing/2014/main" id="{C9EF844B-41D7-4C48-646A-E8C2CA38EE2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8000"/>
                    </a14:imgEffect>
                  </a14:imgLayer>
                </a14:imgProps>
              </a:ext>
              <a:ext uri="{28A0092B-C50C-407E-A947-70E740481C1C}">
                <a14:useLocalDpi xmlns:a14="http://schemas.microsoft.com/office/drawing/2010/main" val="0"/>
              </a:ext>
            </a:extLst>
          </a:blip>
          <a:srcRect/>
          <a:stretch/>
        </p:blipFill>
        <p:spPr>
          <a:xfrm>
            <a:off x="7705484" y="626152"/>
            <a:ext cx="3295866" cy="5605696"/>
          </a:xfrm>
          <a:prstGeom prst="rect">
            <a:avLst/>
          </a:prstGeom>
        </p:spPr>
      </p:pic>
      <p:sp>
        <p:nvSpPr>
          <p:cNvPr id="6" name="Rounded Rectangle 5">
            <a:extLst>
              <a:ext uri="{FF2B5EF4-FFF2-40B4-BE49-F238E27FC236}">
                <a16:creationId xmlns:a16="http://schemas.microsoft.com/office/drawing/2014/main" id="{2451DF8D-E5B1-B525-39ED-636CC6B84CF5}"/>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FB114974-2D6B-4438-E12A-F9F80B6FEDFC}"/>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10" name="Picture 9">
            <a:extLst>
              <a:ext uri="{FF2B5EF4-FFF2-40B4-BE49-F238E27FC236}">
                <a16:creationId xmlns:a16="http://schemas.microsoft.com/office/drawing/2014/main" id="{72988BAE-ADDC-7C40-CA4B-89144CD706CA}"/>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34781084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CDFC-3012-E207-3B54-7FB5324A414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D554DF9-B3C7-5A3A-BA9B-6B6BE238C0BF}"/>
              </a:ext>
            </a:extLst>
          </p:cNvPr>
          <p:cNvPicPr>
            <a:picLocks noChangeAspect="1"/>
          </p:cNvPicPr>
          <p:nvPr/>
        </p:nvPicPr>
        <p:blipFill>
          <a:blip r:embed="rId2"/>
          <a:src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F1CE19C9-5611-6EF5-B236-C2C66669D6CA}"/>
              </a:ext>
            </a:extLst>
          </p:cNvPr>
          <p:cNvPicPr>
            <a:picLocks noChangeAspect="1"/>
          </p:cNvPicPr>
          <p:nvPr/>
        </p:nvPicPr>
        <p:blipFill rotWithShape="1">
          <a:blip r:embed="rId3"/>
          <a:srcRect t="11853" r="28752" b="27983"/>
          <a:stretch/>
        </p:blipFill>
        <p:spPr>
          <a:xfrm>
            <a:off x="0" y="-7231"/>
            <a:ext cx="12192000" cy="6865231"/>
          </a:xfrm>
          <a:prstGeom prst="rect">
            <a:avLst/>
          </a:prstGeom>
        </p:spPr>
      </p:pic>
      <p:sp>
        <p:nvSpPr>
          <p:cNvPr id="12" name="TextBox 11">
            <a:extLst>
              <a:ext uri="{FF2B5EF4-FFF2-40B4-BE49-F238E27FC236}">
                <a16:creationId xmlns:a16="http://schemas.microsoft.com/office/drawing/2014/main" id="{C948389C-827E-D949-63B3-7107829F2D59}"/>
              </a:ext>
            </a:extLst>
          </p:cNvPr>
          <p:cNvSpPr txBox="1"/>
          <p:nvPr/>
        </p:nvSpPr>
        <p:spPr>
          <a:xfrm>
            <a:off x="250747" y="1158211"/>
            <a:ext cx="1224763" cy="2251120"/>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12000" b="1" dirty="0">
                <a:solidFill>
                  <a:srgbClr val="DCFD8B"/>
                </a:solidFill>
                <a:latin typeface="Arial" panose="020B0604020202020204" pitchFamily="34" charset="0"/>
                <a:cs typeface="Arial" panose="020B0604020202020204" pitchFamily="34" charset="0"/>
              </a:rPr>
              <a:t>“</a:t>
            </a:r>
          </a:p>
          <a:p>
            <a:pPr marL="285750" indent="-285750">
              <a:lnSpc>
                <a:spcPct val="90000"/>
              </a:lnSpc>
              <a:spcBef>
                <a:spcPct val="0"/>
              </a:spcBef>
              <a:spcAft>
                <a:spcPts val="800"/>
              </a:spcAft>
            </a:pPr>
            <a:endParaRPr lang="en-US" sz="12000" dirty="0">
              <a:solidFill>
                <a:srgbClr val="2A524D"/>
              </a:solidFill>
              <a:latin typeface="+mj-lt"/>
              <a:ea typeface="+mj-ea"/>
              <a:cs typeface="+mj-cs"/>
            </a:endParaRPr>
          </a:p>
        </p:txBody>
      </p:sp>
      <p:sp>
        <p:nvSpPr>
          <p:cNvPr id="4" name="TextBox 3">
            <a:extLst>
              <a:ext uri="{FF2B5EF4-FFF2-40B4-BE49-F238E27FC236}">
                <a16:creationId xmlns:a16="http://schemas.microsoft.com/office/drawing/2014/main" id="{F2D6BB5A-C193-2D4B-9B57-6B9C50EDB396}"/>
              </a:ext>
            </a:extLst>
          </p:cNvPr>
          <p:cNvSpPr txBox="1"/>
          <p:nvPr/>
        </p:nvSpPr>
        <p:spPr>
          <a:xfrm>
            <a:off x="1224523" y="896956"/>
            <a:ext cx="3874419" cy="2953053"/>
          </a:xfrm>
          <a:prstGeom prst="rect">
            <a:avLst/>
          </a:prstGeom>
          <a:noFill/>
        </p:spPr>
        <p:txBody>
          <a:bodyPr wrap="square">
            <a:spAutoFit/>
          </a:bodyPr>
          <a:lstStyle/>
          <a:p>
            <a:r>
              <a:rPr lang="en-US" sz="2500" b="1" dirty="0">
                <a:solidFill>
                  <a:srgbClr val="2A524D"/>
                </a:solidFill>
                <a:latin typeface="Arial" panose="020B0604020202020204" pitchFamily="34" charset="0"/>
                <a:cs typeface="Arial" panose="020B0604020202020204" pitchFamily="34" charset="0"/>
              </a:rPr>
              <a:t>Wellness</a:t>
            </a:r>
            <a:r>
              <a:rPr lang="en-US" sz="2500" dirty="0">
                <a:solidFill>
                  <a:srgbClr val="2A524D"/>
                </a:solidFill>
                <a:latin typeface="Arial" panose="020B0604020202020204" pitchFamily="34" charset="0"/>
                <a:cs typeface="Arial" panose="020B0604020202020204" pitchFamily="34" charset="0"/>
              </a:rPr>
              <a:t> encompasses  a healthy body, a sound mind, and a tranquil spirit. Enjoy the </a:t>
            </a:r>
            <a:r>
              <a:rPr lang="en-US" sz="2500" b="1" dirty="0">
                <a:solidFill>
                  <a:srgbClr val="2A524D"/>
                </a:solidFill>
                <a:latin typeface="Arial" panose="020B0604020202020204" pitchFamily="34" charset="0"/>
                <a:cs typeface="Arial" panose="020B0604020202020204" pitchFamily="34" charset="0"/>
              </a:rPr>
              <a:t>journey </a:t>
            </a:r>
            <a:r>
              <a:rPr lang="en-GB" sz="2500" dirty="0">
                <a:solidFill>
                  <a:srgbClr val="2A524D"/>
                </a:solidFill>
                <a:latin typeface="Arial" panose="020B0604020202020204" pitchFamily="34" charset="0"/>
                <a:cs typeface="Arial" panose="020B0604020202020204" pitchFamily="34" charset="0"/>
              </a:rPr>
              <a:t>as you strive for wellness.</a:t>
            </a:r>
          </a:p>
          <a:p>
            <a:pPr>
              <a:lnSpc>
                <a:spcPct val="150000"/>
              </a:lnSpc>
            </a:pPr>
            <a:r>
              <a:rPr lang="en-GB"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Laurette Gagnon Beaulieu</a:t>
            </a:r>
            <a:br>
              <a:rPr lang="en-GB" sz="2500" dirty="0">
                <a:solidFill>
                  <a:srgbClr val="2A524D"/>
                </a:solidFill>
                <a:effectLst/>
                <a:latin typeface="Arial" panose="020B0604020202020204" pitchFamily="34" charset="0"/>
                <a:ea typeface="Calibri" panose="020F0502020204030204" pitchFamily="34" charset="0"/>
                <a:cs typeface="Arial" panose="020B0604020202020204" pitchFamily="34" charset="0"/>
              </a:rPr>
            </a:br>
            <a:endParaRPr lang="en-IT" sz="2500" dirty="0">
              <a:solidFill>
                <a:srgbClr val="2A524D"/>
              </a:solidFill>
            </a:endParaRPr>
          </a:p>
        </p:txBody>
      </p:sp>
    </p:spTree>
    <p:extLst>
      <p:ext uri="{BB962C8B-B14F-4D97-AF65-F5344CB8AC3E}">
        <p14:creationId xmlns:p14="http://schemas.microsoft.com/office/powerpoint/2010/main" val="1025531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09398-78ED-3FAC-C5CE-AF9EBF53CED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D2C7B93-ADD1-B0E2-C371-154256CE1A05}"/>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059762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B4C00-01DE-3434-B54B-661A6176130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0FB548B-C653-DDEE-27FB-0B9CF9608BF2}"/>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D4A407E6-A412-F177-EEDC-1EEC664A60AB}"/>
              </a:ext>
            </a:extLst>
          </p:cNvPr>
          <p:cNvSpPr txBox="1"/>
          <p:nvPr/>
        </p:nvSpPr>
        <p:spPr>
          <a:xfrm>
            <a:off x="1067165" y="2071686"/>
            <a:ext cx="4839365" cy="4786314"/>
          </a:xfrm>
          <a:prstGeom prst="rect">
            <a:avLst/>
          </a:prstGeom>
        </p:spPr>
        <p:txBody>
          <a:bodyPr vert="horz" lIns="91440" tIns="45720" rIns="91440" bIns="45720" rtlCol="0">
            <a:normAutofit fontScale="62500" lnSpcReduction="20000"/>
          </a:bodyPr>
          <a:lstStyle/>
          <a:p>
            <a:pPr>
              <a:lnSpc>
                <a:spcPct val="107000"/>
              </a:lnSpc>
              <a:spcAft>
                <a:spcPts val="800"/>
              </a:spcAft>
            </a:pPr>
            <a:r>
              <a:rPr lang="en-GB" sz="3500" b="1" dirty="0">
                <a:solidFill>
                  <a:srgbClr val="2A524D"/>
                </a:solidFill>
                <a:latin typeface="Arial" panose="020B0604020202020204" pitchFamily="34" charset="0"/>
                <a:cs typeface="Arial" panose="020B0604020202020204" pitchFamily="34" charset="0"/>
              </a:rPr>
              <a:t>AUTHORISED CLAIMS</a:t>
            </a:r>
            <a:endParaRPr lang="en-DE" sz="35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The Day &amp; Night drops contains a rich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selection of specific plant extracts and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nutrients to support your well-being</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Day drops contain biotin which contributes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to normal macronutrient metabolism and normal energy metabolism</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Day drops contain chromium which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contributes to normal macronutrient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metabolism and maintenance of normal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glucose levels in the blood</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The Day Drops are crafted with a blend of carefully selected ingredients: White Kidney Bean Extract, Cacao Bean Extract, Green Coffee Bean Extract, Green Tea Leaf Extract, Guarana Seed Extract, Cinnamon Bark Extract</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These natural extracts are included to support your daily routine</a:t>
            </a:r>
            <a:endParaRPr lang="en-DE" sz="2600">
              <a:solidFill>
                <a:schemeClr val="tx1">
                  <a:lumMod val="75000"/>
                  <a:lumOff val="25000"/>
                </a:schemeClr>
              </a:solidFill>
              <a:latin typeface="Arial"/>
              <a:cs typeface="Arial"/>
            </a:endParaRPr>
          </a:p>
          <a:p>
            <a:pPr marL="457200" indent="-342900">
              <a:lnSpc>
                <a:spcPct val="90000"/>
              </a:lnSpc>
              <a:spcAft>
                <a:spcPts val="800"/>
              </a:spcAft>
              <a:buFont typeface="Arial" panose="020B0604020202020204" pitchFamily="34" charset="0"/>
              <a:buChar char="•"/>
              <a:tabLst>
                <a:tab pos="457200" algn="l"/>
              </a:tabLst>
            </a:pP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61A1D5E2-8B06-9035-0368-447086A4C1B9}"/>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DAY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A4E1C1CE-46E7-58B8-EF61-D5A14DCF8169}"/>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3011B6DA-C349-153C-ADC8-112C514EDDC1}"/>
              </a:ext>
            </a:extLst>
          </p:cNvPr>
          <p:cNvPicPr>
            <a:picLocks noChangeAspect="1"/>
          </p:cNvPicPr>
          <p:nvPr/>
        </p:nvPicPr>
        <p:blipFill>
          <a:blip r:embed="rId4"/>
          <a:stretch>
            <a:fillRect/>
          </a:stretch>
        </p:blipFill>
        <p:spPr>
          <a:xfrm>
            <a:off x="676561" y="2061326"/>
            <a:ext cx="359924" cy="359924"/>
          </a:xfrm>
          <a:prstGeom prst="rect">
            <a:avLst/>
          </a:prstGeom>
        </p:spPr>
      </p:pic>
      <p:pic>
        <p:nvPicPr>
          <p:cNvPr id="15" name="Picture 14" descr="A close up of a bubble&#10;&#10;Description automatically generated">
            <a:extLst>
              <a:ext uri="{FF2B5EF4-FFF2-40B4-BE49-F238E27FC236}">
                <a16:creationId xmlns:a16="http://schemas.microsoft.com/office/drawing/2014/main" id="{4344CC33-6DA4-90FD-9136-25A9BF837B53}"/>
              </a:ext>
            </a:extLst>
          </p:cNvPr>
          <p:cNvPicPr>
            <a:picLocks noChangeAspect="1"/>
          </p:cNvPicPr>
          <p:nvPr/>
        </p:nvPicPr>
        <p:blipFill>
          <a:blip r:embed="rId5">
            <a:extLst>
              <a:ext uri="{28A0092B-C50C-407E-A947-70E740481C1C}">
                <a14:useLocalDpi xmlns:a14="http://schemas.microsoft.com/office/drawing/2010/main"/>
              </a:ext>
            </a:extLst>
          </a:blip>
          <a:srcRect l="35381" t="30066" r="33959" b="26129"/>
          <a:stretch>
            <a:fillRect/>
          </a:stretch>
        </p:blipFill>
        <p:spPr>
          <a:xfrm>
            <a:off x="6116232" y="-21364"/>
            <a:ext cx="6075768" cy="6905928"/>
          </a:xfrm>
          <a:prstGeom prst="rect">
            <a:avLst/>
          </a:prstGeom>
        </p:spPr>
      </p:pic>
      <p:pic>
        <p:nvPicPr>
          <p:cNvPr id="16" name="Picture 15">
            <a:extLst>
              <a:ext uri="{FF2B5EF4-FFF2-40B4-BE49-F238E27FC236}">
                <a16:creationId xmlns:a16="http://schemas.microsoft.com/office/drawing/2014/main" id="{5F120BD3-4A64-F4B6-49EB-A27669A1BEE4}"/>
              </a:ext>
            </a:extLst>
          </p:cNvPr>
          <p:cNvPicPr>
            <a:picLocks noChangeAspect="1"/>
          </p:cNvPicPr>
          <p:nvPr/>
        </p:nvPicPr>
        <p:blipFill>
          <a:blip r:embed="rId6"/>
          <a:srcRect l="8142" r="8142"/>
          <a:stretch/>
        </p:blipFill>
        <p:spPr>
          <a:xfrm>
            <a:off x="7204586" y="201877"/>
            <a:ext cx="3879907" cy="6954347"/>
          </a:xfrm>
          <a:prstGeom prst="rect">
            <a:avLst/>
          </a:prstGeom>
          <a:effectLst>
            <a:outerShdw blurRad="445394" dist="504776" dir="4020000" sx="99000" sy="99000" algn="tl" rotWithShape="0">
              <a:prstClr val="black">
                <a:alpha val="64269"/>
              </a:prstClr>
            </a:outerShdw>
          </a:effectLst>
        </p:spPr>
      </p:pic>
      <p:sp>
        <p:nvSpPr>
          <p:cNvPr id="17" name="Rounded Rectangle 16">
            <a:extLst>
              <a:ext uri="{FF2B5EF4-FFF2-40B4-BE49-F238E27FC236}">
                <a16:creationId xmlns:a16="http://schemas.microsoft.com/office/drawing/2014/main" id="{EACB12AB-EE78-98AE-B424-177CAF289143}"/>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10CD7B61-85E3-8107-E9B5-02EDA900F7EF}"/>
              </a:ext>
            </a:extLst>
          </p:cNvPr>
          <p:cNvPicPr>
            <a:picLocks noChangeAspect="1"/>
          </p:cNvPicPr>
          <p:nvPr/>
        </p:nvPicPr>
        <p:blipFill>
          <a:blip r:embed="rId7"/>
          <a:stretch>
            <a:fillRect/>
          </a:stretch>
        </p:blipFill>
        <p:spPr>
          <a:xfrm>
            <a:off x="10899035" y="5594352"/>
            <a:ext cx="863600" cy="863600"/>
          </a:xfrm>
          <a:prstGeom prst="rect">
            <a:avLst/>
          </a:prstGeom>
        </p:spPr>
      </p:pic>
    </p:spTree>
    <p:extLst>
      <p:ext uri="{BB962C8B-B14F-4D97-AF65-F5344CB8AC3E}">
        <p14:creationId xmlns:p14="http://schemas.microsoft.com/office/powerpoint/2010/main" val="2694959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38205-43D2-0A98-9200-FE5FDEA455F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2A8BE81F-425F-C928-354F-A0423B0223B0}"/>
              </a:ext>
            </a:extLst>
          </p:cNvPr>
          <p:cNvPicPr>
            <a:picLocks noChangeAspect="1"/>
          </p:cNvPicPr>
          <p:nvPr/>
        </p:nvPicPr>
        <p:blipFill>
          <a:blip r:embed="rId3"/>
          <a:srcRect r="95756"/>
          <a:stretch/>
        </p:blipFill>
        <p:spPr>
          <a:xfrm rot="10800000">
            <a:off x="0" y="0"/>
            <a:ext cx="517451" cy="6858000"/>
          </a:xfrm>
          <a:prstGeom prst="rect">
            <a:avLst/>
          </a:prstGeom>
        </p:spPr>
      </p:pic>
      <p:cxnSp>
        <p:nvCxnSpPr>
          <p:cNvPr id="13" name="Straight Connector 12">
            <a:extLst>
              <a:ext uri="{FF2B5EF4-FFF2-40B4-BE49-F238E27FC236}">
                <a16:creationId xmlns:a16="http://schemas.microsoft.com/office/drawing/2014/main" id="{F01D59B0-01FA-3FFA-C7AD-B235DF71E6E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A96E05A4-64C1-EA7A-04FE-05D1454D5620}"/>
              </a:ext>
            </a:extLst>
          </p:cNvPr>
          <p:cNvSpPr txBox="1"/>
          <p:nvPr/>
        </p:nvSpPr>
        <p:spPr>
          <a:xfrm>
            <a:off x="1067165" y="2033586"/>
            <a:ext cx="4839365" cy="4646606"/>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Intake of foods containing erythritol instead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of sugar (like Day drops) induces a smaller increase of blood glucose after their intake compared to foods containing sugar</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Night drops contain astragalus, which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is a contributing tonic to adaptogenic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activity and mental physical well-being</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Night drops contain adaptogens which contribute to the maintenance of normal physiological processes</a:t>
            </a:r>
          </a:p>
          <a:p>
            <a:pPr marL="342900" indent="-342900">
              <a:lnSpc>
                <a:spcPct val="107000"/>
              </a:lnSpc>
              <a:spcAft>
                <a:spcPts val="800"/>
              </a:spcAft>
              <a:buFont typeface="Arial" panose="020B0604020202020204" pitchFamily="34" charset="0"/>
              <a:buChar char="•"/>
              <a:tabLst>
                <a:tab pos="457200" algn="l"/>
              </a:tabLst>
            </a:pPr>
            <a:r>
              <a:rPr lang="en-US" altLang="en-US" sz="1600" dirty="0">
                <a:solidFill>
                  <a:schemeClr val="tx1">
                    <a:lumMod val="75000"/>
                    <a:lumOff val="25000"/>
                  </a:schemeClr>
                </a:solidFill>
                <a:latin typeface="Arial"/>
                <a:cs typeface="Arial"/>
              </a:rPr>
              <a:t>Holy basil, contained in the Night drops, </a:t>
            </a:r>
            <a:br>
              <a:rPr lang="en-US" altLang="en-US" sz="1600" dirty="0">
                <a:solidFill>
                  <a:schemeClr val="tx1">
                    <a:lumMod val="75000"/>
                    <a:lumOff val="25000"/>
                  </a:schemeClr>
                </a:solidFill>
                <a:latin typeface="Arial"/>
                <a:cs typeface="Arial"/>
              </a:rPr>
            </a:br>
            <a:r>
              <a:rPr lang="en-US" altLang="en-US" sz="1600" dirty="0">
                <a:solidFill>
                  <a:schemeClr val="tx1">
                    <a:lumMod val="75000"/>
                    <a:lumOff val="25000"/>
                  </a:schemeClr>
                </a:solidFill>
                <a:latin typeface="Arial"/>
                <a:cs typeface="Arial"/>
              </a:rPr>
              <a:t>helps maintain resistance to temporary stress</a:t>
            </a:r>
          </a:p>
        </p:txBody>
      </p:sp>
      <p:sp>
        <p:nvSpPr>
          <p:cNvPr id="3" name="TextBox 2">
            <a:extLst>
              <a:ext uri="{FF2B5EF4-FFF2-40B4-BE49-F238E27FC236}">
                <a16:creationId xmlns:a16="http://schemas.microsoft.com/office/drawing/2014/main" id="{F5753E0F-09F4-215C-2531-30F110CF942F}"/>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NIGHT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pic>
        <p:nvPicPr>
          <p:cNvPr id="5" name="Picture 4">
            <a:extLst>
              <a:ext uri="{FF2B5EF4-FFF2-40B4-BE49-F238E27FC236}">
                <a16:creationId xmlns:a16="http://schemas.microsoft.com/office/drawing/2014/main" id="{57555B63-0420-6926-78CA-8A386CF54878}"/>
              </a:ext>
            </a:extLst>
          </p:cNvPr>
          <p:cNvPicPr>
            <a:picLocks noChangeAspect="1"/>
          </p:cNvPicPr>
          <p:nvPr/>
        </p:nvPicPr>
        <p:blipFill>
          <a:blip r:embed="rId4"/>
          <a:srcRect l="27966" t="27559" r="30729" b="21165"/>
          <a:stretch>
            <a:fillRect/>
          </a:stretch>
        </p:blipFill>
        <p:spPr>
          <a:xfrm flipV="1">
            <a:off x="6116232" y="-21364"/>
            <a:ext cx="6075768" cy="6905928"/>
          </a:xfrm>
          <a:prstGeom prst="rect">
            <a:avLst/>
          </a:prstGeom>
        </p:spPr>
      </p:pic>
      <p:pic>
        <p:nvPicPr>
          <p:cNvPr id="6" name="Picture 5">
            <a:extLst>
              <a:ext uri="{FF2B5EF4-FFF2-40B4-BE49-F238E27FC236}">
                <a16:creationId xmlns:a16="http://schemas.microsoft.com/office/drawing/2014/main" id="{2D8815C9-2085-9614-4C84-0DA8D96D48B7}"/>
              </a:ext>
            </a:extLst>
          </p:cNvPr>
          <p:cNvPicPr>
            <a:picLocks noChangeAspect="1"/>
          </p:cNvPicPr>
          <p:nvPr/>
        </p:nvPicPr>
        <p:blipFill>
          <a:blip r:embed="rId5"/>
          <a:srcRect l="8142" r="8142"/>
          <a:stretch/>
        </p:blipFill>
        <p:spPr>
          <a:xfrm>
            <a:off x="7204586" y="201877"/>
            <a:ext cx="3879907" cy="6954347"/>
          </a:xfrm>
          <a:prstGeom prst="rect">
            <a:avLst/>
          </a:prstGeom>
          <a:effectLst>
            <a:outerShdw blurRad="445394" dist="504776" dir="4020000" sx="99000" sy="99000" algn="tl" rotWithShape="0">
              <a:prstClr val="black">
                <a:alpha val="64269"/>
              </a:prstClr>
            </a:outerShdw>
          </a:effectLst>
        </p:spPr>
      </p:pic>
      <p:sp>
        <p:nvSpPr>
          <p:cNvPr id="7" name="Rounded Rectangle 6">
            <a:extLst>
              <a:ext uri="{FF2B5EF4-FFF2-40B4-BE49-F238E27FC236}">
                <a16:creationId xmlns:a16="http://schemas.microsoft.com/office/drawing/2014/main" id="{81B91DC6-CAAA-D304-FD6E-E0F418284E1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3A3BA3D-9D2D-1CCD-1C46-A2159D6DE975}"/>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8" name="Picture 7">
            <a:extLst>
              <a:ext uri="{FF2B5EF4-FFF2-40B4-BE49-F238E27FC236}">
                <a16:creationId xmlns:a16="http://schemas.microsoft.com/office/drawing/2014/main" id="{24AFBF8F-9EB1-300D-C17F-9A14BB2567C3}"/>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52593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269D2-1E1E-EBE3-D13D-58DE1788F6A7}"/>
            </a:ext>
          </a:extLst>
        </p:cNvPr>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0B7BA773-8CB5-E3EA-C406-3890951689A4}"/>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 up of a bubble&#10;&#10;Description automatically generated">
            <a:extLst>
              <a:ext uri="{FF2B5EF4-FFF2-40B4-BE49-F238E27FC236}">
                <a16:creationId xmlns:a16="http://schemas.microsoft.com/office/drawing/2014/main" id="{2DE3EF3F-D456-8EC9-DA0F-1CC6413B15C3}"/>
              </a:ext>
            </a:extLst>
          </p:cNvPr>
          <p:cNvPicPr>
            <a:picLocks noChangeAspect="1"/>
          </p:cNvPicPr>
          <p:nvPr/>
        </p:nvPicPr>
        <p:blipFill>
          <a:blip r:embed="rId3">
            <a:extLst>
              <a:ext uri="{28A0092B-C50C-407E-A947-70E740481C1C}">
                <a14:useLocalDpi xmlns:a14="http://schemas.microsoft.com/office/drawing/2010/main"/>
              </a:ext>
            </a:extLst>
          </a:blip>
          <a:srcRect l="33458" t="30952" r="35882" b="25243"/>
          <a:stretch/>
        </p:blipFill>
        <p:spPr>
          <a:xfrm>
            <a:off x="6116232" y="-21364"/>
            <a:ext cx="6075768" cy="6905928"/>
          </a:xfrm>
          <a:prstGeom prst="rect">
            <a:avLst/>
          </a:prstGeom>
        </p:spPr>
      </p:pic>
      <p:pic>
        <p:nvPicPr>
          <p:cNvPr id="3" name="Picture 2" descr="Two bottles of liquid with black caps&#10;&#10;AI-generated content may be incorrect.">
            <a:extLst>
              <a:ext uri="{FF2B5EF4-FFF2-40B4-BE49-F238E27FC236}">
                <a16:creationId xmlns:a16="http://schemas.microsoft.com/office/drawing/2014/main" id="{1A629FBA-7350-1AC8-06D5-0B04AF64CB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43696">
            <a:off x="2965599" y="-48174"/>
            <a:ext cx="12363284" cy="6954347"/>
          </a:xfrm>
          <a:prstGeom prst="rect">
            <a:avLst/>
          </a:prstGeom>
          <a:effectLst>
            <a:outerShdw blurRad="445394" dist="504776" dir="3998170" sx="99238" sy="99238" algn="tl" rotWithShape="0">
              <a:prstClr val="black">
                <a:alpha val="64269"/>
              </a:prstClr>
            </a:outerShdw>
          </a:effectLst>
        </p:spPr>
      </p:pic>
      <p:pic>
        <p:nvPicPr>
          <p:cNvPr id="9" name="Picture 8">
            <a:extLst>
              <a:ext uri="{FF2B5EF4-FFF2-40B4-BE49-F238E27FC236}">
                <a16:creationId xmlns:a16="http://schemas.microsoft.com/office/drawing/2014/main" id="{647BCAF1-02D4-E7DE-6580-B9F1DA41DF4B}"/>
              </a:ext>
            </a:extLst>
          </p:cNvPr>
          <p:cNvPicPr>
            <a:picLocks noChangeAspect="1"/>
          </p:cNvPicPr>
          <p:nvPr/>
        </p:nvPicPr>
        <p:blipFill>
          <a:blip r:embed="rId5"/>
          <a:srcRect r="95756"/>
          <a:stretch/>
        </p:blipFill>
        <p:spPr>
          <a:xfrm rot="10800000">
            <a:off x="0" y="0"/>
            <a:ext cx="517451" cy="6858000"/>
          </a:xfrm>
          <a:prstGeom prst="rect">
            <a:avLst/>
          </a:prstGeom>
        </p:spPr>
      </p:pic>
      <p:sp>
        <p:nvSpPr>
          <p:cNvPr id="8" name="TextBox 7">
            <a:extLst>
              <a:ext uri="{FF2B5EF4-FFF2-40B4-BE49-F238E27FC236}">
                <a16:creationId xmlns:a16="http://schemas.microsoft.com/office/drawing/2014/main" id="{0E653478-1B64-E394-B8D2-D884C7B2456E}"/>
              </a:ext>
            </a:extLst>
          </p:cNvPr>
          <p:cNvSpPr txBox="1"/>
          <p:nvPr/>
        </p:nvSpPr>
        <p:spPr>
          <a:xfrm>
            <a:off x="1067165" y="2071686"/>
            <a:ext cx="4839365" cy="4786314"/>
          </a:xfrm>
          <a:prstGeom prst="rect">
            <a:avLst/>
          </a:prstGeom>
        </p:spPr>
        <p:txBody>
          <a:bodyPr vert="horz" lIns="91440" tIns="45720" rIns="91440" bIns="45720" rtlCol="0">
            <a:normAutofit fontScale="62500" lnSpcReduction="20000"/>
          </a:bodyPr>
          <a:lstStyle/>
          <a:p>
            <a:pPr>
              <a:lnSpc>
                <a:spcPct val="107000"/>
              </a:lnSpc>
              <a:spcAft>
                <a:spcPts val="800"/>
              </a:spcAft>
            </a:pPr>
            <a:r>
              <a:rPr lang="en-GB" sz="3500" b="1" dirty="0">
                <a:solidFill>
                  <a:srgbClr val="2A524D"/>
                </a:solidFill>
                <a:latin typeface="Arial" panose="020B0604020202020204" pitchFamily="34" charset="0"/>
                <a:cs typeface="Arial" panose="020B0604020202020204" pitchFamily="34" charset="0"/>
              </a:rPr>
              <a:t>NON-AUTHORISED CLAIMS</a:t>
            </a:r>
            <a:endParaRPr lang="en-DE" sz="35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Night drops allow you to burn calories </a:t>
            </a:r>
            <a:br>
              <a:rPr lang="en-US" altLang="en-US" sz="2400" dirty="0">
                <a:solidFill>
                  <a:schemeClr val="tx1">
                    <a:lumMod val="75000"/>
                    <a:lumOff val="25000"/>
                  </a:schemeClr>
                </a:solidFill>
                <a:latin typeface="Arial"/>
                <a:cs typeface="Arial"/>
              </a:rPr>
            </a:br>
            <a:r>
              <a:rPr lang="en-US" altLang="en-US" sz="2400" dirty="0">
                <a:solidFill>
                  <a:schemeClr val="tx1">
                    <a:lumMod val="75000"/>
                    <a:lumOff val="25000"/>
                  </a:schemeClr>
                </a:solidFill>
                <a:latin typeface="Arial"/>
                <a:cs typeface="Arial"/>
              </a:rPr>
              <a:t>while you sleep</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The night formula burns abdominal fat </a:t>
            </a:r>
            <a:br>
              <a:rPr lang="en-US" altLang="en-US" sz="2400" dirty="0">
                <a:solidFill>
                  <a:schemeClr val="tx1">
                    <a:lumMod val="75000"/>
                    <a:lumOff val="25000"/>
                  </a:schemeClr>
                </a:solidFill>
                <a:latin typeface="Arial"/>
                <a:cs typeface="Arial"/>
              </a:rPr>
            </a:br>
            <a:r>
              <a:rPr lang="en-US" altLang="en-US" sz="2400" dirty="0">
                <a:solidFill>
                  <a:schemeClr val="tx1">
                    <a:lumMod val="75000"/>
                    <a:lumOff val="25000"/>
                  </a:schemeClr>
                </a:solidFill>
                <a:latin typeface="Arial"/>
                <a:cs typeface="Arial"/>
              </a:rPr>
              <a:t>while you rest</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Fight cellulite</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reduce visceral fat</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Combat stress and depression</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Resolve all digestion issues</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you stay motivated</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with stress and </a:t>
            </a:r>
            <a:r>
              <a:rPr lang="en-US" altLang="en-US" sz="2400" dirty="0" err="1">
                <a:solidFill>
                  <a:schemeClr val="tx1">
                    <a:lumMod val="75000"/>
                    <a:lumOff val="25000"/>
                  </a:schemeClr>
                </a:solidFill>
                <a:latin typeface="Arial"/>
                <a:cs typeface="Arial"/>
              </a:rPr>
              <a:t>stabilising</a:t>
            </a:r>
            <a:r>
              <a:rPr lang="en-US" altLang="en-US" sz="2400" dirty="0">
                <a:solidFill>
                  <a:schemeClr val="tx1">
                    <a:lumMod val="75000"/>
                    <a:lumOff val="25000"/>
                  </a:schemeClr>
                </a:solidFill>
                <a:latin typeface="Arial"/>
                <a:cs typeface="Arial"/>
              </a:rPr>
              <a:t> your mood </a:t>
            </a:r>
            <a:br>
              <a:rPr lang="en-US" altLang="en-US" sz="2400" dirty="0">
                <a:solidFill>
                  <a:schemeClr val="tx1">
                    <a:lumMod val="75000"/>
                    <a:lumOff val="25000"/>
                  </a:schemeClr>
                </a:solidFill>
                <a:latin typeface="Arial"/>
                <a:cs typeface="Arial"/>
              </a:rPr>
            </a:br>
            <a:r>
              <a:rPr lang="en-US" altLang="en-US" sz="2400" dirty="0">
                <a:solidFill>
                  <a:schemeClr val="tx1">
                    <a:lumMod val="75000"/>
                    <a:lumOff val="25000"/>
                  </a:schemeClr>
                </a:solidFill>
                <a:latin typeface="Arial"/>
                <a:cs typeface="Arial"/>
              </a:rPr>
              <a:t>so you don’t overeat</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stimulate metabolism</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curb hunger &amp; control appetite</a:t>
            </a:r>
          </a:p>
          <a:p>
            <a:pPr marL="342900" indent="-342900">
              <a:lnSpc>
                <a:spcPct val="107000"/>
              </a:lnSpc>
              <a:spcAft>
                <a:spcPts val="800"/>
              </a:spcAft>
              <a:buFont typeface="Arial" panose="020B0604020202020204" pitchFamily="34" charset="0"/>
              <a:buChar char="•"/>
              <a:tabLst>
                <a:tab pos="457200" algn="l"/>
              </a:tabLst>
            </a:pPr>
            <a:r>
              <a:rPr lang="en-US" altLang="en-US" sz="2400" dirty="0">
                <a:solidFill>
                  <a:schemeClr val="tx1">
                    <a:lumMod val="75000"/>
                    <a:lumOff val="25000"/>
                  </a:schemeClr>
                </a:solidFill>
                <a:latin typeface="Arial"/>
                <a:cs typeface="Arial"/>
              </a:rPr>
              <a:t>Help balance hormones, including insulin, leptin, ghrelin &amp; cortisol</a:t>
            </a:r>
          </a:p>
        </p:txBody>
      </p:sp>
      <p:sp>
        <p:nvSpPr>
          <p:cNvPr id="10" name="TextBox 9">
            <a:extLst>
              <a:ext uri="{FF2B5EF4-FFF2-40B4-BE49-F238E27FC236}">
                <a16:creationId xmlns:a16="http://schemas.microsoft.com/office/drawing/2014/main" id="{8F9C3712-7FE6-0323-B813-C5695DC047FD}"/>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GB" sz="3500" b="1" dirty="0">
                <a:solidFill>
                  <a:srgbClr val="2A524D"/>
                </a:solidFill>
                <a:latin typeface="Arial" panose="020B0604020202020204" pitchFamily="34" charset="0"/>
                <a:cs typeface="Arial" panose="020B0604020202020204" pitchFamily="34" charset="0"/>
              </a:rPr>
              <a:t>DAY &amp; NIGHT DROPS</a:t>
            </a:r>
            <a:endParaRPr lang="en-US" sz="3500" kern="100" baseline="30000" dirty="0">
              <a:solidFill>
                <a:schemeClr val="tx1">
                  <a:lumMod val="75000"/>
                  <a:lumOff val="25000"/>
                </a:schemeClr>
              </a:solidFill>
              <a:latin typeface="Arial" panose="020B0604020202020204" pitchFamily="34" charset="0"/>
              <a:cs typeface="Arial" panose="020B0604020202020204" pitchFamily="34" charset="0"/>
            </a:endParaRPr>
          </a:p>
          <a:p>
            <a:pPr>
              <a:lnSpc>
                <a:spcPct val="90000"/>
              </a:lnSpc>
              <a:spcBef>
                <a:spcPct val="0"/>
              </a:spcBef>
              <a:spcAft>
                <a:spcPts val="800"/>
              </a:spcAft>
            </a:pPr>
            <a:endParaRPr lang="en-US" sz="4000" dirty="0">
              <a:solidFill>
                <a:srgbClr val="2A524D"/>
              </a:solidFill>
              <a:latin typeface="+mj-lt"/>
              <a:ea typeface="+mj-ea"/>
              <a:cs typeface="+mj-cs"/>
            </a:endParaRPr>
          </a:p>
        </p:txBody>
      </p:sp>
      <p:sp>
        <p:nvSpPr>
          <p:cNvPr id="15" name="Rounded Rectangle 14">
            <a:extLst>
              <a:ext uri="{FF2B5EF4-FFF2-40B4-BE49-F238E27FC236}">
                <a16:creationId xmlns:a16="http://schemas.microsoft.com/office/drawing/2014/main" id="{78A9CC17-AA49-F0D7-2AA8-6F7CFBEE8112}"/>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16" name="Picture 15">
            <a:extLst>
              <a:ext uri="{FF2B5EF4-FFF2-40B4-BE49-F238E27FC236}">
                <a16:creationId xmlns:a16="http://schemas.microsoft.com/office/drawing/2014/main" id="{09F96F0C-11CF-922D-3697-F5B370E3CF15}"/>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4" name="Picture 3">
            <a:extLst>
              <a:ext uri="{FF2B5EF4-FFF2-40B4-BE49-F238E27FC236}">
                <a16:creationId xmlns:a16="http://schemas.microsoft.com/office/drawing/2014/main" id="{ED3238F5-84DE-5DBE-EEBC-D69BEB545D59}"/>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2287357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71BBA-FCDB-411D-C988-808A975FC59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971776E-190C-2FCF-BE92-A03258B9F413}"/>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E6C77762-9C4A-7C52-072F-188074ED446C}"/>
              </a:ext>
            </a:extLst>
          </p:cNvPr>
          <p:cNvSpPr txBox="1"/>
          <p:nvPr/>
        </p:nvSpPr>
        <p:spPr>
          <a:xfrm>
            <a:off x="1067165" y="2084692"/>
            <a:ext cx="4839365" cy="4786314"/>
          </a:xfrm>
          <a:prstGeom prst="rect">
            <a:avLst/>
          </a:prstGeom>
        </p:spPr>
        <p:txBody>
          <a:bodyPr vert="horz" lIns="91440" tIns="45720" rIns="91440" bIns="45720" rtlCol="0">
            <a:normAutofit fontScale="55000" lnSpcReduction="20000"/>
          </a:bodyPr>
          <a:lstStyle/>
          <a:p>
            <a:pPr>
              <a:lnSpc>
                <a:spcPct val="107000"/>
              </a:lnSpc>
              <a:spcAft>
                <a:spcPts val="800"/>
              </a:spcAft>
            </a:pPr>
            <a:r>
              <a:rPr lang="en-GB" sz="3500" b="1" dirty="0">
                <a:solidFill>
                  <a:srgbClr val="2A524D"/>
                </a:solidFill>
                <a:latin typeface="Arial" panose="020B0604020202020204" pitchFamily="34" charset="0"/>
                <a:cs typeface="Arial" panose="020B0604020202020204" pitchFamily="34" charset="0"/>
              </a:rPr>
              <a:t>AUTHORISED CLAIMS</a:t>
            </a:r>
            <a:endParaRPr lang="en-DE" sz="35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Low-glycemic</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Contains plant-derived amino acids</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Good source of DHA </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Dairy, soy and wheat free</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Sweetened with Stevia</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Plant source of protein</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No artificial flavors</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No preservatives</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Biotin contributes to normal functioning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of the nervous system</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Biotin contributes to normal macronutrient metabolism</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Biotin contributes to the maintenance of hair and skin</a:t>
            </a:r>
          </a:p>
          <a:p>
            <a:pPr marL="342900" indent="-342900">
              <a:lnSpc>
                <a:spcPct val="107000"/>
              </a:lnSpc>
              <a:spcAft>
                <a:spcPts val="800"/>
              </a:spcAft>
              <a:buFont typeface="Arial" panose="020B0604020202020204" pitchFamily="34" charset="0"/>
              <a:buChar char="•"/>
              <a:tabLst>
                <a:tab pos="457200" algn="l"/>
              </a:tabLst>
            </a:pPr>
            <a:r>
              <a:rPr lang="en-US" altLang="en-US" sz="2600" dirty="0">
                <a:solidFill>
                  <a:schemeClr val="tx1">
                    <a:lumMod val="75000"/>
                    <a:lumOff val="25000"/>
                  </a:schemeClr>
                </a:solidFill>
                <a:latin typeface="Arial"/>
                <a:cs typeface="Arial"/>
              </a:rPr>
              <a:t>Vitamin E contributes to the protection of cells </a:t>
            </a:r>
            <a:br>
              <a:rPr lang="en-US" altLang="en-US" sz="2600" dirty="0">
                <a:solidFill>
                  <a:schemeClr val="tx1">
                    <a:lumMod val="75000"/>
                    <a:lumOff val="25000"/>
                  </a:schemeClr>
                </a:solidFill>
                <a:latin typeface="Arial"/>
                <a:cs typeface="Arial"/>
              </a:rPr>
            </a:br>
            <a:r>
              <a:rPr lang="en-US" altLang="en-US" sz="2600" dirty="0">
                <a:solidFill>
                  <a:schemeClr val="tx1">
                    <a:lumMod val="75000"/>
                    <a:lumOff val="25000"/>
                  </a:schemeClr>
                </a:solidFill>
                <a:latin typeface="Arial"/>
                <a:cs typeface="Arial"/>
              </a:rPr>
              <a:t>from oxidative stress</a:t>
            </a:r>
          </a:p>
          <a:p>
            <a:pPr marL="342900" indent="-342900">
              <a:lnSpc>
                <a:spcPct val="107000"/>
              </a:lnSpc>
              <a:spcAft>
                <a:spcPts val="800"/>
              </a:spcAft>
              <a:buFont typeface="Arial" panose="020B0604020202020204" pitchFamily="34" charset="0"/>
              <a:buChar char="•"/>
              <a:tabLst>
                <a:tab pos="457200" algn="l"/>
              </a:tabLst>
            </a:pPr>
            <a:r>
              <a:rPr lang="en-US" altLang="en-US" sz="2600" dirty="0" err="1">
                <a:solidFill>
                  <a:schemeClr val="tx1">
                    <a:lumMod val="75000"/>
                    <a:lumOff val="25000"/>
                  </a:schemeClr>
                </a:solidFill>
                <a:latin typeface="Arial"/>
                <a:cs typeface="Arial"/>
              </a:rPr>
              <a:t>PureNourish</a:t>
            </a:r>
            <a:r>
              <a:rPr lang="en-US" altLang="en-US" sz="2600" baseline="30000" dirty="0">
                <a:solidFill>
                  <a:schemeClr val="tx1">
                    <a:lumMod val="75000"/>
                    <a:lumOff val="25000"/>
                  </a:schemeClr>
                </a:solidFill>
                <a:latin typeface="Arial"/>
                <a:cs typeface="Arial"/>
              </a:rPr>
              <a:t>™</a:t>
            </a:r>
            <a:r>
              <a:rPr lang="en-US" altLang="en-US" sz="2600" dirty="0">
                <a:solidFill>
                  <a:schemeClr val="tx1">
                    <a:lumMod val="75000"/>
                    <a:lumOff val="25000"/>
                  </a:schemeClr>
                </a:solidFill>
                <a:latin typeface="Arial"/>
                <a:cs typeface="Arial"/>
              </a:rPr>
              <a:t> is a food supplement designed to aid digestion and optimize the absorption of nutrients</a:t>
            </a:r>
            <a:endParaRPr lang="en-US" sz="20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144A467-4921-504C-59BB-B090CF0793B8}"/>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PURENOURISH</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6294C009-F17A-EFD2-5331-3ECCB43AFDC8}"/>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up of a white powder&#10;&#10;AI-generated content may be incorrect.">
            <a:extLst>
              <a:ext uri="{FF2B5EF4-FFF2-40B4-BE49-F238E27FC236}">
                <a16:creationId xmlns:a16="http://schemas.microsoft.com/office/drawing/2014/main" id="{7BBDB816-797C-2FD1-3720-203D5774CEDA}"/>
              </a:ext>
            </a:extLst>
          </p:cNvPr>
          <p:cNvPicPr>
            <a:picLocks noChangeAspect="1"/>
          </p:cNvPicPr>
          <p:nvPr/>
        </p:nvPicPr>
        <p:blipFill>
          <a:blip r:embed="rId4"/>
          <a:srcRect l="17268" t="185" r="24238" b="659"/>
          <a:stretch/>
        </p:blipFill>
        <p:spPr>
          <a:xfrm>
            <a:off x="6123616" y="-13800"/>
            <a:ext cx="6068383" cy="6880784"/>
          </a:xfrm>
          <a:prstGeom prst="rect">
            <a:avLst/>
          </a:prstGeom>
        </p:spPr>
      </p:pic>
      <p:pic>
        <p:nvPicPr>
          <p:cNvPr id="3" name="Picture 2" descr="A white bag with a glass of liquid in it&#10;&#10;AI-generated content may be incorrect.">
            <a:extLst>
              <a:ext uri="{FF2B5EF4-FFF2-40B4-BE49-F238E27FC236}">
                <a16:creationId xmlns:a16="http://schemas.microsoft.com/office/drawing/2014/main" id="{7E4F0638-686C-BE02-C1CE-D10D8DF3FB9B}"/>
              </a:ext>
            </a:extLst>
          </p:cNvPr>
          <p:cNvPicPr>
            <a:picLocks noChangeAspect="1"/>
          </p:cNvPicPr>
          <p:nvPr/>
        </p:nvPicPr>
        <p:blipFill>
          <a:blip r:embed="rId5"/>
          <a:srcRect l="32910" t="10848" r="33004" b="5614"/>
          <a:stretch>
            <a:fillRect/>
          </a:stretch>
        </p:blipFill>
        <p:spPr>
          <a:xfrm>
            <a:off x="7348985" y="695290"/>
            <a:ext cx="3679099" cy="4508340"/>
          </a:xfrm>
          <a:prstGeom prst="rect">
            <a:avLst/>
          </a:prstGeom>
          <a:effectLst>
            <a:outerShdw blurRad="330200" dist="165100" dir="2700000" sx="101000" sy="101000" algn="ctr" rotWithShape="0">
              <a:srgbClr val="000000">
                <a:alpha val="39000"/>
              </a:srgbClr>
            </a:outerShdw>
          </a:effectLst>
        </p:spPr>
      </p:pic>
      <p:sp>
        <p:nvSpPr>
          <p:cNvPr id="4" name="Rounded Rectangle 3">
            <a:extLst>
              <a:ext uri="{FF2B5EF4-FFF2-40B4-BE49-F238E27FC236}">
                <a16:creationId xmlns:a16="http://schemas.microsoft.com/office/drawing/2014/main" id="{252DEBE9-2885-7E7F-D3B7-FC47D5477C3E}"/>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5" name="Picture 4">
            <a:extLst>
              <a:ext uri="{FF2B5EF4-FFF2-40B4-BE49-F238E27FC236}">
                <a16:creationId xmlns:a16="http://schemas.microsoft.com/office/drawing/2014/main" id="{D3F19F7B-7129-76B7-A800-C52A3FAD9860}"/>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6" name="Picture 5">
            <a:extLst>
              <a:ext uri="{FF2B5EF4-FFF2-40B4-BE49-F238E27FC236}">
                <a16:creationId xmlns:a16="http://schemas.microsoft.com/office/drawing/2014/main" id="{EFF03F17-74F9-1699-80BF-24E18B71ADB2}"/>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750943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D9B94-99AC-8D27-4EF8-0870C67CE1C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AA41C34-E377-1CBA-9592-4DECF1AE2C6F}"/>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9257F651-45D8-8F78-CB2D-26AE623F51B6}"/>
              </a:ext>
            </a:extLst>
          </p:cNvPr>
          <p:cNvSpPr txBox="1"/>
          <p:nvPr/>
        </p:nvSpPr>
        <p:spPr>
          <a:xfrm>
            <a:off x="1067165" y="2071686"/>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NON-AUTHORISED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Removes belly fat</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Boosts metabolism </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Any reference to any medical condition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Supports optimal memory function</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Aids cardiovascular and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liver wellness</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Probiotic, prebiotic and enzyme blend</a:t>
            </a:r>
          </a:p>
        </p:txBody>
      </p:sp>
      <p:sp>
        <p:nvSpPr>
          <p:cNvPr id="12" name="TextBox 11">
            <a:extLst>
              <a:ext uri="{FF2B5EF4-FFF2-40B4-BE49-F238E27FC236}">
                <a16:creationId xmlns:a16="http://schemas.microsoft.com/office/drawing/2014/main" id="{C5FA2CB3-1A16-2AAB-BB64-F846EB72188D}"/>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PURENOURISH</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latin typeface="+mj-lt"/>
              <a:ea typeface="+mj-ea"/>
              <a:cs typeface="+mj-cs"/>
            </a:endParaRPr>
          </a:p>
        </p:txBody>
      </p:sp>
      <p:cxnSp>
        <p:nvCxnSpPr>
          <p:cNvPr id="13" name="Straight Connector 12">
            <a:extLst>
              <a:ext uri="{FF2B5EF4-FFF2-40B4-BE49-F238E27FC236}">
                <a16:creationId xmlns:a16="http://schemas.microsoft.com/office/drawing/2014/main" id="{A0BB32A7-D0B7-88D7-497F-ECE34E2FF51E}"/>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A close-up of a white powder&#10;&#10;AI-generated content may be incorrect.">
            <a:extLst>
              <a:ext uri="{FF2B5EF4-FFF2-40B4-BE49-F238E27FC236}">
                <a16:creationId xmlns:a16="http://schemas.microsoft.com/office/drawing/2014/main" id="{68DE9F9E-AA01-4E1E-47DE-02B881837067}"/>
              </a:ext>
            </a:extLst>
          </p:cNvPr>
          <p:cNvPicPr>
            <a:picLocks noChangeAspect="1"/>
          </p:cNvPicPr>
          <p:nvPr/>
        </p:nvPicPr>
        <p:blipFill>
          <a:blip r:embed="rId4"/>
          <a:srcRect l="17268" t="185" r="24238" b="659"/>
          <a:stretch/>
        </p:blipFill>
        <p:spPr>
          <a:xfrm>
            <a:off x="6123616" y="-13800"/>
            <a:ext cx="6068383" cy="6880784"/>
          </a:xfrm>
          <a:prstGeom prst="rect">
            <a:avLst/>
          </a:prstGeom>
        </p:spPr>
      </p:pic>
      <p:sp>
        <p:nvSpPr>
          <p:cNvPr id="4" name="Rounded Rectangle 3">
            <a:extLst>
              <a:ext uri="{FF2B5EF4-FFF2-40B4-BE49-F238E27FC236}">
                <a16:creationId xmlns:a16="http://schemas.microsoft.com/office/drawing/2014/main" id="{A7DACF14-6DF0-09EC-2B46-64CD831E9E37}"/>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E9FD59B0-7D77-8CEE-A1FC-51CEAE869C87}"/>
              </a:ext>
            </a:extLst>
          </p:cNvPr>
          <p:cNvPicPr>
            <a:picLocks noChangeAspect="1"/>
          </p:cNvPicPr>
          <p:nvPr/>
        </p:nvPicPr>
        <p:blipFill>
          <a:blip r:embed="rId5"/>
          <a:stretch>
            <a:fillRect/>
          </a:stretch>
        </p:blipFill>
        <p:spPr>
          <a:xfrm>
            <a:off x="10899035" y="5594352"/>
            <a:ext cx="863600" cy="863600"/>
          </a:xfrm>
          <a:prstGeom prst="rect">
            <a:avLst/>
          </a:prstGeom>
        </p:spPr>
      </p:pic>
      <p:pic>
        <p:nvPicPr>
          <p:cNvPr id="3" name="Picture 2" descr="A white bag with a glass of liquid in it&#10;&#10;AI-generated content may be incorrect.">
            <a:extLst>
              <a:ext uri="{FF2B5EF4-FFF2-40B4-BE49-F238E27FC236}">
                <a16:creationId xmlns:a16="http://schemas.microsoft.com/office/drawing/2014/main" id="{1CEB1B9E-D99A-4A82-80F0-17D4766C10B6}"/>
              </a:ext>
            </a:extLst>
          </p:cNvPr>
          <p:cNvPicPr>
            <a:picLocks noChangeAspect="1"/>
          </p:cNvPicPr>
          <p:nvPr/>
        </p:nvPicPr>
        <p:blipFill>
          <a:blip r:embed="rId6"/>
          <a:srcRect l="32910" t="10848" r="33004" b="5614"/>
          <a:stretch>
            <a:fillRect/>
          </a:stretch>
        </p:blipFill>
        <p:spPr>
          <a:xfrm>
            <a:off x="7348985" y="695290"/>
            <a:ext cx="3679099" cy="4508340"/>
          </a:xfrm>
          <a:prstGeom prst="rect">
            <a:avLst/>
          </a:prstGeom>
          <a:effectLst>
            <a:outerShdw blurRad="330200" dist="165100" dir="2700000" sx="101000" sy="101000" algn="ctr" rotWithShape="0">
              <a:srgbClr val="000000">
                <a:alpha val="39000"/>
              </a:srgbClr>
            </a:outerShdw>
          </a:effectLst>
        </p:spPr>
      </p:pic>
      <p:pic>
        <p:nvPicPr>
          <p:cNvPr id="7" name="Picture 6">
            <a:extLst>
              <a:ext uri="{FF2B5EF4-FFF2-40B4-BE49-F238E27FC236}">
                <a16:creationId xmlns:a16="http://schemas.microsoft.com/office/drawing/2014/main" id="{DBAA2821-7B31-EDD8-A519-EB3C5A25C4C1}"/>
              </a:ext>
            </a:extLst>
          </p:cNvPr>
          <p:cNvPicPr>
            <a:picLocks noChangeAspect="1"/>
          </p:cNvPicPr>
          <p:nvPr/>
        </p:nvPicPr>
        <p:blipFill>
          <a:blip r:embed="rId7"/>
          <a:stretch>
            <a:fillRect/>
          </a:stretch>
        </p:blipFill>
        <p:spPr>
          <a:xfrm>
            <a:off x="684938" y="2064453"/>
            <a:ext cx="359925" cy="359925"/>
          </a:xfrm>
          <a:prstGeom prst="rect">
            <a:avLst/>
          </a:prstGeom>
        </p:spPr>
      </p:pic>
    </p:spTree>
    <p:extLst>
      <p:ext uri="{BB962C8B-B14F-4D97-AF65-F5344CB8AC3E}">
        <p14:creationId xmlns:p14="http://schemas.microsoft.com/office/powerpoint/2010/main" val="8923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22AE-EE9B-F396-3CEF-AA3F4881A50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7F572D3-3859-F7FF-D7C2-17949DB69BB2}"/>
              </a:ext>
            </a:extLst>
          </p:cNvPr>
          <p:cNvPicPr>
            <a:picLocks noChangeAspect="1"/>
          </p:cNvPicPr>
          <p:nvPr/>
        </p:nvPicPr>
        <p:blipFill>
          <a:blip r:embed="rId3"/>
          <a:srcRect r="95756"/>
          <a:stretch/>
        </p:blipFill>
        <p:spPr>
          <a:xfrm rot="10800000">
            <a:off x="0" y="0"/>
            <a:ext cx="517451" cy="6858000"/>
          </a:xfrm>
          <a:prstGeom prst="rect">
            <a:avLst/>
          </a:prstGeom>
        </p:spPr>
      </p:pic>
      <p:sp>
        <p:nvSpPr>
          <p:cNvPr id="10" name="TextBox 9">
            <a:extLst>
              <a:ext uri="{FF2B5EF4-FFF2-40B4-BE49-F238E27FC236}">
                <a16:creationId xmlns:a16="http://schemas.microsoft.com/office/drawing/2014/main" id="{7614DDCD-27F1-A9AC-0214-771D186F283F}"/>
              </a:ext>
            </a:extLst>
          </p:cNvPr>
          <p:cNvSpPr txBox="1"/>
          <p:nvPr/>
        </p:nvSpPr>
        <p:spPr>
          <a:xfrm>
            <a:off x="1067165" y="2036961"/>
            <a:ext cx="4839365" cy="4786314"/>
          </a:xfrm>
          <a:prstGeom prst="rect">
            <a:avLst/>
          </a:prstGeom>
        </p:spPr>
        <p:txBody>
          <a:bodyPr vert="horz" lIns="91440" tIns="45720" rIns="91440" bIns="45720" rtlCol="0">
            <a:normAutofit/>
          </a:bodyPr>
          <a:lstStyle/>
          <a:p>
            <a:pPr>
              <a:lnSpc>
                <a:spcPct val="107000"/>
              </a:lnSpc>
              <a:spcAft>
                <a:spcPts val="800"/>
              </a:spcAft>
            </a:pPr>
            <a:r>
              <a:rPr lang="en-GB" sz="2200" b="1" dirty="0">
                <a:solidFill>
                  <a:srgbClr val="2A524D"/>
                </a:solidFill>
                <a:latin typeface="Arial" panose="020B0604020202020204" pitchFamily="34" charset="0"/>
                <a:cs typeface="Arial" panose="020B0604020202020204" pitchFamily="34" charset="0"/>
              </a:rPr>
              <a:t>AUTHORISED CLAIMS</a:t>
            </a:r>
            <a:endParaRPr lang="en-DE" sz="2200" b="1" dirty="0">
              <a:solidFill>
                <a:srgbClr val="2A524D"/>
              </a:solidFill>
              <a:latin typeface="Arial" panose="020B0604020202020204" pitchFamily="34" charset="0"/>
              <a:cs typeface="Arial" panose="020B0604020202020204" pitchFamily="34" charset="0"/>
            </a:endParaRP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Enriched with pure cocoa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for flavor</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It’s blended with cocoa beans valued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not just for their wonderful </a:t>
            </a:r>
            <a:r>
              <a:rPr lang="en-US" altLang="en-US" sz="1700" dirty="0" err="1">
                <a:solidFill>
                  <a:schemeClr val="tx1">
                    <a:lumMod val="75000"/>
                    <a:lumOff val="25000"/>
                  </a:schemeClr>
                </a:solidFill>
                <a:latin typeface="Arial"/>
                <a:cs typeface="Arial"/>
              </a:rPr>
              <a:t>flavour</a:t>
            </a:r>
            <a:r>
              <a:rPr lang="en-US" altLang="en-US" sz="1700" dirty="0">
                <a:solidFill>
                  <a:schemeClr val="tx1">
                    <a:lumMod val="75000"/>
                    <a:lumOff val="25000"/>
                  </a:schemeClr>
                </a:solidFill>
                <a:latin typeface="Arial"/>
                <a:cs typeface="Arial"/>
              </a:rPr>
              <a:t> but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also for their high nutrient content</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With added Vitamin B6, Power Boost contributes to the reduction of tiredness </a:t>
            </a:r>
            <a:br>
              <a:rPr lang="en-US" altLang="en-US" sz="1700" dirty="0">
                <a:solidFill>
                  <a:schemeClr val="tx1">
                    <a:lumMod val="75000"/>
                    <a:lumOff val="25000"/>
                  </a:schemeClr>
                </a:solidFill>
                <a:latin typeface="Arial"/>
                <a:cs typeface="Arial"/>
              </a:rPr>
            </a:br>
            <a:r>
              <a:rPr lang="en-US" altLang="en-US" sz="1700" dirty="0">
                <a:solidFill>
                  <a:schemeClr val="tx1">
                    <a:lumMod val="75000"/>
                    <a:lumOff val="25000"/>
                  </a:schemeClr>
                </a:solidFill>
                <a:latin typeface="Arial"/>
                <a:cs typeface="Arial"/>
              </a:rPr>
              <a:t>and fatigue, to a normal energy-yielding metabolism, and to normal protein and glycogen metabolism</a:t>
            </a:r>
          </a:p>
          <a:p>
            <a:pPr marL="342900" indent="-342900">
              <a:lnSpc>
                <a:spcPct val="107000"/>
              </a:lnSpc>
              <a:spcAft>
                <a:spcPts val="800"/>
              </a:spcAft>
              <a:buFont typeface="Arial" panose="020B0604020202020204" pitchFamily="34" charset="0"/>
              <a:buChar char="•"/>
              <a:tabLst>
                <a:tab pos="457200" algn="l"/>
              </a:tabLst>
            </a:pPr>
            <a:r>
              <a:rPr lang="en-US" altLang="en-US" sz="1700" dirty="0">
                <a:solidFill>
                  <a:schemeClr val="tx1">
                    <a:lumMod val="75000"/>
                    <a:lumOff val="25000"/>
                  </a:schemeClr>
                </a:solidFill>
                <a:latin typeface="Arial"/>
                <a:cs typeface="Arial"/>
              </a:rPr>
              <a:t>Contains L-glutamine and Branch-chain amino acids (BCAAs)</a:t>
            </a:r>
          </a:p>
        </p:txBody>
      </p:sp>
      <p:sp>
        <p:nvSpPr>
          <p:cNvPr id="12" name="TextBox 11">
            <a:extLst>
              <a:ext uri="{FF2B5EF4-FFF2-40B4-BE49-F238E27FC236}">
                <a16:creationId xmlns:a16="http://schemas.microsoft.com/office/drawing/2014/main" id="{9A69D56F-D540-5676-8C89-977A51F4D353}"/>
              </a:ext>
            </a:extLst>
          </p:cNvPr>
          <p:cNvSpPr txBox="1"/>
          <p:nvPr/>
        </p:nvSpPr>
        <p:spPr>
          <a:xfrm>
            <a:off x="995725" y="695290"/>
            <a:ext cx="4084275" cy="1422444"/>
          </a:xfrm>
          <a:prstGeom prst="rect">
            <a:avLst/>
          </a:prstGeom>
        </p:spPr>
        <p:txBody>
          <a:bodyPr vert="horz" lIns="91440" tIns="45720" rIns="91440" bIns="45720" rtlCol="0" anchor="ctr">
            <a:normAutofit/>
          </a:bodyPr>
          <a:lstStyle/>
          <a:p>
            <a:pPr>
              <a:lnSpc>
                <a:spcPct val="90000"/>
              </a:lnSpc>
              <a:spcBef>
                <a:spcPct val="0"/>
              </a:spcBef>
              <a:spcAft>
                <a:spcPts val="800"/>
              </a:spcAft>
            </a:pPr>
            <a:r>
              <a:rPr lang="en-US" sz="3500" b="1" dirty="0">
                <a:solidFill>
                  <a:srgbClr val="2A524D"/>
                </a:solidFill>
                <a:latin typeface="Arial" panose="020B0604020202020204" pitchFamily="34" charset="0"/>
                <a:cs typeface="Arial" panose="020B0604020202020204" pitchFamily="34" charset="0"/>
              </a:rPr>
              <a:t>POWER BOOST</a:t>
            </a:r>
            <a:r>
              <a:rPr lang="en-GB" sz="3200" b="1" baseline="30000" dirty="0">
                <a:solidFill>
                  <a:srgbClr val="2A524D"/>
                </a:solidFill>
                <a:latin typeface="Arial" panose="020B0604020202020204" pitchFamily="34" charset="0"/>
                <a:cs typeface="Arial" panose="020B0604020202020204" pitchFamily="34" charset="0"/>
              </a:rPr>
              <a:t>™</a:t>
            </a:r>
          </a:p>
          <a:p>
            <a:pPr>
              <a:lnSpc>
                <a:spcPct val="90000"/>
              </a:lnSpc>
              <a:spcBef>
                <a:spcPct val="0"/>
              </a:spcBef>
              <a:spcAft>
                <a:spcPts val="800"/>
              </a:spcAft>
            </a:pPr>
            <a:endParaRPr lang="en-US" sz="4000" dirty="0">
              <a:solidFill>
                <a:srgbClr val="2A524D"/>
              </a:solidFill>
            </a:endParaRPr>
          </a:p>
        </p:txBody>
      </p:sp>
      <p:cxnSp>
        <p:nvCxnSpPr>
          <p:cNvPr id="13" name="Straight Connector 12">
            <a:extLst>
              <a:ext uri="{FF2B5EF4-FFF2-40B4-BE49-F238E27FC236}">
                <a16:creationId xmlns:a16="http://schemas.microsoft.com/office/drawing/2014/main" id="{C3ABF8F4-B2B8-9666-0EEF-19976BA15FAB}"/>
              </a:ext>
            </a:extLst>
          </p:cNvPr>
          <p:cNvCxnSpPr>
            <a:cxnSpLocks/>
          </p:cNvCxnSpPr>
          <p:nvPr/>
        </p:nvCxnSpPr>
        <p:spPr>
          <a:xfrm flipV="1">
            <a:off x="1067165" y="1711762"/>
            <a:ext cx="9642141" cy="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2AFB9A95-8F21-AFE3-3556-3720D797AA30}"/>
              </a:ext>
            </a:extLst>
          </p:cNvPr>
          <p:cNvPicPr>
            <a:picLocks noChangeAspect="1"/>
          </p:cNvPicPr>
          <p:nvPr/>
        </p:nvPicPr>
        <p:blipFill>
          <a:blip r:embed="rId4"/>
          <a:srcRect l="20602" r="20602"/>
          <a:stretch/>
        </p:blipFill>
        <p:spPr>
          <a:xfrm>
            <a:off x="6123616" y="-13800"/>
            <a:ext cx="6068383" cy="6880784"/>
          </a:xfrm>
          <a:prstGeom prst="rect">
            <a:avLst/>
          </a:prstGeom>
        </p:spPr>
      </p:pic>
      <p:pic>
        <p:nvPicPr>
          <p:cNvPr id="3" name="Picture 2">
            <a:extLst>
              <a:ext uri="{FF2B5EF4-FFF2-40B4-BE49-F238E27FC236}">
                <a16:creationId xmlns:a16="http://schemas.microsoft.com/office/drawing/2014/main" id="{AA28A0F7-CF4D-4277-8FC9-DB883ED1C566}"/>
              </a:ext>
            </a:extLst>
          </p:cNvPr>
          <p:cNvPicPr>
            <a:picLocks noChangeAspect="1"/>
          </p:cNvPicPr>
          <p:nvPr/>
        </p:nvPicPr>
        <p:blipFill>
          <a:blip r:embed="rId5"/>
          <a:srcRect l="8360" r="8360"/>
          <a:stretch/>
        </p:blipFill>
        <p:spPr>
          <a:xfrm>
            <a:off x="6700826" y="298244"/>
            <a:ext cx="4904468" cy="6009898"/>
          </a:xfrm>
          <a:prstGeom prst="rect">
            <a:avLst/>
          </a:prstGeom>
          <a:effectLst>
            <a:outerShdw blurRad="330200" dist="165100" dir="2700000" sx="101000" sy="101000" algn="ctr" rotWithShape="0">
              <a:srgbClr val="000000">
                <a:alpha val="39000"/>
              </a:srgbClr>
            </a:outerShdw>
          </a:effectLst>
        </p:spPr>
      </p:pic>
      <p:sp>
        <p:nvSpPr>
          <p:cNvPr id="4" name="Rounded Rectangle 3">
            <a:extLst>
              <a:ext uri="{FF2B5EF4-FFF2-40B4-BE49-F238E27FC236}">
                <a16:creationId xmlns:a16="http://schemas.microsoft.com/office/drawing/2014/main" id="{89DE5BD7-2560-5A51-C077-D16D6CBDD194}"/>
              </a:ext>
            </a:extLst>
          </p:cNvPr>
          <p:cNvSpPr/>
          <p:nvPr/>
        </p:nvSpPr>
        <p:spPr>
          <a:xfrm>
            <a:off x="10810404" y="5504124"/>
            <a:ext cx="1040863" cy="1044057"/>
          </a:xfrm>
          <a:prstGeom prst="roundRect">
            <a:avLst>
              <a:gd name="adj" fmla="val 10638"/>
            </a:avLst>
          </a:prstGeom>
          <a:solidFill>
            <a:schemeClr val="bg1"/>
          </a:solidFill>
          <a:ln w="76200">
            <a:solidFill>
              <a:srgbClr val="2A524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a:t>
            </a:r>
          </a:p>
        </p:txBody>
      </p:sp>
      <p:pic>
        <p:nvPicPr>
          <p:cNvPr id="6" name="Picture 5">
            <a:extLst>
              <a:ext uri="{FF2B5EF4-FFF2-40B4-BE49-F238E27FC236}">
                <a16:creationId xmlns:a16="http://schemas.microsoft.com/office/drawing/2014/main" id="{53935C01-496C-258D-BCA2-31C28CD202D9}"/>
              </a:ext>
            </a:extLst>
          </p:cNvPr>
          <p:cNvPicPr>
            <a:picLocks noChangeAspect="1"/>
          </p:cNvPicPr>
          <p:nvPr/>
        </p:nvPicPr>
        <p:blipFill>
          <a:blip r:embed="rId6"/>
          <a:stretch>
            <a:fillRect/>
          </a:stretch>
        </p:blipFill>
        <p:spPr>
          <a:xfrm>
            <a:off x="10899035" y="5594352"/>
            <a:ext cx="863600" cy="863600"/>
          </a:xfrm>
          <a:prstGeom prst="rect">
            <a:avLst/>
          </a:prstGeom>
        </p:spPr>
      </p:pic>
      <p:pic>
        <p:nvPicPr>
          <p:cNvPr id="7" name="Picture 6">
            <a:extLst>
              <a:ext uri="{FF2B5EF4-FFF2-40B4-BE49-F238E27FC236}">
                <a16:creationId xmlns:a16="http://schemas.microsoft.com/office/drawing/2014/main" id="{3D412888-C1D3-32E1-A6AA-61A36B993545}"/>
              </a:ext>
            </a:extLst>
          </p:cNvPr>
          <p:cNvPicPr>
            <a:picLocks noChangeAspect="1"/>
          </p:cNvPicPr>
          <p:nvPr/>
        </p:nvPicPr>
        <p:blipFill>
          <a:blip r:embed="rId7"/>
          <a:stretch>
            <a:fillRect/>
          </a:stretch>
        </p:blipFill>
        <p:spPr>
          <a:xfrm>
            <a:off x="676561" y="2061326"/>
            <a:ext cx="359924" cy="359924"/>
          </a:xfrm>
          <a:prstGeom prst="rect">
            <a:avLst/>
          </a:prstGeom>
        </p:spPr>
      </p:pic>
    </p:spTree>
    <p:extLst>
      <p:ext uri="{BB962C8B-B14F-4D97-AF65-F5344CB8AC3E}">
        <p14:creationId xmlns:p14="http://schemas.microsoft.com/office/powerpoint/2010/main" val="37184481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1621</TotalTime>
  <Words>1993</Words>
  <Application>Microsoft Macintosh PowerPoint</Application>
  <PresentationFormat>Widescreen</PresentationFormat>
  <Paragraphs>315</Paragraphs>
  <Slides>36</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Erica Bui</dc:creator>
  <cp:lastModifiedBy>Katharina Schlottke</cp:lastModifiedBy>
  <cp:revision>195</cp:revision>
  <dcterms:created xsi:type="dcterms:W3CDTF">2024-10-22T09:44:30Z</dcterms:created>
  <dcterms:modified xsi:type="dcterms:W3CDTF">2025-09-09T11:10:25Z</dcterms:modified>
</cp:coreProperties>
</file>