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8"/>
  </p:notesMasterIdLst>
  <p:sldIdLst>
    <p:sldId id="434" r:id="rId2"/>
    <p:sldId id="257" r:id="rId3"/>
    <p:sldId id="2145710174" r:id="rId4"/>
    <p:sldId id="2145710154" r:id="rId5"/>
    <p:sldId id="2145710155" r:id="rId6"/>
    <p:sldId id="2145710156" r:id="rId7"/>
    <p:sldId id="2145710157" r:id="rId8"/>
    <p:sldId id="2145710158" r:id="rId9"/>
    <p:sldId id="2145710159" r:id="rId10"/>
    <p:sldId id="2145710160" r:id="rId11"/>
    <p:sldId id="2145710161" r:id="rId12"/>
    <p:sldId id="2145710162" r:id="rId13"/>
    <p:sldId id="427" r:id="rId14"/>
    <p:sldId id="436" r:id="rId15"/>
    <p:sldId id="437" r:id="rId16"/>
    <p:sldId id="438" r:id="rId17"/>
    <p:sldId id="439" r:id="rId18"/>
    <p:sldId id="440" r:id="rId19"/>
    <p:sldId id="441" r:id="rId20"/>
    <p:sldId id="429" r:id="rId21"/>
    <p:sldId id="442" r:id="rId22"/>
    <p:sldId id="443" r:id="rId23"/>
    <p:sldId id="2145710163" r:id="rId24"/>
    <p:sldId id="2145710169" r:id="rId25"/>
    <p:sldId id="2145710170" r:id="rId26"/>
    <p:sldId id="2145710164" r:id="rId27"/>
    <p:sldId id="2145710171" r:id="rId28"/>
    <p:sldId id="2145710165" r:id="rId29"/>
    <p:sldId id="2145710172" r:id="rId30"/>
    <p:sldId id="2145710173" r:id="rId31"/>
    <p:sldId id="444" r:id="rId32"/>
    <p:sldId id="445" r:id="rId33"/>
    <p:sldId id="446" r:id="rId34"/>
    <p:sldId id="447" r:id="rId35"/>
    <p:sldId id="274" r:id="rId36"/>
    <p:sldId id="2145710175" r:id="rId37"/>
  </p:sldIdLst>
  <p:sldSz cx="12192000" cy="6858000"/>
  <p:notesSz cx="6858000" cy="9144000"/>
  <p:defaultTextStyle>
    <a:defPPr>
      <a:defRPr lang="en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BFA46CE-D4CA-443A-80E0-761908369C09}" name="Dovile Minkeviciute" initials="DM" userId="S::dovilem@partner.co::b37bedab-5d6d-4e1c-bc9b-1aaf86c1fe5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A524D"/>
    <a:srgbClr val="DCFD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900"/>
    <p:restoredTop sz="94660"/>
  </p:normalViewPr>
  <p:slideViewPr>
    <p:cSldViewPr snapToGrid="0" showGuides="1">
      <p:cViewPr>
        <p:scale>
          <a:sx n="95" d="100"/>
          <a:sy n="95" d="100"/>
        </p:scale>
        <p:origin x="904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8/10/relationships/authors" Target="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41AC84-E452-CD41-AB24-AB71A1D9C198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42D928-6CA8-2041-BD28-376B40CB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70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2250D2-48A9-07E6-A463-9D750837E7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52D86D-715B-8A49-1C6D-DFD485E63E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B8E59A-18CF-EF4B-2C42-DBCEBDA7C4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F776A-D02B-B1CD-AA89-FF7DAFB383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367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2265B-0905-7080-EDB2-BDA060A55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3F55DD-FA8C-E683-4F23-F91CC32F7D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D5C4D0-3886-2CFA-72EE-66657062E3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5857B-4AFD-E025-7EE7-2C69318288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337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9038C-DD6E-0A8E-080D-045AE5A29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8424AA-221F-E90F-DFBB-A54609B68F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A44FEA-2BD6-9AE9-DCC4-8B3CEE8ACB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D3C749-F3D1-9A27-3E8C-E457446CFA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401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044AE-5048-8301-782F-A9D7094D7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60AE81-3CDB-FAF1-2B4A-25BC082DAE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B7D988-7945-BEDB-017E-BA3C67E351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974B28-8A19-56E0-6F1E-7BA4BB01A7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87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CCE23-9FA6-A98B-3372-7E6AF98F0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FB1B21-9F5E-E912-9A9B-59B47FE401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9156BE-361D-CE85-34BD-A01A8CC744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611A97-8B27-40BF-CF1E-FBB5B4E288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018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BF9FC-4E4F-C419-61C9-03CD551D8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1001DA-12BF-381C-023D-A8DEF25F5C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8E43A6-D8B3-D322-040C-CB669E3E77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2F7FD3-759D-0D72-EA8F-46B8940E08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5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0C280-EDFA-473C-2A5F-547AD68F7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879546-EDF7-041A-E7E6-F8055F71CE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92C510-4D24-517B-282F-64AB0CECCC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7DECA-7E46-C696-D6A3-4396D536DA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055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030EE-DE2B-473B-448C-88109DA79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6DD9D2-DC8D-99BC-5724-F819A0D3C8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FA0FD8-11D5-3084-6F6B-A2E2A18B66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287A61-ED5A-5157-892B-011F2076AE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7312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B3D719-FBCB-1D6C-C730-EBFC7DC68D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CECDD6-A335-550A-C1B5-E8FA3C6D7E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DB2A45-0A3E-87B0-9E00-401899A011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944BE3-3924-D676-9A35-3E2643E325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042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1BFBE-E14B-B0F1-8F8C-287C70065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B79123-9076-8AB9-79CE-2DC33EDB6F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A0EC40-FEB4-420B-AA7D-37ACD7A06F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C9ABD-8C82-0A95-9D43-010D1F0136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5101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5195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85222-7C35-E49D-06D9-01E0A15DC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B803D4-ADE7-A126-A934-043FB21BB7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C89945-11B7-C0BA-CEF3-12E8718136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5A0B3-B936-7C8E-D59B-B3A30EFB4C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6211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E97E9-4C91-02E7-DDDD-03A46865B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7C38CE-AB14-E7CC-EB71-A9FE524306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1EF12B-8A6B-5F0A-015E-56E9804CB0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8D3ED-58FC-A23A-8F26-CCC18AB77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9660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0C5B1-37E0-E0A5-79B3-1BAF2A883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A0906A-04F7-F2F3-F566-D131FB1B82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57FF99-1ADD-9778-56D2-B7357A6875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DAC13-9AE4-25F1-F428-834AEFA00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0870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91D74-A89A-7E91-8DE8-9F3404DAB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1C7AD2-D536-67B2-DB9A-9F797D961E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B53D31-EABE-3F4E-624D-893157AAF7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738EC6-00A6-95AE-3F2E-811E1C8B4B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309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496A5-F554-B379-A5DD-7D818A8A6C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519942-D620-2DBB-73EE-A443C0866D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B5C518-45AE-8DA7-3F3A-6B1DC52151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AD121-28E2-72C9-FEDD-1B22BEDA81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927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6D571-C268-B042-CBAA-FDD25FA7C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030CB9-54BD-887F-0421-35C6E74123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F8D766-B03D-E9E3-DAA0-AA5BF0CB30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A2F3B-C2C9-1EAF-7DEC-EA92F00518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2904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179D8-5264-3603-548D-C2BC1F9FB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E28FB9-6C35-2077-9E96-F5EFFB93F2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5EEB6C-0244-F2F5-BB2A-39A177CD06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98899-AE52-D8E1-E915-DFE1D08CA7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8099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7E1D5-0099-F7E3-B4D0-4D8DE30AD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62173C-F03F-7236-C425-4FBFF2EE29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85F3EC-C429-7A54-6E2B-019201BABD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00966-A3C3-E00E-015C-9FA8C7D06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42D928-6CA8-2041-BD28-376B40CB2BA1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80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823D1-B13C-C90C-8817-82B368D9D6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FBD89A-3FE1-70AB-E0C3-01BE8FB2A0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BA915-B53C-CE5C-CB7D-6AC9060F3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2AFE8-1F65-F9A4-080A-711922E35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58DB6-89F8-7E37-8054-A25A71070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165902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9C666-5380-89D5-219E-A3381D137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B2A30-CDE9-F913-8E3A-8D17C36EE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54A60-B61E-5DFF-506A-703882A57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05746-1BDB-4099-B87D-901AE4D39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BB556-2D82-BADF-3907-AFCC8CF0E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1217868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DDFE1-BD15-A310-3A64-2A7FF29D7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456D2A-AA72-31C4-D0E3-B8F8DF28A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7E246-C2BB-E6BA-B924-AFD54DF63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5F6220-A1BA-48E2-741D-EF75996F5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29FCA-FF08-C504-8E5E-9E047AA54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53309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D7359-3104-324F-25D9-D0F83EA57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0F973-A9CF-35FC-3BD7-8894416AB6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14C1CC-4DA5-5C1E-07AB-08C67C209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0137F-ABC1-B670-865A-0907F9360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2A259-A8FC-0942-F802-63172889F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4BAF74-07BA-3221-D2D9-6686B0320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948714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91BA0-FB18-4EA2-B0E8-5DF52B64B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3F670-1E3A-87C8-175F-4953B87A44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CD8EE6-0100-C1C2-F436-3B0DAD936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AE9B83-1F71-8FBD-1D87-CF04D2AFE4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B7D866-91F0-B021-477A-7317C14CA6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3BABA9-ED37-E715-3BAC-78E339A6D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16537B-ABA2-D4A4-CA88-49A0E9184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908374-466F-184E-FD69-10E01DA60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192041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D7E5-F785-DD8C-A74E-2201D880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59BDCC-549D-6F72-302D-C08F96C95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D4723F-19EF-08C6-BC67-215750790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1BE222-2F48-F5CC-D120-15B294EC1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782698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A935F7-8B0E-0074-1D44-9316FFF1F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8E4A22-FBF6-671B-5284-F819171D3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6A09EE-0FEA-0BF9-C403-622F1CB66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492754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3EA6-CD10-2D54-5DC6-CBA9B1B6C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13F58-206F-EA12-02AF-A4A1A807F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3E9B1E-E8DA-59CC-B9FD-A72AB71EA1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41591-DA44-B6BD-83B2-61AF6FF11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76438-3787-F5FB-996B-5A1A32F03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6536CB-3DC2-6ADB-1ADD-651E60E25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143389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BE92A-ADA9-4E9A-695C-CD5A5D815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022DC1-60AE-6B88-C8B1-3FFC619FF8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DDBD6C-3B81-ABE8-7373-7747306352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8305FE-7843-85BD-5930-3A6766B04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D6BE5-F68C-F8BC-A26A-4718DEEED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9EAE23-4785-65B9-6F5C-BCF66D6D8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1299533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35A4D-7C3E-F2C0-4F9A-D147B8D54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1D921A-5BED-61A2-C19A-EF6E5FBFB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1A82F-7182-36CB-BC8B-08F7EE4D4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33D5C-F3D6-FC9B-FE8C-80C7C270B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347D7-358A-B58D-03D5-10B602217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09491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EAD96E-FD5B-B602-7A23-840FE70985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EE7AA8-EC45-557D-A67E-9DB5CFCE44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7A234-5E4F-4A4D-8041-BB2DEDA28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D1904-021B-E633-7350-FFE2B1EB2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A8C38-B91C-6905-CD79-61D94AC3B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629447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7CBFC9-D6DB-08E7-2BCF-22FE15E51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A3E310-5C19-CD5F-BFA8-C813C70F67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82DCA-AC4E-299A-9E69-DB35D5BAF1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74EF2E-1E39-B942-9BFC-4E8FEFCB9FA2}" type="datetimeFigureOut">
              <a:rPr lang="en-IT" smtClean="0"/>
              <a:t>11/12/25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B7D0F-DA04-E504-5C94-F8D4BCE95B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70A35-EB24-5AE8-135F-1407C6E85E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9A49C5-2789-7C49-AA42-528D25D36005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1959129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em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emf"/><Relationship Id="rId5" Type="http://schemas.openxmlformats.org/officeDocument/2006/relationships/image" Target="../media/image1.jp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emf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5.emf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emf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9.emf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emf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emf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5.emf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12.png"/><Relationship Id="rId4" Type="http://schemas.openxmlformats.org/officeDocument/2006/relationships/image" Target="../media/image25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microsoft.com/office/2007/relationships/hdphoto" Target="../media/hdphoto1.wdp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5.png"/><Relationship Id="rId4" Type="http://schemas.openxmlformats.org/officeDocument/2006/relationships/image" Target="../media/image2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microsoft.com/office/2007/relationships/hdphoto" Target="../media/hdphoto2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12.png"/><Relationship Id="rId4" Type="http://schemas.openxmlformats.org/officeDocument/2006/relationships/image" Target="../media/image2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32.emf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32.emf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32.emf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4.png"/><Relationship Id="rId7" Type="http://schemas.openxmlformats.org/officeDocument/2006/relationships/image" Target="../media/image38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5" Type="http://schemas.openxmlformats.org/officeDocument/2006/relationships/image" Target="../media/image38.emf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7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5" Type="http://schemas.openxmlformats.org/officeDocument/2006/relationships/image" Target="../media/image38.emf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emf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emf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emf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emf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1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png"/><Relationship Id="rId5" Type="http://schemas.openxmlformats.org/officeDocument/2006/relationships/image" Target="../media/image44.emf"/><Relationship Id="rId4" Type="http://schemas.openxmlformats.org/officeDocument/2006/relationships/image" Target="../media/image4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emf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48.emf"/><Relationship Id="rId4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48.emf"/><Relationship Id="rId4" Type="http://schemas.openxmlformats.org/officeDocument/2006/relationships/image" Target="../media/image4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51.emf"/><Relationship Id="rId4" Type="http://schemas.openxmlformats.org/officeDocument/2006/relationships/image" Target="../media/image5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51.emf"/><Relationship Id="rId4" Type="http://schemas.openxmlformats.org/officeDocument/2006/relationships/image" Target="../media/image5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emf"/><Relationship Id="rId5" Type="http://schemas.microsoft.com/office/2007/relationships/hdphoto" Target="../media/hdphoto3.wdp"/><Relationship Id="rId4" Type="http://schemas.openxmlformats.org/officeDocument/2006/relationships/image" Target="../media/image5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emf"/><Relationship Id="rId5" Type="http://schemas.microsoft.com/office/2007/relationships/hdphoto" Target="../media/hdphoto4.wdp"/><Relationship Id="rId4" Type="http://schemas.openxmlformats.org/officeDocument/2006/relationships/image" Target="../media/image5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DC22A-4352-965B-DC13-C28C151F9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2EE477-17F5-9C94-548A-30C8E2FF7A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3F327CD-C4F9-DCB4-A1E0-1A6D6B5B3B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25" b="7825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9FA36B9-066C-980A-1E9A-6F9628F54A1B}"/>
              </a:ext>
            </a:extLst>
          </p:cNvPr>
          <p:cNvSpPr/>
          <p:nvPr/>
        </p:nvSpPr>
        <p:spPr>
          <a:xfrm>
            <a:off x="0" y="267346"/>
            <a:ext cx="12192000" cy="6858001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65937"/>
                </a:schemeClr>
              </a:gs>
              <a:gs pos="9000">
                <a:schemeClr val="tx1">
                  <a:alpha val="43743"/>
                </a:schemeClr>
              </a:gs>
              <a:gs pos="56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85B4FC-0BCF-0C74-F24A-6F7F5A7C0AFF}"/>
              </a:ext>
            </a:extLst>
          </p:cNvPr>
          <p:cNvSpPr txBox="1"/>
          <p:nvPr/>
        </p:nvSpPr>
        <p:spPr>
          <a:xfrm>
            <a:off x="744872" y="4453441"/>
            <a:ext cx="10263554" cy="24045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6000" b="1" dirty="0">
                <a:solidFill>
                  <a:schemeClr val="bg1"/>
                </a:solidFill>
                <a:latin typeface="Arial"/>
                <a:cs typeface="Arial"/>
              </a:rPr>
              <a:t>TEAM DI CONFORMITÀ EMEA</a:t>
            </a:r>
            <a:endParaRPr lang="en-US" sz="60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17864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3769F9-B4DF-3044-22C7-CC59EAF48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with text&#10;&#10;AI-generated content may be incorrect.">
            <a:extLst>
              <a:ext uri="{FF2B5EF4-FFF2-40B4-BE49-F238E27FC236}">
                <a16:creationId xmlns:a16="http://schemas.microsoft.com/office/drawing/2014/main" id="{DBF7DF7D-2F53-F0E4-CD77-15265AC99E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88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A7E15A-54AF-BF28-ADB0-EB07744DC3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0A4E71-616E-13C0-7EED-78FEEB3978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1C6B5E1-0B74-58BF-3514-F8BDA60F8304}"/>
              </a:ext>
            </a:extLst>
          </p:cNvPr>
          <p:cNvSpPr txBox="1"/>
          <p:nvPr/>
        </p:nvSpPr>
        <p:spPr>
          <a:xfrm>
            <a:off x="1067165" y="2071686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Formulato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controllo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 peso in modo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naturale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consumare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meno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calorie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grazie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pasti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pianificati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studiati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secondo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raccomandazioni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È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possibile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perdere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fino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8 kg in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28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giorni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seconda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vari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fattori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Include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prodotti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raccomandati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esercizio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nutrizione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Giorno e Notte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sono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integratori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alimentari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supportano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mentre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segui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Sistema Body Balance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Giorno e Notte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contengono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ricca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selezione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vegetali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nutrienti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specifici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tuo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benessere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B5E11A-909B-3FA9-00E6-13635501F6CC}"/>
              </a:ext>
            </a:extLst>
          </p:cNvPr>
          <p:cNvSpPr txBox="1"/>
          <p:nvPr/>
        </p:nvSpPr>
        <p:spPr>
          <a:xfrm>
            <a:off x="995725" y="695290"/>
            <a:ext cx="491080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 SISTEMA </a:t>
            </a:r>
            <a:b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BALANCE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8FB833-1AA9-7F1A-1C9A-72CA1856D760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7A2B331-E256-2CCE-3B08-87EB16F247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568" t="24610" r="30937" b="6014"/>
          <a:stretch>
            <a:fillRect/>
          </a:stretch>
        </p:blipFill>
        <p:spPr>
          <a:xfrm>
            <a:off x="6116232" y="-21364"/>
            <a:ext cx="6075768" cy="690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429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B4C00-01DE-3434-B54B-661A617613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0FB548B-C653-DDEE-27FB-0B9CF9608B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A407E6-A412-F177-EEDC-1EEC664A60AB}"/>
              </a:ext>
            </a:extLst>
          </p:cNvPr>
          <p:cNvSpPr txBox="1"/>
          <p:nvPr/>
        </p:nvSpPr>
        <p:spPr>
          <a:xfrm>
            <a:off x="1067165" y="2071686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35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L'assunzione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alimenti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contenenti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eritritolo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posto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dello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zucchero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(come le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Giorno) induce un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aumento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minore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della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glicemia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rispetto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agli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alimenti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contenenti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zucchero</a:t>
            </a:r>
            <a:endParaRPr lang="en-US" altLang="en-US" sz="2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Giorno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contengono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biotina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energetico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macronutrienti</a:t>
            </a:r>
            <a:endParaRPr lang="en-US" altLang="en-US" sz="2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Giorno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contengono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cromo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macronutrienti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livelli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glucosio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nel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sangue</a:t>
            </a:r>
            <a:endParaRPr lang="en-US" altLang="en-US" sz="2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Giorno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sono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formulate con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miscela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ingredienti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selezionati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cura: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fagiolo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bianco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fava di cacao,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chicchi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caffè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verde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foglie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tè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verde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semi di guarana,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corteccia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cannella</a:t>
            </a:r>
            <a:endParaRPr lang="en-US" altLang="en-US" sz="2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Questi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naturali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sono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stati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inclusi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supportare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tua</a:t>
            </a:r>
            <a:r>
              <a:rPr lang="en-US" altLang="en-US" sz="2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routine </a:t>
            </a:r>
            <a:r>
              <a:rPr lang="en-US" altLang="en-US" sz="2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quotidiana</a:t>
            </a:r>
            <a:endParaRPr lang="en-US" altLang="en-US" sz="2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A1D5E2-8B06-9035-0368-447086A4C1B9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GOCCE GIORNO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4E1C1CE-46E7-58B8-EF61-D5A14DCF8169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011B6DA-C349-153C-ADC8-112C514EDD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15" name="Picture 14" descr="A close up of a bubble&#10;&#10;Description automatically generated">
            <a:extLst>
              <a:ext uri="{FF2B5EF4-FFF2-40B4-BE49-F238E27FC236}">
                <a16:creationId xmlns:a16="http://schemas.microsoft.com/office/drawing/2014/main" id="{4344CC33-6DA4-90FD-9136-25A9BF837B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381" t="30066" r="33959" b="26129"/>
          <a:stretch>
            <a:fillRect/>
          </a:stretch>
        </p:blipFill>
        <p:spPr>
          <a:xfrm>
            <a:off x="6116232" y="-21364"/>
            <a:ext cx="6075768" cy="690592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F120BD3-4A64-F4B6-49EB-A27669A1BEE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142" r="8142"/>
          <a:stretch/>
        </p:blipFill>
        <p:spPr>
          <a:xfrm>
            <a:off x="7204586" y="201877"/>
            <a:ext cx="3879907" cy="6954347"/>
          </a:xfrm>
          <a:prstGeom prst="rect">
            <a:avLst/>
          </a:prstGeom>
          <a:effectLst>
            <a:outerShdw blurRad="445394" dist="504776" dir="4020000" sx="99000" sy="99000" algn="tl" rotWithShape="0">
              <a:prstClr val="black">
                <a:alpha val="64269"/>
              </a:prstClr>
            </a:outerShdw>
          </a:effectLst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EACB12AB-EE78-98AE-B424-177CAF289143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0CD7B61-85E3-8107-E9B5-02EDA900F7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959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438205-43D2-0A98-9200-FE5FDEA45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A8BE81F-425F-C928-354F-A0423B0223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01D59B0-01FA-3FFA-C7AD-B235DF71E6E8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A96E05A4-64C1-EA7A-04FE-05D1454D5620}"/>
              </a:ext>
            </a:extLst>
          </p:cNvPr>
          <p:cNvSpPr txBox="1"/>
          <p:nvPr/>
        </p:nvSpPr>
        <p:spPr>
          <a:xfrm>
            <a:off x="1067165" y="2023076"/>
            <a:ext cx="4622435" cy="4646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7750" indent="-357750">
              <a:lnSpc>
                <a:spcPct val="87000"/>
              </a:lnSpc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Le Gocce Notte contengono astragalo, </a:t>
            </a:r>
            <a:b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un tonico che contribuisce all'attività </a:t>
            </a:r>
            <a:b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600" dirty="0" err="1">
                <a:latin typeface="Arial" panose="020B0604020202020204" pitchFamily="34" charset="0"/>
                <a:cs typeface="Arial" panose="020B0604020202020204" pitchFamily="34" charset="0"/>
              </a:rPr>
              <a:t>adattogena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e al benessere fisico e mentale</a:t>
            </a:r>
          </a:p>
          <a:p>
            <a:pPr marL="357750" indent="-357750">
              <a:lnSpc>
                <a:spcPct val="87000"/>
              </a:lnSpc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Le Gocce Notte contengono </a:t>
            </a:r>
            <a:r>
              <a:rPr lang="it-IT" sz="1600" dirty="0" err="1">
                <a:latin typeface="Arial" panose="020B0604020202020204" pitchFamily="34" charset="0"/>
                <a:cs typeface="Arial" panose="020B0604020202020204" pitchFamily="34" charset="0"/>
              </a:rPr>
              <a:t>adattogeni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che contribuiscono al mantenimento </a:t>
            </a:r>
            <a:b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dei normali processi fisiologici</a:t>
            </a:r>
          </a:p>
          <a:p>
            <a:pPr marL="357750" indent="-357750">
              <a:lnSpc>
                <a:spcPct val="87000"/>
              </a:lnSpc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Il basilico sacro nelle Gocce Notte favorisce </a:t>
            </a:r>
            <a:b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la resistenza allo stress temporaneo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7750" indent="-357750">
              <a:lnSpc>
                <a:spcPct val="87000"/>
              </a:lnSpc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Le gocce Giorno e Notte contengono una ricca selezione di estratti vegetali e nutrienti specifici per supportare il benessere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753E0F-09F4-215C-2531-30F110CF942F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GOCCE NOTTE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555B63-0420-6926-78CA-8A386CF548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966" t="27559" r="30729" b="21165"/>
          <a:stretch>
            <a:fillRect/>
          </a:stretch>
        </p:blipFill>
        <p:spPr>
          <a:xfrm flipV="1">
            <a:off x="6116232" y="-21364"/>
            <a:ext cx="6075768" cy="69059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8815C9-2085-9614-4C84-0DA8D96D48B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142" r="8142"/>
          <a:stretch/>
        </p:blipFill>
        <p:spPr>
          <a:xfrm>
            <a:off x="7204586" y="201877"/>
            <a:ext cx="3879907" cy="6954347"/>
          </a:xfrm>
          <a:prstGeom prst="rect">
            <a:avLst/>
          </a:prstGeom>
          <a:effectLst>
            <a:outerShdw blurRad="445394" dist="504776" dir="4020000" sx="99000" sy="99000" algn="tl" rotWithShape="0">
              <a:prstClr val="black">
                <a:alpha val="64269"/>
              </a:prstClr>
            </a:outerShdw>
          </a:effectLst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1B91DC6-CAAA-D304-FD6E-E0F418284E17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3A3BA3D-9D2D-1CCD-1C46-A2159D6DE9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4AFBF8F-9EB1-300D-C17F-9A14BB2567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933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269D2-1E1E-EBE3-D13D-58DE1788F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7BA773-8CB5-E3EA-C406-3890951689A4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lose up of a bubble&#10;&#10;Description automatically generated">
            <a:extLst>
              <a:ext uri="{FF2B5EF4-FFF2-40B4-BE49-F238E27FC236}">
                <a16:creationId xmlns:a16="http://schemas.microsoft.com/office/drawing/2014/main" id="{2DE3EF3F-D456-8EC9-DA0F-1CC6413B15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458" t="30952" r="35882" b="25243"/>
          <a:stretch/>
        </p:blipFill>
        <p:spPr>
          <a:xfrm>
            <a:off x="6116232" y="-21364"/>
            <a:ext cx="6075768" cy="6905928"/>
          </a:xfrm>
          <a:prstGeom prst="rect">
            <a:avLst/>
          </a:prstGeom>
        </p:spPr>
      </p:pic>
      <p:pic>
        <p:nvPicPr>
          <p:cNvPr id="3" name="Picture 2" descr="Two bottles of liquid with black caps&#10;&#10;AI-generated content may be incorrect.">
            <a:extLst>
              <a:ext uri="{FF2B5EF4-FFF2-40B4-BE49-F238E27FC236}">
                <a16:creationId xmlns:a16="http://schemas.microsoft.com/office/drawing/2014/main" id="{1A629FBA-7350-1AC8-06D5-0B04AF64CB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696">
            <a:off x="2965599" y="-48174"/>
            <a:ext cx="12363284" cy="6954347"/>
          </a:xfrm>
          <a:prstGeom prst="rect">
            <a:avLst/>
          </a:prstGeom>
          <a:effectLst>
            <a:outerShdw blurRad="445394" dist="504776" dir="3998170" sx="99238" sy="99238" algn="tl" rotWithShape="0">
              <a:prstClr val="black">
                <a:alpha val="64269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7BCAF1-02D4-E7DE-6580-B9F1DA41DF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653478-1B64-E394-B8D2-D884C7B2456E}"/>
              </a:ext>
            </a:extLst>
          </p:cNvPr>
          <p:cNvSpPr txBox="1"/>
          <p:nvPr/>
        </p:nvSpPr>
        <p:spPr>
          <a:xfrm>
            <a:off x="1067165" y="2071686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32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 le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Notte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bruci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calorie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mentre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dormi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formula delle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Gocce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Notte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brucia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grasso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addominale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mentre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riposi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Combattono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cellulite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ridurre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grasso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viscerale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Combattono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lo stress e la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depressione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Risolvono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tutti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problemi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digestione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Ti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rimanere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motivato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lo stress e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stabilizzare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l'umore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per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evitare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fame nervosa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Stimolano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frenare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fame e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controllare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l'appetito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bilanciare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gli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ormoni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tra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cui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insulina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leptina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grelina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cortisolo</a:t>
            </a:r>
            <a:endParaRPr lang="en-US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9C3712-7FE6-0323-B813-C5695DC047FD}"/>
              </a:ext>
            </a:extLst>
          </p:cNvPr>
          <p:cNvSpPr txBox="1"/>
          <p:nvPr/>
        </p:nvSpPr>
        <p:spPr>
          <a:xfrm>
            <a:off x="995725" y="390798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GOCCE GIORNO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 NOTTE</a:t>
            </a: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78A9CC17-AA49-F0D7-2AA8-6F7CFBEE8112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9F96F0C-11CF-922D-3697-F5B370E3CF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D3238F5-84DE-5DBE-EEBC-D69BEB545D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357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F71BBA-FCDB-411D-C988-808A975FC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971776E-190C-2FCF-BE92-A03258B9F4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C77762-9C4A-7C52-072F-188074ED446C}"/>
              </a:ext>
            </a:extLst>
          </p:cNvPr>
          <p:cNvSpPr txBox="1"/>
          <p:nvPr/>
        </p:nvSpPr>
        <p:spPr>
          <a:xfrm>
            <a:off x="1067165" y="2063672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2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42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 basso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indice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glicemico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amminoacidi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origine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vegetale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Buona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fonte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DHA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Privo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latticini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soia e grano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Dolcificato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stevia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Fonte di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proteine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vegetali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Senza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aromi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artificiali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Senza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conservanti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biotina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funzionamento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nervoso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biotina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macronutrienti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biotina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pelle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protezione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delle cellule </a:t>
            </a:r>
            <a:b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dallo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stress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ossidativo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PureNourish</a:t>
            </a:r>
            <a:r>
              <a:rPr lang="en-US" altLang="en-US" sz="26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™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è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un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integratore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alimentare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progettato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favorire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digestione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ottimizzare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l'assorbimento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nutrienti</a:t>
            </a:r>
            <a:endParaRPr lang="en-US" altLang="en-US" sz="2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44A467-4921-504C-59BB-B090CF0793B8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PURENOURISH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294C009-F17A-EFD2-5331-3ECCB43AFDC8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lose-up of a white powder&#10;&#10;AI-generated content may be incorrect.">
            <a:extLst>
              <a:ext uri="{FF2B5EF4-FFF2-40B4-BE49-F238E27FC236}">
                <a16:creationId xmlns:a16="http://schemas.microsoft.com/office/drawing/2014/main" id="{7BBDB816-797C-2FD1-3720-203D5774CED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68" t="185" r="24238" b="659"/>
          <a:stretch/>
        </p:blipFill>
        <p:spPr>
          <a:xfrm>
            <a:off x="6123616" y="-13800"/>
            <a:ext cx="6068383" cy="6880784"/>
          </a:xfrm>
          <a:prstGeom prst="rect">
            <a:avLst/>
          </a:prstGeom>
        </p:spPr>
      </p:pic>
      <p:pic>
        <p:nvPicPr>
          <p:cNvPr id="3" name="Picture 2" descr="A white bag with a glass of liquid in it&#10;&#10;AI-generated content may be incorrect.">
            <a:extLst>
              <a:ext uri="{FF2B5EF4-FFF2-40B4-BE49-F238E27FC236}">
                <a16:creationId xmlns:a16="http://schemas.microsoft.com/office/drawing/2014/main" id="{7E4F0638-686C-BE02-C1CE-D10D8DF3FB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910" t="10848" r="33004" b="5614"/>
          <a:stretch>
            <a:fillRect/>
          </a:stretch>
        </p:blipFill>
        <p:spPr>
          <a:xfrm>
            <a:off x="7348985" y="695290"/>
            <a:ext cx="3679099" cy="4508340"/>
          </a:xfrm>
          <a:prstGeom prst="rect">
            <a:avLst/>
          </a:prstGeom>
          <a:effectLst>
            <a:outerShdw blurRad="330200" dist="165100" dir="2700000" sx="101000" sy="101000" algn="ctr" rotWithShape="0">
              <a:srgbClr val="000000">
                <a:alpha val="39000"/>
              </a:srgbClr>
            </a:outerShdw>
          </a:effec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52DEBE9-2885-7E7F-D3B7-FC47D5477C3E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F19F7B-7129-76B7-A800-C52A3FAD98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F03F17-74F9-1699-80BF-24E18B71AD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F3B90E-6172-7702-7B40-9931A862D90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1152" y="86741"/>
            <a:ext cx="10834764" cy="541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3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D9B94-99AC-8D27-4EF8-0870C67CE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AA41C34-E377-1CBA-9592-4DECF1AE2C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57F651-45D8-8F78-CB2D-26AE623F51B6}"/>
              </a:ext>
            </a:extLst>
          </p:cNvPr>
          <p:cNvSpPr txBox="1"/>
          <p:nvPr/>
        </p:nvSpPr>
        <p:spPr>
          <a:xfrm>
            <a:off x="1067165" y="2040156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Elimina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grasso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addominale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Accelera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malattie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Favorisce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memoria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benessere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cardiovascolare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epatico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Miscela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probiotici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prebiotici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ed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enzimi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FA2CB3-1A16-2AAB-BB64-F846EB72188D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PURENOURISH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0BB32A7-D0B7-88D7-497F-ECE34E2FF51E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lose-up of a white powder&#10;&#10;AI-generated content may be incorrect.">
            <a:extLst>
              <a:ext uri="{FF2B5EF4-FFF2-40B4-BE49-F238E27FC236}">
                <a16:creationId xmlns:a16="http://schemas.microsoft.com/office/drawing/2014/main" id="{68DE9F9E-AA01-4E1E-47DE-02B8818370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68" t="185" r="24238" b="659"/>
          <a:stretch/>
        </p:blipFill>
        <p:spPr>
          <a:xfrm>
            <a:off x="6123616" y="-13800"/>
            <a:ext cx="6068383" cy="6880784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7DACF14-6DF0-09EC-2B46-64CD831E9E37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FD59B0-7D77-8CEE-A1FC-51CEAE869C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3" name="Picture 2" descr="A white bag with a glass of liquid in it&#10;&#10;AI-generated content may be incorrect.">
            <a:extLst>
              <a:ext uri="{FF2B5EF4-FFF2-40B4-BE49-F238E27FC236}">
                <a16:creationId xmlns:a16="http://schemas.microsoft.com/office/drawing/2014/main" id="{1CEB1B9E-D99A-4A82-80F0-17D4766C10B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2910" t="10848" r="33004" b="5614"/>
          <a:stretch>
            <a:fillRect/>
          </a:stretch>
        </p:blipFill>
        <p:spPr>
          <a:xfrm>
            <a:off x="7348985" y="695290"/>
            <a:ext cx="3679099" cy="4508340"/>
          </a:xfrm>
          <a:prstGeom prst="rect">
            <a:avLst/>
          </a:prstGeom>
          <a:effectLst>
            <a:outerShdw blurRad="330200" dist="165100" dir="2700000" sx="101000" sy="101000" algn="ctr" rotWithShape="0">
              <a:srgbClr val="000000">
                <a:alpha val="39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AA2821-7B31-EDD8-A519-EB3C5A25C4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9DE4C2-E30B-39B0-A463-67D7141E26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1152" y="86741"/>
            <a:ext cx="10834764" cy="541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34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E922AE-EE9B-F396-3CEF-AA3F4881A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7F572D3-3859-F7FF-D7C2-17949DB69B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14DDCD-27F1-A9AC-0214-771D186F283F}"/>
              </a:ext>
            </a:extLst>
          </p:cNvPr>
          <p:cNvSpPr txBox="1"/>
          <p:nvPr/>
        </p:nvSpPr>
        <p:spPr>
          <a:xfrm>
            <a:off x="1067165" y="202645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2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Arricchito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un gusto al cacao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Sono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presenti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fave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cacao,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apprezzate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non solo per il loro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straordinario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gusto ma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anche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il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contenuto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elevato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nutrienti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l'aggiunta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B6,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riduzione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senso di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stanchezza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affaticamento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al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energetico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al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proteico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glicogeno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L-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glutammina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amminoacidi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 catena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ramificata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(BCAAs)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69D56F-D540-5676-8C89-977A51F4D353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BOOST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3ABF8F4-B2B8-9666-0EEF-19976BA15FAB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2AFB9A95-8F21-AFE3-3556-3720D797AA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602" r="20602"/>
          <a:stretch/>
        </p:blipFill>
        <p:spPr>
          <a:xfrm>
            <a:off x="6123616" y="-13800"/>
            <a:ext cx="6068383" cy="688078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A28A0F7-CF4D-4277-8FC9-DB883ED1C5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360" r="8360"/>
          <a:stretch/>
        </p:blipFill>
        <p:spPr>
          <a:xfrm>
            <a:off x="6700826" y="298244"/>
            <a:ext cx="4904468" cy="6009898"/>
          </a:xfrm>
          <a:prstGeom prst="rect">
            <a:avLst/>
          </a:prstGeom>
          <a:effectLst>
            <a:outerShdw blurRad="330200" dist="165100" dir="2700000" sx="101000" sy="101000" algn="ctr" rotWithShape="0">
              <a:srgbClr val="000000">
                <a:alpha val="39000"/>
              </a:srgbClr>
            </a:outerShdw>
          </a:effec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9DE5BD7-2560-5A51-C077-D16D6CBDD194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935C01-496C-258D-BCA2-31C28CD202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412888-C1D3-32E1-A6AA-61A36B9935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8" name="Picture 7" descr="A white bag with a yellow object on it&#10;&#10;AI-generated content may be incorrect.">
            <a:extLst>
              <a:ext uri="{FF2B5EF4-FFF2-40B4-BE49-F238E27FC236}">
                <a16:creationId xmlns:a16="http://schemas.microsoft.com/office/drawing/2014/main" id="{039106B6-CBDC-D396-8D23-CA629E2E5E1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70912" y="298244"/>
            <a:ext cx="5964296" cy="6086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448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252DB-2366-F409-DF9E-EC3923ACB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FBE3CD8-6BE5-1451-2462-83D2FA9243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C2094C5-E821-9F24-33E3-01E67D402735}"/>
              </a:ext>
            </a:extLst>
          </p:cNvPr>
          <p:cNvSpPr txBox="1"/>
          <p:nvPr/>
        </p:nvSpPr>
        <p:spPr>
          <a:xfrm>
            <a:off x="1067165" y="203696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Accelera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Previene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complicazioni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malattie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fegato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condizione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medica o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diagnosi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specifica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45586B-CEA8-EDD9-B655-202A99D8B66B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BOOST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DEF6965-FA4A-4929-FFEA-438987D964B6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25A9C342-9567-CC6B-9DBC-B84100C2AC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602" r="20602"/>
          <a:stretch/>
        </p:blipFill>
        <p:spPr>
          <a:xfrm>
            <a:off x="6123616" y="-13800"/>
            <a:ext cx="6068383" cy="6880784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625608E-EF11-04ED-DC5D-192A9A78BFA4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15E74E-DDA8-2C89-CD73-F4E5448DB0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760EF40-236F-FA21-874C-A29859C16DC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360" r="8360"/>
          <a:stretch/>
        </p:blipFill>
        <p:spPr>
          <a:xfrm>
            <a:off x="6700826" y="298244"/>
            <a:ext cx="4904468" cy="6009898"/>
          </a:xfrm>
          <a:prstGeom prst="rect">
            <a:avLst/>
          </a:prstGeom>
          <a:effectLst>
            <a:outerShdw blurRad="330200" dist="165100" dir="2700000" sx="101000" sy="101000" algn="ctr" rotWithShape="0">
              <a:srgbClr val="000000">
                <a:alpha val="39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34DD5D-F0A9-0C66-63AC-27C86509AF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  <p:pic>
        <p:nvPicPr>
          <p:cNvPr id="5" name="Picture 4" descr="A white bag with a yellow object on it&#10;&#10;AI-generated content may be incorrect.">
            <a:extLst>
              <a:ext uri="{FF2B5EF4-FFF2-40B4-BE49-F238E27FC236}">
                <a16:creationId xmlns:a16="http://schemas.microsoft.com/office/drawing/2014/main" id="{B9114EA6-F81C-2DCC-A79D-AC4D83F63EA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70912" y="298244"/>
            <a:ext cx="5964296" cy="6086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783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9BD2C-BCEB-556F-0FC3-16F262747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3B382D7-30D2-67EC-BCF9-D981C22453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43E000-9555-B2AF-DD71-AA649C700CB3}"/>
              </a:ext>
            </a:extLst>
          </p:cNvPr>
          <p:cNvSpPr txBox="1"/>
          <p:nvPr/>
        </p:nvSpPr>
        <p:spPr>
          <a:xfrm>
            <a:off x="1067165" y="202645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Aromatizzato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mandarino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papaya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essiccata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unghie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immunitario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Salute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Aquamin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™, un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alghe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marine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ricco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minerali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biodisponibili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aggiunta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biotina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supportare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salute della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pelle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può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abbinare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PureNourish</a:t>
            </a:r>
            <a:r>
              <a:rPr lang="en-US" altLang="en-US" sz="16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™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 basso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indice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glicemico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Vegano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senza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glutine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DBDD53-A8F5-7F0E-5CF6-7A6F2BA07AC0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BEAUTY BOOST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0881AB8-2667-A0BD-68B1-21AD073B498E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9C6F3F71-E407-E81D-A532-F920B3C286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939" r="16939"/>
          <a:stretch/>
        </p:blipFill>
        <p:spPr>
          <a:xfrm>
            <a:off x="6123616" y="-13800"/>
            <a:ext cx="6068383" cy="68807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BEA86AA-02DC-F331-F7C0-3A65B5E7CB8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1450" t="9147" r="32257"/>
          <a:stretch>
            <a:fillRect/>
          </a:stretch>
        </p:blipFill>
        <p:spPr>
          <a:xfrm>
            <a:off x="7430947" y="497710"/>
            <a:ext cx="3693888" cy="5206331"/>
          </a:xfrm>
          <a:prstGeom prst="rect">
            <a:avLst/>
          </a:prstGeom>
          <a:effectLst>
            <a:outerShdw blurRad="336531" dist="167060" dir="2700000" sx="100912" sy="100912" algn="tl" rotWithShape="0">
              <a:prstClr val="black">
                <a:alpha val="38896"/>
              </a:prstClr>
            </a:outerShdw>
          </a:effectLst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F5B24831-6413-29C2-91CF-F2154F0CF2D1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7957A7-DE18-675E-2BC0-CC08F0D988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F84FA1E-CD5C-E9DC-B9DA-7F6CBFF7B3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125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3CF8A0-1525-B404-DC8F-59FF9EAB7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86CC9F-F1DB-6A00-F80C-BD53F69257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F26DB3F-EF15-D9DD-BBD8-038095D1811F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BEAUTY BOOST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B9F037C-0EBD-D865-6E7E-C8F31C066014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485E024A-97BD-7893-C507-44455B34A4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939" r="16939"/>
          <a:stretch/>
        </p:blipFill>
        <p:spPr>
          <a:xfrm>
            <a:off x="6123616" y="-13800"/>
            <a:ext cx="6068383" cy="68807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E847B5-DA10-D866-1B1F-CBA7BA89755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1450" t="9147" r="32257"/>
          <a:stretch>
            <a:fillRect/>
          </a:stretch>
        </p:blipFill>
        <p:spPr>
          <a:xfrm>
            <a:off x="7430947" y="497710"/>
            <a:ext cx="3693888" cy="5206331"/>
          </a:xfrm>
          <a:prstGeom prst="rect">
            <a:avLst/>
          </a:prstGeom>
          <a:effectLst>
            <a:outerShdw blurRad="336531" dist="167060" dir="2700000" sx="100912" sy="100912" algn="tl" rotWithShape="0">
              <a:prstClr val="black">
                <a:alpha val="38896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45C033-8A6A-AD3C-3F88-95B7BECFDA6C}"/>
              </a:ext>
            </a:extLst>
          </p:cNvPr>
          <p:cNvSpPr txBox="1"/>
          <p:nvPr/>
        </p:nvSpPr>
        <p:spPr>
          <a:xfrm>
            <a:off x="1067165" y="203696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crescere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Per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più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corposi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cellulite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: Perdita di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Unghie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fragili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Pelle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spenta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Alopecia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B59F5E3-19E3-A503-4928-6DE447E6FCC3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1BCB0C-D4E4-7098-8BCC-0BAC44CDFE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4207E51-4CE9-6646-9F4B-A871BADE92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664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8EF60D-501F-FB9E-C95C-224DC739F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A630BFD-5934-65A8-34B7-928598CFBF06}"/>
              </a:ext>
            </a:extLst>
          </p:cNvPr>
          <p:cNvSpPr txBox="1"/>
          <p:nvPr/>
        </p:nvSpPr>
        <p:spPr>
          <a:xfrm>
            <a:off x="1067165" y="2071687"/>
            <a:ext cx="5118052" cy="448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4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 muscolare normale e mantenimento di ossa normali grazie al calcio, il magnesio </a:t>
            </a:r>
            <a:b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la vitamina D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 di ossa normali con vitamina K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 normale del sistema immunitario grazie alla vitamina D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magnesio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stanchezza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l'affaticamento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magnesio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nervoso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K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coagulazione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livelli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calcio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nel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B281DA-81DF-2929-83A6-6DBE6B969213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MAGNICAL-D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FF18A6F-D2E2-1EBD-0240-0DC68B9AAFB7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close-up of a black shavings&#10;&#10;Description automatically generated">
            <a:extLst>
              <a:ext uri="{FF2B5EF4-FFF2-40B4-BE49-F238E27FC236}">
                <a16:creationId xmlns:a16="http://schemas.microsoft.com/office/drawing/2014/main" id="{E43AA8F0-903B-4F0A-95B9-DD6308FF3CF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876" t="7137" r="5014"/>
          <a:stretch/>
        </p:blipFill>
        <p:spPr>
          <a:xfrm rot="5400000">
            <a:off x="6048073" y="239443"/>
            <a:ext cx="6951643" cy="62854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4B82E0-4A11-0278-0B61-D1E6B7B87C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3DE206A-9CEC-5BE7-F2F9-41BA901C4E3C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50A389-8ED1-5459-3B94-EF09266712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4379" y="5595893"/>
            <a:ext cx="863600" cy="86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D5EFB6B-1567-316D-F90F-5DADF8C156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13" name="Picture 12" descr="A white bottle with blue text&#10;&#10;AI-generated content may be incorrect.">
            <a:extLst>
              <a:ext uri="{FF2B5EF4-FFF2-40B4-BE49-F238E27FC236}">
                <a16:creationId xmlns:a16="http://schemas.microsoft.com/office/drawing/2014/main" id="{34485516-DA28-EE57-C640-2BE53AA01A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1128" y="398507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556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B7EAB-5688-0F16-2568-D14468ED3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DC7AF99-C068-00AE-A5D5-7E24CA251BAD}"/>
              </a:ext>
            </a:extLst>
          </p:cNvPr>
          <p:cNvSpPr txBox="1"/>
          <p:nvPr/>
        </p:nvSpPr>
        <p:spPr>
          <a:xfrm>
            <a:off x="1067165" y="2039516"/>
            <a:ext cx="5230706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Previene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l'infiammazione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muscolare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Previene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l'osteoporosi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l'infiammazione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 la salute dei nervi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 al funzionamento </a:t>
            </a:r>
            <a:b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ottimale delle cellule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 a correggere le carenze nutrizionali</a:t>
            </a:r>
            <a:endParaRPr lang="en-DE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45720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DCC5F48-7F84-527C-D222-5326E3148008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C16552D9-D2D0-A63D-4D2D-378DD343A4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5" name="Picture 4" descr="A close-up of a black shavings&#10;&#10;Description automatically generated">
            <a:extLst>
              <a:ext uri="{FF2B5EF4-FFF2-40B4-BE49-F238E27FC236}">
                <a16:creationId xmlns:a16="http://schemas.microsoft.com/office/drawing/2014/main" id="{49BDE09B-4E6D-244A-3924-5A0BFA5FF1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876" t="7137" r="5014"/>
          <a:stretch/>
        </p:blipFill>
        <p:spPr>
          <a:xfrm rot="5400000">
            <a:off x="6048073" y="239443"/>
            <a:ext cx="6951643" cy="628547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66D70A-8447-5AFD-B1FA-AC6885E3B6A6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MAGNICAL-D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F565A96-C878-51C8-E9F4-5BA4F1D58160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6A81A52-97B1-381D-1789-EFCB185EBD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4379" y="5595893"/>
            <a:ext cx="863600" cy="86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CEBD1A-FA28-67E8-E99B-D6D6DA7004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  <p:pic>
        <p:nvPicPr>
          <p:cNvPr id="3" name="Picture 2" descr="A white bottle with blue text&#10;&#10;AI-generated content may be incorrect.">
            <a:extLst>
              <a:ext uri="{FF2B5EF4-FFF2-40B4-BE49-F238E27FC236}">
                <a16:creationId xmlns:a16="http://schemas.microsoft.com/office/drawing/2014/main" id="{D52F1B0F-FF71-9172-BAD6-1D698B8439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1128" y="398507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2622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6CDED-B2A3-D59F-092A-F85B79D72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774E98B-8F9B-5306-F178-E6620B8B1D80}"/>
              </a:ext>
            </a:extLst>
          </p:cNvPr>
          <p:cNvSpPr txBox="1"/>
          <p:nvPr/>
        </p:nvSpPr>
        <p:spPr>
          <a:xfrm>
            <a:off x="1067165" y="2027083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ad aumentare la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prontezza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mentale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migliorare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concentrazione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grazie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alla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caffeina</a:t>
            </a:r>
            <a:endParaRPr lang="en-DE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45720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E45F4E-EC18-8D07-538C-7C1B06D834A8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REJUVENIIX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1ED189-B08E-99DC-5CBC-17A8FE02F3E4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le of purple fruits with green leaves&#10;&#10;AI-generated content may be incorrect.">
            <a:extLst>
              <a:ext uri="{FF2B5EF4-FFF2-40B4-BE49-F238E27FC236}">
                <a16:creationId xmlns:a16="http://schemas.microsoft.com/office/drawing/2014/main" id="{08BEE9E7-D672-B966-953D-8027A504D3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25" t="1070" r="8629" b="32543"/>
          <a:stretch/>
        </p:blipFill>
        <p:spPr>
          <a:xfrm rot="5400000">
            <a:off x="6088934" y="262430"/>
            <a:ext cx="6911905" cy="63274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D3B555-F8D8-0976-A2C0-5CFDCF49B8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34671375-4BAD-9BD2-305D-FC26B4BEB627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7863CCB-0ECC-78C9-5A4B-E91602489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F624F6-F58C-3C13-267D-88875924F8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511717-07F4-C49E-D160-D40ED558D2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05531" y="1456156"/>
            <a:ext cx="1774967" cy="4285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513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FA1E1D-80F4-92CA-F547-45A32183D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74FF60C-DBF5-1764-DD78-49FBCF09BF95}"/>
              </a:ext>
            </a:extLst>
          </p:cNvPr>
          <p:cNvSpPr txBox="1"/>
          <p:nvPr/>
        </p:nvSpPr>
        <p:spPr>
          <a:xfrm>
            <a:off x="1067165" y="2039516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Disturbi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mentali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Malattie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cognitive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Grasso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viscerale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Grasso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addominale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Perdita di peso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Miglioramento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dell'umore</a:t>
            </a:r>
            <a:endParaRPr lang="en-DE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45720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C986C85-6847-96FF-6115-51FDF7B4A9EB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638D36C-2F19-FD9B-BD7D-7CD76EDEFA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2" name="Picture 1" descr="A pile of purple fruits with green leaves&#10;&#10;AI-generated content may be incorrect.">
            <a:extLst>
              <a:ext uri="{FF2B5EF4-FFF2-40B4-BE49-F238E27FC236}">
                <a16:creationId xmlns:a16="http://schemas.microsoft.com/office/drawing/2014/main" id="{D27841C4-3BB2-82EF-30AF-4F5B82E024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025" t="1070" r="8629" b="32543"/>
          <a:stretch/>
        </p:blipFill>
        <p:spPr>
          <a:xfrm rot="5400000">
            <a:off x="6088934" y="262430"/>
            <a:ext cx="6911905" cy="63274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09295D-48A4-5B04-14CC-2593DDBCA246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REJUVENIIX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DC79D51-5F4E-C8CA-4345-079B79213430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26CDCD5-E87C-55A2-9321-28A14A109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29B9BD-ED71-3646-630B-F84E550F53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08F76B-33C8-397D-96B8-71AFD9EC16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05531" y="1456156"/>
            <a:ext cx="1774967" cy="4285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8588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22820B-9084-3591-E42F-D609B45E6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FD6E543-2F7C-F615-4619-5817CB6726EC}"/>
              </a:ext>
            </a:extLst>
          </p:cNvPr>
          <p:cNvSpPr txBox="1"/>
          <p:nvPr/>
        </p:nvSpPr>
        <p:spPr>
          <a:xfrm>
            <a:off x="1067165" y="204015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</a:t>
            </a:r>
            <a:r>
              <a:rPr lang="it-IT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upporta</a:t>
            </a: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formazione del collagene per la normale funzione della pelle con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</a:t>
            </a:r>
            <a:r>
              <a:rPr lang="it-IT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ontribuisce</a:t>
            </a: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protezione delle cellule dallo stress ossidativo con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</a:t>
            </a:r>
            <a:r>
              <a:rPr lang="it-IT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upporta</a:t>
            </a: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formazione del collagene per la normale funzione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vasi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s-E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sanguigni</a:t>
            </a:r>
            <a:r>
              <a:rPr lang="es-E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immunitario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</a:t>
            </a:r>
            <a:endParaRPr lang="en-DE" sz="200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45720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CFAB67-D354-413E-F8DF-8109DEF21969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VINÁLI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64F1F0-D399-9F31-7C33-844289F7401B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FB488621-8F89-42D8-8C8F-2A92EFF293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12" name="Picture 11" descr="A bunch of grapes on a vine&#10;&#10;Description automatically generated">
            <a:extLst>
              <a:ext uri="{FF2B5EF4-FFF2-40B4-BE49-F238E27FC236}">
                <a16:creationId xmlns:a16="http://schemas.microsoft.com/office/drawing/2014/main" id="{7004171E-E202-7A3E-C1D7-8F60FF1A47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4" r="33447"/>
          <a:stretch/>
        </p:blipFill>
        <p:spPr>
          <a:xfrm>
            <a:off x="6381161" y="0"/>
            <a:ext cx="6124587" cy="6858000"/>
          </a:xfrm>
          <a:prstGeom prst="rect">
            <a:avLst/>
          </a:prstGeom>
        </p:spPr>
      </p:pic>
      <p:pic>
        <p:nvPicPr>
          <p:cNvPr id="13" name="Picture 12" descr="A white bottle with purple text&#10;&#10;AI-generated content may be incorrect.">
            <a:extLst>
              <a:ext uri="{FF2B5EF4-FFF2-40B4-BE49-F238E27FC236}">
                <a16:creationId xmlns:a16="http://schemas.microsoft.com/office/drawing/2014/main" id="{8C06E8DF-F741-4180-0B68-0E72366DA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329" y="1606725"/>
            <a:ext cx="2245949" cy="3632501"/>
          </a:xfrm>
          <a:prstGeom prst="rect">
            <a:avLst/>
          </a:prstGeom>
          <a:effectLst>
            <a:outerShdw blurRad="309477" dist="302244" dir="2700000" sx="102388" sy="102388" algn="tl" rotWithShape="0">
              <a:prstClr val="black">
                <a:alpha val="63418"/>
              </a:prstClr>
            </a:outerShdw>
          </a:effec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C19B380-3347-A626-9032-A8AD3B58DA83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5C2B034-88C5-D81F-48F6-3A8670963C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158" y="5600702"/>
            <a:ext cx="850900" cy="850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89AFD0F-938D-39B8-10E7-53C098274C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5" name="Picture 4" descr="A white bottle with purple and white text&#10;&#10;AI-generated content may be incorrect.">
            <a:extLst>
              <a:ext uri="{FF2B5EF4-FFF2-40B4-BE49-F238E27FC236}">
                <a16:creationId xmlns:a16="http://schemas.microsoft.com/office/drawing/2014/main" id="{479CD0EF-E0B9-434B-404D-094E649B46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9329" y="1606725"/>
            <a:ext cx="2253399" cy="364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1648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1DCDD-B2EB-BDB0-8C08-E111E6A9C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ACCEE0-A557-E56A-41A6-E08A80DE5679}"/>
              </a:ext>
            </a:extLst>
          </p:cNvPr>
          <p:cNvSpPr txBox="1"/>
          <p:nvPr/>
        </p:nvSpPr>
        <p:spPr>
          <a:xfrm>
            <a:off x="1067165" y="207168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22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BENEFICI DEGLI INGREDIENTI</a:t>
            </a:r>
            <a:endParaRPr lang="en-DE" sz="2200" b="1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it-IT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Estratto di semi e bucce d’uva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:         </a:t>
            </a:r>
            <a:b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Studi scientifici hanno dimostrato che il consumo congiunto di vitamina C e di estratto di semi d’uva ha un effetto sinergico. Essi potenziano l’uno i benefici dell’altro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endParaRPr lang="en-US" altLang="en-US" sz="900" b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US" altLang="en-US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:                                          </a:t>
            </a:r>
            <a: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 la formazione di collagene per la normale funzione dei vasi sanguigni e una pelle sana, supporta </a:t>
            </a:r>
            <a:b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normale funzione del sistema immunitario e contribuisce alla protezione delle cellule dallo stress ossidativo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endParaRPr lang="en-US" altLang="en-US" sz="800" b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US" altLang="en-US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Bioflavonoidi</a:t>
            </a:r>
            <a:r>
              <a:rPr lang="en-US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citrici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:                 </a:t>
            </a:r>
            <a:b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 fitonutrienti si trovano in molti frutti, soprattutto </a:t>
            </a:r>
            <a:b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negli agrumi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DF3E6-5085-6074-1E2B-E2C2F29C85C5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VINÁLI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A107FF-1FF2-F9E5-F66C-26EBD992F128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0DC4F3C2-F9DE-F648-F488-CC937BF89F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5" name="Picture 4" descr="A bunch of grapes on a vine&#10;&#10;Description automatically generated">
            <a:extLst>
              <a:ext uri="{FF2B5EF4-FFF2-40B4-BE49-F238E27FC236}">
                <a16:creationId xmlns:a16="http://schemas.microsoft.com/office/drawing/2014/main" id="{EE5CD3A0-7B80-7D32-0919-5E2878ADCF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4" r="33447"/>
          <a:stretch/>
        </p:blipFill>
        <p:spPr>
          <a:xfrm>
            <a:off x="6381161" y="0"/>
            <a:ext cx="6124587" cy="6858000"/>
          </a:xfrm>
          <a:prstGeom prst="rect">
            <a:avLst/>
          </a:prstGeom>
        </p:spPr>
      </p:pic>
      <p:pic>
        <p:nvPicPr>
          <p:cNvPr id="3" name="Picture 2" descr="A white bottle with purple text&#10;&#10;AI-generated content may be incorrect.">
            <a:extLst>
              <a:ext uri="{FF2B5EF4-FFF2-40B4-BE49-F238E27FC236}">
                <a16:creationId xmlns:a16="http://schemas.microsoft.com/office/drawing/2014/main" id="{6B346253-059B-A9C3-4A71-9494415790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329" y="1606725"/>
            <a:ext cx="2245949" cy="3632501"/>
          </a:xfrm>
          <a:prstGeom prst="rect">
            <a:avLst/>
          </a:prstGeom>
          <a:effectLst>
            <a:outerShdw blurRad="309477" dist="302244" dir="2700000" sx="102388" sy="102388" algn="tl" rotWithShape="0">
              <a:prstClr val="black">
                <a:alpha val="63418"/>
              </a:prstClr>
            </a:outerShdw>
          </a:effectLst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FFA26044-39A9-617C-982D-F7DEBF2D6D8E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013EC1C-1107-36ED-A2B0-2A142BA83D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158" y="5600702"/>
            <a:ext cx="850900" cy="850900"/>
          </a:xfrm>
          <a:prstGeom prst="rect">
            <a:avLst/>
          </a:prstGeom>
        </p:spPr>
      </p:pic>
      <p:pic>
        <p:nvPicPr>
          <p:cNvPr id="2" name="Picture 1" descr="A white bottle with purple and white text&#10;&#10;AI-generated content may be incorrect.">
            <a:extLst>
              <a:ext uri="{FF2B5EF4-FFF2-40B4-BE49-F238E27FC236}">
                <a16:creationId xmlns:a16="http://schemas.microsoft.com/office/drawing/2014/main" id="{6E563FA9-0BEB-7DE5-E295-DF89AA0FBF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9329" y="1606725"/>
            <a:ext cx="2253399" cy="364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4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E77552-5CC4-41EA-D147-2A815FD28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2B094C-B9DC-AE5D-0539-1124FB4BD6A8}"/>
              </a:ext>
            </a:extLst>
          </p:cNvPr>
          <p:cNvSpPr txBox="1"/>
          <p:nvPr/>
        </p:nvSpPr>
        <p:spPr>
          <a:xfrm>
            <a:off x="1067165" y="204015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Elimina le vene varicose, la cellulite </a:t>
            </a:r>
            <a:b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la ritenzione idrica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le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smagliature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 virus non sono un problema </a:t>
            </a:r>
            <a:b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 assumi </a:t>
            </a:r>
            <a:r>
              <a:rPr lang="it-IT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Vináli</a:t>
            </a:r>
            <a:endParaRPr lang="it-IT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Cura/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ripristina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nervi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 a disintossicare il corpo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Corregge le carenze di vitamina C</a:t>
            </a:r>
            <a:endParaRPr lang="en-DE" sz="200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45720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77AA58-7D80-45C0-D9EE-F7D44BC6D6EE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VINÁLI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2745AE-E7DE-37E3-59E7-89D267206BFD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81865418-B97D-FD2D-97B6-F3B5D3CAB1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5" name="Picture 4" descr="A bunch of grapes on a vine&#10;&#10;Description automatically generated">
            <a:extLst>
              <a:ext uri="{FF2B5EF4-FFF2-40B4-BE49-F238E27FC236}">
                <a16:creationId xmlns:a16="http://schemas.microsoft.com/office/drawing/2014/main" id="{AE4E9820-BD46-6B61-A8BB-0F4D5868EA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4" r="33447"/>
          <a:stretch/>
        </p:blipFill>
        <p:spPr>
          <a:xfrm>
            <a:off x="6381161" y="0"/>
            <a:ext cx="6124587" cy="6858000"/>
          </a:xfrm>
          <a:prstGeom prst="rect">
            <a:avLst/>
          </a:prstGeom>
        </p:spPr>
      </p:pic>
      <p:pic>
        <p:nvPicPr>
          <p:cNvPr id="3" name="Picture 2" descr="A white bottle with purple text&#10;&#10;AI-generated content may be incorrect.">
            <a:extLst>
              <a:ext uri="{FF2B5EF4-FFF2-40B4-BE49-F238E27FC236}">
                <a16:creationId xmlns:a16="http://schemas.microsoft.com/office/drawing/2014/main" id="{0C6EE51F-6E55-BF15-8112-682EE7E3D2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329" y="1606725"/>
            <a:ext cx="2245949" cy="3632501"/>
          </a:xfrm>
          <a:prstGeom prst="rect">
            <a:avLst/>
          </a:prstGeom>
          <a:effectLst>
            <a:outerShdw blurRad="309477" dist="302244" dir="2700000" sx="102388" sy="102388" algn="tl" rotWithShape="0">
              <a:prstClr val="black">
                <a:alpha val="63418"/>
              </a:prstClr>
            </a:outerShdw>
          </a:effectLst>
        </p:spPr>
      </p:pic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4266EF5A-235B-3269-2CDA-006A4FDE8A34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DACF0E-6C17-9D6A-8B04-023A6E2E15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158" y="5600702"/>
            <a:ext cx="850900" cy="850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F0C9C19-6DCE-2499-8960-9387BBF350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  <p:pic>
        <p:nvPicPr>
          <p:cNvPr id="2" name="Picture 1" descr="A white bottle with purple and white text&#10;&#10;AI-generated content may be incorrect.">
            <a:extLst>
              <a:ext uri="{FF2B5EF4-FFF2-40B4-BE49-F238E27FC236}">
                <a16:creationId xmlns:a16="http://schemas.microsoft.com/office/drawing/2014/main" id="{BB356AB3-E308-4381-7567-9839AF982C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9329" y="1606725"/>
            <a:ext cx="2253399" cy="364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378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37D38-93BF-05A3-F87C-A402760CD6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ED3FD1D-0BA9-BEEC-9E77-7CC5B72AA502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TAHITIAN NONI</a:t>
            </a:r>
            <a:r>
              <a:rPr lang="en-US" sz="35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ORIGINAL</a:t>
            </a:r>
            <a:endParaRPr lang="en-US" sz="3500" kern="1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055291-1CC9-37D9-0453-103C7DA6A894}"/>
              </a:ext>
            </a:extLst>
          </p:cNvPr>
          <p:cNvCxnSpPr>
            <a:cxnSpLocks/>
          </p:cNvCxnSpPr>
          <p:nvPr/>
        </p:nvCxnSpPr>
        <p:spPr>
          <a:xfrm>
            <a:off x="1067165" y="1711763"/>
            <a:ext cx="1033017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B9BC795B-133D-658C-850E-02C593DA29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CD5F433-AE75-8A4F-3082-64F35D0057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78" r="14356"/>
          <a:stretch/>
        </p:blipFill>
        <p:spPr>
          <a:xfrm>
            <a:off x="6381161" y="0"/>
            <a:ext cx="5810839" cy="68580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6A6C6EF-D7E5-950E-E21B-59E178BC1BC0}"/>
              </a:ext>
            </a:extLst>
          </p:cNvPr>
          <p:cNvSpPr txBox="1"/>
          <p:nvPr/>
        </p:nvSpPr>
        <p:spPr>
          <a:xfrm>
            <a:off x="1067165" y="202964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</a:t>
            </a:r>
            <a:r>
              <a:rPr lang="it-IT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romuove</a:t>
            </a:r>
            <a:r>
              <a:rPr lang="it-IT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salute e il benessere generale con l'uva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</a:t>
            </a:r>
            <a:r>
              <a:rPr lang="it-IT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upporta</a:t>
            </a: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salute del sistema immunitario con noni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Promuove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nutrizione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salutare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l'uva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u</a:t>
            </a: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va, che contribuisce </a:t>
            </a:r>
            <a:b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alla protezione delle cellule dallo stress ossidativo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potenti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adattogeni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lose-up of a plant&#10;&#10;Description automatically generated">
            <a:extLst>
              <a:ext uri="{FF2B5EF4-FFF2-40B4-BE49-F238E27FC236}">
                <a16:creationId xmlns:a16="http://schemas.microsoft.com/office/drawing/2014/main" id="{7A177F9A-2081-E53C-34B2-2F540FDD1E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173" t="15086" r="31596" b="27920"/>
          <a:stretch/>
        </p:blipFill>
        <p:spPr>
          <a:xfrm rot="16200000">
            <a:off x="5826211" y="495310"/>
            <a:ext cx="6954485" cy="58445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2C8586-0E4A-CDEC-A973-738A6F10E6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rot="1856546">
            <a:off x="6432974" y="0"/>
            <a:ext cx="6858000" cy="6858000"/>
          </a:xfrm>
          <a:prstGeom prst="rect">
            <a:avLst/>
          </a:prstGeom>
          <a:effectLst>
            <a:outerShdw blurRad="131744" dist="124367" dir="2250105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bottle of liquid with a label&#10;&#10;AI-generated content may be incorrect.">
            <a:extLst>
              <a:ext uri="{FF2B5EF4-FFF2-40B4-BE49-F238E27FC236}">
                <a16:creationId xmlns:a16="http://schemas.microsoft.com/office/drawing/2014/main" id="{BF4A9B30-8316-7C4C-52EA-BC479BBE4F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9908">
            <a:off x="4477286" y="227357"/>
            <a:ext cx="7695745" cy="4328857"/>
          </a:xfrm>
          <a:prstGeom prst="rect">
            <a:avLst/>
          </a:prstGeom>
          <a:effectLst>
            <a:outerShdw blurRad="127000" dist="114300" dir="2280000" algn="ctr" rotWithShape="0">
              <a:schemeClr val="tx1">
                <a:alpha val="40000"/>
              </a:schemeClr>
            </a:outerShdw>
          </a:effectLst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F9E63C6-A919-683B-7BC2-45B59AB34277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DE45D8-6380-83EB-E8B2-21D9A060DA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99035" y="5593985"/>
            <a:ext cx="863600" cy="86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908F56-9F0A-109F-D13C-11336D4F9A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5155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62FAE-7F60-1B9B-2A54-5763CC102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343F58B-13B2-2D5B-D396-42F03E300E5E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TAHITIAN NONI</a:t>
            </a:r>
            <a:r>
              <a:rPr lang="en-US" sz="35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ORIGINAL</a:t>
            </a:r>
            <a:endParaRPr lang="en-US" sz="3500" kern="1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7E3681-4808-2635-2EBD-09AF26B84003}"/>
              </a:ext>
            </a:extLst>
          </p:cNvPr>
          <p:cNvCxnSpPr>
            <a:cxnSpLocks/>
          </p:cNvCxnSpPr>
          <p:nvPr/>
        </p:nvCxnSpPr>
        <p:spPr>
          <a:xfrm>
            <a:off x="1067165" y="1711763"/>
            <a:ext cx="1033017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70A69B3-4F51-2264-D2F5-415ECABF04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B03A705-BAC6-A94A-F5C0-FC56BCB4EEAD}"/>
              </a:ext>
            </a:extLst>
          </p:cNvPr>
          <p:cNvSpPr txBox="1"/>
          <p:nvPr/>
        </p:nvSpPr>
        <p:spPr>
          <a:xfrm>
            <a:off x="1067165" y="207168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2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200" b="1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Supportato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studi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clinici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 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decine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ricerche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tuo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percorso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benessere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noni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proveniente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esclusivamente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dalla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Polinesia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Francese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Prodotto utilizzando noni proveniente da aziende agricole a conduzione familiare coltivati senza fertilizzanti chimici o pesticidi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Sottoposto a rigorosi controlli di qualità con ogni lotto testato per verificarne </a:t>
            </a:r>
            <a:b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purezza e la potenza</a:t>
            </a:r>
            <a:endParaRPr lang="en-DE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45720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-up of a plant&#10;&#10;Description automatically generated">
            <a:extLst>
              <a:ext uri="{FF2B5EF4-FFF2-40B4-BE49-F238E27FC236}">
                <a16:creationId xmlns:a16="http://schemas.microsoft.com/office/drawing/2014/main" id="{E64C4CAC-C05E-A5FD-9093-328560481F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73" t="15086" r="31596" b="27920"/>
          <a:stretch/>
        </p:blipFill>
        <p:spPr>
          <a:xfrm rot="16200000">
            <a:off x="5826211" y="495310"/>
            <a:ext cx="6954485" cy="5844584"/>
          </a:xfrm>
          <a:prstGeom prst="rect">
            <a:avLst/>
          </a:prstGeom>
        </p:spPr>
      </p:pic>
      <p:pic>
        <p:nvPicPr>
          <p:cNvPr id="5" name="Picture 4" descr="A bottle of liquid with a label&#10;&#10;AI-generated content may be incorrect.">
            <a:extLst>
              <a:ext uri="{FF2B5EF4-FFF2-40B4-BE49-F238E27FC236}">
                <a16:creationId xmlns:a16="http://schemas.microsoft.com/office/drawing/2014/main" id="{7D286161-1B55-ABF4-A68D-2A536BE986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9908">
            <a:off x="4477286" y="227357"/>
            <a:ext cx="7695745" cy="4328857"/>
          </a:xfrm>
          <a:prstGeom prst="rect">
            <a:avLst/>
          </a:prstGeom>
          <a:effectLst>
            <a:outerShdw blurRad="127000" dist="114300" dir="2280000" algn="ctr" rotWithShape="0">
              <a:schemeClr val="tx1">
                <a:alpha val="40000"/>
              </a:schemeClr>
            </a:outerShdw>
          </a:effectLst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A237B4B3-BBCE-CA1B-B8D4-C6F148C88821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375417-62C4-4B6D-67D8-CDC6840CAE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3985"/>
            <a:ext cx="863600" cy="86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1A7F0F-9BB2-A454-4F92-92DBE40737B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 rot="1856546">
            <a:off x="6432974" y="0"/>
            <a:ext cx="6858000" cy="6858000"/>
          </a:xfrm>
          <a:prstGeom prst="rect">
            <a:avLst/>
          </a:prstGeom>
          <a:effectLst>
            <a:outerShdw blurRad="131744" dist="124367" dir="2250105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E6DAEA-3345-9BD0-B8F3-3959F4E3A4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078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08FA87-0872-EE51-3352-65E0AF513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A54319C-C363-81DF-7800-96B2717F1A52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TAHITIAN NONI</a:t>
            </a:r>
            <a:r>
              <a:rPr lang="en-US" sz="35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ORIGINAL</a:t>
            </a:r>
            <a:endParaRPr lang="en-US" sz="3500" kern="1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9E730E-CE5D-0C32-966B-0E793CB565DE}"/>
              </a:ext>
            </a:extLst>
          </p:cNvPr>
          <p:cNvCxnSpPr>
            <a:cxnSpLocks/>
          </p:cNvCxnSpPr>
          <p:nvPr/>
        </p:nvCxnSpPr>
        <p:spPr>
          <a:xfrm>
            <a:off x="1067165" y="1711763"/>
            <a:ext cx="1033017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AABDC964-5BA0-FC2F-EB81-5335DEFA79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4749232-4EB1-FD5C-6FF2-C3653A3B49B6}"/>
              </a:ext>
            </a:extLst>
          </p:cNvPr>
          <p:cNvSpPr txBox="1"/>
          <p:nvPr/>
        </p:nvSpPr>
        <p:spPr>
          <a:xfrm>
            <a:off x="1067165" y="2063100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4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gonfiore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Cura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malattie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Normalizza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pressione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sanguigna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Bere </a:t>
            </a:r>
            <a:r>
              <a:rPr lang="it-IT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Tahitian</a:t>
            </a: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Noni </a:t>
            </a:r>
            <a:r>
              <a:rPr lang="it-IT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Original</a:t>
            </a: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riduce i problemi </a:t>
            </a:r>
            <a:b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salute del 50%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 il colesterolo alto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 le vampate di calore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Allevia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o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attenua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dolore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l'infiammazione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 la salute della prostata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tiroidea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“Smetti di prendere i tuoi medicamenti </a:t>
            </a:r>
            <a:b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it-IT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bevi questo succo”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-up of a plant&#10;&#10;Description automatically generated">
            <a:extLst>
              <a:ext uri="{FF2B5EF4-FFF2-40B4-BE49-F238E27FC236}">
                <a16:creationId xmlns:a16="http://schemas.microsoft.com/office/drawing/2014/main" id="{00D3AEC1-C316-2202-18F8-D5022708F9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73" t="15086" r="31596" b="27920"/>
          <a:stretch/>
        </p:blipFill>
        <p:spPr>
          <a:xfrm rot="16200000">
            <a:off x="5826211" y="495310"/>
            <a:ext cx="6954485" cy="5844584"/>
          </a:xfrm>
          <a:prstGeom prst="rect">
            <a:avLst/>
          </a:prstGeom>
        </p:spPr>
      </p:pic>
      <p:pic>
        <p:nvPicPr>
          <p:cNvPr id="5" name="Picture 4" descr="A bottle of liquid with a label&#10;&#10;AI-generated content may be incorrect.">
            <a:extLst>
              <a:ext uri="{FF2B5EF4-FFF2-40B4-BE49-F238E27FC236}">
                <a16:creationId xmlns:a16="http://schemas.microsoft.com/office/drawing/2014/main" id="{842460E7-7C21-17CB-E80B-46B20BA5BD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9908">
            <a:off x="4477286" y="227357"/>
            <a:ext cx="7695745" cy="4328857"/>
          </a:xfrm>
          <a:prstGeom prst="rect">
            <a:avLst/>
          </a:prstGeom>
          <a:effectLst>
            <a:outerShdw blurRad="127000" dist="114300" dir="2280000" algn="ctr" rotWithShape="0">
              <a:schemeClr val="tx1">
                <a:alpha val="40000"/>
              </a:schemeClr>
            </a:outerShdw>
          </a:effec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863570F-AC34-D1E7-7D43-577D70311C6E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91E9543-068C-F5E1-ACB0-86245DBB1D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3985"/>
            <a:ext cx="863600" cy="863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02E8138-2414-2795-3A2E-26E919F4DB5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 rot="1856546">
            <a:off x="6432974" y="0"/>
            <a:ext cx="6858000" cy="6858000"/>
          </a:xfrm>
          <a:prstGeom prst="rect">
            <a:avLst/>
          </a:prstGeom>
          <a:effectLst>
            <a:outerShdw blurRad="131744" dist="124367" dir="2250105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4362A30-4765-2FFF-943E-D9EDBF9C99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942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E3A98-9B27-C529-C7CC-246DB9F6B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197E60D-9399-0642-9458-4DDFB54AD1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E72366-9877-2787-5975-CDD286FFB036}"/>
              </a:ext>
            </a:extLst>
          </p:cNvPr>
          <p:cNvSpPr txBox="1"/>
          <p:nvPr/>
        </p:nvSpPr>
        <p:spPr>
          <a:xfrm>
            <a:off x="1067165" y="2071696"/>
            <a:ext cx="5196531" cy="47863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4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Formulato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miscela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ideale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minerali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amminoacidi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noni di Tahiti 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altri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vegetali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zinco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fertilità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riproduzione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Lo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zinco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svolge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un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ruolo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nel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processo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divisione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cellulare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proteggere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le cellule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dallo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stress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ossidativo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Lo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zinco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macronutrienti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Lo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zinco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unghie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pelle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Lo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zinco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livelli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testosterone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nel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.</a:t>
            </a: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Contiene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B12,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processo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divisione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cellulare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formazione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globuli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rossi</a:t>
            </a: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B12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favorisce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riduzione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senso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stanchezza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affaticamento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niacina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 Renew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pelle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al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delle membrane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mucose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E8FAAC-8CEF-37B3-220C-759E86086DDB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RENEW</a:t>
            </a:r>
            <a:endParaRPr lang="en-GB" sz="3200" b="1" baseline="30000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B5E4612-CBC2-4723-4693-713F814445FA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wave on the beach&#10;&#10;Description automatically generated with medium confidence">
            <a:extLst>
              <a:ext uri="{FF2B5EF4-FFF2-40B4-BE49-F238E27FC236}">
                <a16:creationId xmlns:a16="http://schemas.microsoft.com/office/drawing/2014/main" id="{4029EA93-9A96-0EFF-539A-92E009003D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73" t="8134" r="41978"/>
          <a:stretch>
            <a:fillRect/>
          </a:stretch>
        </p:blipFill>
        <p:spPr>
          <a:xfrm>
            <a:off x="6381161" y="-42368"/>
            <a:ext cx="5804828" cy="6908695"/>
          </a:xfrm>
          <a:prstGeom prst="rect">
            <a:avLst/>
          </a:prstGeom>
        </p:spPr>
      </p:pic>
      <p:pic>
        <p:nvPicPr>
          <p:cNvPr id="3" name="Picture 2" descr="A black and white package&#10;&#10;AI-generated content may be incorrect.">
            <a:extLst>
              <a:ext uri="{FF2B5EF4-FFF2-40B4-BE49-F238E27FC236}">
                <a16:creationId xmlns:a16="http://schemas.microsoft.com/office/drawing/2014/main" id="{43F04ADF-F8A1-3279-D2ED-09B36664FDE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42" t="41617" r="12518" b="34206"/>
          <a:stretch>
            <a:fillRect/>
          </a:stretch>
        </p:blipFill>
        <p:spPr>
          <a:xfrm rot="5400000">
            <a:off x="6810828" y="2890248"/>
            <a:ext cx="4828029" cy="1120184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D00A412-9AE8-189D-7B24-E94EA4AEE1AD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24C26C-5B16-1056-D016-D5FC0B2A54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05385" y="5600702"/>
            <a:ext cx="850900" cy="850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B78936D-0277-2B34-7B62-EBCBCBBB83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535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FCD177-DEE6-C821-BA11-EFB4B6901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E1080DF-8353-3158-51EE-651FA5AFB7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074F0B-95B2-ABAD-50AA-46066656BA98}"/>
              </a:ext>
            </a:extLst>
          </p:cNvPr>
          <p:cNvSpPr txBox="1"/>
          <p:nvPr/>
        </p:nvSpPr>
        <p:spPr>
          <a:xfrm>
            <a:off x="1067165" y="202645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niacina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psicologiche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energetico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B6 in Renew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alle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psicologiche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alla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formazione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globuli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rossi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B6 in Renew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favorisce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riduzione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senso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stanchezza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affaticamento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svolge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immunitario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magnesio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 Renew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denti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ossa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alla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muscolare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74C854-9CB7-7E5B-F403-6B06B690AB33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RENEW</a:t>
            </a:r>
            <a:endParaRPr lang="en-GB" sz="3200" b="1" baseline="30000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2D028DE-6520-280C-099B-D9C06AFFB694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wave on the beach&#10;&#10;Description automatically generated with medium confidence">
            <a:extLst>
              <a:ext uri="{FF2B5EF4-FFF2-40B4-BE49-F238E27FC236}">
                <a16:creationId xmlns:a16="http://schemas.microsoft.com/office/drawing/2014/main" id="{A374491A-181C-B62A-A13C-52918E6B6E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73" t="8134" r="41978"/>
          <a:stretch>
            <a:fillRect/>
          </a:stretch>
        </p:blipFill>
        <p:spPr>
          <a:xfrm>
            <a:off x="6381161" y="-42368"/>
            <a:ext cx="5804828" cy="6908695"/>
          </a:xfrm>
          <a:prstGeom prst="rect">
            <a:avLst/>
          </a:prstGeom>
        </p:spPr>
      </p:pic>
      <p:pic>
        <p:nvPicPr>
          <p:cNvPr id="3" name="Picture 2" descr="A black and white package&#10;&#10;AI-generated content may be incorrect.">
            <a:extLst>
              <a:ext uri="{FF2B5EF4-FFF2-40B4-BE49-F238E27FC236}">
                <a16:creationId xmlns:a16="http://schemas.microsoft.com/office/drawing/2014/main" id="{23CFD239-DB27-E69D-F76B-B2807BB9366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42" t="41617" r="12518" b="34206"/>
          <a:stretch>
            <a:fillRect/>
          </a:stretch>
        </p:blipFill>
        <p:spPr>
          <a:xfrm rot="5400000">
            <a:off x="6810828" y="2890248"/>
            <a:ext cx="4828029" cy="1120184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D5C4D15-B6F8-9E44-CAFE-8D22F6E69538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68CE9D-33B2-7333-AD58-97D649FD49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05385" y="5600702"/>
            <a:ext cx="850900" cy="8509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325042-C5E5-944F-A6FF-4947FBE649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5523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5FB45-3325-3F82-9DF3-22845999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298A134-6E06-009D-047A-86C65456A0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2514-5205-CC8F-3516-A4EBD72C5399}"/>
              </a:ext>
            </a:extLst>
          </p:cNvPr>
          <p:cNvSpPr txBox="1"/>
          <p:nvPr/>
        </p:nvSpPr>
        <p:spPr>
          <a:xfrm>
            <a:off x="1067165" y="203696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Elimina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grasso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viscerale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l'infiammazione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Allevia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dolore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diagnosi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esiti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specifici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relativi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salute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miglioramenti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condizioni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specifiche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dell'apparato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riproduttivo</a:t>
            </a:r>
            <a:endParaRPr lang="en-US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ad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attivare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naturale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capacità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corpo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produrre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l'ormone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della </a:t>
            </a:r>
            <a:b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crescita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umano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(HGH)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24AEB3-C761-1DD0-730E-9682091E40B9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RENEW</a:t>
            </a:r>
            <a:endParaRPr lang="en-GB" sz="3200" b="1" baseline="30000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0E90083-76C1-8044-177E-B42307DC22DC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wave on the beach&#10;&#10;Description automatically generated with medium confidence">
            <a:extLst>
              <a:ext uri="{FF2B5EF4-FFF2-40B4-BE49-F238E27FC236}">
                <a16:creationId xmlns:a16="http://schemas.microsoft.com/office/drawing/2014/main" id="{588524F9-CDF6-5E73-01D6-CA9224990A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73" t="8134" r="41978"/>
          <a:stretch>
            <a:fillRect/>
          </a:stretch>
        </p:blipFill>
        <p:spPr>
          <a:xfrm>
            <a:off x="6381161" y="-42368"/>
            <a:ext cx="5804828" cy="6908695"/>
          </a:xfrm>
          <a:prstGeom prst="rect">
            <a:avLst/>
          </a:prstGeom>
        </p:spPr>
      </p:pic>
      <p:pic>
        <p:nvPicPr>
          <p:cNvPr id="3" name="Picture 2" descr="A black and white package&#10;&#10;AI-generated content may be incorrect.">
            <a:extLst>
              <a:ext uri="{FF2B5EF4-FFF2-40B4-BE49-F238E27FC236}">
                <a16:creationId xmlns:a16="http://schemas.microsoft.com/office/drawing/2014/main" id="{60C64F19-CE1C-CF63-9B87-4C98862356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42" t="41617" r="12518" b="34206"/>
          <a:stretch>
            <a:fillRect/>
          </a:stretch>
        </p:blipFill>
        <p:spPr>
          <a:xfrm rot="5400000">
            <a:off x="6810828" y="2890248"/>
            <a:ext cx="4828029" cy="1120184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6B78F70-A8FF-8572-BF82-60ABAEB4A456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EF7E86-0D88-9FC9-DAFE-1399CBBE42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05385" y="5600702"/>
            <a:ext cx="850900" cy="850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6CA4B7-60DB-F86C-EEB5-C978E946C8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3495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3C4AB-0119-29D9-EA33-73DB0A6949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E17A341-B426-5A04-32F8-91BF3EEC93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289F606-7FC5-D40E-FB22-3994D86969EA}"/>
              </a:ext>
            </a:extLst>
          </p:cNvPr>
          <p:cNvSpPr txBox="1"/>
          <p:nvPr/>
        </p:nvSpPr>
        <p:spPr>
          <a:xfrm>
            <a:off x="1067165" y="2029015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Aggiungerlo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alla propria routine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quotidiana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può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aiutare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recuperare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l'equilibrio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naturale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lo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aggiungi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alla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routine,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noterai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differenza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nella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salute e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benessere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generale</a:t>
            </a: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Contiene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batteri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buoni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Capsule a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rilascio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lento</a:t>
            </a: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Fornisce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un'ampia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varietà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colture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vive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Contiene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miliardi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 CFU (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unità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formanti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colonie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di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batteri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buoni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inulina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Contiene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15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ceppi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robusti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colture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vive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Vegano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 halal</a:t>
            </a: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Senza OGM e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 soia,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latticini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glutine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richiede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refrigerazione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DF5899-BACF-BEC9-2B8B-DBA175ECDED2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CD8E79A-3D05-5A11-F07A-5D383651B28B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91DECFCA-3A3E-D786-514F-0338B8E437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413" r="20413"/>
          <a:stretch/>
        </p:blipFill>
        <p:spPr>
          <a:xfrm>
            <a:off x="6096001" y="-9789"/>
            <a:ext cx="6095999" cy="68677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04F72D-AE62-37A4-4F5B-84D230A3415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240436" y="1204332"/>
            <a:ext cx="3955839" cy="4119387"/>
          </a:xfrm>
          <a:prstGeom prst="rect">
            <a:avLst/>
          </a:prstGeom>
          <a:effectLst>
            <a:outerShdw blurRad="309477" dist="302244" dir="2700000" sx="99000" sy="99000" algn="tl" rotWithShape="0">
              <a:prstClr val="black">
                <a:alpha val="22778"/>
              </a:prstClr>
            </a:outerShdw>
          </a:effec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E7F063A-B14E-E7C8-3DE4-DF5F0C7679C6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1F4DEE-E7D6-7E3F-99C0-61A146398E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92C583-BFAB-2A16-3655-C5730125A3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  <p:pic>
        <p:nvPicPr>
          <p:cNvPr id="8" name="Picture 7" descr="A white plastic container with a white label&#10;&#10;AI-generated content may be incorrect.">
            <a:extLst>
              <a:ext uri="{FF2B5EF4-FFF2-40B4-BE49-F238E27FC236}">
                <a16:creationId xmlns:a16="http://schemas.microsoft.com/office/drawing/2014/main" id="{351371AB-7602-59BF-0436-90D8FE62FB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43273" y="1195941"/>
            <a:ext cx="3963896" cy="412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3005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02FC5-C4C7-1825-7057-A732B9FD3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7C3EE0E-DA71-218D-27FC-1898667D7E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7FA4D4-B1AA-F5F6-7815-9E649E089EF3}"/>
              </a:ext>
            </a:extLst>
          </p:cNvPr>
          <p:cNvSpPr txBox="1"/>
          <p:nvPr/>
        </p:nvSpPr>
        <p:spPr>
          <a:xfrm>
            <a:off x="1067165" y="2038243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gonfiore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pancia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piatta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Migliora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l'umore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il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benessere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stitichezza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diarrea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 </a:t>
            </a: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Trattamento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malattia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Crohn</a:t>
            </a: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l'intestino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irritabile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candidosi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 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problemi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vaginali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Pre/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probiotici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DB774B-48DB-0C6B-B936-693741D40573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DA009D-A1A9-1A75-236E-1FA26E58936C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CDEAFC08-F252-8C6A-11BB-303D688F1B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413" r="20413"/>
          <a:stretch/>
        </p:blipFill>
        <p:spPr>
          <a:xfrm>
            <a:off x="6096001" y="-9789"/>
            <a:ext cx="6095999" cy="6867789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64485F8-CDEE-8F2B-33C7-9F5332B4C186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5E9F5B-6C3D-D401-B183-832DFE8A6C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89BE1A-179E-FE33-106E-AD7BF30CBBE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240436" y="1204332"/>
            <a:ext cx="3955839" cy="4119387"/>
          </a:xfrm>
          <a:prstGeom prst="rect">
            <a:avLst/>
          </a:prstGeom>
          <a:effectLst>
            <a:outerShdw blurRad="309477" dist="302244" dir="2700000" sx="99000" sy="99000" algn="tl" rotWithShape="0">
              <a:prstClr val="black">
                <a:alpha val="22778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83FFF5-E3E3-F47A-FC9B-49DFF89B7C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  <p:pic>
        <p:nvPicPr>
          <p:cNvPr id="3" name="Picture 2" descr="A white plastic container with a white label&#10;&#10;AI-generated content may be incorrect.">
            <a:extLst>
              <a:ext uri="{FF2B5EF4-FFF2-40B4-BE49-F238E27FC236}">
                <a16:creationId xmlns:a16="http://schemas.microsoft.com/office/drawing/2014/main" id="{7A33BD41-F8B4-25A7-B9C5-E73A568272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43273" y="1195941"/>
            <a:ext cx="3963896" cy="412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4094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306AC-F859-DA26-B089-B005F53C4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D469DEA-2114-69EA-2715-F004EB4DD7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81F00A-120A-64CE-5273-503114892832}"/>
              </a:ext>
            </a:extLst>
          </p:cNvPr>
          <p:cNvSpPr txBox="1"/>
          <p:nvPr/>
        </p:nvSpPr>
        <p:spPr>
          <a:xfrm>
            <a:off x="1067165" y="202645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integratore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unico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nel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genere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desidera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sentirsi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meglio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ogni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giorno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l'equilibrio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naturale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miscela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Include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selenio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tiroidea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al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capelli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unghie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e 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contribuiscono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protezione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delle cellule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dallo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stress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ossidativo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metabolismo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ferro e al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pelle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visione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immunitario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Formulato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con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carbone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attivo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chlorella </a:t>
            </a:r>
            <a:b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superfood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E11B8E-C116-AB85-F329-063BBF540E3F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D1E2D9-C616-FFD3-EEC2-D57757DE82F1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41FE7498-46C7-0969-B372-91E3D756D1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56" r="5556"/>
          <a:stretch/>
        </p:blipFill>
        <p:spPr>
          <a:xfrm>
            <a:off x="6096000" y="1"/>
            <a:ext cx="6095999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90AEF6-4138-A0C5-0811-4CB04FF7FEE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999"/>
          <a:stretch>
            <a:fillRect/>
          </a:stretch>
        </p:blipFill>
        <p:spPr>
          <a:xfrm>
            <a:off x="6095999" y="-212789"/>
            <a:ext cx="8515689" cy="6308788"/>
          </a:xfrm>
          <a:prstGeom prst="rect">
            <a:avLst/>
          </a:prstGeom>
          <a:effectLst>
            <a:outerShdw blurRad="309477" dist="302244" dir="2700000" sx="90832" sy="90832" algn="tl" rotWithShape="0">
              <a:prstClr val="black">
                <a:alpha val="63418"/>
              </a:prstClr>
            </a:outerShdw>
          </a:effec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190F953-34EA-B566-8292-32DBB28C46BF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79C50E-2F89-A3C0-0A5A-089E1DF786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3F7ECA-C40D-8D07-C638-30C49BBB27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21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7462E-5FA1-1052-1B72-002429C732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DC33120-7452-6EEE-208F-26BFE00D10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2F37BE-B1E1-FBC9-6489-F11325BD7080}"/>
              </a:ext>
            </a:extLst>
          </p:cNvPr>
          <p:cNvSpPr txBox="1"/>
          <p:nvPr/>
        </p:nvSpPr>
        <p:spPr>
          <a:xfrm>
            <a:off x="1067165" y="202645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Contiene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attivo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conosciuto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suoi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numerosi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benefici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carbone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attivo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contribuisce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ridurre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l'eccesso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flatulenza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dopo aver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mangiato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integratore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unico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 chi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desidera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supportare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 propria salute al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meglio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nutrizionale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 il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organismo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vitamina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vitamina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B3,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vitamina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B6,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vitamina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B12,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magnesio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zinco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selenio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cromo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carotenoidi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naturali</a:t>
            </a:r>
            <a:endParaRPr lang="en-GB" sz="16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spcAft>
                <a:spcPts val="800"/>
              </a:spcAft>
              <a:buClr>
                <a:srgbClr val="29524D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Raccomandato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mentre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segue il Sistema </a:t>
            </a:r>
            <a:b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Balance</a:t>
            </a:r>
            <a:endParaRPr lang="en-GB" sz="1600" dirty="0">
              <a:solidFill>
                <a:srgbClr val="40404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8CF4A3-7D2C-0602-F612-B82FB1153776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B2EF70A-E2CD-67CC-74B0-DE299C7A89BA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349A301-7EAB-E0DA-A55D-AD801623A7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56" r="5556"/>
          <a:stretch/>
        </p:blipFill>
        <p:spPr>
          <a:xfrm>
            <a:off x="6096000" y="1"/>
            <a:ext cx="6095999" cy="6858000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359D72E-4297-6239-5078-4F30500365D5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51C71E-3D8F-BE8F-5F20-85F8DCD656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645098-3DB1-60D1-A82F-6501E95F3B2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838"/>
          <a:stretch>
            <a:fillRect/>
          </a:stretch>
        </p:blipFill>
        <p:spPr>
          <a:xfrm>
            <a:off x="5629713" y="-212789"/>
            <a:ext cx="8981976" cy="6308788"/>
          </a:xfrm>
          <a:prstGeom prst="rect">
            <a:avLst/>
          </a:prstGeom>
          <a:effectLst>
            <a:outerShdw blurRad="309477" dist="302244" dir="2700000" sx="90832" sy="90832" algn="tl" rotWithShape="0">
              <a:prstClr val="black">
                <a:alpha val="63418"/>
              </a:prst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7E24011-EE95-B9BB-E8EB-D8EA1A8A24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5984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B363C-5491-05C5-AD46-CF4892877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CCAC0EB-0C1B-0DC5-51E6-1988CD9554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C111568-E714-FD4F-E1D9-6FFF4CDBA414}"/>
              </a:ext>
            </a:extLst>
          </p:cNvPr>
          <p:cNvSpPr txBox="1"/>
          <p:nvPr/>
        </p:nvSpPr>
        <p:spPr>
          <a:xfrm>
            <a:off x="1067165" y="2036961"/>
            <a:ext cx="4839365" cy="4786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il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gonfiore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Contrasta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l'irritabilità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Smettere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fumare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Purifica il colon</a:t>
            </a: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l'insonnia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lo stress</a:t>
            </a: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Ha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detox</a:t>
            </a: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Elimina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metalli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pesanti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Combatte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stitichezza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Risolve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problemi</a:t>
            </a:r>
            <a:r>
              <a:rPr lang="en-US" alt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digestivi</a:t>
            </a:r>
            <a:endParaRPr lang="en-US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AFAA4C-E84C-2BBA-C2DF-D4641F5723DB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CARBONIIX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4DEFC3E-8136-2830-A16E-4AC02E3ABEB2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F6AD4F4F-F42E-7D65-C3E1-9EAA4C1A6C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56" r="5556"/>
          <a:stretch/>
        </p:blipFill>
        <p:spPr>
          <a:xfrm>
            <a:off x="6096000" y="1"/>
            <a:ext cx="6095999" cy="6858000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A12A951-7A7E-3EEB-86EA-EB1DF61BCA99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87017B-DF60-73DC-C8F2-8470C72208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3625C6-020C-EFFC-9C73-0193665980C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999"/>
          <a:stretch>
            <a:fillRect/>
          </a:stretch>
        </p:blipFill>
        <p:spPr>
          <a:xfrm>
            <a:off x="6095999" y="-212789"/>
            <a:ext cx="8515689" cy="6308788"/>
          </a:xfrm>
          <a:prstGeom prst="rect">
            <a:avLst/>
          </a:prstGeom>
          <a:effectLst>
            <a:outerShdw blurRad="309477" dist="302244" dir="2700000" sx="90832" sy="90832" algn="tl" rotWithShape="0">
              <a:prstClr val="black">
                <a:alpha val="63418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644A215-C771-20D0-1B90-BE19EE0B3E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2546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B3DB7-8A52-415B-602E-6AA3457C3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B70EB2C-652B-5261-903F-F6F4D642EC45}"/>
              </a:ext>
            </a:extLst>
          </p:cNvPr>
          <p:cNvSpPr txBox="1"/>
          <p:nvPr/>
        </p:nvSpPr>
        <p:spPr>
          <a:xfrm>
            <a:off x="1067165" y="207168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4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calcio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formazione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delle ossa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magnesio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formazione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muscoli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rame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funzionamento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nervoso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magnesio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funzionamento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nervoso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cromo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mantenimento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di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livelli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glucosio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nel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sangue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Ampio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spettro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minerali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essenziali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oligoelementi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enzimi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ed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estratti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vegetali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Dose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giornaliera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ottimale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per un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fabbisogno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nutrizionale</a:t>
            </a: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ottimale</a:t>
            </a: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413D54-5280-52A2-534C-DF20F1E6AF36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OPTIMAL-M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9C85015-5329-D4F6-AF5D-60BDC43B51C7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F81EF73-7A88-F608-91DA-F2F0E6302E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2" name="Picture 1" descr="A close-up of a wave&#10;&#10;Description automatically generated">
            <a:extLst>
              <a:ext uri="{FF2B5EF4-FFF2-40B4-BE49-F238E27FC236}">
                <a16:creationId xmlns:a16="http://schemas.microsoft.com/office/drawing/2014/main" id="{1285DBD5-9E4D-624F-8A98-26229865CF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3" t="2157" r="17954" b="7694"/>
          <a:stretch/>
        </p:blipFill>
        <p:spPr>
          <a:xfrm rot="5400000">
            <a:off x="5868220" y="534221"/>
            <a:ext cx="6856360" cy="5791200"/>
          </a:xfrm>
          <a:prstGeom prst="rect">
            <a:avLst/>
          </a:prstGeom>
        </p:spPr>
      </p:pic>
      <p:pic>
        <p:nvPicPr>
          <p:cNvPr id="3" name="Picture 2" descr="A white bottle with blue text&#10;&#10;AI-generated content may be incorrect.">
            <a:extLst>
              <a:ext uri="{FF2B5EF4-FFF2-40B4-BE49-F238E27FC236}">
                <a16:creationId xmlns:a16="http://schemas.microsoft.com/office/drawing/2014/main" id="{E61EA14A-7C19-174C-3C9A-223211E486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6785" y="1181751"/>
            <a:ext cx="2693265" cy="4587485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9FA9E46-A065-F639-5100-44D52669FBEC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61AAA7A-30F4-5D39-4AF7-765241F8B0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0D9EB5-BA4F-2E4A-45A9-16C7213066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0999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A0D3CE-8246-6C09-689F-2C68E4395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0A9E2E1-5EF0-32E9-657F-7EB828AD4C2B}"/>
              </a:ext>
            </a:extLst>
          </p:cNvPr>
          <p:cNvSpPr txBox="1"/>
          <p:nvPr/>
        </p:nvSpPr>
        <p:spPr>
          <a:xfrm>
            <a:off x="1067165" y="204015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 in caso di artrite, poliartrite, fibromialgia e/o dolori articolari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cellulite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dolori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muscolari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 in caso di problemi di salute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 in caso di asma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 in caso di depressione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it-IT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 riferimento a una condizione medica specifica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22B363-0102-472F-B522-4123282532CF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OPTIMAL-M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AF6DA0-AE2B-17A2-B47B-68CC7A30209C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096E61E9-1100-3A8B-D15A-4A276919B5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2" name="Picture 1" descr="A close-up of a wave&#10;&#10;Description automatically generated">
            <a:extLst>
              <a:ext uri="{FF2B5EF4-FFF2-40B4-BE49-F238E27FC236}">
                <a16:creationId xmlns:a16="http://schemas.microsoft.com/office/drawing/2014/main" id="{576E3F2E-FD0F-8A38-0D86-ED1F2C92E4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3" t="2157" r="17954" b="7694"/>
          <a:stretch/>
        </p:blipFill>
        <p:spPr>
          <a:xfrm rot="5400000">
            <a:off x="5868220" y="534221"/>
            <a:ext cx="6856360" cy="5791200"/>
          </a:xfrm>
          <a:prstGeom prst="rect">
            <a:avLst/>
          </a:prstGeom>
        </p:spPr>
      </p:pic>
      <p:pic>
        <p:nvPicPr>
          <p:cNvPr id="3" name="Picture 2" descr="A white bottle with blue text&#10;&#10;AI-generated content may be incorrect.">
            <a:extLst>
              <a:ext uri="{FF2B5EF4-FFF2-40B4-BE49-F238E27FC236}">
                <a16:creationId xmlns:a16="http://schemas.microsoft.com/office/drawing/2014/main" id="{3FBAF6C7-DC3A-F57E-2E30-741F84FE52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6785" y="1181751"/>
            <a:ext cx="2693265" cy="4587485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13572F0-DB1F-4A53-6BDF-E31DF625A9C6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331327-8B0C-9E75-3871-F74A73DE30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A529B35-C5E8-2CC1-19C7-F41D6471C4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693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EB8A40-D862-414D-EC90-5F5FC630F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0A6C2FA-72AA-C779-60D5-81E3FB8BA795}"/>
              </a:ext>
            </a:extLst>
          </p:cNvPr>
          <p:cNvSpPr txBox="1"/>
          <p:nvPr/>
        </p:nvSpPr>
        <p:spPr>
          <a:xfrm>
            <a:off x="1067165" y="202964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29524D"/>
                </a:solidFill>
                <a:latin typeface="NEUEHAASDISPLAY-MEDIU" panose="020D0504030502050203" pitchFamily="34" charset="77"/>
                <a:ea typeface="Times New Roman" panose="02020603050405020304" pitchFamily="18" charset="0"/>
              </a:rPr>
              <a:t>AUTORIZZATO</a:t>
            </a:r>
            <a:endParaRPr lang="en-DE" sz="20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tiamina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supportare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cuore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visione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biotina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della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pelle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Fabbisogno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nutrizionale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ottimale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quotidiano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vitamina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C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contribuisce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alla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protezione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delle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cellulle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dallo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stress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ossidativo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normale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funzione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del </a:t>
            </a:r>
            <a:b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sistema</a:t>
            </a:r>
            <a:r>
              <a:rPr lang="en-US" alt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immunitario</a:t>
            </a:r>
            <a:endParaRPr lang="en-US" altLang="en-US" sz="1700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26DCA2-1BE5-93B9-FAE6-C63717F37EDE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OPTIMAL-V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88D11-2A42-EB4E-DB38-FC8B6AF7EBEE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9891D657-6865-BF33-9F27-E90742F97A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2" name="Picture 1" descr="A close-up of a wave&#10;&#10;Description automatically generated">
            <a:extLst>
              <a:ext uri="{FF2B5EF4-FFF2-40B4-BE49-F238E27FC236}">
                <a16:creationId xmlns:a16="http://schemas.microsoft.com/office/drawing/2014/main" id="{B63B8E95-0B4B-A1DA-0C27-934BE4BD7B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3" t="2157" r="17954" b="7694"/>
          <a:stretch/>
        </p:blipFill>
        <p:spPr>
          <a:xfrm rot="5400000">
            <a:off x="5868220" y="534221"/>
            <a:ext cx="6856360" cy="5791200"/>
          </a:xfrm>
          <a:prstGeom prst="rect">
            <a:avLst/>
          </a:prstGeom>
        </p:spPr>
      </p:pic>
      <p:pic>
        <p:nvPicPr>
          <p:cNvPr id="5" name="Picture 4" descr="A white bottle with green text&#10;&#10;AI-generated content may be incorrect.">
            <a:extLst>
              <a:ext uri="{FF2B5EF4-FFF2-40B4-BE49-F238E27FC236}">
                <a16:creationId xmlns:a16="http://schemas.microsoft.com/office/drawing/2014/main" id="{7765B9F2-DCA0-16C7-C1E7-CBA901F2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05484" y="626152"/>
            <a:ext cx="3295866" cy="5605696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2F48F0F-C3BC-03EA-1181-9E2256AD9462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438A42-FAE4-0E30-6788-F73CE3429D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07E421-6AF8-B3FD-3D56-50FC7368052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561" y="2061326"/>
            <a:ext cx="359924" cy="35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563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3217DD-0BF9-E309-A4F6-4EDCE3DA7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150EB4E-0A27-4602-42B6-4E632793A7EE}"/>
              </a:ext>
            </a:extLst>
          </p:cNvPr>
          <p:cNvSpPr txBox="1"/>
          <p:nvPr/>
        </p:nvSpPr>
        <p:spPr>
          <a:xfrm>
            <a:off x="1067165" y="2040157"/>
            <a:ext cx="4839365" cy="448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AUTORIZZATO</a:t>
            </a:r>
            <a:endParaRPr lang="en-DE" sz="2200" b="1" dirty="0">
              <a:solidFill>
                <a:srgbClr val="2A524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caso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artrite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poliartrite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fibromialgia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e/o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dolori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articolari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la cellulite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Riduce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dolori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muscolari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caso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problemi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salute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caso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asma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caso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di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depressione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Qualsiasi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riferimento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una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condizione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medica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specifica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Aiuta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a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reintegrare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le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carenze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nutrizionali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b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livelli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ottimali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Supporta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le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funzioni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cellulari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essenziali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9FC61-122D-83AB-2BF1-A6358A49AABB}"/>
              </a:ext>
            </a:extLst>
          </p:cNvPr>
          <p:cNvSpPr txBox="1"/>
          <p:nvPr/>
        </p:nvSpPr>
        <p:spPr>
          <a:xfrm>
            <a:off x="995725" y="695290"/>
            <a:ext cx="4084275" cy="1422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OPTIMAL-V</a:t>
            </a:r>
            <a:r>
              <a:rPr lang="en-GB" sz="3200" b="1" baseline="300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™</a:t>
            </a:r>
            <a:endParaRPr lang="en-US" sz="3500" kern="100" baseline="30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4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430F556-495B-74CE-6C20-B0D4727C686F}"/>
              </a:ext>
            </a:extLst>
          </p:cNvPr>
          <p:cNvCxnSpPr>
            <a:cxnSpLocks/>
          </p:cNvCxnSpPr>
          <p:nvPr/>
        </p:nvCxnSpPr>
        <p:spPr>
          <a:xfrm flipV="1">
            <a:off x="1067165" y="1711762"/>
            <a:ext cx="9642141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D22D8087-E9B1-5804-9385-5AC5DD3226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756"/>
          <a:stretch/>
        </p:blipFill>
        <p:spPr>
          <a:xfrm rot="10800000">
            <a:off x="0" y="0"/>
            <a:ext cx="517451" cy="6858000"/>
          </a:xfrm>
          <a:prstGeom prst="rect">
            <a:avLst/>
          </a:prstGeom>
        </p:spPr>
      </p:pic>
      <p:pic>
        <p:nvPicPr>
          <p:cNvPr id="2" name="Picture 1" descr="A close-up of a wave&#10;&#10;Description automatically generated">
            <a:extLst>
              <a:ext uri="{FF2B5EF4-FFF2-40B4-BE49-F238E27FC236}">
                <a16:creationId xmlns:a16="http://schemas.microsoft.com/office/drawing/2014/main" id="{940A4C55-0A64-AAD9-CC38-623D7DCEE5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3" t="2157" r="17954" b="7694"/>
          <a:stretch/>
        </p:blipFill>
        <p:spPr>
          <a:xfrm rot="5400000">
            <a:off x="5868220" y="534221"/>
            <a:ext cx="6856360" cy="5791200"/>
          </a:xfrm>
          <a:prstGeom prst="rect">
            <a:avLst/>
          </a:prstGeom>
        </p:spPr>
      </p:pic>
      <p:pic>
        <p:nvPicPr>
          <p:cNvPr id="5" name="Picture 4" descr="A white bottle with green text&#10;&#10;AI-generated content may be incorrect.">
            <a:extLst>
              <a:ext uri="{FF2B5EF4-FFF2-40B4-BE49-F238E27FC236}">
                <a16:creationId xmlns:a16="http://schemas.microsoft.com/office/drawing/2014/main" id="{C9EF844B-41D7-4C48-646A-E8C2CA38EE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05484" y="626152"/>
            <a:ext cx="3295866" cy="5605696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451DF8D-E5B1-B525-39ED-636CC6B84CF5}"/>
              </a:ext>
            </a:extLst>
          </p:cNvPr>
          <p:cNvSpPr/>
          <p:nvPr/>
        </p:nvSpPr>
        <p:spPr>
          <a:xfrm>
            <a:off x="10810404" y="5504124"/>
            <a:ext cx="1040863" cy="1044057"/>
          </a:xfrm>
          <a:prstGeom prst="roundRect">
            <a:avLst>
              <a:gd name="adj" fmla="val 10638"/>
            </a:avLst>
          </a:prstGeom>
          <a:solidFill>
            <a:schemeClr val="bg1"/>
          </a:solidFill>
          <a:ln w="76200">
            <a:solidFill>
              <a:srgbClr val="2A524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B114974-2D6B-4438-E12A-F9F80B6FED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9035" y="5594352"/>
            <a:ext cx="863600" cy="86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988BAE-ADDC-7C40-CA4B-89144CD706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938" y="2064453"/>
            <a:ext cx="359925" cy="35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1084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10CDFC-3012-E207-3B54-7FB5324A4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554DF9-B3C7-5A3A-BA9B-6B6BE238C0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1CE19C9-5611-6EF5-B236-C2C66669D6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853" r="28752" b="27983"/>
          <a:stretch/>
        </p:blipFill>
        <p:spPr>
          <a:xfrm>
            <a:off x="0" y="-7231"/>
            <a:ext cx="12192000" cy="68652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48389C-827E-D949-63B3-7107829F2D59}"/>
              </a:ext>
            </a:extLst>
          </p:cNvPr>
          <p:cNvSpPr txBox="1"/>
          <p:nvPr/>
        </p:nvSpPr>
        <p:spPr>
          <a:xfrm>
            <a:off x="250747" y="1158211"/>
            <a:ext cx="1224763" cy="2251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12000" b="1" dirty="0">
                <a:solidFill>
                  <a:srgbClr val="DCFD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endParaRPr lang="en-US" sz="12000" dirty="0">
              <a:solidFill>
                <a:srgbClr val="2A524D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D6BB5A-C193-2D4B-9B57-6B9C50EDB396}"/>
              </a:ext>
            </a:extLst>
          </p:cNvPr>
          <p:cNvSpPr txBox="1"/>
          <p:nvPr/>
        </p:nvSpPr>
        <p:spPr>
          <a:xfrm>
            <a:off x="1224524" y="896956"/>
            <a:ext cx="3844187" cy="3337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</a:t>
            </a:r>
            <a:r>
              <a:rPr lang="en-US" sz="2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benessere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sano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una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mente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sana e uno spirito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sereno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Goditi</a:t>
            </a:r>
            <a:r>
              <a:rPr lang="en-US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il </a:t>
            </a:r>
            <a:r>
              <a:rPr lang="en-US" sz="2500" b="1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percorso</a:t>
            </a:r>
            <a:r>
              <a:rPr lang="en-US" sz="2500" b="1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mentre</a:t>
            </a:r>
            <a:r>
              <a:rPr lang="en-GB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impegni</a:t>
            </a:r>
            <a:r>
              <a:rPr lang="en-GB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verso il </a:t>
            </a:r>
            <a:r>
              <a:rPr lang="en-GB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tuo</a:t>
            </a:r>
            <a:r>
              <a:rPr lang="en-GB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dirty="0" err="1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benessere</a:t>
            </a:r>
            <a:r>
              <a:rPr lang="en-GB" sz="2500" dirty="0">
                <a:solidFill>
                  <a:srgbClr val="2A5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Laurette Gagnon Beaulieu</a:t>
            </a:r>
            <a:br>
              <a:rPr lang="en-GB" sz="2500" dirty="0">
                <a:solidFill>
                  <a:srgbClr val="2A524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IT" sz="2500" dirty="0">
              <a:solidFill>
                <a:srgbClr val="2A52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5312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609398-78ED-3FAC-C5CE-AF9EBF53C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2C7B93-ADD1-B0E2-C371-154256CE1A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1252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1712</TotalTime>
  <Words>2115</Words>
  <Application>Microsoft Macintosh PowerPoint</Application>
  <PresentationFormat>Widescreen</PresentationFormat>
  <Paragraphs>312</Paragraphs>
  <Slides>36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Aptos</vt:lpstr>
      <vt:lpstr>Aptos Display</vt:lpstr>
      <vt:lpstr>Arial</vt:lpstr>
      <vt:lpstr>NEUEHAASDISPLAY-MEDIU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Erica Bui</dc:creator>
  <cp:lastModifiedBy>Katharina Schlottke</cp:lastModifiedBy>
  <cp:revision>200</cp:revision>
  <dcterms:created xsi:type="dcterms:W3CDTF">2024-10-22T09:44:30Z</dcterms:created>
  <dcterms:modified xsi:type="dcterms:W3CDTF">2025-11-12T09:03:06Z</dcterms:modified>
</cp:coreProperties>
</file>