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0" r:id="rId5"/>
    <p:sldId id="257" r:id="rId6"/>
    <p:sldId id="275" r:id="rId7"/>
    <p:sldId id="290" r:id="rId8"/>
    <p:sldId id="430" r:id="rId9"/>
    <p:sldId id="431" r:id="rId10"/>
    <p:sldId id="293" r:id="rId11"/>
    <p:sldId id="278" r:id="rId12"/>
    <p:sldId id="432" r:id="rId13"/>
    <p:sldId id="295" r:id="rId14"/>
    <p:sldId id="296" r:id="rId15"/>
    <p:sldId id="433" r:id="rId16"/>
    <p:sldId id="274" r:id="rId17"/>
    <p:sldId id="259" r:id="rId1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94690"/>
  </p:normalViewPr>
  <p:slideViewPr>
    <p:cSldViewPr snapToGrid="0">
      <p:cViewPr varScale="1">
        <p:scale>
          <a:sx n="119" d="100"/>
          <a:sy n="119" d="100"/>
        </p:scale>
        <p:origin x="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1" y="4453441"/>
            <a:ext cx="10644617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 AL EQUIPO DE CUMPLIMIENTO</a:t>
            </a: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5000" contrast="-35000"/>
                    </a14:imgEffect>
                  </a14:imgLayer>
                </a14:imgProps>
              </a:ext>
            </a:extLst>
          </a:blip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2900037"/>
            <a:ext cx="5073743" cy="2201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Descargo de responsabilidad: Los resultados son subjetivos, no están garantizados </a:t>
            </a:r>
            <a:br>
              <a:rPr lang="es-E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dependen de varios factores, incluyendo </a:t>
            </a:r>
            <a:br>
              <a:rPr lang="es-E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compromiso y la dedicación a la actividad.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99291" y="289813"/>
            <a:ext cx="9486431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 APROBADAS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Garantizar resultados, engañar al posible Brand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Partner</a:t>
            </a:r>
            <a:endParaRPr lang="es-E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Distorsionar la realidad de ingresos pasados o 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actuales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Afirmaciones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sin descargo de responsabilidad ni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Mostrar importes de comisiones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Hablar de INGRESOS PASIVOS.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“Mis ingresos en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superaron mi salario actual después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de solo unos meses en el negocio”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“Gracias a nuestro negocio con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, mi esposa ha podido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dejar de trabajar a tiempo completo”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“¿Te gustaría ganar £/€1.000 extra este mes?”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“¿Te gustaría vivir como si estuvieras de vacaciones?”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“¿Te gustaría cambiar tu vida y hacerte rico?”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02451" y="28981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APROBADAS</a:t>
            </a: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DA5958-4BD2-7E50-9188-0B7776E9B6CE}"/>
              </a:ext>
            </a:extLst>
          </p:cNvPr>
          <p:cNvSpPr txBox="1"/>
          <p:nvPr/>
        </p:nvSpPr>
        <p:spPr>
          <a:xfrm>
            <a:off x="602451" y="28981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APROBADAS</a:t>
            </a: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385577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Persigue la </a:t>
            </a:r>
            <a:r>
              <a:rPr lang="es-ES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r>
              <a:rPr lang="es-E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s-E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el dinero;</a:t>
            </a:r>
          </a:p>
          <a:p>
            <a:r>
              <a:rPr lang="es-ES" sz="2500" dirty="0">
                <a:solidFill>
                  <a:srgbClr val="2A524D"/>
                </a:solidFill>
                <a:latin typeface="Arial"/>
                <a:cs typeface="Arial"/>
              </a:rPr>
              <a:t>el </a:t>
            </a:r>
            <a:r>
              <a:rPr lang="es-ES" sz="2500" b="1" dirty="0">
                <a:solidFill>
                  <a:srgbClr val="2A524D"/>
                </a:solidFill>
                <a:latin typeface="Arial"/>
                <a:cs typeface="Arial"/>
              </a:rPr>
              <a:t>dinero</a:t>
            </a:r>
            <a:r>
              <a:rPr lang="es-ES" sz="2500" dirty="0">
                <a:solidFill>
                  <a:srgbClr val="2A524D"/>
                </a:solidFill>
                <a:latin typeface="Arial"/>
                <a:cs typeface="Arial"/>
              </a:rPr>
              <a:t> terminará siguiéndote a ti.</a:t>
            </a:r>
            <a:br>
              <a:rPr lang="es-ES" sz="2500" dirty="0">
                <a:solidFill>
                  <a:srgbClr val="2A524D"/>
                </a:solidFill>
                <a:latin typeface="Arial"/>
                <a:cs typeface="Arial"/>
              </a:rPr>
            </a:b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>
              <a:solidFill>
                <a:srgbClr val="2A524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3382D-F26F-DEA1-78E4-5864F9F5F677}"/>
              </a:ext>
            </a:extLst>
          </p:cNvPr>
          <p:cNvSpPr txBox="1"/>
          <p:nvPr/>
        </p:nvSpPr>
        <p:spPr>
          <a:xfrm>
            <a:off x="1224523" y="2587470"/>
            <a:ext cx="638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B5B7AD67-9B45-164E-FC49-734D4FB8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/>
                <a:cs typeface="Arial"/>
              </a:rPr>
              <a:t>AFIRMACIONES: </a:t>
            </a: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cualquier mensaje </a:t>
            </a:r>
            <a:b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o representación </a:t>
            </a: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</a:t>
            </a: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 sobre un</a:t>
            </a: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producto </a:t>
            </a:r>
            <a:b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</a:br>
            <a:r>
              <a:rPr lang="es-E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que pueda presentarse como: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Texto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Imagen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Gráfico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Símbolo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/>
                <a:cs typeface="Arial"/>
              </a:rPr>
              <a:t>TIPOS DE AFIRMACIONES: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Nutricionales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Médicas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salud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Cosméticas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ingresos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127407" cy="1451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>
                <a:solidFill>
                  <a:srgbClr val="2A524D"/>
                </a:solidFill>
                <a:latin typeface="Arial"/>
                <a:cs typeface="Arial"/>
              </a:rPr>
              <a:t>AFIRMACIONES</a:t>
            </a:r>
            <a:endParaRPr lang="en-US" sz="4000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7"/>
            <a:ext cx="4444859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 tu negocio de forma adecuada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 veraz, no engañes ni induzcas </a:t>
            </a:r>
            <a:b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error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ofrezcas ni insinúes garantías </a:t>
            </a:r>
            <a:b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éxito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en cuenta que </a:t>
            </a:r>
            <a:r>
              <a:rPr lang="es-ES" b="1" kern="100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s-ES" b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paga comisiones basadas en la venta de productos a consumidores finales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 claro que el éxito proviene del trabajo duro, el esfuerzo y la dedicación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Consulta el Manual de Políticas, </a:t>
            </a:r>
            <a:b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sección 2.4.15 sobre Afirmaciones </a:t>
            </a:r>
            <a:b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sobre Ingresos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Revisa el Plan de Compensación </a:t>
            </a:r>
            <a:b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 la Biblioteca de la Oficina Virtual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49476" y="302217"/>
            <a:ext cx="4400779" cy="140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AFIRMACIONES  SOBRE INGRESOS: REGLAS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909015" y="2071687"/>
            <a:ext cx="5186985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Cantidades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deben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estar 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cubiertas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al </a:t>
            </a:r>
            <a:r>
              <a:rPr lang="es-ES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100%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fecha del pago debe ser claramente visible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incluirse el hashtag </a:t>
            </a:r>
            <a:r>
              <a:rPr lang="es-ES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#PARTNERCOBRANDPARTNER </a:t>
            </a:r>
            <a:r>
              <a:rPr lang="es-ES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S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#INCARICATOALLEVENDITEPARTNERCO </a:t>
            </a:r>
            <a:r>
              <a:rPr lang="es-ES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Italia</a:t>
            </a: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incluirse un descargo de responsabilidad específico</a:t>
            </a:r>
            <a:endParaRPr lang="en-US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86" y="5146239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AE92-A8DA-CCE3-269E-96F1579065BC}"/>
              </a:ext>
            </a:extLst>
          </p:cNvPr>
          <p:cNvSpPr txBox="1"/>
          <p:nvPr/>
        </p:nvSpPr>
        <p:spPr>
          <a:xfrm>
            <a:off x="949476" y="302217"/>
            <a:ext cx="4400779" cy="140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AFIRMACIONES  SOBRE INGRESOS: REGLAS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61720" y="266715"/>
            <a:ext cx="8366533" cy="1180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INGRESOS: HASHTAG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#PARTNERCOBRANDPARTNER</a:t>
            </a:r>
            <a:r>
              <a:rPr lang="en-US" sz="2000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*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El hashtag te ayuda a presentarte como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 Brand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y no como un cliente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El hashtag aclara tu intención comercial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y tu objetivo de vender a clientes finales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El hashtag te protege a ti y a tu negocio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s-E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Incluir el hashtag correcto al patrocinar </a:t>
            </a:r>
            <a:br>
              <a:rPr lang="es-E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</a:br>
            <a:r>
              <a:rPr lang="es-ES" sz="19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es obligatorio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*#INCARICATOALLEVENDITEPARTNERCO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para Italia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Los resultados son personales y se basan en la experiencia individual en </a:t>
            </a:r>
            <a:r>
              <a:rPr lang="es-ES" sz="1700" i="1" kern="1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no están garantizados. Contáctame para más información sobre nuestro Plan de Compensación.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s-ES" sz="1700" i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resultados personales pueden variar de una persona a otra y no están garantizados. Los éxitos o resultados descritos o mostrados son fruto del esfuerzo individual, las habilidades, la experiencia y el compromiso, y no representan necesariamente el resultado promedio o común.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s-ES" sz="1700" i="1" kern="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700" i="1" kern="1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no garantiza ningún nivel de ingresos o de éxito a ningún Brand </a:t>
            </a:r>
            <a:r>
              <a:rPr lang="es-ES" sz="1700" i="1" kern="1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</a:t>
            </a: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Beneficiarse del Plan de Compensación de </a:t>
            </a:r>
            <a:r>
              <a:rPr lang="es-ES" sz="1700" i="1" kern="1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depende de las ventas, habilidades comerciales y dedicación personal de cada Brand </a:t>
            </a:r>
            <a:r>
              <a:rPr lang="es-ES" sz="1700" i="1" kern="1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</a:t>
            </a:r>
            <a:r>
              <a:rPr lang="es-ES" sz="1700" i="1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en-US" sz="1700" i="1" kern="1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699291" y="289813"/>
            <a:ext cx="10080998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INGRESOS: DESCARGO DE RESPONSABILIDAD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1" y="2207151"/>
            <a:ext cx="9557304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DESCRIPCIÓN + DESCARGO DE RESPONSABILIDAD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“¡Estoy muy emocionado de estar generando ingresos extra para apoyar mejor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 mi familia!”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“Déjame mostrarte cómo puedes generar un ingreso suplementario utilizando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el Plan de Compensación de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Los resultados mencionados son personales, basados en el esfuerzo, las habilidades y la experiencia personal, </a:t>
            </a:r>
            <a:b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y no son generales ni garantizados. Contáctame para más información sobre nuestro Plan de Compensación.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“He alcanzado el título de Senior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Officer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en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con gran satisfacción, ¡pregúntame cómo!”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Los resultados son personales y se basan en la experiencia en </a:t>
            </a:r>
            <a:r>
              <a:rPr lang="es-E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no están garantizados. Contáctame </a:t>
            </a:r>
            <a:b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para más información sobre nuestro Plan de Compensación.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99292" y="289813"/>
            <a:ext cx="9557304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 APROBADAS: EJEMPLOS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DESCRIPCIÓN + DESCARGO DE RESPONSABILIDAD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“Desde que me inscribí como Brand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en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por solo 29,95 €, tengo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la posibilidad de generar un ingreso extra ayudando a muchas mujeres y con la posibilidad de probar los productos de </a:t>
            </a:r>
            <a:r>
              <a:rPr lang="es-E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 un precio ventajoso. Contáctame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si estás interesado.”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Los resultados son subjetivos, no están garantizados y dependen de varios factores, incluyendo el compromiso </a:t>
            </a:r>
            <a:b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y la dedicación a la actividad.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“¿Te gustaría aprender cómo generar ingresos adicionales trabajando desde casa </a:t>
            </a:r>
            <a:b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y en línea?”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Los resultados son subjetivos, no están garantizados y dependen de varios factores, incluyendo el compromiso </a:t>
            </a:r>
            <a:b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s-E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y la dedicación a la actividad.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71CEC-E13E-3AC5-9684-28635ACEF326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9EB842-6A1C-37DD-B5A1-8CB4D7E03A8C}"/>
              </a:ext>
            </a:extLst>
          </p:cNvPr>
          <p:cNvSpPr txBox="1"/>
          <p:nvPr/>
        </p:nvSpPr>
        <p:spPr>
          <a:xfrm>
            <a:off x="699292" y="289813"/>
            <a:ext cx="9557304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3500" b="1" dirty="0">
                <a:solidFill>
                  <a:srgbClr val="2A524D"/>
                </a:solidFill>
                <a:latin typeface="Arial"/>
                <a:cs typeface="Arial"/>
              </a:rPr>
              <a:t>AFIRMACIONES SOBRE INGRESOS APROBADAS: EJEMPLOS</a:t>
            </a:r>
            <a:endParaRPr lang="en-US" sz="4000" dirty="0">
              <a:solidFill>
                <a:srgbClr val="2A524D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93DE828B33D4BB307BFF3B466BD88" ma:contentTypeVersion="17" ma:contentTypeDescription="Create a new document." ma:contentTypeScope="" ma:versionID="b8601b64f93788d6a569362cbda7247f">
  <xsd:schema xmlns:xsd="http://www.w3.org/2001/XMLSchema" xmlns:xs="http://www.w3.org/2001/XMLSchema" xmlns:p="http://schemas.microsoft.com/office/2006/metadata/properties" xmlns:ns2="ac47c31f-e4e2-414c-84c8-745e194070db" xmlns:ns3="478b2b3f-10ef-4a8b-8fcb-e5f44c73c9b4" targetNamespace="http://schemas.microsoft.com/office/2006/metadata/properties" ma:root="true" ma:fieldsID="feedf801ae47c2b03d3537bf868af0cf" ns2:_="" ns3:_="">
    <xsd:import namespace="ac47c31f-e4e2-414c-84c8-745e194070db"/>
    <xsd:import namespace="478b2b3f-10ef-4a8b-8fcb-e5f44c73c9b4"/>
    <xsd:element name="properties">
      <xsd:complexType>
        <xsd:sequence>
          <xsd:element name="documentManagement">
            <xsd:complexType>
              <xsd:all>
                <xsd:element ref="ns2:FolderType" minOccurs="0"/>
                <xsd:element ref="ns2:MediaServiceMetadata" minOccurs="0"/>
                <xsd:element ref="ns2:MediaServiceFastMetadata" minOccurs="0"/>
                <xsd:element ref="ns2:Not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7c31f-e4e2-414c-84c8-745e194070db" elementFormDefault="qualified">
    <xsd:import namespace="http://schemas.microsoft.com/office/2006/documentManagement/types"/>
    <xsd:import namespace="http://schemas.microsoft.com/office/infopath/2007/PartnerControls"/>
    <xsd:element name="FolderType" ma:index="8" nillable="true" ma:displayName="Folder Type" ma:format="Dropdown" ma:internalName="FolderTyp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1ed36a-308e-400b-9e65-c9f49b8f0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2b3f-10ef-4a8b-8fcb-e5f44c73c9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708073-b5a1-46f5-b108-0811e610ffc2}" ma:internalName="TaxCatchAll" ma:showField="CatchAllData" ma:web="478b2b3f-10ef-4a8b-8fcb-e5f44c73c9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8b2b3f-10ef-4a8b-8fcb-e5f44c73c9b4" xsi:nil="true"/>
    <lcf76f155ced4ddcb4097134ff3c332f xmlns="ac47c31f-e4e2-414c-84c8-745e194070db">
      <Terms xmlns="http://schemas.microsoft.com/office/infopath/2007/PartnerControls"/>
    </lcf76f155ced4ddcb4097134ff3c332f>
    <FolderType xmlns="ac47c31f-e4e2-414c-84c8-745e194070db" xsi:nil="true"/>
    <Notes xmlns="ac47c31f-e4e2-414c-84c8-745e194070db" xsi:nil="true"/>
  </documentManagement>
</p:properties>
</file>

<file path=customXml/itemProps1.xml><?xml version="1.0" encoding="utf-8"?>
<ds:datastoreItem xmlns:ds="http://schemas.openxmlformats.org/officeDocument/2006/customXml" ds:itemID="{A9199829-B1AF-49B3-B4B8-F680D0B76C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1D36DF-12D2-474F-BABB-BCCE2E123B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7c31f-e4e2-414c-84c8-745e194070db"/>
    <ds:schemaRef ds:uri="478b2b3f-10ef-4a8b-8fcb-e5f44c73c9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047838-DE92-47CD-964C-AFAB1444BBBB}">
  <ds:schemaRefs>
    <ds:schemaRef ds:uri="6dadf7cb-6078-4d64-a7c5-61b5568edd56"/>
    <ds:schemaRef ds:uri="eaf553aa-d6a9-4711-b68e-9796e0c022f3"/>
    <ds:schemaRef ds:uri="http://schemas.microsoft.com/office/2006/metadata/properties"/>
    <ds:schemaRef ds:uri="http://schemas.microsoft.com/office/infopath/2007/PartnerControls"/>
    <ds:schemaRef ds:uri="478b2b3f-10ef-4a8b-8fcb-e5f44c73c9b4"/>
    <ds:schemaRef ds:uri="ac47c31f-e4e2-414c-84c8-745e194070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806</Words>
  <Application>Microsoft Macintosh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Katharina Schlottke</cp:lastModifiedBy>
  <cp:revision>5</cp:revision>
  <dcterms:created xsi:type="dcterms:W3CDTF">2024-10-22T09:44:30Z</dcterms:created>
  <dcterms:modified xsi:type="dcterms:W3CDTF">2025-09-09T10:14:27Z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227fc4-0160-4f97-9aff-69e015a65ad2_Enabled">
    <vt:lpwstr>true</vt:lpwstr>
  </property>
  <property fmtid="{D5CDD505-2E9C-101B-9397-08002B2CF9AE}" pid="3" name="MSIP_Label_6b227fc4-0160-4f97-9aff-69e015a65ad2_SetDate">
    <vt:lpwstr>2025-08-27T14:27:53Z</vt:lpwstr>
  </property>
  <property fmtid="{D5CDD505-2E9C-101B-9397-08002B2CF9AE}" pid="4" name="MSIP_Label_6b227fc4-0160-4f97-9aff-69e015a65ad2_Method">
    <vt:lpwstr>Standard</vt:lpwstr>
  </property>
  <property fmtid="{D5CDD505-2E9C-101B-9397-08002B2CF9AE}" pid="5" name="MSIP_Label_6b227fc4-0160-4f97-9aff-69e015a65ad2_Name">
    <vt:lpwstr>Confidential-No Encryption</vt:lpwstr>
  </property>
  <property fmtid="{D5CDD505-2E9C-101B-9397-08002B2CF9AE}" pid="6" name="MSIP_Label_6b227fc4-0160-4f97-9aff-69e015a65ad2_SiteId">
    <vt:lpwstr>599e51d6-2f8c-4347-8e59-1f795a51a98c</vt:lpwstr>
  </property>
  <property fmtid="{D5CDD505-2E9C-101B-9397-08002B2CF9AE}" pid="7" name="MSIP_Label_6b227fc4-0160-4f97-9aff-69e015a65ad2_ActionId">
    <vt:lpwstr>1ef4a873-a556-4579-8c4e-64c97b00cfd2</vt:lpwstr>
  </property>
  <property fmtid="{D5CDD505-2E9C-101B-9397-08002B2CF9AE}" pid="8" name="MSIP_Label_6b227fc4-0160-4f97-9aff-69e015a65ad2_ContentBits">
    <vt:lpwstr>0</vt:lpwstr>
  </property>
  <property fmtid="{D5CDD505-2E9C-101B-9397-08002B2CF9AE}" pid="9" name="MSIP_Label_6b227fc4-0160-4f97-9aff-69e015a65ad2_Tag">
    <vt:lpwstr>10, 3, 0, 1</vt:lpwstr>
  </property>
  <property fmtid="{D5CDD505-2E9C-101B-9397-08002B2CF9AE}" pid="10" name="ContentTypeId">
    <vt:lpwstr>0x0101000B993DE828B33D4BB307BFF3B466BD88</vt:lpwstr>
  </property>
  <property fmtid="{D5CDD505-2E9C-101B-9397-08002B2CF9AE}" pid="11" name="MediaServiceImageTags">
    <vt:lpwstr/>
  </property>
</Properties>
</file>