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60" r:id="rId2"/>
    <p:sldId id="257" r:id="rId3"/>
    <p:sldId id="275" r:id="rId4"/>
    <p:sldId id="290" r:id="rId5"/>
    <p:sldId id="430" r:id="rId6"/>
    <p:sldId id="431" r:id="rId7"/>
    <p:sldId id="293" r:id="rId8"/>
    <p:sldId id="278" r:id="rId9"/>
    <p:sldId id="432" r:id="rId10"/>
    <p:sldId id="295" r:id="rId11"/>
    <p:sldId id="296" r:id="rId12"/>
    <p:sldId id="433" r:id="rId13"/>
    <p:sldId id="274" r:id="rId14"/>
    <p:sldId id="259" r:id="rId15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524D"/>
    <a:srgbClr val="DCFD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514B98-4387-4A52-8EA1-604FCABC404B}" v="3" dt="2025-06-27T09:15:40.7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201"/>
    <p:restoredTop sz="94697"/>
  </p:normalViewPr>
  <p:slideViewPr>
    <p:cSldViewPr snapToGrid="0" showGuides="1">
      <p:cViewPr>
        <p:scale>
          <a:sx n="170" d="100"/>
          <a:sy n="170" d="100"/>
        </p:scale>
        <p:origin x="-5656" y="-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41AC84-E452-CD41-AB24-AB71A1D9C198}" type="datetimeFigureOut">
              <a:rPr lang="en-US" smtClean="0"/>
              <a:t>8/27/25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42D928-6CA8-2041-BD28-376B40CB2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0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823D1-B13C-C90C-8817-82B368D9D6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FBD89A-3FE1-70AB-E0C3-01BE8FB2A0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A915-B53C-CE5C-CB7D-6AC9060F3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8/27/25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2AFE8-1F65-F9A4-080A-711922E35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58DB6-89F8-7E37-8054-A25A71070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5902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35A4D-7C3E-F2C0-4F9A-D147B8D54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1D921A-5BED-61A2-C19A-EF6E5FBFBD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1A82F-7182-36CB-BC8B-08F7EE4D4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8/27/25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33D5C-F3D6-FC9B-FE8C-80C7C270B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347D7-358A-B58D-03D5-10B602217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9491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EAD96E-FD5B-B602-7A23-840FE70985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EE7AA8-EC45-557D-A67E-9DB5CFCE4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7A234-5E4F-4A4D-8041-BB2DEDA28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8/27/25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D1904-021B-E633-7350-FFE2B1EB2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A8C38-B91C-6905-CD79-61D94AC3B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629447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9C666-5380-89D5-219E-A3381D137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B2A30-CDE9-F913-8E3A-8D17C36EE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54A60-B61E-5DFF-506A-703882A57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8/27/25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05746-1BDB-4099-B87D-901AE4D39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BB556-2D82-BADF-3907-AFCC8CF0E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17868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DDFE1-BD15-A310-3A64-2A7FF29D7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456D2A-AA72-31C4-D0E3-B8F8DF28A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7E246-C2BB-E6BA-B924-AFD54DF63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8/27/25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F6220-A1BA-48E2-741D-EF75996F5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29FCA-FF08-C504-8E5E-9E047AA54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33099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D7359-3104-324F-25D9-D0F83EA57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0F973-A9CF-35FC-3BD7-8894416AB6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14C1CC-4DA5-5C1E-07AB-08C67C209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B0137F-ABC1-B670-865A-0907F9360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8/27/25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32A259-A8FC-0942-F802-63172889F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4BAF74-07BA-3221-D2D9-6686B0320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48714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91BA0-FB18-4EA2-B0E8-5DF52B64B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3F670-1E3A-87C8-175F-4953B87A4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CD8EE6-0100-C1C2-F436-3B0DAD9362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AE9B83-1F71-8FBD-1D87-CF04D2AFE4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B7D866-91F0-B021-477A-7317C14CA6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3BABA9-ED37-E715-3BAC-78E339A6D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8/27/25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16537B-ABA2-D4A4-CA88-49A0E9184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908374-466F-184E-FD69-10E01DA60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192041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DD7E5-F785-DD8C-A74E-2201D880A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59BDCC-549D-6F72-302D-C08F96C95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8/27/25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D4723F-19EF-08C6-BC67-215750790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1BE222-2F48-F5CC-D120-15B294EC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82698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A935F7-8B0E-0074-1D44-9316FFF1F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8/27/25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8E4A22-FBF6-671B-5284-F819171D3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A09EE-0FEA-0BF9-C403-622F1CB66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92754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E3EA6-CD10-2D54-5DC6-CBA9B1B6C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13F58-206F-EA12-02AF-A4A1A807F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3E9B1E-E8DA-59CC-B9FD-A72AB71EA1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F41591-DA44-B6BD-83B2-61AF6FF11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8/27/25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576438-3787-F5FB-996B-5A1A32F03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6536CB-3DC2-6ADB-1ADD-651E60E25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143389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BE92A-ADA9-4E9A-695C-CD5A5D815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022DC1-60AE-6B88-C8B1-3FFC619FF8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DDBD6C-3B81-ABE8-7373-774730635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8305FE-7843-85BD-5930-3A6766B04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EF2E-1E39-B942-9BFC-4E8FEFCB9FA2}" type="datetimeFigureOut">
              <a:rPr lang="en-IT" smtClean="0"/>
              <a:t>8/27/25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9D6BE5-F68C-F8BC-A26A-4718DEEED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EAE23-4785-65B9-6F5C-BCF66D6D8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99533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7CBFC9-D6DB-08E7-2BCF-22FE15E51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A3E310-5C19-CD5F-BFA8-C813C70F6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82DCA-AC4E-299A-9E69-DB35D5BAF1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74EF2E-1E39-B942-9BFC-4E8FEFCB9FA2}" type="datetimeFigureOut">
              <a:rPr lang="en-IT" smtClean="0"/>
              <a:t>8/27/25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B7D0F-DA04-E504-5C94-F8D4BCE95B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70A35-EB24-5AE8-135F-1407C6E85E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9A49C5-2789-7C49-AA42-528D25D3600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959129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02E97-3024-983A-2149-01AC907D0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E79875-5A8C-4688-F110-53E7E6721A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528BB9-884A-7CF5-3BB0-2C9868594E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25" b="782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9BBC7C-C292-9952-64F9-6FFEED758B2D}"/>
              </a:ext>
            </a:extLst>
          </p:cNvPr>
          <p:cNvSpPr/>
          <p:nvPr/>
        </p:nvSpPr>
        <p:spPr>
          <a:xfrm>
            <a:off x="0" y="495946"/>
            <a:ext cx="12192000" cy="685800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5937"/>
                </a:schemeClr>
              </a:gs>
              <a:gs pos="9000">
                <a:schemeClr val="tx1">
                  <a:alpha val="43743"/>
                </a:schemeClr>
              </a:gs>
              <a:gs pos="56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189EA-F1E0-E442-379E-02B734A99E06}"/>
              </a:ext>
            </a:extLst>
          </p:cNvPr>
          <p:cNvSpPr txBox="1"/>
          <p:nvPr/>
        </p:nvSpPr>
        <p:spPr>
          <a:xfrm>
            <a:off x="744872" y="4453441"/>
            <a:ext cx="9189542" cy="2404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THE COMPLIANCE TEAM</a:t>
            </a:r>
            <a:endParaRPr lang="en-US" sz="60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7178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C2D67-850C-5C9A-D934-6F7E0CA56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082CD5-01CE-0217-81D2-023BF5E59D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0F6D61-51DA-5B4D-3911-7F60B5CCF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brightnessContrast bright="5000" contrast="-35000"/>
                    </a14:imgEffect>
                  </a14:imgLayer>
                </a14:imgProps>
              </a:ext>
            </a:extLst>
          </a:blip>
          <a:srcRect l="775" t="293" r="1046" b="801"/>
          <a:stretch/>
        </p:blipFill>
        <p:spPr>
          <a:xfrm>
            <a:off x="6418967" y="2506051"/>
            <a:ext cx="3922465" cy="2359917"/>
          </a:xfrm>
          <a:prstGeom prst="roundRect">
            <a:avLst>
              <a:gd name="adj" fmla="val 10648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DEE9A3-149C-C5CA-0E79-7D5DA0ADE280}"/>
              </a:ext>
            </a:extLst>
          </p:cNvPr>
          <p:cNvSpPr txBox="1"/>
          <p:nvPr/>
        </p:nvSpPr>
        <p:spPr>
          <a:xfrm>
            <a:off x="699291" y="3007354"/>
            <a:ext cx="5080311" cy="1357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900" i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Disclaimer: The results are subjective, not guaranteed and depend on various factors including commitment and dedication to the activity. </a:t>
            </a:r>
            <a:r>
              <a:rPr lang="en-US" sz="20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#PARTNERCOBRANDPARTNER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03E83-ACFA-A565-E088-AE98AF66F7E2}"/>
              </a:ext>
            </a:extLst>
          </p:cNvPr>
          <p:cNvSpPr txBox="1"/>
          <p:nvPr/>
        </p:nvSpPr>
        <p:spPr>
          <a:xfrm>
            <a:off x="627851" y="772433"/>
            <a:ext cx="11798299" cy="110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APPROVED INCOME CLAIMS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D0ACB46-1B90-BD27-B050-46C11C0568C1}"/>
              </a:ext>
            </a:extLst>
          </p:cNvPr>
          <p:cNvCxnSpPr>
            <a:cxnSpLocks/>
          </p:cNvCxnSpPr>
          <p:nvPr/>
        </p:nvCxnSpPr>
        <p:spPr>
          <a:xfrm flipV="1">
            <a:off x="699291" y="139793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1856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F9E47-D508-8EC3-1138-A9630CF4A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E8A5B8-F408-211A-D0FB-DB04095DFA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537DBB-45FA-D6A5-338C-BA31E77CE261}"/>
              </a:ext>
            </a:extLst>
          </p:cNvPr>
          <p:cNvSpPr txBox="1"/>
          <p:nvPr/>
        </p:nvSpPr>
        <p:spPr>
          <a:xfrm>
            <a:off x="699291" y="2069612"/>
            <a:ext cx="8747760" cy="448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Guaranteeing results, misleading the potential Brand Partner</a:t>
            </a:r>
            <a:endParaRPr lang="en-DE" sz="19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/>
              <a:ea typeface="Calibri" panose="020F0502020204030204" pitchFamily="34" charset="0"/>
              <a:cs typeface="Arial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Distorting the reality of past or current income</a:t>
            </a:r>
            <a:endParaRPr lang="en-DE" sz="19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/>
              <a:ea typeface="Calibri" panose="020F0502020204030204" pitchFamily="34" charset="0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Claims without disclaimers nor hashtag</a:t>
            </a:r>
            <a:endParaRPr lang="en-DE" sz="1900" kern="1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Showing commissions amounts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kern="1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Talk about PASSIVE INCOME.</a:t>
            </a:r>
            <a:endParaRPr lang="en-US" sz="1900" kern="1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"My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Partner.Co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income exceeded my current salary after just a few months in the business"</a:t>
            </a:r>
            <a:endParaRPr lang="en-DE" sz="1900" kern="1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"Our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Partner.Co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business has allowed my wife to stop working full-time"</a:t>
            </a:r>
            <a:endParaRPr lang="en-DE" sz="1900" kern="1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"Would you like to earn an extra £/€1,000 this month?"</a:t>
            </a:r>
            <a:endParaRPr lang="en-DE" sz="1900" kern="1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"Would you like to live on holiday?"</a:t>
            </a:r>
            <a:endParaRPr lang="en-DE" sz="1900" kern="1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"Would you like to change your life and become rich?"</a:t>
            </a:r>
            <a:endParaRPr lang="en-GB" sz="1900" kern="1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E49838-3362-E7E2-C349-28498E22F13E}"/>
              </a:ext>
            </a:extLst>
          </p:cNvPr>
          <p:cNvSpPr txBox="1"/>
          <p:nvPr/>
        </p:nvSpPr>
        <p:spPr>
          <a:xfrm>
            <a:off x="627851" y="772433"/>
            <a:ext cx="11798299" cy="110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APPROVED INCOME CLAIMS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EBD66A-636D-76AE-A2DD-E73B54BFF7A2}"/>
              </a:ext>
            </a:extLst>
          </p:cNvPr>
          <p:cNvCxnSpPr>
            <a:cxnSpLocks/>
          </p:cNvCxnSpPr>
          <p:nvPr/>
        </p:nvCxnSpPr>
        <p:spPr>
          <a:xfrm flipV="1">
            <a:off x="699291" y="139793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2926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C7149-6F28-CF2F-50A7-87838169E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4FCBC3-AF4F-C5A0-326E-3FBAF3169B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4BAABD-D93E-4A8E-FA40-5FE529F12FE2}"/>
              </a:ext>
            </a:extLst>
          </p:cNvPr>
          <p:cNvSpPr txBox="1"/>
          <p:nvPr/>
        </p:nvSpPr>
        <p:spPr>
          <a:xfrm>
            <a:off x="627851" y="772433"/>
            <a:ext cx="11798299" cy="110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APPROVED INCOME CLAIMS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8BCD78-9082-F7C1-AE46-FD61081A7F6A}"/>
              </a:ext>
            </a:extLst>
          </p:cNvPr>
          <p:cNvCxnSpPr>
            <a:cxnSpLocks/>
          </p:cNvCxnSpPr>
          <p:nvPr/>
        </p:nvCxnSpPr>
        <p:spPr>
          <a:xfrm flipV="1">
            <a:off x="699291" y="139793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14B1979-06F2-D1B5-9DFC-75A37B2D36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6"/>
          <a:stretch/>
        </p:blipFill>
        <p:spPr>
          <a:xfrm>
            <a:off x="699291" y="2071687"/>
            <a:ext cx="2650681" cy="1190563"/>
          </a:xfrm>
          <a:prstGeom prst="roundRect">
            <a:avLst>
              <a:gd name="adj" fmla="val 10648"/>
            </a:avLst>
          </a:prstGeom>
          <a:ln w="3175">
            <a:solidFill>
              <a:schemeClr val="bg2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5443B3-EC72-57D4-1D36-D22F8B910D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0" b="-117"/>
          <a:stretch/>
        </p:blipFill>
        <p:spPr>
          <a:xfrm>
            <a:off x="699291" y="3778630"/>
            <a:ext cx="2110839" cy="1924893"/>
          </a:xfrm>
          <a:prstGeom prst="roundRect">
            <a:avLst>
              <a:gd name="adj" fmla="val 10648"/>
            </a:avLst>
          </a:prstGeom>
          <a:ln w="3175">
            <a:solidFill>
              <a:schemeClr val="bg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1A9B8F-5408-EB8C-DBBB-8066C7B7A4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39" r="2874"/>
          <a:stretch/>
        </p:blipFill>
        <p:spPr>
          <a:xfrm>
            <a:off x="3684981" y="2071687"/>
            <a:ext cx="2650681" cy="1177645"/>
          </a:xfrm>
          <a:prstGeom prst="roundRect">
            <a:avLst>
              <a:gd name="adj" fmla="val 10648"/>
            </a:avLst>
          </a:prstGeom>
          <a:ln w="3175">
            <a:solidFill>
              <a:schemeClr val="bg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7FC7F3-25DE-4CEF-016D-C9263FC9479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29" b="-32"/>
          <a:stretch/>
        </p:blipFill>
        <p:spPr>
          <a:xfrm>
            <a:off x="6143326" y="3791549"/>
            <a:ext cx="2081035" cy="1911975"/>
          </a:xfrm>
          <a:prstGeom prst="roundRect">
            <a:avLst>
              <a:gd name="adj" fmla="val 10648"/>
            </a:avLst>
          </a:prstGeom>
          <a:ln w="3175">
            <a:solidFill>
              <a:schemeClr val="bg2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75BF0C-55CC-8DD0-FD00-CDD4ACF1CF3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120" t="4272" r="4216" b="459"/>
          <a:stretch/>
        </p:blipFill>
        <p:spPr>
          <a:xfrm>
            <a:off x="3151325" y="3778631"/>
            <a:ext cx="2651259" cy="1911975"/>
          </a:xfrm>
          <a:prstGeom prst="roundRect">
            <a:avLst>
              <a:gd name="adj" fmla="val 10648"/>
            </a:avLst>
          </a:prstGeom>
          <a:ln w="3175">
            <a:solidFill>
              <a:schemeClr val="bg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525E71-1713-E9EC-B4C3-2E5973817A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0" b="-117"/>
          <a:stretch/>
        </p:blipFill>
        <p:spPr>
          <a:xfrm>
            <a:off x="851691" y="3931030"/>
            <a:ext cx="2110839" cy="1924893"/>
          </a:xfrm>
          <a:prstGeom prst="roundRect">
            <a:avLst>
              <a:gd name="adj" fmla="val 10648"/>
            </a:avLst>
          </a:prstGeom>
          <a:ln w="3175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954555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0CDFC-3012-E207-3B54-7FB5324A4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554DF9-B3C7-5A3A-BA9B-6B6BE238C0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CE19C9-5611-6EF5-B236-C2C66669D6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53" r="28752" b="27983"/>
          <a:stretch/>
        </p:blipFill>
        <p:spPr>
          <a:xfrm>
            <a:off x="0" y="-7231"/>
            <a:ext cx="12192000" cy="68652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48389C-827E-D949-63B3-7107829F2D59}"/>
              </a:ext>
            </a:extLst>
          </p:cNvPr>
          <p:cNvSpPr txBox="1"/>
          <p:nvPr/>
        </p:nvSpPr>
        <p:spPr>
          <a:xfrm>
            <a:off x="250747" y="1158211"/>
            <a:ext cx="1224763" cy="2251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12000" b="1" dirty="0">
                <a:solidFill>
                  <a:srgbClr val="DCFD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12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D6BB5A-C193-2D4B-9B57-6B9C50EDB396}"/>
              </a:ext>
            </a:extLst>
          </p:cNvPr>
          <p:cNvSpPr txBox="1"/>
          <p:nvPr/>
        </p:nvSpPr>
        <p:spPr>
          <a:xfrm>
            <a:off x="1224523" y="896956"/>
            <a:ext cx="3385577" cy="2568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Chase the </a:t>
            </a:r>
            <a:r>
              <a:rPr lang="en-US" sz="2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</a:t>
            </a:r>
            <a:r>
              <a:rPr lang="en-US" sz="25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25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the money; </a:t>
            </a:r>
          </a:p>
          <a:p>
            <a:r>
              <a:rPr lang="en-US" sz="25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money </a:t>
            </a:r>
            <a:r>
              <a:rPr lang="en-GB" sz="25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end </a:t>
            </a:r>
          </a:p>
          <a:p>
            <a:r>
              <a:rPr lang="en-GB" sz="2500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following </a:t>
            </a:r>
            <a:r>
              <a:rPr lang="en-GB" sz="250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you.</a:t>
            </a:r>
            <a:endParaRPr lang="en-GB" sz="2500" dirty="0">
              <a:solidFill>
                <a:srgbClr val="2A5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Tony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Hseih</a:t>
            </a:r>
            <a:br>
              <a:rPr lang="en-GB" sz="25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IT" sz="2500" dirty="0">
              <a:solidFill>
                <a:srgbClr val="2A52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531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09398-78ED-3FAC-C5CE-AF9EBF53C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2C7B93-ADD1-B0E2-C371-154256CE1A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62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769F9-B4DF-3044-22C7-CC59EAF48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ith text&#10;&#10;AI-generated content may be incorrect.">
            <a:extLst>
              <a:ext uri="{FF2B5EF4-FFF2-40B4-BE49-F238E27FC236}">
                <a16:creationId xmlns:a16="http://schemas.microsoft.com/office/drawing/2014/main" id="{DBF7DF7D-2F53-F0E4-CD77-15265AC99E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88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406AF-4B3E-AA9C-9DFD-C52C71510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21B93E-125F-BB89-06AA-31666A4DA045}"/>
              </a:ext>
            </a:extLst>
          </p:cNvPr>
          <p:cNvSpPr txBox="1"/>
          <p:nvPr/>
        </p:nvSpPr>
        <p:spPr>
          <a:xfrm>
            <a:off x="1650273" y="2382861"/>
            <a:ext cx="4298864" cy="429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lvl="0">
              <a:lnSpc>
                <a:spcPct val="90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2000" b="1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DED71B-FA3B-AAF8-E9E6-B7213C8D6324}"/>
              </a:ext>
            </a:extLst>
          </p:cNvPr>
          <p:cNvSpPr txBox="1"/>
          <p:nvPr/>
        </p:nvSpPr>
        <p:spPr>
          <a:xfrm>
            <a:off x="1067165" y="2071687"/>
            <a:ext cx="4298864" cy="448409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2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CLAIM: </a:t>
            </a:r>
            <a:r>
              <a:rPr lang="en-US" sz="2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any message or representation about a product that can be presented as:</a:t>
            </a:r>
            <a:endParaRPr lang="en-DE" sz="2000" b="1" dirty="0">
              <a:solidFill>
                <a:srgbClr val="2A5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Text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Picture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Graphic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Symbol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2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OF CLAIMS:</a:t>
            </a:r>
            <a:endParaRPr lang="en-DE" sz="2200" b="1">
              <a:solidFill>
                <a:srgbClr val="2A5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Nutritional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Medical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Health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Cosmetic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Income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DE" sz="200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457200" indent="-3429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91A4B2-18B2-FF16-F18D-56FBE04BBD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5756"/>
          <a:stretch/>
        </p:blipFill>
        <p:spPr>
          <a:xfrm rot="10800000">
            <a:off x="0" y="0"/>
            <a:ext cx="517451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76806F-D609-24B0-D1BD-EBCA72A4463F}"/>
              </a:ext>
            </a:extLst>
          </p:cNvPr>
          <p:cNvSpPr txBox="1"/>
          <p:nvPr/>
        </p:nvSpPr>
        <p:spPr>
          <a:xfrm>
            <a:off x="995725" y="627558"/>
            <a:ext cx="4084275" cy="1422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3500" b="1" dirty="0">
              <a:solidFill>
                <a:srgbClr val="2A5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40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CLAIMS</a:t>
            </a:r>
            <a:endParaRPr lang="en-US" sz="4000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F95284-E28E-8BE0-8030-9242FA642897}"/>
              </a:ext>
            </a:extLst>
          </p:cNvPr>
          <p:cNvCxnSpPr>
            <a:cxnSpLocks/>
          </p:cNvCxnSpPr>
          <p:nvPr/>
        </p:nvCxnSpPr>
        <p:spPr>
          <a:xfrm flipV="1">
            <a:off x="1067165" y="171176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A3A26AA-B233-F197-3968-D4E1FDD3B6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771" t="4210" r="29452" b="4210"/>
          <a:stretch/>
        </p:blipFill>
        <p:spPr>
          <a:xfrm>
            <a:off x="6381161" y="0"/>
            <a:ext cx="581083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30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ABE65-402D-110F-53F0-2AA4F2725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420AB2-CF5E-299F-F480-D71D5349E0F0}"/>
              </a:ext>
            </a:extLst>
          </p:cNvPr>
          <p:cNvSpPr txBox="1"/>
          <p:nvPr/>
        </p:nvSpPr>
        <p:spPr>
          <a:xfrm>
            <a:off x="1650273" y="2382861"/>
            <a:ext cx="4298864" cy="429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lvl="0">
              <a:lnSpc>
                <a:spcPct val="90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2000" b="1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BD9C08-971B-3FF4-6008-C156CC10E474}"/>
              </a:ext>
            </a:extLst>
          </p:cNvPr>
          <p:cNvSpPr txBox="1"/>
          <p:nvPr/>
        </p:nvSpPr>
        <p:spPr>
          <a:xfrm>
            <a:off x="1067165" y="2071687"/>
            <a:ext cx="4444859" cy="44840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your business in a proper way</a:t>
            </a:r>
            <a:endParaRPr lang="en-DE" sz="1900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truthful, do not deceive or mislead</a:t>
            </a:r>
            <a:endParaRPr lang="en-DE" sz="1900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offer or imply any guarantees of success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in mind that </a:t>
            </a:r>
            <a:r>
              <a:rPr lang="en-US" sz="1900" b="1" dirty="0" err="1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Partner.Co</a:t>
            </a:r>
            <a:r>
              <a:rPr lang="en-US" sz="19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pays commissions based on the sale </a:t>
            </a:r>
            <a:br>
              <a:rPr lang="en-US" sz="19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9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products to end consumers</a:t>
            </a:r>
            <a:endParaRPr lang="en-DE" sz="1900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it clear that success comes </a:t>
            </a:r>
            <a:b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hard work, effort, and dedication</a:t>
            </a:r>
            <a:endParaRPr lang="en-DE" sz="1900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 to the Policy Manual, section 2.4.15 on Income Claims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the Compensation Plan </a:t>
            </a:r>
            <a:br>
              <a:rPr lang="en-GB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Back Office Library</a:t>
            </a:r>
            <a:endParaRPr lang="en-US" sz="19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6F8D7D-7348-DCEB-DE0E-0EE480D043E8}"/>
              </a:ext>
            </a:extLst>
          </p:cNvPr>
          <p:cNvSpPr txBox="1"/>
          <p:nvPr/>
        </p:nvSpPr>
        <p:spPr>
          <a:xfrm>
            <a:off x="995725" y="695290"/>
            <a:ext cx="4084275" cy="1422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INCOME CLAIMS: RULES</a:t>
            </a:r>
            <a:endParaRPr lang="en-US" sz="3500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0FC99E-0EEE-EAA2-D691-55CB73D86645}"/>
              </a:ext>
            </a:extLst>
          </p:cNvPr>
          <p:cNvCxnSpPr>
            <a:cxnSpLocks/>
          </p:cNvCxnSpPr>
          <p:nvPr/>
        </p:nvCxnSpPr>
        <p:spPr>
          <a:xfrm flipV="1">
            <a:off x="1067165" y="171176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64B10EA-A573-AD97-AA16-15F4AFF37B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5756"/>
          <a:stretch/>
        </p:blipFill>
        <p:spPr>
          <a:xfrm rot="10800000">
            <a:off x="0" y="0"/>
            <a:ext cx="517451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2EB2AF-92B7-1CFD-FFDF-09912208ED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012" t="9678" r="30967" b="12366"/>
          <a:stretch/>
        </p:blipFill>
        <p:spPr>
          <a:xfrm>
            <a:off x="6381161" y="0"/>
            <a:ext cx="581083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93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F0FC5-68E9-00C8-758C-6F38FCCE9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6755C3-E376-F7BC-82C2-FE4B8162F2A8}"/>
              </a:ext>
            </a:extLst>
          </p:cNvPr>
          <p:cNvSpPr txBox="1"/>
          <p:nvPr/>
        </p:nvSpPr>
        <p:spPr>
          <a:xfrm>
            <a:off x="1650273" y="2382861"/>
            <a:ext cx="4298864" cy="429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lvl="0">
              <a:lnSpc>
                <a:spcPct val="90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2000" b="1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8E3B16-ECCB-80E6-39C7-36930B98BD69}"/>
              </a:ext>
            </a:extLst>
          </p:cNvPr>
          <p:cNvSpPr txBox="1"/>
          <p:nvPr/>
        </p:nvSpPr>
        <p:spPr>
          <a:xfrm>
            <a:off x="1067165" y="2071687"/>
            <a:ext cx="5028835" cy="448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Amount must be </a:t>
            </a:r>
            <a:r>
              <a:rPr lang="en-US" sz="1900" b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100%</a:t>
            </a:r>
            <a:r>
              <a:rPr lang="en-US" sz="1900" b="1" kern="100" dirty="0">
                <a:solidFill>
                  <a:srgbClr val="B7B0E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covered</a:t>
            </a:r>
            <a:endParaRPr lang="en-US" sz="19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highlight>
                <a:srgbClr val="FFFF00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Date of the payment must be clearly visible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Hashtag </a:t>
            </a:r>
            <a:r>
              <a:rPr lang="en-US" sz="1700" b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#PARTNERCOBRANDPARTNER</a:t>
            </a:r>
            <a:r>
              <a:rPr lang="en-US" sz="1700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must be included</a:t>
            </a:r>
            <a:r>
              <a:rPr lang="en-US" sz="1900" b="1" kern="100" dirty="0">
                <a:solidFill>
                  <a:srgbClr val="B7B0E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700" b="1" kern="100" dirty="0">
                <a:solidFill>
                  <a:srgbClr val="2A524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#INCARICATOALLEVENDITEPARTNERCO</a:t>
            </a:r>
            <a:r>
              <a:rPr lang="en-US" sz="1700" b="1" kern="100" dirty="0">
                <a:solidFill>
                  <a:srgbClr val="B7B0E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b="1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Italy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Specific disclaimer must be included</a:t>
            </a:r>
            <a:endParaRPr lang="en-US" sz="1900" kern="1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DD6953-C90C-6E59-361C-3F97E03D3976}"/>
              </a:ext>
            </a:extLst>
          </p:cNvPr>
          <p:cNvSpPr txBox="1"/>
          <p:nvPr/>
        </p:nvSpPr>
        <p:spPr>
          <a:xfrm>
            <a:off x="995725" y="695290"/>
            <a:ext cx="4084275" cy="1422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INCOME CLAIMS: RULES</a:t>
            </a:r>
            <a:endParaRPr lang="en-US" sz="3500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545E1F4-1ADC-9DE6-A577-DBDB7999F35F}"/>
              </a:ext>
            </a:extLst>
          </p:cNvPr>
          <p:cNvCxnSpPr>
            <a:cxnSpLocks/>
          </p:cNvCxnSpPr>
          <p:nvPr/>
        </p:nvCxnSpPr>
        <p:spPr>
          <a:xfrm flipV="1">
            <a:off x="1067165" y="171176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8BD0F9C-9CB3-FABA-06F0-1409ECBB11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5756"/>
          <a:stretch/>
        </p:blipFill>
        <p:spPr>
          <a:xfrm rot="10800000">
            <a:off x="0" y="0"/>
            <a:ext cx="517451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E29E09-C6FE-9A37-7EC3-64750551E8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012" t="9678" r="30967" b="12366"/>
          <a:stretch/>
        </p:blipFill>
        <p:spPr>
          <a:xfrm>
            <a:off x="6381161" y="0"/>
            <a:ext cx="5810839" cy="6858001"/>
          </a:xfrm>
          <a:prstGeom prst="rect">
            <a:avLst/>
          </a:prstGeom>
        </p:spPr>
      </p:pic>
      <p:pic>
        <p:nvPicPr>
          <p:cNvPr id="2" name="Picture 1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F6739E6A-D47F-0243-8746-3D5D553F8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586" y="5146239"/>
            <a:ext cx="4689656" cy="111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70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F09F2-C6A6-F687-29BB-37CF05188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B98946-D6E7-19ED-B287-A9C4A0AEDC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C0704F-7C8D-AC1B-FD8A-863F21D4A776}"/>
              </a:ext>
            </a:extLst>
          </p:cNvPr>
          <p:cNvSpPr txBox="1"/>
          <p:nvPr/>
        </p:nvSpPr>
        <p:spPr>
          <a:xfrm>
            <a:off x="627851" y="772433"/>
            <a:ext cx="11798299" cy="110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INCOME CLAIMS: HASHTAG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44FD97-5C68-1998-D971-B27CD027254A}"/>
              </a:ext>
            </a:extLst>
          </p:cNvPr>
          <p:cNvSpPr txBox="1"/>
          <p:nvPr/>
        </p:nvSpPr>
        <p:spPr>
          <a:xfrm>
            <a:off x="1650273" y="2382861"/>
            <a:ext cx="4298864" cy="429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lvl="0">
              <a:lnSpc>
                <a:spcPct val="90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2000" b="1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343F0C4-7978-5DEB-1604-7371AE0BD6AC}"/>
              </a:ext>
            </a:extLst>
          </p:cNvPr>
          <p:cNvCxnSpPr>
            <a:cxnSpLocks/>
          </p:cNvCxnSpPr>
          <p:nvPr/>
        </p:nvCxnSpPr>
        <p:spPr>
          <a:xfrm flipV="1">
            <a:off x="699291" y="139793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C949EA16-2964-8F1C-0489-635E33CE79D6}"/>
              </a:ext>
            </a:extLst>
          </p:cNvPr>
          <p:cNvSpPr/>
          <p:nvPr/>
        </p:nvSpPr>
        <p:spPr>
          <a:xfrm>
            <a:off x="9354083" y="4731204"/>
            <a:ext cx="783771" cy="8245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9C9401-421B-2146-85CB-016EB2ACDF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139781" y="4074252"/>
            <a:ext cx="2768241" cy="27508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2D0E21-FA2C-9FCA-4214-0B86938577D3}"/>
              </a:ext>
            </a:extLst>
          </p:cNvPr>
          <p:cNvSpPr txBox="1"/>
          <p:nvPr/>
        </p:nvSpPr>
        <p:spPr>
          <a:xfrm>
            <a:off x="661720" y="2194877"/>
            <a:ext cx="6845776" cy="448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2000" kern="1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/>
                <a:ea typeface="Calibri"/>
                <a:cs typeface="Arial"/>
              </a:rPr>
              <a:t>Hashtag </a:t>
            </a:r>
            <a:r>
              <a:rPr lang="en-US" sz="2000" b="1" kern="100" dirty="0">
                <a:solidFill>
                  <a:srgbClr val="2A524D"/>
                </a:solidFill>
                <a:effectLst/>
                <a:latin typeface="Arial"/>
                <a:ea typeface="Calibri"/>
                <a:cs typeface="Arial"/>
              </a:rPr>
              <a:t>#PARTNERCOBRANDPARTNER</a:t>
            </a:r>
            <a:r>
              <a:rPr lang="en-US" sz="2000" kern="100" dirty="0">
                <a:solidFill>
                  <a:srgbClr val="2A524D"/>
                </a:solidFill>
                <a:effectLst/>
                <a:latin typeface="Arial"/>
                <a:ea typeface="Calibri"/>
                <a:cs typeface="Arial"/>
              </a:rPr>
              <a:t>*</a:t>
            </a:r>
            <a:endParaRPr lang="en-US" sz="2000" kern="100" dirty="0">
              <a:solidFill>
                <a:srgbClr val="2A5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The hashtag helps you present yourself as a Brand Partner </a:t>
            </a:r>
            <a:b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</a:b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and not as a customer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The hashtag clarifies your commercial intention and your aim to sell to final customers</a:t>
            </a:r>
            <a:endParaRPr lang="en-US" sz="1900" kern="1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Calibri" panose="020F0502020204030204" pitchFamily="34" charset="0"/>
              <a:cs typeface="Arial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 panose="020F0502020204030204" pitchFamily="34" charset="0"/>
                <a:cs typeface="Arial"/>
              </a:rPr>
              <a:t>The hashtag protects you and your business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/>
              <a:buChar char="•"/>
              <a:tabLst>
                <a:tab pos="457200" algn="l"/>
              </a:tabLst>
            </a:pPr>
            <a:r>
              <a:rPr lang="en-US" sz="1900" b="1" kern="100" dirty="0">
                <a:solidFill>
                  <a:srgbClr val="2A524D"/>
                </a:solidFill>
                <a:latin typeface="Arial"/>
                <a:ea typeface="Calibri" panose="020F0502020204030204" pitchFamily="34" charset="0"/>
                <a:cs typeface="Arial"/>
              </a:rPr>
              <a:t>Including the correct hashtag when sponsoring </a:t>
            </a:r>
            <a:r>
              <a:rPr lang="en-US" sz="1900" b="1" kern="100" dirty="0" err="1">
                <a:solidFill>
                  <a:srgbClr val="2A524D"/>
                </a:solidFill>
                <a:latin typeface="Arial"/>
                <a:ea typeface="Calibri" panose="020F0502020204030204" pitchFamily="34" charset="0"/>
                <a:cs typeface="Arial"/>
              </a:rPr>
              <a:t>Partner.Co</a:t>
            </a:r>
            <a:r>
              <a:rPr lang="en-US" sz="1900" b="1" kern="100" dirty="0">
                <a:solidFill>
                  <a:srgbClr val="2A524D"/>
                </a:solidFill>
                <a:latin typeface="Arial"/>
                <a:ea typeface="Calibri" panose="020F0502020204030204" pitchFamily="34" charset="0"/>
                <a:cs typeface="Arial"/>
              </a:rPr>
              <a:t> is mandatory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2000" b="1" kern="100" dirty="0">
              <a:solidFill>
                <a:srgbClr val="2A524D"/>
              </a:solidFill>
              <a:effectLst/>
              <a:latin typeface="Arial"/>
              <a:ea typeface="Calibri" panose="020F0502020204030204" pitchFamily="34" charset="0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9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*#INCARICATOALLEVENDITEPARTNERCO 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for Italy</a:t>
            </a:r>
            <a:endParaRPr lang="en-US" sz="19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6097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618DF-1415-7203-CA75-D5538E998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1D2C19-A907-7141-865A-8DBAA1B4D3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AC8210-5E26-A4D9-CDCD-CD7C9BFF8445}"/>
              </a:ext>
            </a:extLst>
          </p:cNvPr>
          <p:cNvSpPr txBox="1"/>
          <p:nvPr/>
        </p:nvSpPr>
        <p:spPr>
          <a:xfrm>
            <a:off x="1650273" y="2382861"/>
            <a:ext cx="4298864" cy="429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14300" lvl="0">
              <a:lnSpc>
                <a:spcPct val="90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2000" b="1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9D4F3A-B585-26AB-B9DC-80E67709F623}"/>
              </a:ext>
            </a:extLst>
          </p:cNvPr>
          <p:cNvSpPr txBox="1"/>
          <p:nvPr/>
        </p:nvSpPr>
        <p:spPr>
          <a:xfrm>
            <a:off x="699291" y="2207151"/>
            <a:ext cx="9679713" cy="448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are personal and based on individual experience in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Partner.Co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they are not guaranteed. Contact me for more information on our Compensation Plan.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1700" i="1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results may vary from person to person and are not guaranteed. The successes </a:t>
            </a:r>
            <a:b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outcomes described or shown are the result of individual effort, skills, experience, </a:t>
            </a:r>
            <a:b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commitment and do not necessarily represent the average or common result.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1700" i="1" kern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Partner.Co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does not guarantee any level of income or success to any Brand Partner. </a:t>
            </a:r>
            <a:b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Earnings from the </a:t>
            </a:r>
            <a:r>
              <a:rPr lang="en-US" sz="17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Partner.Co</a:t>
            </a: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Compensation Plan depend on each Brand Partner’s sales, </a:t>
            </a:r>
            <a:b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skills, ability and personal application.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37FEEA-E0EB-526F-C57C-D8FEB9D1155C}"/>
              </a:ext>
            </a:extLst>
          </p:cNvPr>
          <p:cNvSpPr txBox="1"/>
          <p:nvPr/>
        </p:nvSpPr>
        <p:spPr>
          <a:xfrm>
            <a:off x="627851" y="772433"/>
            <a:ext cx="11798299" cy="110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INCOME CLAIMS: INCOME DISCLAIMER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CD4F5D-C702-DF2B-800E-ED66E7254DCB}"/>
              </a:ext>
            </a:extLst>
          </p:cNvPr>
          <p:cNvCxnSpPr>
            <a:cxnSpLocks/>
          </p:cNvCxnSpPr>
          <p:nvPr/>
        </p:nvCxnSpPr>
        <p:spPr>
          <a:xfrm flipV="1">
            <a:off x="699291" y="139793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7853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3C63B-720E-E675-BF6C-31BC95937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44E9A4-8BD1-4890-695C-92FA37ADEC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6AB397-9063-4733-8939-C9677D726102}"/>
              </a:ext>
            </a:extLst>
          </p:cNvPr>
          <p:cNvSpPr txBox="1"/>
          <p:nvPr/>
        </p:nvSpPr>
        <p:spPr>
          <a:xfrm>
            <a:off x="699291" y="2207151"/>
            <a:ext cx="9557304" cy="448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2000" b="1" kern="100" dirty="0">
                <a:solidFill>
                  <a:srgbClr val="2A524D"/>
                </a:solidFill>
                <a:effectLst/>
                <a:latin typeface="Arial"/>
                <a:ea typeface="Calibri"/>
                <a:cs typeface="Arial"/>
              </a:rPr>
              <a:t>DESCRIPTION + DISCLAIMER + HASHTAG</a:t>
            </a:r>
            <a:endParaRPr lang="en-US" sz="2000" kern="100" dirty="0">
              <a:solidFill>
                <a:srgbClr val="2A5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“I’m so excited to be making extra income to better support my family!”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“Let me show you how you can generate a supplemental income using the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Partner.Co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Compensation Plan.”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The results stated are personal, based on one's effort, skills, and experience, and are not general or guaranteed. Contact me for more information on our Compensation Plan. </a:t>
            </a:r>
            <a:r>
              <a:rPr lang="en-US" sz="14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#PARTNERCOBRANDPARTNER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1400" b="1" kern="100" dirty="0">
              <a:solidFill>
                <a:srgbClr val="2A524D"/>
              </a:solidFill>
              <a:latin typeface="Arial"/>
              <a:ea typeface="Calibri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“I reached the title of Senior Officer in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Partner.Co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with lots of satisfaction, ask me how!”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The results are personal and based on individual experience in </a:t>
            </a:r>
            <a:r>
              <a:rPr lang="en-US" sz="14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Partner.Co</a:t>
            </a: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, they are not guaranteed.                     Contact me for more information on our Compensation Plan. </a:t>
            </a:r>
            <a:r>
              <a:rPr lang="en-US" sz="14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#PARTNERCOBRANDPARTNER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2000" b="1" kern="100" dirty="0">
              <a:solidFill>
                <a:srgbClr val="2A524D"/>
              </a:solidFill>
              <a:effectLst/>
              <a:latin typeface="Arial"/>
              <a:ea typeface="Calibri" panose="020F0502020204030204" pitchFamily="34" charset="0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8660F0-2BA9-23D7-7DDE-161BD8CB59E7}"/>
              </a:ext>
            </a:extLst>
          </p:cNvPr>
          <p:cNvSpPr txBox="1"/>
          <p:nvPr/>
        </p:nvSpPr>
        <p:spPr>
          <a:xfrm>
            <a:off x="627851" y="772433"/>
            <a:ext cx="11798299" cy="110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APPROVED INCOME CLAIMS: EXAMPLES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D185CD-6E21-95A7-05C7-98E8F41E875C}"/>
              </a:ext>
            </a:extLst>
          </p:cNvPr>
          <p:cNvCxnSpPr>
            <a:cxnSpLocks/>
          </p:cNvCxnSpPr>
          <p:nvPr/>
        </p:nvCxnSpPr>
        <p:spPr>
          <a:xfrm flipV="1">
            <a:off x="699291" y="139793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3254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5064B-6D76-6B19-EEB2-8CFFFD35B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A87FBC-32F6-D829-7663-90EBC1CC8B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8E2EC0-C42F-1231-9C1C-732D7DE5A144}"/>
              </a:ext>
            </a:extLst>
          </p:cNvPr>
          <p:cNvSpPr txBox="1"/>
          <p:nvPr/>
        </p:nvSpPr>
        <p:spPr>
          <a:xfrm>
            <a:off x="699291" y="2207151"/>
            <a:ext cx="9642141" cy="448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2000" b="1" kern="100" dirty="0">
                <a:solidFill>
                  <a:srgbClr val="2A524D"/>
                </a:solidFill>
                <a:effectLst/>
                <a:latin typeface="Arial"/>
                <a:ea typeface="Calibri"/>
                <a:cs typeface="Arial"/>
              </a:rPr>
              <a:t>DESCRIPTION + DISCLAIMER + HASHTAG</a:t>
            </a:r>
            <a:endParaRPr lang="en-US" sz="2000" kern="100" dirty="0">
              <a:solidFill>
                <a:srgbClr val="2A52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“Since I enrolled as a Brand Partner at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Partner.Co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with only €29.95, I have the possibility of having an extra income by helping many women and having the possibility to try </a:t>
            </a:r>
            <a:r>
              <a:rPr lang="en-US" sz="1900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Partner.Co</a:t>
            </a: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 products at an advantageous price. Contact me if you're interested.”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The results are subjective, not guaranteed and depend on various factors including commitment and dedication to the activity. </a:t>
            </a:r>
            <a:r>
              <a:rPr lang="en-US" sz="14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#PARTNERCOBRANDPARTNER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en-US" sz="1600" b="1" kern="100" dirty="0">
              <a:solidFill>
                <a:srgbClr val="2A524D"/>
              </a:solidFill>
              <a:latin typeface="Arial"/>
              <a:ea typeface="Calibri"/>
              <a:cs typeface="Arial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9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“Would you like to learn how to earn additional income working from home and online?”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US" sz="14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Calibri"/>
                <a:cs typeface="Arial"/>
              </a:rPr>
              <a:t>The results are subjective, not guaranteed and depend on various factors including commitment and dedication to the activity. </a:t>
            </a:r>
            <a:r>
              <a:rPr lang="en-US" sz="1400" b="1" kern="100" dirty="0">
                <a:solidFill>
                  <a:srgbClr val="2A524D"/>
                </a:solidFill>
                <a:latin typeface="Arial"/>
                <a:ea typeface="Calibri"/>
                <a:cs typeface="Arial"/>
              </a:rPr>
              <a:t>#PARTNERCOBRANDPARTNER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E66375-B144-385F-A28E-A603D758DD14}"/>
              </a:ext>
            </a:extLst>
          </p:cNvPr>
          <p:cNvSpPr txBox="1"/>
          <p:nvPr/>
        </p:nvSpPr>
        <p:spPr>
          <a:xfrm>
            <a:off x="627851" y="772433"/>
            <a:ext cx="11798299" cy="110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500" b="1" dirty="0">
                <a:solidFill>
                  <a:srgbClr val="2A52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APPROVED INCOME CLAIMS: EXAMPLES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en-US" sz="4000" dirty="0">
              <a:solidFill>
                <a:srgbClr val="2A524D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D71CEC-E13E-3AC5-9684-28635ACEF326}"/>
              </a:ext>
            </a:extLst>
          </p:cNvPr>
          <p:cNvCxnSpPr>
            <a:cxnSpLocks/>
          </p:cNvCxnSpPr>
          <p:nvPr/>
        </p:nvCxnSpPr>
        <p:spPr>
          <a:xfrm flipV="1">
            <a:off x="699291" y="1397932"/>
            <a:ext cx="9642141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8442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740</Words>
  <Application>Microsoft Macintosh PowerPoint</Application>
  <PresentationFormat>Widescreen</PresentationFormat>
  <Paragraphs>78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Erica Bui</dc:creator>
  <cp:lastModifiedBy>Kate Wickstead</cp:lastModifiedBy>
  <cp:revision>35</cp:revision>
  <dcterms:created xsi:type="dcterms:W3CDTF">2024-10-22T09:44:30Z</dcterms:created>
  <dcterms:modified xsi:type="dcterms:W3CDTF">2025-08-27T08:14:36Z</dcterms:modified>
</cp:coreProperties>
</file>