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1"/>
  </p:notesMasterIdLst>
  <p:sldIdLst>
    <p:sldId id="434" r:id="rId5"/>
    <p:sldId id="257" r:id="rId6"/>
    <p:sldId id="2145710174" r:id="rId7"/>
    <p:sldId id="2145710154" r:id="rId8"/>
    <p:sldId id="2145710155" r:id="rId9"/>
    <p:sldId id="2145710156" r:id="rId10"/>
    <p:sldId id="2145710157" r:id="rId11"/>
    <p:sldId id="2145710158" r:id="rId12"/>
    <p:sldId id="2145710159" r:id="rId13"/>
    <p:sldId id="2145710160" r:id="rId14"/>
    <p:sldId id="2145710161" r:id="rId15"/>
    <p:sldId id="2145710162" r:id="rId16"/>
    <p:sldId id="427" r:id="rId17"/>
    <p:sldId id="436" r:id="rId18"/>
    <p:sldId id="437" r:id="rId19"/>
    <p:sldId id="438" r:id="rId20"/>
    <p:sldId id="439" r:id="rId21"/>
    <p:sldId id="440" r:id="rId22"/>
    <p:sldId id="441" r:id="rId23"/>
    <p:sldId id="429" r:id="rId24"/>
    <p:sldId id="442" r:id="rId25"/>
    <p:sldId id="443" r:id="rId26"/>
    <p:sldId id="2145710163" r:id="rId27"/>
    <p:sldId id="2145710169" r:id="rId28"/>
    <p:sldId id="2145710170" r:id="rId29"/>
    <p:sldId id="2145710164" r:id="rId30"/>
    <p:sldId id="2145710171" r:id="rId31"/>
    <p:sldId id="2145710165" r:id="rId32"/>
    <p:sldId id="2145710172" r:id="rId33"/>
    <p:sldId id="2145710173" r:id="rId34"/>
    <p:sldId id="444" r:id="rId35"/>
    <p:sldId id="445" r:id="rId36"/>
    <p:sldId id="446" r:id="rId37"/>
    <p:sldId id="447" r:id="rId38"/>
    <p:sldId id="274" r:id="rId39"/>
    <p:sldId id="259" r:id="rId40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FA46CE-D4CA-443A-80E0-761908369C09}" name="Dovile Minkeviciute" initials="DM" userId="S::dovilem@partner.co::b37bedab-5d6d-4e1c-bc9b-1aaf86c1fe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4"/>
    <p:restoredTop sz="94544"/>
  </p:normalViewPr>
  <p:slideViewPr>
    <p:cSldViewPr snapToGrid="0" showGuides="1">
      <p:cViewPr varScale="1">
        <p:scale>
          <a:sx n="119" d="100"/>
          <a:sy n="119" d="100"/>
        </p:scale>
        <p:origin x="-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9/9/25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250D2-48A9-07E6-A463-9D750837E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2D86D-715B-8A49-1C6D-DFD485E63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8E59A-18CF-EF4B-2C42-DBCEBDA7C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F776A-D02B-B1CD-AA89-FF7DAFB38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7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BFBE-E14B-B0F1-8F8C-287C7006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79123-9076-8AB9-79CE-2DC33EDB6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0EC40-FEB4-420B-AA7D-37ACD7A06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9ABD-8C82-0A95-9D43-010D1F013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10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9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5222-7C35-E49D-06D9-01E0A15DC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B803D4-ADE7-A126-A934-043FB21BB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C89945-11B7-C0BA-CEF3-12E871813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5A0B3-B936-7C8E-D59B-B3A30EFB4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21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E97E9-4C91-02E7-DDDD-03A46865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C38CE-AB14-E7CC-EB71-A9FE52430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1EF12B-8A6B-5F0A-015E-56E9804CB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8D3ED-58FC-A23A-8F26-CCC18AB77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66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C5B1-37E0-E0A5-79B3-1BAF2A883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A0906A-04F7-F2F3-F566-D131FB1B8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7FF99-1ADD-9778-56D2-B7357A687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DAC13-9AE4-25F1-F428-834AEFA00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87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91D74-A89A-7E91-8DE8-9F3404DAB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1C7AD2-D536-67B2-DB9A-9F797D961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53D31-EABE-3F4E-624D-893157AAF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38EC6-00A6-95AE-3F2E-811E1C8B4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09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96A5-F554-B379-A5DD-7D818A8A6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519942-D620-2DBB-73EE-A443C0866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B5C518-45AE-8DA7-3F3A-6B1DC5215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AD121-28E2-72C9-FEDD-1B22BEDA8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92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D571-C268-B042-CBAA-FDD25FA7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030CB9-54BD-887F-0421-35C6E7412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8D766-B03D-E9E3-DAA0-AA5BF0CB3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A2F3B-C2C9-1EAF-7DEC-EA92F0051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90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179D8-5264-3603-548D-C2BC1F9F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28FB9-6C35-2077-9E96-F5EFFB93F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EEB6C-0244-F2F5-BB2A-39A177CD0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98899-AE52-D8E1-E915-DFE1D08CA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09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E1D5-0099-F7E3-B4D0-4D8DE30A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2173C-F03F-7236-C425-4FBFF2EE2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5F3EC-C429-7A54-6E2B-019201BAB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00966-A3C3-E00E-015C-9FA8C7D06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2265B-0905-7080-EDB2-BDA060A5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F55DD-FA8C-E683-4F23-F91CC32F7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5C4D0-3886-2CFA-72EE-66657062E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5857B-4AFD-E025-7EE7-2C6931828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37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9038C-DD6E-0A8E-080D-045AE5A2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8424AA-221F-E90F-DFBB-A54609B68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44FEA-2BD6-9AE9-DCC4-8B3CEE8AC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3C749-F3D1-9A27-3E8C-E457446CF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01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044AE-5048-8301-782F-A9D7094D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0AE81-3CDB-FAF1-2B4A-25BC082DA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7D988-7945-BEDB-017E-BA3C67E35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4B28-8A19-56E0-6F1E-7BA4BB01A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7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CE23-9FA6-A98B-3372-7E6AF98F0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B1B21-9F5E-E912-9A9B-59B47FE40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9156BE-361D-CE85-34BD-A01A8CC74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11A97-8B27-40BF-CF1E-FBB5B4E28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1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F9FC-4E4F-C419-61C9-03CD551D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1001DA-12BF-381C-023D-A8DEF25F5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8E43A6-D8B3-D322-040C-CB669E3E7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F7FD3-759D-0D72-EA8F-46B8940E0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C280-EDFA-473C-2A5F-547AD68F7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79546-EDF7-041A-E7E6-F8055F71C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2C510-4D24-517B-282F-64AB0CECC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7DECA-7E46-C696-D6A3-4396D536D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5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030EE-DE2B-473B-448C-88109DA7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DD9D2-DC8D-99BC-5724-F819A0D3C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A0FD8-11D5-3084-6F6B-A2E2A18B6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87A61-ED5A-5157-892B-011F2076A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3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D719-FBCB-1D6C-C730-EBFC7DC6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ECDD6-A335-550A-C1B5-E8FA3C6D7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2A45-0A3E-87B0-9E00-401899A01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44BE3-3924-D676-9A35-3E2643E32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8.emf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1.emf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emf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emf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6.wdp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7.wdp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1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C22A-4352-965B-DC13-C28C151F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EE477-17F5-9C94-548A-30C8E2FF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327CD-C4F9-DCB4-A1E0-1A6D6B5B3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A36B9-066C-980A-1E9A-6F9628F54A1B}"/>
              </a:ext>
            </a:extLst>
          </p:cNvPr>
          <p:cNvSpPr/>
          <p:nvPr/>
        </p:nvSpPr>
        <p:spPr>
          <a:xfrm>
            <a:off x="0" y="2673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85B4FC-0BCF-0C74-F24A-6F7F5A7C0AFF}"/>
              </a:ext>
            </a:extLst>
          </p:cNvPr>
          <p:cNvSpPr txBox="1"/>
          <p:nvPr/>
        </p:nvSpPr>
        <p:spPr>
          <a:xfrm>
            <a:off x="744872" y="4453441"/>
            <a:ext cx="10263554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EMEA</a:t>
            </a:r>
            <a:b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COMPLIANCE-TEAM</a:t>
            </a:r>
            <a:endParaRPr lang="en-US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78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52DB-2366-F409-DF9E-EC3923AC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BE3CD8-6BE5-1451-2462-83D2FA9243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2094C5-E821-9F24-33E3-01E67D402735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Steigert den Stoffwechsel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Verhindert Komplikationen bei Lebererkrankungen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 einer bestimmten medizinischen Erkrankung oder Diagnose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45586B-CEA8-EDD9-B655-202A99D8B66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EF6965-FA4A-4929-FFEA-438987D964B6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5A9C342-9567-CC6B-9DBC-B84100C2AC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25608E-EF11-04ED-DC5D-192A9A78BFA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15E74E-DDA8-2C89-CD73-F4E5448DB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60EF40-236F-FA21-874C-A29859C16D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360" r="8360"/>
          <a:stretch/>
        </p:blipFill>
        <p:spPr>
          <a:xfrm>
            <a:off x="6700826" y="298244"/>
            <a:ext cx="4904468" cy="6009898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BD71D0-342C-5350-6938-99F532D0AF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8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9BD2C-BCEB-556F-0FC3-16F262747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B382D7-30D2-67EC-BCF9-D981C22453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43E000-9555-B2AF-DD71-AA649C700CB3}"/>
              </a:ext>
            </a:extLst>
          </p:cNvPr>
          <p:cNvSpPr txBox="1"/>
          <p:nvPr/>
        </p:nvSpPr>
        <p:spPr>
          <a:xfrm>
            <a:off x="1067165" y="2069235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Aromatisiert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Mandarinen-Extrakt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getrockneter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Papaya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Stärkung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für Haare und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Nägel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das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Immunsystem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Fördert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die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Haargesundheit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Aquamin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™,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Algenextrakt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reich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an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bioverfügbaren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Mineralstoffen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Zugesetztes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Biotin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Unterstützung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der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Hautgesundheit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Zur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Verwendung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mit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 Natural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3000 mg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zugesetzte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Elektrolyte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Niedriger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glykämischer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Index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 und </a:t>
            </a:r>
            <a:r>
              <a:rPr lang="en-U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glutenfrei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BDD53-A8F5-7F0E-5CF6-7A6F2BA07AC0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881AB8-2667-A0BD-68B1-21AD073B498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C6F3F71-E407-E81D-A532-F920B3C286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EA86AA-02DC-F331-F7C0-3A65B5E7CB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B24831-6413-29C2-91CF-F2154F0CF2D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7957A7-DE18-675E-2BC0-CC08F0D98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34F018-F396-8F54-1D34-64196E5A08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5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CF8A0-1525-B404-DC8F-59FF9EAB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586CC9F-F1DB-6A00-F80C-BD53F69257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26DB3F-EF15-D9DD-BBD8-038095D1811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9F037C-0EBD-D865-6E7E-C8F31C06601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85E024A-97BD-7893-C507-44455B34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847B5-DA10-D866-1B1F-CBA7BA8975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45C033-8A6A-AD3C-3F88-95B7BECFDA6C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Fördert das Haarwachstum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Verleiht volleres, dickeres Haar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Hilft, Cellulite zu verbessern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bei: Haarausfall, brüchigen Nägeln, fahler Haut, Alopezie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B59F5E3-19E3-A503-4928-6DE447E6FCC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BCB0C-D4E4-7098-8BCC-0BAC44CDF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7439FE-5096-C202-B492-174DDA0EA1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6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F60D-501F-FB9E-C95C-224DC739F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630BFD-5934-65A8-34B7-928598CFBF06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Muskelfunktion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und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Erhaltung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Knochen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durch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Calcium, Magnesium und Vitamin 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Erhaltung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Knochen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durch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Vitamin 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Funktion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des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Immunsystems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durch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Vitamin 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Magnesium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trägt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Verringerung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von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Müdigkeit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und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Erschöpfung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Magnesium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trägt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Funktion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des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Nervensystems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K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trägt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Blutgerinnung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bei</a:t>
            </a: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D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trägt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Kalziumwerten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Blut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bei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281DA-81DF-2929-83A6-6DBE6B96921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F18A6F-D2E2-1EBD-0240-0DC68B9AAFB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E43AA8F0-903B-4F0A-95B9-DD6308FF3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4B82E0-4A11-0278-0B61-D1E6B7B87C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8725A0D9-C234-20B1-7B64-377B45A30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80" y="387458"/>
            <a:ext cx="4572000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3DE206A-9CEC-5BE7-F2F9-41BA901C4E3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0A389-8ED1-5459-3B94-EF09266712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A2A27B-2765-71E8-FEE6-C91AA7238C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6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B7EAB-5688-0F16-2568-D14468ED3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C5F48-7F84-527C-D222-5326E314800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16552D9-D2D0-A63D-4D2D-378DD343A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49BDE09B-4E6D-244A-3924-5A0BFA5FF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6" name="Picture 5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541F732D-7F01-1575-514D-1950942EE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580" y="387458"/>
            <a:ext cx="457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66D70A-8447-5AFD-B1FA-AC6885E3B6A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F565A96-C878-51C8-E9F4-5BA4F1D5816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A81A52-97B1-381D-1789-EFCB185EB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EF33F7-6640-3D2A-5D62-2316B8B1AF62}"/>
              </a:ext>
            </a:extLst>
          </p:cNvPr>
          <p:cNvSpPr txBox="1"/>
          <p:nvPr/>
        </p:nvSpPr>
        <p:spPr>
          <a:xfrm>
            <a:off x="1029623" y="2039945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Verhindert Muskelentzündungen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Verhindert Osteoporose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Entzündungen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Gesundheit der Nerven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Trägt zu einer optimalen Zellfunktion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Hilft, Nährstoffdefizite auszugleichen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58783-DFD5-1F3E-1527-D7845488B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6CDED-B2A3-D59F-092A-F85B79D7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74E98B-8F9B-5306-F178-E6620B8B1D80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Hilft, die Wachsamkeit zu steigern, und unterstützt die Verbesserung der Konzentration durch Koffein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45F4E-EC18-8D07-538C-7C1B06D834A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1ED189-B08E-99DC-5CBC-17A8FE02F3E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08BEE9E7-D672-B966-953D-8027A504D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D3B555-F8D8-0976-A2C0-5CFDCF49B8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4671375-4BAD-9BD2-305D-FC26B4BEB62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863CCB-0ECC-78C9-5A4B-E91602489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DCE918-F5EE-533A-485E-D2EBC4101A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  <p:pic>
        <p:nvPicPr>
          <p:cNvPr id="11" name="Picture 10" descr="A white bottle with red text and black text&#10;&#10;AI-generated content may be incorrect.">
            <a:extLst>
              <a:ext uri="{FF2B5EF4-FFF2-40B4-BE49-F238E27FC236}">
                <a16:creationId xmlns:a16="http://schemas.microsoft.com/office/drawing/2014/main" id="{5D9C0DF8-AA26-3818-94F0-63485900E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6208" y="1506072"/>
            <a:ext cx="1733615" cy="41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1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1E1D-80F4-92CA-F547-45A32183D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4FF60C-DBF5-1764-DD78-49FBCF09BF95}"/>
              </a:ext>
            </a:extLst>
          </p:cNvPr>
          <p:cNvSpPr txBox="1"/>
          <p:nvPr/>
        </p:nvSpPr>
        <p:spPr>
          <a:xfrm>
            <a:off x="1067165" y="2060929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Psychischen Störungen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Kognitiven Erkrankungen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Viszeralem Fett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Bauchfett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Gewichtsverlust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Stimmungsverbesserung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986C85-6847-96FF-6115-51FDF7B4A9E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638D36C-2F19-FD9B-BD7D-7CD76EDEFA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D27841C4-3BB2-82EF-30AF-4F5B82E02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09295D-48A4-5B04-14CC-2593DDBCA24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DC79D51-5F4E-C8CA-4345-079B7921343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6CDCD5-E87C-55A2-9321-28A14A109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BDD66C-24E7-1DAC-4349-6323C72F29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  <p:pic>
        <p:nvPicPr>
          <p:cNvPr id="4" name="Picture 3" descr="A white bottle with red text and black text&#10;&#10;AI-generated content may be incorrect.">
            <a:extLst>
              <a:ext uri="{FF2B5EF4-FFF2-40B4-BE49-F238E27FC236}">
                <a16:creationId xmlns:a16="http://schemas.microsoft.com/office/drawing/2014/main" id="{F851F210-A4D6-32CF-3217-FDF35418AC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6208" y="1506072"/>
            <a:ext cx="1733615" cy="418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58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2820B-9084-3591-E42F-D609B45E6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D6E543-2F7C-F615-4619-5817CB6726EC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normale Hautgesundheit durch Kollagenbildung mit Vitamin 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Trägt zum Schutz der Zellen vor oxidativem Stress mit Vitamin C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Kollagenbildung für die normale Funktion der Blutgefäße mit Vitamin 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Funktion des Immunsystems mit Vitamin C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FAB67-D354-413E-F8DF-8109DEF2196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64F1F0-D399-9F31-7C33-844289F7401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B488621-8F89-42D8-8C8F-2A92EFF293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2" name="Picture 11" descr="A bunch of grapes on a vine&#10;&#10;Description automatically generated">
            <a:extLst>
              <a:ext uri="{FF2B5EF4-FFF2-40B4-BE49-F238E27FC236}">
                <a16:creationId xmlns:a16="http://schemas.microsoft.com/office/drawing/2014/main" id="{7004171E-E202-7A3E-C1D7-8F60FF1A47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C19B380-3347-A626-9032-A8AD3B58DA8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C2B034-88C5-D81F-48F6-3A8670963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5" name="Picture 4" descr="A white bottle with purple and white text&#10;&#10;AI-generated content may be incorrect.">
            <a:extLst>
              <a:ext uri="{FF2B5EF4-FFF2-40B4-BE49-F238E27FC236}">
                <a16:creationId xmlns:a16="http://schemas.microsoft.com/office/drawing/2014/main" id="{4C9AD894-DB78-9337-1654-43204F5DBF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9260" y="1406512"/>
            <a:ext cx="2368387" cy="3830527"/>
          </a:xfrm>
          <a:prstGeom prst="rect">
            <a:avLst/>
          </a:prstGeom>
          <a:effectLst>
            <a:outerShdw blurRad="172646" dir="2100000" sx="106306" sy="106306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1AFC97-A8FC-31A0-3090-4106E86746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6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1DCDD-B2EB-BDB0-8C08-E111E6A9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ACCEE0-A557-E56A-41A6-E08A80DE5679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WIRKUNGEN DER INHALTSSTOFFE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Traubenkern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- und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Traubenschalenextrakt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</a:t>
            </a:r>
            <a:b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Wissenschaftliche Studien haben gezeigt, dass beim gleichzeitigen Verzehr von Vitamin C und Traubenkern-extrakt ein synergistischer Effekt entsteht. Sie verstärken gegenseitig ihre Wirkungen.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alt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 C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                                          </a:t>
            </a:r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Kollagenbildung für die normale Funktion der Blutgefäße, die normale Hautgesundheit durch Kollagenbildung, die normale Funktion des Immunsystems und trägt zum Schutz der Zellen vor oxidativem Stress bei.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altLang="en-US" sz="8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Zitrus-Bioflavonoide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</a:t>
            </a:r>
            <a:b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Phytonährstoffe kommen in den meisten Früchten vor, insbesondere in Zitrusfrüchten.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4DF3E6-5085-6074-1E2B-E2C2F29C85C5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A107FF-1FF2-F9E5-F66C-26EBD992F12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C4F3C2-F9DE-F648-F488-CC937BF89F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EE5CD3A0-7B80-7D32-0919-5E2878ADCF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FA26044-39A9-617C-982D-F7DEBF2D6D8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13EC1C-1107-36ED-A2B0-2A142BA83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2" name="Picture 1" descr="A white bottle with purple and white text&#10;&#10;AI-generated content may be incorrect.">
            <a:extLst>
              <a:ext uri="{FF2B5EF4-FFF2-40B4-BE49-F238E27FC236}">
                <a16:creationId xmlns:a16="http://schemas.microsoft.com/office/drawing/2014/main" id="{AC670D3F-1F57-3CD9-243D-24AD83F670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9260" y="1406512"/>
            <a:ext cx="2368387" cy="3830527"/>
          </a:xfrm>
          <a:prstGeom prst="rect">
            <a:avLst/>
          </a:prstGeom>
          <a:effectLst>
            <a:outerShdw blurRad="172646" dir="2100000" sx="106306" sy="106306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1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77552-5CC4-41EA-D147-2A815FD2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2B094C-B9DC-AE5D-0539-1124FB4BD6A8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Beseitigt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Krampfadern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Cellulite,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Wassereinlagerungen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Dehnungsstreifen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Viren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sind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kein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Problem,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wenn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man </a:t>
            </a:r>
            <a:b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Vináli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einnimmt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Heilt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/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regeneriert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Nerven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die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Entgiftung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des </a:t>
            </a: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Körpers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Korrigiert</a:t>
            </a: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Vitamin‑C-Mangel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7AA58-7D80-45C0-D9EE-F7D44BC6D6E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745AE-E7DE-37E3-59E7-89D267206BFD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1865418-B97D-FD2D-97B6-F3B5D3CAB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AE4E9820-BD46-6B61-A8BB-0F4D5868EA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66EF5A-235B-3269-2CDA-006A4FDE8A3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DACF0E-6C17-9D6A-8B04-023A6E2E1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6" name="Picture 5" descr="A white bottle with purple and white text&#10;&#10;AI-generated content may be incorrect.">
            <a:extLst>
              <a:ext uri="{FF2B5EF4-FFF2-40B4-BE49-F238E27FC236}">
                <a16:creationId xmlns:a16="http://schemas.microsoft.com/office/drawing/2014/main" id="{BC39ED54-35D3-F5CF-50EA-ED1F61060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9260" y="1406512"/>
            <a:ext cx="2368387" cy="3830527"/>
          </a:xfrm>
          <a:prstGeom prst="rect">
            <a:avLst/>
          </a:prstGeom>
          <a:effectLst>
            <a:outerShdw blurRad="172646" dir="2100000" sx="106306" sy="106306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EF0452-AB16-E91D-1E9C-10F64DDA19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7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7D38-93BF-05A3-F87C-A402760CD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ED3FD1D-0BA9-BEEC-9E77-7CC5B72AA50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055291-1CC9-37D9-0453-103C7DA6A894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9BC795B-133D-658C-850E-02C593DA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D5F433-AE75-8A4F-3082-64F35D00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78" r="1435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A6C6EF-D7E5-950E-E21B-59E178BC1BC0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Fördert die allgemeine Gesundheit und das Wohlbefinden mit Trauben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Gesundheit des Immunsystems mit Noni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Fördert eine gesunde Ernährung </a:t>
            </a:r>
            <a:b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mit Trauben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Trauben, die zum Schutz </a:t>
            </a:r>
            <a:b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der Zellen vor oxidativem Stress beitragen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kraftvolle Adaptogene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-up of a plant&#10;&#10;Description automatically generated">
            <a:extLst>
              <a:ext uri="{FF2B5EF4-FFF2-40B4-BE49-F238E27FC236}">
                <a16:creationId xmlns:a16="http://schemas.microsoft.com/office/drawing/2014/main" id="{7A177F9A-2081-E53C-34B2-2F540FDD1E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2C8586-0E4A-CDEC-A973-738A6F10E6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BF4A9B30-8316-7C4C-52EA-BC479BBE4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F9E63C6-A919-683B-7BC2-45B59AB3427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DE45D8-6380-83EB-E8B2-21D9A060D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FFAE14-58F2-B79B-4A20-562839915E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15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62FAE-7F60-1B9B-2A54-5763CC102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43F58B-13B2-2D5B-D396-42F03E300E5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7E3681-4808-2635-2EBD-09AF26B84003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70A69B3-4F51-2264-D2F5-415ECABF0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03A705-BAC6-A94A-F5C0-FC56BCB4EEAD}"/>
              </a:ext>
            </a:extLst>
          </p:cNvPr>
          <p:cNvSpPr txBox="1"/>
          <p:nvPr/>
        </p:nvSpPr>
        <p:spPr>
          <a:xfrm>
            <a:off x="1067165" y="2071686"/>
            <a:ext cx="5028835" cy="482315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4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Gestützt auf klinische Studien und jahrzehntelange Forschung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Unvergleichliche Forschung zur Unterstützung deiner Wellness-Reise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Noni-Früchte, die ausschließlich aus Französisch-Polynesien stammen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Hergestellt aus Noni-Früchten von familiengeführten Farmen, die ohne chemische Düngemittel oder Pestizide angebaut werden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Unterliegt strenger Qualitätskontrolle, wobei jede Spur auf Reinheit und Wirksamkeit getestet wird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E64C4CAC-C05E-A5FD-9093-328560481F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7D286161-1B55-ABF4-A68D-2A536BE98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237B4B3-BBCE-CA1B-B8D4-C6F148C8882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375417-62C4-4B6D-67D8-CDC6840CA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A7F0F-9BB2-A454-4F92-92DBE40737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4717E7-B7DE-4848-4C3E-0F910F9B14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7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8FA87-0872-EE51-3352-65E0AF513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54319C-C363-81DF-7800-96B2717F1A5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29E730E-CE5D-0C32-966B-0E793CB565DE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BDC964-5BA0-FC2F-EB81-5335DEFA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49232-4EB1-FD5C-6FF2-C3653A3B49B6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 bei Blähungen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 Noni Original heilt Krankheiten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Normalisiert den Blutdruck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Der Konsum von Tahitian Noni Original führt </a:t>
            </a:r>
            <a:b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 50 % weniger gesundheitlichen Problemen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bei hohem Cholesterin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Hitzewallungen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Lindert oder verringert Schmerzen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Entzündungen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Gesundheit der Prostata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die Schilddrüsenfunktion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„Hören Sie auf, Ihre Medikamente zu nehmen, und trinken Sie diesen Saft.“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00D3AEC1-C316-2202-18F8-D5022708F9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842460E7-7C21-17CB-E80B-46B20BA5B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863570F-AC34-D1E7-7D43-577D70311C6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1E9543-068C-F5E1-ACB0-86245DBB1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2E8138-2414-2795-3A2E-26E919F4DB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26551" y="2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A2A82C-3074-FEB7-0C12-3A648CF523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4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3A98-9B27-C529-C7CC-246DB9F6B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97E60D-9399-0642-9458-4DDFB54AD1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E72366-9877-2787-5975-CDD286FFB036}"/>
              </a:ext>
            </a:extLst>
          </p:cNvPr>
          <p:cNvSpPr txBox="1"/>
          <p:nvPr/>
        </p:nvSpPr>
        <p:spPr>
          <a:xfrm>
            <a:off x="1067165" y="2090749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6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Formuliert mit einer idealen Kombination aus Mineralstoffen, Vitaminen, Aminosäuren, Tahitian Noni und weiteren pflanzlichen Extrakten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 enthält Zink, das zu normaler Fruchtbarkeit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Fortpflanzung beiträgt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Zink spielt zudem eine Rolle bei der Zellteilung und trägt zum Schutz der Zellen vor oxidativem Stress bei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Zink trägt zu einem normalen Makronährstoffstoffwechsel bei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Zink trägt zur Erhaltung normaler Haare, Nägel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Haut bei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Zink trägt zur Erhaltung normaler Testosteronwerte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im Blut bei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 enthält Vitamin B12, das die Zellteilung und die normale Bildung roter Blutkörperchen unterstützt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B12 trägt außerdem zur Verringerung von Müdigkeit und Erschöpfung bei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8FAAC-8CEF-37B3-220C-759E86086D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5E4612-CBC2-4723-4693-713F814445F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4029EA93-9A96-0EFF-539A-92E00900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43F04ADF-F8A1-3279-D2ED-09B36664FD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D00A412-9AE8-189D-7B24-E94EA4AEE1AD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4C26C-5B16-1056-D016-D5FC0B2A5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6AA8D2-1F7F-8C52-D481-8A02D5DEDC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53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CD177-DEE6-C821-BA11-EFB4B690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1080DF-8353-3158-51EE-651FA5AFB7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074F0B-95B2-ABAD-50AA-46066656BA98}"/>
              </a:ext>
            </a:extLst>
          </p:cNvPr>
          <p:cNvSpPr txBox="1"/>
          <p:nvPr/>
        </p:nvSpPr>
        <p:spPr>
          <a:xfrm>
            <a:off x="1067165" y="2058477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Niacin, enthalten in Renew, trägt zur Erhaltung normaler Haut und Schleimhäute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Niacin unterstützt außerdem die normalen psychologischen Funktionen und den Energiestoffwechsel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B6, enthalten in Renew, trägt zu normalen psychologischen Funktionen und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zur Bildung roter Blutkörperchen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B6 hilft zudem, Müdigkeit und Erschöpfung zu verringern, und unterstützt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das Immunsystem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Magnesium in Renew trägt zur Erhaltung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von Zähnen, Knochen und zur normalen Muskelfunktion bei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74C854-9CB7-7E5B-F403-6B06B690AB3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D028DE-6520-280C-099B-D9C06AFFB69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A374491A-181C-B62A-A13C-52918E6B6E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23CFD239-DB27-E69D-F76B-B2807BB936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5C4D15-B6F8-9E44-CAFE-8D22F6E69538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68CE9D-33B2-7333-AD58-97D649FD4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06FACC-8BFA-97F4-DAE9-F387E2489A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52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5FB45-3325-3F82-9DF3-228459995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98A134-6E06-009D-047A-86C65456A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6B2514-5205-CC8F-3516-A4EBD72C5399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Beseitigt viszerales Fett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Entzündungen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Lindert Schmerzen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 einer bestimmten Diagnose oder gesundheitlichen Ergebnissen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 Verbesserungen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eines bestimmten Zustands des Fortpflanzungssystems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Hilft, die natürliche Fähigkeit des Körpers zur Produktion von Human Growth Hormone (HGH) anzuregen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4AEB3-C761-1DD0-730E-9682091E40B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E90083-76C1-8044-177E-B42307DC22D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588524F9-CDF6-5E73-01D6-CA9224990A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60C64F19-CE1C-CF63-9B87-4C98862356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6B78F70-A8FF-8572-BF82-60ABAEB4A45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EF7E86-0D88-9FC9-DAFE-1399CBBE4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501919-0BE9-3712-C124-068A29DA9B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49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3C4AB-0119-29D9-EA33-73DB0A69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17A341-B426-5A04-32F8-91BF3EEC93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89F606-7FC5-D40E-FB22-3994D86969EA}"/>
              </a:ext>
            </a:extLst>
          </p:cNvPr>
          <p:cNvSpPr txBox="1"/>
          <p:nvPr/>
        </p:nvSpPr>
        <p:spPr>
          <a:xfrm>
            <a:off x="1067165" y="2101509"/>
            <a:ext cx="5120984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Integration in deine tägliche Routine kann helfen, deinen Körper ins Gleichgewicht zu bringen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Durch die regelmäßige Anwendung wirst du einen Unterschied in Bezug auf allgemeines Wohlbefinden </a:t>
            </a:r>
            <a:b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Gesundheit feststellen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nützliche/gute Bakterien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Langzeitfreisetzende vegetarische Kapseln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Bietet eine große Vielfalt an lebenden Kulturen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20 Milliarden KBE (koloniebildende Einheiten) guter Bakterien und Inulin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15 robuste Stämme lebender Kulturen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Bietet eine große Auswahl an lebenden Kulturen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 und halal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Vorteile der langzeitfreisetzenden vegetarischen Kapseln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Frei von GVO, Soja, Milchprodukten und Gluten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Keine Kühlung erforderlich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DF5899-BACF-BEC9-2B8B-DBA175ECDED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D8E79A-3D05-5A11-F07A-5D383651B28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1DECFCA-3A3E-D786-514F-0338B8E437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385372" y="0"/>
            <a:ext cx="6095999" cy="68677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04F72D-AE62-37A4-4F5B-84D230A34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0436" y="1204332"/>
            <a:ext cx="3955839" cy="4119387"/>
          </a:xfrm>
          <a:prstGeom prst="rect">
            <a:avLst/>
          </a:prstGeom>
          <a:effectLst>
            <a:outerShdw blurRad="309477" dist="302244" dir="2700000" sx="99000" sy="99000" algn="tl" rotWithShape="0">
              <a:prstClr val="black">
                <a:alpha val="22778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7F063A-B14E-E7C8-3DE4-DF5F0C767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F4DEE-E7D6-7E3F-99C0-61A146398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7FF682-6B1E-A4ED-27C0-DFA8D1363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00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02FC5-C4C7-1825-7057-A732B9FD3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DA009D-A1A9-1A75-236E-1FA26E58936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F94E99A-9944-8DB3-A94F-1818D1C06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13" r="20413"/>
          <a:stretch/>
        </p:blipFill>
        <p:spPr>
          <a:xfrm>
            <a:off x="6385372" y="0"/>
            <a:ext cx="6095999" cy="68677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C3EE0E-DA71-218D-27FC-1898667D7E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7FA4D4-B1AA-F5F6-7815-9E649E089EF3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bei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Blähungen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Flacher Bauch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Verbessert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Stimmung und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Wohlbefinden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Verstopfung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Durchfall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Behandelt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Morbus Crohn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Reizdarmsyndrom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Candidiasis</a:t>
            </a: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Vaginale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Prä</a:t>
            </a:r>
            <a:r>
              <a:rPr lang="en-U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-/</a:t>
            </a:r>
            <a:r>
              <a:rPr lang="en-U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Probiotika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B774B-48DB-0C6B-B936-693741D4057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64485F8-CDEE-8F2B-33C7-9F5332B4C18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E9F5B-6C3D-D401-B183-832DFE8A6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89BE1A-179E-FE33-106E-AD7BF30CBB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40436" y="1204332"/>
            <a:ext cx="3955839" cy="4119387"/>
          </a:xfrm>
          <a:prstGeom prst="rect">
            <a:avLst/>
          </a:prstGeom>
          <a:effectLst>
            <a:outerShdw blurRad="309477" dist="302244" dir="2700000" sx="99000" sy="99000" algn="tl" rotWithShape="0">
              <a:prstClr val="black">
                <a:alpha val="22778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EBC9AC-341A-0C74-4F73-6C38E0BC70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09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06AC-F859-DA26-B089-B005F53C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469DEA-2114-69EA-2715-F004EB4DD7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81F00A-120A-64CE-5273-503114892832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 einzigartiges Nahrungsergänzungsmittel </a:t>
            </a:r>
            <a:b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für alle, die sich jeden Tag rundum wohlfühlen möchten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das innere Gleichgewicht deines Körpers mit der Vitaminmischung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Selen, das zur normalen Funktion der Schilddrüse sowie zur Erhaltung normaler Nägel und Haare beiträgt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A und Vitamin E tragen zum Schutz der Zellen vor oxidativem Stress bei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A trägt zum normalen Eisenstoffwechsel sowie zur Erhaltung normaler Haut, Sehkraft und Immunsystemfunktion bei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Formuliert mit Aktivkohle, Chlorella und Superfoods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E11B8E-C116-AB85-F329-063BBF540E3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D1E2D9-C616-FFD3-EEC2-D57757DE82F1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1FE7498-46C7-0969-B372-91E3D756D1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90AEF6-4138-A0C5-0811-4CB04FF7FE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021"/>
          <a:stretch>
            <a:fillRect/>
          </a:stretch>
        </p:blipFill>
        <p:spPr>
          <a:xfrm>
            <a:off x="6456242" y="-284225"/>
            <a:ext cx="8065123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190F953-34EA-B566-8292-32DBB28C46BF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9C50E-2F89-A3C0-0A5A-089E1DF78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30F2B2-4E7E-67C6-1962-34B2B00046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21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462E-5FA1-1052-1B72-002429C73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C33120-7452-6EEE-208F-26BFE00D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2F37BE-B1E1-FBC9-6489-F11325BD7080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aktivierte pflanzliche Kohle, bekannt </a:t>
            </a:r>
            <a:b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für ihre vielfältigen Vorteile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Aktivkohle trägt zur Verringerung übermäßiger Blähungen nach dem Essen bei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 einzigartiges Nahrungsergänzungsmittel </a:t>
            </a:r>
            <a:b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für alle, die ihre Gesundheit täglich unterstützen möchten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Nährstoffunterstützung für deinen Körper: Vitamin A, Vitamin B3, Vitamin B6, Vitamin B12, Magnesium, Zink, Selen, Chrom, natürliche Carotinoide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 großartiger Begleiter auf der empfohlenen Liste von Nahrungsergänzungsmitteln beim Befolgen des Body Balance Systems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CF4A3-7D2C-0602-F612-B82FB115377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2EF70A-E2CD-67CC-74B0-DE299C7A89B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349A301-7EAB-E0DA-A55D-AD801623A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359D72E-4297-6239-5078-4F30500365D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1C71E-3D8F-BE8F-5F20-85F8DCD65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A935A4-ECF6-DEB1-9E56-13650F755C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021"/>
          <a:stretch>
            <a:fillRect/>
          </a:stretch>
        </p:blipFill>
        <p:spPr>
          <a:xfrm>
            <a:off x="6456242" y="-284225"/>
            <a:ext cx="8065123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D643D7-C1CA-EC39-26E8-0FBEED9EE5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9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E15A-54AF-BF28-ADB0-EB07744DC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0A4E71-616E-13C0-7EED-78FEEB39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C6B5E1-0B74-58BF-3514-F8BDA60F8304}"/>
              </a:ext>
            </a:extLst>
          </p:cNvPr>
          <p:cNvSpPr txBox="1"/>
          <p:nvPr/>
        </p:nvSpPr>
        <p:spPr>
          <a:xfrm>
            <a:off x="1067166" y="2071686"/>
            <a:ext cx="4698014" cy="4987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Formuliert, um das Gewichtsmanagement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auf natürliche Weise zu unterstützen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 dabei, weniger Kalorien zu konsumierendurch geplante und vorbereitete Mahlzeiten gemäß den Empfehlungen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Abhängig von verschiedenen Faktoren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kann ein Gewichtsverlust von bis zu 8 kg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 28 Tagen erwartet werden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empfohlene Produkte, Bewegung </a:t>
            </a:r>
            <a:b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Ernährung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Day und Night Tropfen sind Nahrungsergänzungsmittel, die dich während des Body-Balance-Programms unterstützen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Day und Night Tropfen enthalten eine reichhaltige Auswahl an Pflanzenextrakten und spezifischen Nährstoffen zur Unterstützung deines Wohlbefindens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5E11A-909B-3FA9-00E6-13635501F6CC}"/>
              </a:ext>
            </a:extLst>
          </p:cNvPr>
          <p:cNvSpPr txBox="1"/>
          <p:nvPr/>
        </p:nvSpPr>
        <p:spPr>
          <a:xfrm>
            <a:off x="977430" y="380073"/>
            <a:ext cx="491080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BODY-BALANCE-SYSTEM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8FB833-1AA9-7F1A-1C9A-72CA1856D760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A7A2B331-E256-2CCE-3B08-87EB16F24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68" t="24610" r="30937" b="6014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29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363C-5491-05C5-AD46-CF4892877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CAC0EB-0C1B-0DC5-51E6-1988CD9554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111568-E714-FD4F-E1D9-6FFF4CDBA414}"/>
              </a:ext>
            </a:extLst>
          </p:cNvPr>
          <p:cNvSpPr txBox="1"/>
          <p:nvPr/>
        </p:nvSpPr>
        <p:spPr>
          <a:xfrm>
            <a:off x="1053599" y="2041978"/>
            <a:ext cx="5119785" cy="4786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GENEHMIGTE </a:t>
            </a: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Blähungen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Reizbarkeit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Raucherentwöhnung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Reinigung des Dickdarms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bei unruhigem Schlaf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 bei Stress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Entgiftung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Entfernt Schwermetalle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Verstopfung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Verdauungsproblem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FAA4C-E84C-2BBA-C2DF-D4641F5723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DEFC3E-8136-2830-A16E-4AC02E3ABEB2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6AD4F4F-F42E-7D65-C3E1-9EAA4C1A6C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A12A951-7A7E-3EEB-86EA-EB1DF61BCA99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017B-DF60-73DC-C8F2-8470C7220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648726-5256-B1D3-7B96-77B16BD7BB7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021"/>
          <a:stretch>
            <a:fillRect/>
          </a:stretch>
        </p:blipFill>
        <p:spPr>
          <a:xfrm>
            <a:off x="6456242" y="-284225"/>
            <a:ext cx="8065123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360E-5D5A-513C-E073-08F1AF5F4E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54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3DB7-8A52-415B-602E-6AA3457C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70EB2C-652B-5261-903F-F6F4D642EC45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8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Calcium trägt zur Unterstützung der normalen Knochenbildung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Magnesium trägt zur Unterstützung der normalen Muskelfunktion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Kupfer trägt zur Unterstützung der normalen Funktion des Nervensystems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Magnesium trägt zur normalen Funktion </a:t>
            </a:r>
            <a:b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Nervensystems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Chrom trägt zur Erhaltung normaler Blutzuckerspiegel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Breites Spektrum wichtiger Mineralstoffe, Spurenelemente, Enzyme und Pflanzenstoffe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Optimale Tagesdosis zur Unterstützung einer optimalen Nährstoffversorgung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413D54-5280-52A2-534C-DF20F1E6AF3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C85015-5329-D4F6-AF5D-60BDC43B51C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F81EF73-7A88-F608-91DA-F2F0E6302E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1285DBD5-9E4D-624F-8A98-26229865C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E61EA14A-7C19-174C-3C9A-223211E48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9FA9E46-A065-F639-5100-44D52669FBE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1AAA7A-30F4-5D39-4AF7-765241F8B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06A130-5C5D-DD28-E819-7AEBEDDD3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9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D3CE-8246-6C09-689F-2C68E4395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A9E2E1-5EF0-32E9-657F-7EB828AD4C2B}"/>
              </a:ext>
            </a:extLst>
          </p:cNvPr>
          <p:cNvSpPr txBox="1"/>
          <p:nvPr/>
        </p:nvSpPr>
        <p:spPr>
          <a:xfrm>
            <a:off x="1067165" y="2060929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Arthritis, Polyarthritis, Fibromyalgie und/oder Gelenkschmerzen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Cellulite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Muskelschmerzen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 bei gesundheitlichen Problemen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Asthma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Depressionen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 einer spezifischen medizinischen Erkrankung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22B363-0102-472F-B522-4123282532C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F6DA0-AE2B-17A2-B47B-68CC7A30209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96E61E9-1100-3A8B-D15A-4A276919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576E3F2E-FD0F-8A38-0D86-ED1F2C92E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3FBAF6C7-DC3A-F57E-2E30-741F84FE5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3572F0-DB1F-4A53-6BDF-E31DF625A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331327-8B0C-9E75-3871-F74A73DE3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D5A60E-7CB1-4A6D-2B74-D85BA0234B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9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8A40-D862-414D-EC90-5F5FC630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0A6C2FA-72AA-C779-60D5-81E3FB8BA795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Thiamin trägt zur Unterstützung der normalen Herzfunktion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A trägt zur Unterstützung des normalen Sehvermögens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 unterstützt die normale Hautfunktion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Optimale Tagesdosis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C trägt zum Schutz der Zellen vor oxidativem Stress bei und unterstützt die normale Funktion des Immunsystems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6DCA2-1BE5-93B9-FAE6-C63717F37ED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88D11-2A42-EB4E-DB38-FC8B6AF7EBE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891D657-6865-BF33-9F27-E90742F9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B63B8E95-0B4B-A1DA-0C27-934BE4BD7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7765B9F2-DCA0-16C7-C1E7-CBA901F2A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F48F0F-C3BC-03EA-1181-9E2256AD946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438A42-FAE4-0E30-6788-F73CE3429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A8A701-B184-DC2E-304E-280E99361B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3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217DD-0BF9-E309-A4F6-4EDCE3DA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50EB4E-0A27-4602-42B6-4E632793A7EE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Arthritis, Polyarthritis, Fibromyalgie und/oder Gelenkschmerzen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Cellulite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Reduziert Muskelschmerzen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 bei gesundheitlichen Problemen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Asthma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Depressionen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 einer spezifischen medizinischen Erkrankung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Hilft, Nährstoffmängel auf ein optimales Niveau zu bringen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wichtige zelluläre Funktionen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9FC61-122D-83AB-2BF1-A6358A49AAB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0F556-495B-74CE-6C20-B0D4727C686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22D8087-E9B1-5804-9385-5AC5DD32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940A4C55-0A64-AAD9-CC38-623D7DCEE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C9EF844B-41D7-4C48-646A-E8C2CA38E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F53248-0880-AA9A-B066-D867550012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51DF8D-E5B1-B525-39ED-636CC6B84CF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114974-2D6B-4438-E12A-F9F80B6FED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08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427302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Wellness </a:t>
            </a: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umfasst einen gesunden Körper, einen klaren Geist und einen ausgeglichenen Geist. Genieße die </a:t>
            </a:r>
            <a:r>
              <a:rPr lang="de-DE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Reise, </a:t>
            </a: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während du nach Wellness strebst.</a:t>
            </a:r>
            <a:b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13B19C-54C4-8A7A-E0FE-FC992D83F26F}"/>
              </a:ext>
            </a:extLst>
          </p:cNvPr>
          <p:cNvSpPr txBox="1"/>
          <p:nvPr/>
        </p:nvSpPr>
        <p:spPr>
          <a:xfrm>
            <a:off x="1224523" y="3409331"/>
            <a:ext cx="6428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Laurette Gagnon Beaulieu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looking at a tablet&#10;&#10;AI-generated content may be incorrect.">
            <a:extLst>
              <a:ext uri="{FF2B5EF4-FFF2-40B4-BE49-F238E27FC236}">
                <a16:creationId xmlns:a16="http://schemas.microsoft.com/office/drawing/2014/main" id="{4695FC81-D40D-7BA3-6A58-FD6452DE7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C00-01DE-3434-B54B-661A6176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FB548B-C653-DDEE-27FB-0B9CF9608B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A407E6-A412-F177-EEDC-1EEC664A60AB}"/>
              </a:ext>
            </a:extLst>
          </p:cNvPr>
          <p:cNvSpPr txBox="1"/>
          <p:nvPr/>
        </p:nvSpPr>
        <p:spPr>
          <a:xfrm>
            <a:off x="1067165" y="2050169"/>
            <a:ext cx="4839365" cy="48128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DE" sz="2200" b="1" dirty="0">
              <a:solidFill>
                <a:srgbClr val="2A524D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Day &amp; Night Tropfen enthalten eine reichhaltige Auswahl an spezifischen Pflanzenextrakten und Nährstoffen zur Unterstützung deines Wohlbefindens.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Day Tropfen enthalten Biotin, das zu einem normalen Makronährstoffstoffwechsel und einem normalen Energiestoffwechsel beiträgt.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Day Tropfen enthalten Chrom, das zu einem normalen Makronährstoffstoffwechsel und zur Aufrechterhaltung normaler Blutzuckerspiegel beiträgt.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Day Tropfen werden aus einer Mischung sorgfältig ausgewählter Inhaltsstoffe hergestellt:Extrakt aus weißen Kidneybohnen, Kakaobohnen-Extrakt, Grüner Kaffeebohnen-Extrakt, Grüner Tee-Blatt-Extrakt, Guarana-Samen-Extrakt, Zimt-Rinden-Extrakt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Diese natürlichen Extrakte sind enthalten, um deine tägliche Routine zu unterstützen.</a:t>
            </a:r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E1C1CE-46E7-58B8-EF61-D5A14DCF8169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011B6DA-C349-153C-ADC8-112C514ED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  <p:pic>
        <p:nvPicPr>
          <p:cNvPr id="15" name="Picture 14" descr="A close up of a bubble&#10;&#10;Description automatically generated">
            <a:extLst>
              <a:ext uri="{FF2B5EF4-FFF2-40B4-BE49-F238E27FC236}">
                <a16:creationId xmlns:a16="http://schemas.microsoft.com/office/drawing/2014/main" id="{4344CC33-6DA4-90FD-9136-25A9BF837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81" t="30066" r="33959" b="26129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120BD3-4A64-F4B6-49EB-A27669A1BE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ACB12AB-EE78-98AE-B424-177CAF28914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CD7B61-85E3-8107-E9B5-02EDA900F7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8F20CB-CB34-8399-BD2D-DB6C463D9C2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DAY-TROPFEN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9495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38205-43D2-0A98-9200-FE5FDEA4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8BE81F-425F-C928-354F-A0423B022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1D59B0-01FA-3FFA-C7AD-B235DF71E6E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96E05A4-64C1-EA7A-04FE-05D1454D5620}"/>
              </a:ext>
            </a:extLst>
          </p:cNvPr>
          <p:cNvSpPr txBox="1"/>
          <p:nvPr/>
        </p:nvSpPr>
        <p:spPr>
          <a:xfrm>
            <a:off x="1067165" y="2055102"/>
            <a:ext cx="4839365" cy="464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  <a:endParaRPr lang="en-GB" sz="2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Aufnahme von Lebensmitteln, die Erythrit anstelle von Zucker enthalten (wie die Day Tropfen), führt nach der Einnahme zu einem geringeren Anstieg des Blutzuckerspiegels im Vergleich zu Lebensmitteln mit Zucker.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Night Tropfen enthalten Astragalus, der als Tonikum zur adaptogenen Wirkung und zur Unterstützung des geistigen und körperlichen Wohlbefindens beiträgt.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Night Tropfen enthalten </a:t>
            </a:r>
            <a:r>
              <a:rPr lang="de-DE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Adaptogene</a:t>
            </a: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die zur Aufrechterhaltung normaler physiologischer Prozesse beitragen.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Holy Basil (heiliges Basilikum), enthalten in den Night Tropfen, hilft, die Widerstandsfähigkeit gegen vorübergehenden Stress zu erhalten.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55B63-0420-6926-78CA-8A386CF548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966" t="27559" r="30729" b="21165"/>
          <a:stretch>
            <a:fillRect/>
          </a:stretch>
        </p:blipFill>
        <p:spPr>
          <a:xfrm flipV="1"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8815C9-2085-9614-4C84-0DA8D96D48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1B91DC6-CAAA-D304-FD6E-E0F418284E1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A3BA3D-9D2D-1CCD-1C46-A2159D6DE9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6F751A-CCBD-DF76-63EA-31F36B63AD1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NIGHT-TROPFEN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91E3B9-281F-A5AC-0C24-9B11E416C6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3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269D2-1E1E-EBE3-D13D-58DE1788F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7BA773-8CB5-E3EA-C406-3890951689A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 up of a bubble&#10;&#10;Description automatically generated">
            <a:extLst>
              <a:ext uri="{FF2B5EF4-FFF2-40B4-BE49-F238E27FC236}">
                <a16:creationId xmlns:a16="http://schemas.microsoft.com/office/drawing/2014/main" id="{2DE3EF3F-D456-8EC9-DA0F-1CC6413B1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58" t="30952" r="35882" b="25243"/>
          <a:stretch/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3" name="Picture 2" descr="Two bottles of liquid with black caps&#10;&#10;AI-generated content may be incorrect.">
            <a:extLst>
              <a:ext uri="{FF2B5EF4-FFF2-40B4-BE49-F238E27FC236}">
                <a16:creationId xmlns:a16="http://schemas.microsoft.com/office/drawing/2014/main" id="{1A629FBA-7350-1AC8-06D5-0B04AF64C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696">
            <a:off x="2972475" y="-48174"/>
            <a:ext cx="12363284" cy="6954347"/>
          </a:xfrm>
          <a:prstGeom prst="rect">
            <a:avLst/>
          </a:prstGeom>
          <a:effectLst>
            <a:outerShdw blurRad="445394" dist="504776" dir="3998170" sx="99238" sy="99238" algn="tl" rotWithShape="0">
              <a:prstClr val="black">
                <a:alpha val="64269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BCAF1-02D4-E7DE-6580-B9F1DA41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653478-1B64-E394-B8D2-D884C7B2456E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8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  <a:endParaRPr lang="en-GB" sz="38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Unterstützen den Kalorienverbrauch während </a:t>
            </a:r>
            <a:b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 Schlafs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Nachtformel verbrennt Bauchfett während </a:t>
            </a:r>
            <a:b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der Ruhephase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Bekämpfen Cellulite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Helfen, viszerales Fett zu reduzieren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Unterstützen bei Stress und depressiven Verstimmungen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Unterstützen eine gesunde Verdauung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Helfen, motiviert zu bleiben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Unterstützen bei Stress und stabilisieren die Stimmung, sodass Überessen vermieden wird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Helfen, den Stoffwechsel anzuregen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Helfen, Hunger zu reduzieren und den Appetit</a:t>
            </a:r>
            <a:b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zu kontrollieren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Unterstützen das hormonelle Gleichgewicht, einschließlich Insulin, Leptin, Ghrelin und Cortisol</a:t>
            </a:r>
            <a:endParaRPr lang="en-US" altLang="en-US" sz="2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9C3712-7FE6-0323-B813-C5695DC047FD}"/>
              </a:ext>
            </a:extLst>
          </p:cNvPr>
          <p:cNvSpPr txBox="1"/>
          <p:nvPr/>
        </p:nvSpPr>
        <p:spPr>
          <a:xfrm>
            <a:off x="1067165" y="28931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  <a:t>DAY- UND </a:t>
            </a:r>
            <a:b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</a:br>
            <a: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  <a:t>NIGHT-TROPFEN</a:t>
            </a:r>
            <a:endParaRPr lang="en-US" sz="4000" dirty="0">
              <a:solidFill>
                <a:srgbClr val="2A524D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8A9CC17-AA49-F0D7-2AA8-6F7CFBEE811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F96F0C-11CF-922D-3697-F5B370E3C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EE7F26-EDBB-1861-30B5-0AB598A96C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71BBA-FCDB-411D-C988-808A975FC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71776E-190C-2FCF-BE92-A03258B9F4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C77762-9C4A-7C52-072F-188074ED446C}"/>
              </a:ext>
            </a:extLst>
          </p:cNvPr>
          <p:cNvSpPr txBox="1"/>
          <p:nvPr/>
        </p:nvSpPr>
        <p:spPr>
          <a:xfrm>
            <a:off x="1067165" y="2070790"/>
            <a:ext cx="4842981" cy="45526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Niedriger glykämischer Index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pflanzliche Aminosäuren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Gute Quelle für DHA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Frei von Milch, Soja und Weizen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Gesüßt mit Stevia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Pflanzliche Proteinquelle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Keine künstlichen Aromen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Keine Konservierungsstoffe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 trägt zur normalen Funktion des Nervensystems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 trägt zu einem normalen Makronährstoffstoffwechsel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Biotin trägt zur Erhaltung von Haaren und Haut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 E trägt zum Schutz der Zellen vor oxidativem Stress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PureNourish™ ist ein Nahrungsergänzungsmittel, das die Verdauung unterstützt und die Aufnahme von Nährstoffen optimiert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44A467-4921-504C-59BB-B090CF0793B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94C009-F17A-EFD2-5331-3ECCB43AFDC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7BBDB816-797C-2FD1-3720-203D5774CE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52DEBE9-2885-7E7F-D3B7-FC47D5477C3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19F7B-7129-76B7-A800-C52A3FAD9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 descr="A white bag with a glass of liquid&#10;&#10;AI-generated content may be incorrect.">
            <a:extLst>
              <a:ext uri="{FF2B5EF4-FFF2-40B4-BE49-F238E27FC236}">
                <a16:creationId xmlns:a16="http://schemas.microsoft.com/office/drawing/2014/main" id="{E6680BFA-8F42-BEFC-263A-5627FBB0C8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30"/>
          <a:stretch>
            <a:fillRect/>
          </a:stretch>
        </p:blipFill>
        <p:spPr>
          <a:xfrm>
            <a:off x="6459859" y="179024"/>
            <a:ext cx="8057352" cy="5380752"/>
          </a:xfrm>
          <a:prstGeom prst="rect">
            <a:avLst/>
          </a:prstGeom>
          <a:effectLst>
            <a:outerShdw blurRad="196945" dist="38100" dir="2700000" sx="101904" sy="101904" algn="tl" rotWithShape="0">
              <a:prstClr val="black">
                <a:alpha val="36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4EF5E9-54BF-AB1F-24AD-9E602C7D7B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D9B94-99AC-8D27-4EF8-0870C67C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A41C34-E377-1CBA-9592-4DECF1AE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57F651-45D8-8F78-CB2D-26AE623F51B6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NICHT GENEHMIGTE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Entfernt Bauchfett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Steigert den Stoffwechsel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Jeglicher Bezug zu medizinischen Erkrankungen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Unterstützt eine optimale Gedächtnisfunktion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Fördert die Gesundheit von </a:t>
            </a:r>
            <a:b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Herz-Kreislauf-System und Leber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Mischung aus Probiotika, Präbiotika </a:t>
            </a:r>
            <a:b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Enzymen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FA2CB3-1A16-2AAB-BB64-F846EB72188D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BB32A7-D0B7-88D7-497F-ECE34E2FF51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68DE9F9E-AA01-4E1E-47DE-02B8818370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ACF14-6DF0-09EC-2B46-64CD831E9E3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D59B0-7D77-8CEE-A1FC-51CEAE869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 descr="A white bag with a glass of liquid&#10;&#10;AI-generated content may be incorrect.">
            <a:extLst>
              <a:ext uri="{FF2B5EF4-FFF2-40B4-BE49-F238E27FC236}">
                <a16:creationId xmlns:a16="http://schemas.microsoft.com/office/drawing/2014/main" id="{FA5FD18C-6379-7B45-00BF-4C92E7BB80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985"/>
          <a:stretch>
            <a:fillRect/>
          </a:stretch>
        </p:blipFill>
        <p:spPr>
          <a:xfrm>
            <a:off x="6262133" y="179024"/>
            <a:ext cx="8255078" cy="5380752"/>
          </a:xfrm>
          <a:prstGeom prst="rect">
            <a:avLst/>
          </a:prstGeom>
          <a:effectLst>
            <a:outerShdw blurRad="196945" dist="38100" dir="2700000" sx="101904" sy="101904" algn="tl" rotWithShape="0">
              <a:prstClr val="black">
                <a:alpha val="36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3FB18C-055E-88C9-9531-DED450156E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803" y="2071687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22AE-EE9B-F396-3CEF-AA3F4881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F572D3-3859-F7FF-D7C2-17949DB6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14DDCD-27F1-A9AC-0214-771D186F283F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BEWILLIGTE ANSPRÜCHE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Mit reinem Kakao für den Geschmack angereichert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Gemischt mit Kakaobohnen, die nicht nur </a:t>
            </a:r>
            <a:b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für ihren wunderbaren Geschmack, sondern auch für ihren hohen Nährstoffgehalt geschätzt werden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Mit zugesetztem Vitamin B6: Power Boost trägt zur Verringerung von Müdigkeit und Erschöpfung, zu einem normalen Energie-stoffwechsel sowie zu einem normalen Protein- und Glykogenstoffwechsel bei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Enthält L-Glutamin und verzweigtkettige Aminosäuren (BCAAs)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9D56F-D540-5676-8C89-977A51F4D35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ABF8F4-B2B8-9666-0EEF-19976BA15FA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AFB9A95-8F21-AFE3-3556-3720D797AA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28A0F7-CF4D-4277-8FC9-DB883ED1C5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60" r="8360"/>
          <a:stretch/>
        </p:blipFill>
        <p:spPr>
          <a:xfrm>
            <a:off x="6700826" y="298244"/>
            <a:ext cx="4904468" cy="6009898"/>
          </a:xfrm>
          <a:prstGeom prst="rect">
            <a:avLst/>
          </a:prstGeom>
          <a:effectLst>
            <a:outerShdw blurRad="330200" dist="165100" dir="2700000" sx="101000" sy="101000" algn="ctr" rotWithShape="0">
              <a:srgbClr val="000000">
                <a:alpha val="39000"/>
              </a:srgb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DE5BD7-2560-5A51-C077-D16D6CBDD19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935C01-496C-258D-BCA2-31C28CD20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11E065-9E4E-5CB3-2C18-606D8BEE8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41" y="2082443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48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8b2b3f-10ef-4a8b-8fcb-e5f44c73c9b4" xsi:nil="true"/>
    <lcf76f155ced4ddcb4097134ff3c332f xmlns="ac47c31f-e4e2-414c-84c8-745e194070db">
      <Terms xmlns="http://schemas.microsoft.com/office/infopath/2007/PartnerControls"/>
    </lcf76f155ced4ddcb4097134ff3c332f>
    <FolderType xmlns="ac47c31f-e4e2-414c-84c8-745e194070db" xsi:nil="true"/>
    <Notes xmlns="ac47c31f-e4e2-414c-84c8-745e194070d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93DE828B33D4BB307BFF3B466BD88" ma:contentTypeVersion="17" ma:contentTypeDescription="Create a new document." ma:contentTypeScope="" ma:versionID="b8601b64f93788d6a569362cbda7247f">
  <xsd:schema xmlns:xsd="http://www.w3.org/2001/XMLSchema" xmlns:xs="http://www.w3.org/2001/XMLSchema" xmlns:p="http://schemas.microsoft.com/office/2006/metadata/properties" xmlns:ns2="ac47c31f-e4e2-414c-84c8-745e194070db" xmlns:ns3="478b2b3f-10ef-4a8b-8fcb-e5f44c73c9b4" targetNamespace="http://schemas.microsoft.com/office/2006/metadata/properties" ma:root="true" ma:fieldsID="feedf801ae47c2b03d3537bf868af0cf" ns2:_="" ns3:_="">
    <xsd:import namespace="ac47c31f-e4e2-414c-84c8-745e194070db"/>
    <xsd:import namespace="478b2b3f-10ef-4a8b-8fcb-e5f44c73c9b4"/>
    <xsd:element name="properties">
      <xsd:complexType>
        <xsd:sequence>
          <xsd:element name="documentManagement">
            <xsd:complexType>
              <xsd:all>
                <xsd:element ref="ns2:FolderType" minOccurs="0"/>
                <xsd:element ref="ns2:MediaServiceMetadata" minOccurs="0"/>
                <xsd:element ref="ns2:MediaServiceFastMetadata" minOccurs="0"/>
                <xsd:element ref="ns2:Not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7c31f-e4e2-414c-84c8-745e194070db" elementFormDefault="qualified">
    <xsd:import namespace="http://schemas.microsoft.com/office/2006/documentManagement/types"/>
    <xsd:import namespace="http://schemas.microsoft.com/office/infopath/2007/PartnerControls"/>
    <xsd:element name="FolderType" ma:index="8" nillable="true" ma:displayName="Folder Type" ma:format="Dropdown" ma:internalName="FolderTyp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41ed36a-308e-400b-9e65-c9f49b8f0d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b2b3f-10ef-4a8b-8fcb-e5f44c73c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708073-b5a1-46f5-b108-0811e610ffc2}" ma:internalName="TaxCatchAll" ma:showField="CatchAllData" ma:web="478b2b3f-10ef-4a8b-8fcb-e5f44c73c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5E093D-63A7-4AE1-A339-C9E43E662763}">
  <ds:schemaRefs>
    <ds:schemaRef ds:uri="http://purl.org/dc/dcmitype/"/>
    <ds:schemaRef ds:uri="http://schemas.openxmlformats.org/package/2006/metadata/core-properties"/>
    <ds:schemaRef ds:uri="eaf553aa-d6a9-4711-b68e-9796e0c022f3"/>
    <ds:schemaRef ds:uri="http://schemas.microsoft.com/office/2006/documentManagement/types"/>
    <ds:schemaRef ds:uri="6dadf7cb-6078-4d64-a7c5-61b5568edd56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478b2b3f-10ef-4a8b-8fcb-e5f44c73c9b4"/>
    <ds:schemaRef ds:uri="ac47c31f-e4e2-414c-84c8-745e194070db"/>
  </ds:schemaRefs>
</ds:datastoreItem>
</file>

<file path=customXml/itemProps2.xml><?xml version="1.0" encoding="utf-8"?>
<ds:datastoreItem xmlns:ds="http://schemas.openxmlformats.org/officeDocument/2006/customXml" ds:itemID="{AFD6CB18-0A13-41C2-ACA5-B608B6F0DC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3C4BA7-AF7D-4F5C-BC64-CBE9C6A7D0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7c31f-e4e2-414c-84c8-745e194070db"/>
    <ds:schemaRef ds:uri="478b2b3f-10ef-4a8b-8fcb-e5f44c73c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1886</Words>
  <Application>Microsoft Macintosh PowerPoint</Application>
  <PresentationFormat>Widescreen</PresentationFormat>
  <Paragraphs>314</Paragraphs>
  <Slides>36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349</cp:revision>
  <dcterms:created xsi:type="dcterms:W3CDTF">2024-10-22T09:44:30Z</dcterms:created>
  <dcterms:modified xsi:type="dcterms:W3CDTF">2025-09-09T11:10:03Z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0x0101000B993DE828B33D4BB307BFF3B466BD88</vt:lpwstr>
  </property>
  <property fmtid="{D5CDD505-2E9C-101B-9397-08002B2CF9AE}" pid="3" name="MSIP_Label_6b227fc4-0160-4f97-9aff-69e015a65ad2_Enabled">
    <vt:lpwstr>true</vt:lpwstr>
  </property>
  <property fmtid="{D5CDD505-2E9C-101B-9397-08002B2CF9AE}" pid="4" name="MSIP_Label_6b227fc4-0160-4f97-9aff-69e015a65ad2_SetDate">
    <vt:lpwstr>2025-09-02T10:30:37Z</vt:lpwstr>
  </property>
  <property fmtid="{D5CDD505-2E9C-101B-9397-08002B2CF9AE}" pid="5" name="MSIP_Label_6b227fc4-0160-4f97-9aff-69e015a65ad2_Method">
    <vt:lpwstr>Standard</vt:lpwstr>
  </property>
  <property fmtid="{D5CDD505-2E9C-101B-9397-08002B2CF9AE}" pid="6" name="MSIP_Label_6b227fc4-0160-4f97-9aff-69e015a65ad2_Name">
    <vt:lpwstr>Confidential-No Encryption</vt:lpwstr>
  </property>
  <property fmtid="{D5CDD505-2E9C-101B-9397-08002B2CF9AE}" pid="7" name="MSIP_Label_6b227fc4-0160-4f97-9aff-69e015a65ad2_SiteId">
    <vt:lpwstr>599e51d6-2f8c-4347-8e59-1f795a51a98c</vt:lpwstr>
  </property>
  <property fmtid="{D5CDD505-2E9C-101B-9397-08002B2CF9AE}" pid="8" name="MSIP_Label_6b227fc4-0160-4f97-9aff-69e015a65ad2_ActionId">
    <vt:lpwstr>44a60d66-b3b4-4f35-bf53-d95f312c3abb</vt:lpwstr>
  </property>
  <property fmtid="{D5CDD505-2E9C-101B-9397-08002B2CF9AE}" pid="9" name="MSIP_Label_6b227fc4-0160-4f97-9aff-69e015a65ad2_ContentBits">
    <vt:lpwstr>0</vt:lpwstr>
  </property>
  <property fmtid="{D5CDD505-2E9C-101B-9397-08002B2CF9AE}" pid="10" name="MSIP_Label_6b227fc4-0160-4f97-9aff-69e015a65ad2_Tag">
    <vt:lpwstr>10, 3, 0, 2</vt:lpwstr>
  </property>
  <property fmtid="{D5CDD505-2E9C-101B-9397-08002B2CF9AE}" pid="11" name="MediaServiceImageTags">
    <vt:lpwstr/>
  </property>
</Properties>
</file>