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41"/>
  </p:notesMasterIdLst>
  <p:sldIdLst>
    <p:sldId id="434" r:id="rId5"/>
    <p:sldId id="257" r:id="rId6"/>
    <p:sldId id="2145710174" r:id="rId7"/>
    <p:sldId id="2145710154" r:id="rId8"/>
    <p:sldId id="2145710155" r:id="rId9"/>
    <p:sldId id="2145710156" r:id="rId10"/>
    <p:sldId id="2145710157" r:id="rId11"/>
    <p:sldId id="2145710158" r:id="rId12"/>
    <p:sldId id="2145710159" r:id="rId13"/>
    <p:sldId id="2145710160" r:id="rId14"/>
    <p:sldId id="2145710161" r:id="rId15"/>
    <p:sldId id="2145710162" r:id="rId16"/>
    <p:sldId id="427" r:id="rId17"/>
    <p:sldId id="436" r:id="rId18"/>
    <p:sldId id="437" r:id="rId19"/>
    <p:sldId id="438" r:id="rId20"/>
    <p:sldId id="439" r:id="rId21"/>
    <p:sldId id="440" r:id="rId22"/>
    <p:sldId id="441" r:id="rId23"/>
    <p:sldId id="429" r:id="rId24"/>
    <p:sldId id="442" r:id="rId25"/>
    <p:sldId id="443" r:id="rId26"/>
    <p:sldId id="2145710163" r:id="rId27"/>
    <p:sldId id="2145710169" r:id="rId28"/>
    <p:sldId id="2145710170" r:id="rId29"/>
    <p:sldId id="2145710164" r:id="rId30"/>
    <p:sldId id="2145710171" r:id="rId31"/>
    <p:sldId id="2145710165" r:id="rId32"/>
    <p:sldId id="2145710172" r:id="rId33"/>
    <p:sldId id="2145710173" r:id="rId34"/>
    <p:sldId id="444" r:id="rId35"/>
    <p:sldId id="445" r:id="rId36"/>
    <p:sldId id="446" r:id="rId37"/>
    <p:sldId id="447" r:id="rId38"/>
    <p:sldId id="274" r:id="rId39"/>
    <p:sldId id="259" r:id="rId40"/>
  </p:sldIdLst>
  <p:sldSz cx="12192000" cy="6858000"/>
  <p:notesSz cx="6858000" cy="9144000"/>
  <p:defaultTextStyle>
    <a:defPPr>
      <a:defRPr lang="en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BFA46CE-D4CA-443A-80E0-761908369C09}" name="Dovile Minkeviciute" initials="DM" userId="S::dovilem@partner.co::b37bedab-5d6d-4e1c-bc9b-1aaf86c1fe5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524D"/>
    <a:srgbClr val="DCFD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85"/>
    <p:restoredTop sz="94660"/>
  </p:normalViewPr>
  <p:slideViewPr>
    <p:cSldViewPr snapToGrid="0">
      <p:cViewPr varScale="1">
        <p:scale>
          <a:sx n="118" d="100"/>
          <a:sy n="118" d="100"/>
        </p:scale>
        <p:origin x="488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microsoft.com/office/2018/10/relationships/authors" Target="authors.xml"/><Relationship Id="rId20" Type="http://schemas.openxmlformats.org/officeDocument/2006/relationships/slide" Target="slides/slide16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41AC84-E452-CD41-AB24-AB71A1D9C198}" type="datetimeFigureOut">
              <a:rPr lang="en-US" smtClean="0"/>
              <a:t>10/7/25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42D928-6CA8-2041-BD28-376B40CB2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70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250D2-48A9-07E6-A463-9D750837E7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552D86D-715B-8A49-1C6D-DFD485E63E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B8E59A-18CF-EF4B-2C42-DBCEBDA7C4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6F776A-D02B-B1CD-AA89-FF7DAFB383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3673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21BFBE-E14B-B0F1-8F8C-287C700658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B79123-9076-8AB9-79CE-2DC33EDB6F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A0EC40-FEB4-420B-AA7D-37ACD7A06F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DC9ABD-8C82-0A95-9D43-010D1F0136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5101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5195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585222-7C35-E49D-06D9-01E0A15DC4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AB803D4-ADE7-A126-A934-043FB21BB7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AC89945-11B7-C0BA-CEF3-12E8718136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45A0B3-B936-7C8E-D59B-B3A30EFB4C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6211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CE97E9-4C91-02E7-DDDD-03A46865B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87C38CE-AB14-E7CC-EB71-A9FE524306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1EF12B-8A6B-5F0A-015E-56E9804CB0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C8D3ED-58FC-A23A-8F26-CCC18AB771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9660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90C5B1-37E0-E0A5-79B3-1BAF2A883F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A0906A-04F7-F2F3-F566-D131FB1B82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57FF99-1ADD-9778-56D2-B7357A6875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4DAC13-9AE4-25F1-F428-834AEFA001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0870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F91D74-A89A-7E91-8DE8-9F3404DABF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C1C7AD2-D536-67B2-DB9A-9F797D961E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8B53D31-EABE-3F4E-624D-893157AAF7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738EC6-00A6-95AE-3F2E-811E1C8B4B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3096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C496A5-F554-B379-A5DD-7D818A8A6C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9519942-D620-2DBB-73EE-A443C0866D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B5C518-45AE-8DA7-3F3A-6B1DC52151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0AD121-28E2-72C9-FEDD-1B22BEDA81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9927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A6D571-C268-B042-CBAA-FDD25FA7C3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0030CB9-54BD-887F-0421-35C6E74123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1F8D766-B03D-E9E3-DAA0-AA5BF0CB30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4A2F3B-C2C9-1EAF-7DEC-EA92F00518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29043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1179D8-5264-3603-548D-C2BC1F9FBE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E28FB9-6C35-2077-9E96-F5EFFB93F2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5EEB6C-0244-F2F5-BB2A-39A177CD06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898899-AE52-D8E1-E915-DFE1D08CA7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80995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77E1D5-0099-F7E3-B4D0-4D8DE30ADB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62173C-F03F-7236-C425-4FBFF2EE29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685F3EC-C429-7A54-6E2B-019201BABD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000966-A3C3-E00E-015C-9FA8C7D06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800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72265B-0905-7080-EDB2-BDA060A559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33F55DD-FA8C-E683-4F23-F91CC32F7D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9D5C4D0-3886-2CFA-72EE-66657062E3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25857B-4AFD-E025-7EE7-2C69318288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3379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59038C-DD6E-0A8E-080D-045AE5A29F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8424AA-221F-E90F-DFBB-A54609B68F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A44FEA-2BD6-9AE9-DCC4-8B3CEE8ACB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D3C749-F3D1-9A27-3E8C-E457446CFA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4013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9044AE-5048-8301-782F-A9D7094D76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260AE81-3CDB-FAF1-2B4A-25BC082DAE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B7D988-7945-BEDB-017E-BA3C67E351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974B28-8A19-56E0-6F1E-7BA4BB01A7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3874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9CCE23-9FA6-A98B-3372-7E6AF98F05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AFB1B21-9F5E-E912-9A9B-59B47FE401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49156BE-361D-CE85-34BD-A01A8CC744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611A97-8B27-40BF-CF1E-FBB5B4E288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0184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8BF9FC-4E4F-C419-61C9-03CD551D85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41001DA-12BF-381C-023D-A8DEF25F5C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78E43A6-D8B3-D322-040C-CB669E3E77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2F7FD3-759D-0D72-EA8F-46B8940E08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056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60C280-EDFA-473C-2A5F-547AD68F7C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7879546-EDF7-041A-E7E6-F8055F71CE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F92C510-4D24-517B-282F-64AB0CECCC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87DECA-7E46-C696-D6A3-4396D536DA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055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F030EE-DE2B-473B-448C-88109DA79E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A6DD9D2-DC8D-99BC-5724-F819A0D3C8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BFA0FD8-11D5-3084-6F6B-A2E2A18B66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287A61-ED5A-5157-892B-011F2076AE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7312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B3D719-FBCB-1D6C-C730-EBFC7DC68D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CECDD6-A335-550A-C1B5-E8FA3C6D7E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DB2A45-0A3E-87B0-9E00-401899A011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944BE3-3924-D676-9A35-3E2643E325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D928-6CA8-2041-BD28-376B40CB2BA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0423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823D1-B13C-C90C-8817-82B368D9D6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FBD89A-3FE1-70AB-E0C3-01BE8FB2A0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FBA915-B53C-CE5C-CB7D-6AC9060F3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10/7/25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E2AFE8-1F65-F9A4-080A-711922E35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F58DB6-89F8-7E37-8054-A25A71070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65902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35A4D-7C3E-F2C0-4F9A-D147B8D54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1D921A-5BED-61A2-C19A-EF6E5FBFBD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1A82F-7182-36CB-BC8B-08F7EE4D4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10/7/25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C33D5C-F3D6-FC9B-FE8C-80C7C270B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8347D7-358A-B58D-03D5-10B602217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09491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EAD96E-FD5B-B602-7A23-840FE70985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EE7AA8-EC45-557D-A67E-9DB5CFCE44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C7A234-5E4F-4A4D-8041-BB2DEDA284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10/7/25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9D1904-021B-E633-7350-FFE2B1EB2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8A8C38-B91C-6905-CD79-61D94AC3B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629447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9C666-5380-89D5-219E-A3381D137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9B2A30-CDE9-F913-8E3A-8D17C36EE9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154A60-B61E-5DFF-506A-703882A57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10/7/25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305746-1BDB-4099-B87D-901AE4D39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BB556-2D82-BADF-3907-AFCC8CF0E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217868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DDFE1-BD15-A310-3A64-2A7FF29D7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456D2A-AA72-31C4-D0E3-B8F8DF28AC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37E246-C2BB-E6BA-B924-AFD54DF63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10/7/25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5F6220-A1BA-48E2-741D-EF75996F5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B29FCA-FF08-C504-8E5E-9E047AA54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533099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9D7359-3104-324F-25D9-D0F83EA57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10F973-A9CF-35FC-3BD7-8894416AB6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14C1CC-4DA5-5C1E-07AB-08C67C209D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B0137F-ABC1-B670-865A-0907F9360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10/7/25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32A259-A8FC-0942-F802-63172889F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4BAF74-07BA-3221-D2D9-6686B0320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948714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C91BA0-FB18-4EA2-B0E8-5DF52B64B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73F670-1E3A-87C8-175F-4953B87A44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CD8EE6-0100-C1C2-F436-3B0DAD9362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AE9B83-1F71-8FBD-1D87-CF04D2AFE4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B7D866-91F0-B021-477A-7317C14CA6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3BABA9-ED37-E715-3BAC-78E339A6DF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10/7/25</a:t>
            </a:fld>
            <a:endParaRPr lang="en-I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816537B-ABA2-D4A4-CA88-49A0E9184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908374-466F-184E-FD69-10E01DA60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192041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FDD7E5-F785-DD8C-A74E-2201D880A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459BDCC-549D-6F72-302D-C08F96C95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10/7/25</a:t>
            </a:fld>
            <a:endParaRPr lang="en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D4723F-19EF-08C6-BC67-215750790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1BE222-2F48-F5CC-D120-15B294EC1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782698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A935F7-8B0E-0074-1D44-9316FFF1F5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10/7/25</a:t>
            </a:fld>
            <a:endParaRPr lang="en-I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38E4A22-FBF6-671B-5284-F819171D3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6A09EE-0FEA-0BF9-C403-622F1CB66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492754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E3EA6-CD10-2D54-5DC6-CBA9B1B6C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813F58-206F-EA12-02AF-A4A1A807F2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3E9B1E-E8DA-59CC-B9FD-A72AB71EA1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F41591-DA44-B6BD-83B2-61AF6FF11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10/7/25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576438-3787-F5FB-996B-5A1A32F03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6536CB-3DC2-6ADB-1ADD-651E60E25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143389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ABE92A-ADA9-4E9A-695C-CD5A5D815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022DC1-60AE-6B88-C8B1-3FFC619FF8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DDBD6C-3B81-ABE8-7373-7747306352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8305FE-7843-85BD-5930-3A6766B04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10/7/25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9D6BE5-F68C-F8BC-A26A-4718DEEED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9EAE23-4785-65B9-6F5C-BCF66D6D8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299533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7CBFC9-D6DB-08E7-2BCF-22FE15E51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A3E310-5C19-CD5F-BFA8-C813C70F67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D82DCA-AC4E-299A-9E69-DB35D5BAF1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374EF2E-1E39-B942-9BFC-4E8FEFCB9FA2}" type="datetimeFigureOut">
              <a:rPr lang="en-IT" smtClean="0"/>
              <a:t>10/7/25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DB7D0F-DA04-E504-5C94-F8D4BCE95B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770A35-EB24-5AE8-135F-1407C6E85E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959129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7.emf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emf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emf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23.emf"/><Relationship Id="rId4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12.png"/><Relationship Id="rId4" Type="http://schemas.openxmlformats.org/officeDocument/2006/relationships/image" Target="../media/image23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microsoft.com/office/2007/relationships/hdphoto" Target="../media/hdphoto1.wdp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8.png"/><Relationship Id="rId4" Type="http://schemas.openxmlformats.org/officeDocument/2006/relationships/image" Target="../media/image26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microsoft.com/office/2007/relationships/hdphoto" Target="../media/hdphoto2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12.png"/><Relationship Id="rId4" Type="http://schemas.openxmlformats.org/officeDocument/2006/relationships/image" Target="../media/image26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microsoft.com/office/2007/relationships/hdphoto" Target="../media/hdphoto3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8.png"/><Relationship Id="rId4" Type="http://schemas.openxmlformats.org/officeDocument/2006/relationships/image" Target="../media/image29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5" Type="http://schemas.openxmlformats.org/officeDocument/2006/relationships/image" Target="../media/image30.png"/><Relationship Id="rId4" Type="http://schemas.openxmlformats.org/officeDocument/2006/relationships/image" Target="../media/image29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microsoft.com/office/2007/relationships/hdphoto" Target="../media/hdphoto5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12.png"/><Relationship Id="rId4" Type="http://schemas.openxmlformats.org/officeDocument/2006/relationships/image" Target="../media/image29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1.png"/><Relationship Id="rId7" Type="http://schemas.openxmlformats.org/officeDocument/2006/relationships/image" Target="../media/image35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5.emf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5.emf"/><Relationship Id="rId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emf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emf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emf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40.emf"/><Relationship Id="rId4" Type="http://schemas.openxmlformats.org/officeDocument/2006/relationships/image" Target="../media/image3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40.emf"/><Relationship Id="rId4" Type="http://schemas.openxmlformats.org/officeDocument/2006/relationships/image" Target="../media/image3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43.emf"/><Relationship Id="rId4" Type="http://schemas.openxmlformats.org/officeDocument/2006/relationships/image" Target="../media/image4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43.emf"/><Relationship Id="rId4" Type="http://schemas.openxmlformats.org/officeDocument/2006/relationships/image" Target="../media/image4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image" Target="../media/image43.emf"/><Relationship Id="rId4" Type="http://schemas.openxmlformats.org/officeDocument/2006/relationships/image" Target="../media/image4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47.emf"/><Relationship Id="rId4" Type="http://schemas.openxmlformats.org/officeDocument/2006/relationships/image" Target="../media/image4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47.emf"/><Relationship Id="rId4" Type="http://schemas.openxmlformats.org/officeDocument/2006/relationships/image" Target="../media/image4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emf"/><Relationship Id="rId5" Type="http://schemas.microsoft.com/office/2007/relationships/hdphoto" Target="../media/hdphoto6.wdp"/><Relationship Id="rId4" Type="http://schemas.openxmlformats.org/officeDocument/2006/relationships/image" Target="../media/image4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emf"/><Relationship Id="rId5" Type="http://schemas.microsoft.com/office/2007/relationships/hdphoto" Target="../media/hdphoto7.wdp"/><Relationship Id="rId4" Type="http://schemas.openxmlformats.org/officeDocument/2006/relationships/image" Target="../media/image4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emf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7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emf"/><Relationship Id="rId5" Type="http://schemas.openxmlformats.org/officeDocument/2006/relationships/image" Target="../media/image1.jpe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14.emf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4.emf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17.emf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9DC22A-4352-965B-DC13-C28C151F96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32EE477-17F5-9C94-548A-30C8E2FF7AC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3F327CD-C4F9-DCB4-A1E0-1A6D6B5B3BA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825" b="7825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9FA36B9-066C-980A-1E9A-6F9628F54A1B}"/>
              </a:ext>
            </a:extLst>
          </p:cNvPr>
          <p:cNvSpPr/>
          <p:nvPr/>
        </p:nvSpPr>
        <p:spPr>
          <a:xfrm>
            <a:off x="0" y="267346"/>
            <a:ext cx="12192000" cy="6858001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65937"/>
                </a:schemeClr>
              </a:gs>
              <a:gs pos="9000">
                <a:schemeClr val="tx1">
                  <a:alpha val="43743"/>
                </a:schemeClr>
              </a:gs>
              <a:gs pos="5600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85B4FC-0BCF-0C74-F24A-6F7F5A7C0AFF}"/>
              </a:ext>
            </a:extLst>
          </p:cNvPr>
          <p:cNvSpPr txBox="1"/>
          <p:nvPr/>
        </p:nvSpPr>
        <p:spPr>
          <a:xfrm>
            <a:off x="744872" y="4453441"/>
            <a:ext cx="10263554" cy="24045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s-ES" sz="6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EQUIPO DE CUMPLIMIENTO DE EMEA</a:t>
            </a:r>
            <a:endParaRPr lang="en-US" sz="60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178645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0252DB-2366-F409-DF9E-EC3923ACBF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FBE3CD8-6BE5-1451-2462-83D2FA92431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C2094C5-E821-9F24-33E3-01E67D402735}"/>
              </a:ext>
            </a:extLst>
          </p:cNvPr>
          <p:cNvSpPr txBox="1"/>
          <p:nvPr/>
        </p:nvSpPr>
        <p:spPr>
          <a:xfrm>
            <a:off x="1067165" y="2036961"/>
            <a:ext cx="4839365" cy="226609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b="1" dirty="0">
                <a:solidFill>
                  <a:srgbClr val="2A524D"/>
                </a:solidFill>
                <a:latin typeface="Arial"/>
                <a:cs typeface="Arial"/>
              </a:rPr>
              <a:t>AFIRMACIONES NO AUTORIZADAS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Acelera el metabolismo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Previene complicaciones en </a:t>
            </a:r>
            <a:br>
              <a:rPr lang="es-E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s-E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enfermedades hepáticas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Cualquier referencia a una </a:t>
            </a:r>
            <a:br>
              <a:rPr lang="es-E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s-E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condición médica o diagnóstico</a:t>
            </a:r>
            <a:endParaRPr lang="en-US" altLang="en-US" sz="17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045586B-CEA8-EDD9-B655-202A99D8B66B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 BOOST</a:t>
            </a:r>
            <a:r>
              <a:rPr lang="en-GB" sz="3200" b="1" baseline="3000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DEF6965-FA4A-4929-FFEA-438987D964B6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25A9C342-9567-CC6B-9DBC-B84100C2AC6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0602" r="20602"/>
          <a:stretch/>
        </p:blipFill>
        <p:spPr>
          <a:xfrm>
            <a:off x="6123616" y="-13800"/>
            <a:ext cx="6068383" cy="6880784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625608E-EF11-04ED-DC5D-192A9A78BFA4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915E74E-DDA8-2C89-CD73-F4E5448DB0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DA9529B-D7E9-3F4D-E686-5D19ECCE42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6446" y="2048311"/>
            <a:ext cx="359925" cy="359925"/>
          </a:xfrm>
          <a:prstGeom prst="rect">
            <a:avLst/>
          </a:prstGeom>
        </p:spPr>
      </p:pic>
      <p:pic>
        <p:nvPicPr>
          <p:cNvPr id="11" name="Picture 10" descr="A white bag with a yellow object on it&#10;&#10;AI-generated content may be incorrect.">
            <a:extLst>
              <a:ext uri="{FF2B5EF4-FFF2-40B4-BE49-F238E27FC236}">
                <a16:creationId xmlns:a16="http://schemas.microsoft.com/office/drawing/2014/main" id="{BFB27C2A-C076-E1CB-573D-71D9CC7B45B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7413" y="320757"/>
            <a:ext cx="5911294" cy="6032500"/>
          </a:xfrm>
          <a:prstGeom prst="rect">
            <a:avLst/>
          </a:prstGeom>
          <a:effectLst>
            <a:outerShdw blurRad="280977" dist="38100" dir="2700000" sx="102832" sy="102832" algn="tl" rotWithShape="0">
              <a:prstClr val="black">
                <a:alpha val="38964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967839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39BD2C-BCEB-556F-0FC3-16F2627470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3B382D7-30D2-67EC-BCF9-D981C224535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743E000-9555-B2AF-DD71-AA649C700CB3}"/>
              </a:ext>
            </a:extLst>
          </p:cNvPr>
          <p:cNvSpPr txBox="1"/>
          <p:nvPr/>
        </p:nvSpPr>
        <p:spPr>
          <a:xfrm>
            <a:off x="1068388" y="2028121"/>
            <a:ext cx="4924031" cy="49344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b="1" dirty="0">
                <a:solidFill>
                  <a:srgbClr val="2A524D"/>
                </a:solidFill>
                <a:latin typeface="Arial"/>
                <a:cs typeface="Arial"/>
              </a:rPr>
              <a:t>AFIRMACIONES AUTORIZADAS</a:t>
            </a:r>
            <a:endParaRPr lang="en-GB" sz="2000" b="1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Aromatizado con extracto de mandarina </a:t>
            </a:r>
            <a:b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y papaya deshidratada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Refuerza las uñas y el pelo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Apoya el sistema inmunitario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Mejora la salud capilar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Contiene </a:t>
            </a:r>
            <a:r>
              <a:rPr lang="es-E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Aquamin</a:t>
            </a:r>
            <a:r>
              <a:rPr lang="es-ES" altLang="en-US" sz="15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™</a:t>
            </a:r>
            <a: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, un extracto de algas </a:t>
            </a:r>
            <a:b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rico en minerales biodisponibles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Enriquecido con biotina para apoyar la salud </a:t>
            </a:r>
            <a:b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de la piel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Se puede usar junto con </a:t>
            </a:r>
            <a:r>
              <a:rPr lang="es-E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PureNourish</a:t>
            </a:r>
            <a:r>
              <a:rPr lang="es-ES" altLang="en-US" sz="15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™</a:t>
            </a:r>
            <a: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Natural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Contiene 3000 mg de electrolitos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Bajo índice glucémico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Vegano y sin gluten</a:t>
            </a:r>
            <a:endParaRPr lang="en-US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DBDD53-A8F5-7F0E-5CF6-7A6F2BA07AC0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BEAUTY BOOST</a:t>
            </a:r>
            <a:r>
              <a:rPr lang="en-GB" sz="3200" b="1" baseline="3000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>
              <a:solidFill>
                <a:srgbClr val="2A524D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0881AB8-2667-A0BD-68B1-21AD073B498E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9C6F3F71-E407-E81D-A532-F920B3C286C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6939" r="16939"/>
          <a:stretch/>
        </p:blipFill>
        <p:spPr>
          <a:xfrm>
            <a:off x="6123616" y="-13800"/>
            <a:ext cx="6068383" cy="688078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BEA86AA-02DC-F331-F7C0-3A65B5E7CB8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1450" t="9147" r="32257"/>
          <a:stretch>
            <a:fillRect/>
          </a:stretch>
        </p:blipFill>
        <p:spPr>
          <a:xfrm>
            <a:off x="7430947" y="497710"/>
            <a:ext cx="3693888" cy="5206331"/>
          </a:xfrm>
          <a:prstGeom prst="rect">
            <a:avLst/>
          </a:prstGeom>
          <a:effectLst>
            <a:outerShdw blurRad="336531" dist="167060" dir="2700000" sx="100912" sy="100912" algn="tl" rotWithShape="0">
              <a:prstClr val="black">
                <a:alpha val="38896"/>
              </a:prstClr>
            </a:outerShdw>
          </a:effectLst>
        </p:spPr>
      </p:pic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F5B24831-6413-29C2-91CF-F2154F0CF2D1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C7957A7-DE18-675E-2BC0-CC08F0D988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7B17078-0866-61FD-1BC7-99623F14608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5801" y="2055102"/>
            <a:ext cx="359924" cy="35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1253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3CF8A0-1525-B404-DC8F-59FF9EAB76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586CC9F-F1DB-6A00-F80C-BD53F692572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F26DB3F-EF15-D9DD-BBD8-038095D1811F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BEAUTY BOOST</a:t>
            </a:r>
            <a:r>
              <a:rPr lang="en-GB" sz="3200" b="1" baseline="3000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>
              <a:solidFill>
                <a:srgbClr val="2A524D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B9F037C-0EBD-D865-6E7E-C8F31C066014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485E024A-97BD-7893-C507-44455B34A49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6939" r="16939"/>
          <a:stretch/>
        </p:blipFill>
        <p:spPr>
          <a:xfrm>
            <a:off x="6123616" y="-13800"/>
            <a:ext cx="6068383" cy="688078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DE847B5-DA10-D866-1B1F-CBA7BA89755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1450" t="9147" r="32257"/>
          <a:stretch>
            <a:fillRect/>
          </a:stretch>
        </p:blipFill>
        <p:spPr>
          <a:xfrm>
            <a:off x="7430947" y="497710"/>
            <a:ext cx="3693888" cy="5206331"/>
          </a:xfrm>
          <a:prstGeom prst="rect">
            <a:avLst/>
          </a:prstGeom>
          <a:effectLst>
            <a:outerShdw blurRad="336531" dist="167060" dir="2700000" sx="100912" sy="100912" algn="tl" rotWithShape="0">
              <a:prstClr val="black">
                <a:alpha val="38896"/>
              </a:prst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445C033-8A6A-AD3C-3F88-95B7BECFDA6C}"/>
              </a:ext>
            </a:extLst>
          </p:cNvPr>
          <p:cNvSpPr txBox="1"/>
          <p:nvPr/>
        </p:nvSpPr>
        <p:spPr>
          <a:xfrm>
            <a:off x="1067165" y="2036961"/>
            <a:ext cx="4839365" cy="478631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b="1" dirty="0">
                <a:solidFill>
                  <a:srgbClr val="2A524D"/>
                </a:solidFill>
                <a:latin typeface="Arial"/>
                <a:cs typeface="Arial"/>
              </a:rPr>
              <a:t>AFIRMACIONES NO AUTORIZADAS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Hace crecer el cabello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Da un cabello más abundante y grueso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Ayuda a mejorar la celulitis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Ayuda con: caída del cabello, uñas quebradizas, piel apagada, alopecia</a:t>
            </a:r>
            <a:endParaRPr lang="en-US" altLang="en-US" sz="17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CB59F5E3-19E3-A503-4928-6DE447E6FCC3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91BCB0C-D4E4-7098-8BCC-0BAC44CDFE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0B7AA20-A362-A5DA-CD15-0487698FB56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6446" y="2048311"/>
            <a:ext cx="359925" cy="35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6646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8EF60D-501F-FB9E-C95C-224DC739F6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A630BFD-5934-65A8-34B7-928598CFBF06}"/>
              </a:ext>
            </a:extLst>
          </p:cNvPr>
          <p:cNvSpPr txBox="1"/>
          <p:nvPr/>
        </p:nvSpPr>
        <p:spPr>
          <a:xfrm>
            <a:off x="1067165" y="2071687"/>
            <a:ext cx="4839365" cy="448409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b="1" dirty="0">
                <a:solidFill>
                  <a:srgbClr val="2A524D"/>
                </a:solidFill>
                <a:latin typeface="Arial"/>
                <a:cs typeface="Arial"/>
              </a:rPr>
              <a:t>AFIRMACIONES AUTORIZADAS</a:t>
            </a:r>
            <a:endParaRPr lang="en-GB" sz="2400" b="1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Propicia el mantenimiento y el funcionamiento de huesos y músculos gracias al calcio, magnesio y vitamina D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Mantenimiento de huesos con vitamina K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Función normal del sistema inmunitario</a:t>
            </a:r>
            <a:br>
              <a:rPr lang="es-E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s-E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 vitamina D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El magnesio contribuye a la reducción </a:t>
            </a:r>
            <a:br>
              <a:rPr lang="es-E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s-E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del cansancio y la fatiga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El magnesio contribuye al funcionamiento normal del sistema nervioso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La vitamina K contribuye a la coagulación sanguínea normal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La vitamina D ayuda a regular los niveles </a:t>
            </a:r>
            <a:br>
              <a:rPr lang="es-E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s-E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de calcio en sangre</a:t>
            </a:r>
            <a:endParaRPr lang="en-DE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457200" indent="-3429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B281DA-81DF-2929-83A6-6DBE6B969213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MAGNICAL-D</a:t>
            </a:r>
            <a:r>
              <a:rPr lang="en-GB" sz="3200" b="1" baseline="3000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  <a:endParaRPr lang="en-US" sz="3500" kern="100" baseline="300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FF18A6F-D2E2-1EBD-0240-0DC68B9AAFB7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A close-up of a black shavings&#10;&#10;Description automatically generated">
            <a:extLst>
              <a:ext uri="{FF2B5EF4-FFF2-40B4-BE49-F238E27FC236}">
                <a16:creationId xmlns:a16="http://schemas.microsoft.com/office/drawing/2014/main" id="{E43AA8F0-903B-4F0A-95B9-DD6308FF3CF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876" t="7137" r="5014"/>
          <a:stretch/>
        </p:blipFill>
        <p:spPr>
          <a:xfrm rot="5400000">
            <a:off x="6048073" y="239443"/>
            <a:ext cx="6951643" cy="628547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C4B82E0-4A11-0278-0B61-D1E6B7B87C7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E3DE206A-9CEC-5BE7-F2F9-41BA901C4E3C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C50A389-8ED1-5459-3B94-EF09266712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04379" y="5595893"/>
            <a:ext cx="863600" cy="8636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B339992-4879-3C37-75DC-B2C839BB9C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5801" y="2055102"/>
            <a:ext cx="359924" cy="359924"/>
          </a:xfrm>
          <a:prstGeom prst="rect">
            <a:avLst/>
          </a:prstGeom>
        </p:spPr>
      </p:pic>
      <p:pic>
        <p:nvPicPr>
          <p:cNvPr id="15" name="Picture 14" descr="A white bottle with blue text&#10;&#10;AI-generated content may be incorrect.">
            <a:extLst>
              <a:ext uri="{FF2B5EF4-FFF2-40B4-BE49-F238E27FC236}">
                <a16:creationId xmlns:a16="http://schemas.microsoft.com/office/drawing/2014/main" id="{8B609790-4E1D-3F12-D565-CD21BAEA9D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23245" y="162517"/>
            <a:ext cx="457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5563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9B7EAB-5688-0F16-2568-D14468ED31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DC7AF99-C068-00AE-A5D5-7E24CA251BAD}"/>
              </a:ext>
            </a:extLst>
          </p:cNvPr>
          <p:cNvSpPr txBox="1"/>
          <p:nvPr/>
        </p:nvSpPr>
        <p:spPr>
          <a:xfrm>
            <a:off x="1067165" y="2028655"/>
            <a:ext cx="4632255" cy="44840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b="1" dirty="0">
                <a:solidFill>
                  <a:srgbClr val="2A524D"/>
                </a:solidFill>
                <a:latin typeface="Arial"/>
                <a:cs typeface="Arial"/>
              </a:rPr>
              <a:t>AFIRMACIONES NO AUTORIZADAS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Previene la inflamación muscular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Previene la osteoporosis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Reduce la inflamación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Apoya la salud del sistema nervioso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Contribuye al funcionamiento celular óptimo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Ayuda a corregir deficiencias nutricionales</a:t>
            </a:r>
            <a:endParaRPr lang="en-DE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457200" indent="-3429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DCC5F48-7F84-527C-D222-5326E3148008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C16552D9-D2D0-A63D-4D2D-378DD343A4C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pic>
        <p:nvPicPr>
          <p:cNvPr id="5" name="Picture 4" descr="A close-up of a black shavings&#10;&#10;Description automatically generated">
            <a:extLst>
              <a:ext uri="{FF2B5EF4-FFF2-40B4-BE49-F238E27FC236}">
                <a16:creationId xmlns:a16="http://schemas.microsoft.com/office/drawing/2014/main" id="{49BDE09B-4E6D-244A-3924-5A0BFA5FF1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876" t="7137" r="5014"/>
          <a:stretch/>
        </p:blipFill>
        <p:spPr>
          <a:xfrm rot="5400000">
            <a:off x="6048073" y="239443"/>
            <a:ext cx="6951643" cy="628547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A66D70A-8447-5AFD-B1FA-AC6885E3B6A6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MAGNICAL-D</a:t>
            </a:r>
            <a:r>
              <a:rPr lang="en-GB" sz="3200" b="1" baseline="3000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  <a:endParaRPr lang="en-US" sz="3500" kern="100" baseline="300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DF565A96-C878-51C8-E9F4-5BA4F1D58160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6A81A52-97B1-381D-1789-EFCB185EBD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04379" y="5595893"/>
            <a:ext cx="863600" cy="8636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7AB5FDE-2379-5531-D70E-769FD74E65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446" y="2048311"/>
            <a:ext cx="359925" cy="359925"/>
          </a:xfrm>
          <a:prstGeom prst="rect">
            <a:avLst/>
          </a:prstGeom>
        </p:spPr>
      </p:pic>
      <p:pic>
        <p:nvPicPr>
          <p:cNvPr id="11" name="Picture 10" descr="A white bottle with blue text&#10;&#10;AI-generated content may be incorrect.">
            <a:extLst>
              <a:ext uri="{FF2B5EF4-FFF2-40B4-BE49-F238E27FC236}">
                <a16:creationId xmlns:a16="http://schemas.microsoft.com/office/drawing/2014/main" id="{E9ADDE6E-79E0-13DB-5D33-A624D12955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23245" y="162517"/>
            <a:ext cx="457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2622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D6CDED-B2A3-D59F-092A-F85B79D729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774E98B-8F9B-5306-F178-E6620B8B1D80}"/>
              </a:ext>
            </a:extLst>
          </p:cNvPr>
          <p:cNvSpPr txBox="1"/>
          <p:nvPr/>
        </p:nvSpPr>
        <p:spPr>
          <a:xfrm>
            <a:off x="1067165" y="2071687"/>
            <a:ext cx="4839365" cy="44840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b="1" dirty="0">
                <a:solidFill>
                  <a:srgbClr val="2A524D"/>
                </a:solidFill>
                <a:latin typeface="Arial"/>
                <a:cs typeface="Arial"/>
              </a:rPr>
              <a:t>AFIRMACIONES AUTORIZADAS</a:t>
            </a:r>
            <a:endParaRPr lang="en-GB" sz="2000" b="1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Ayuda a aumentar el estado de alerta </a:t>
            </a:r>
            <a:br>
              <a:rPr lang="es-E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s-E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y a mejorar la concentración con cafeína</a:t>
            </a:r>
            <a:endParaRPr lang="en-DE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457200" indent="-3429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E45F4E-EC18-8D07-538C-7C1B06D834A8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REJUVENIIX</a:t>
            </a:r>
            <a:r>
              <a:rPr lang="en-GB" sz="3200" b="1" baseline="3000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  <a:endParaRPr lang="en-US" sz="3500" kern="100" baseline="300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C1ED189-B08E-99DC-5CBC-17A8FE02F3E4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A pile of purple fruits with green leaves&#10;&#10;AI-generated content may be incorrect.">
            <a:extLst>
              <a:ext uri="{FF2B5EF4-FFF2-40B4-BE49-F238E27FC236}">
                <a16:creationId xmlns:a16="http://schemas.microsoft.com/office/drawing/2014/main" id="{08BEE9E7-D672-B966-953D-8027A504D30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1025" t="1070" r="8629" b="32543"/>
          <a:stretch/>
        </p:blipFill>
        <p:spPr>
          <a:xfrm rot="5400000">
            <a:off x="6088934" y="262430"/>
            <a:ext cx="6911905" cy="632745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0D3B555-F8D8-0976-A2C0-5CFDCF49B87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34671375-4BAD-9BD2-305D-FC26B4BEB627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E7863CCB-0ECC-78C9-5A4B-E916024899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8EEFDDB-ACDD-D2AF-242F-A63FC895DA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801" y="2055102"/>
            <a:ext cx="359924" cy="359924"/>
          </a:xfrm>
          <a:prstGeom prst="rect">
            <a:avLst/>
          </a:prstGeom>
        </p:spPr>
      </p:pic>
      <p:pic>
        <p:nvPicPr>
          <p:cNvPr id="13" name="Picture 12" descr="A white container with red text&#10;&#10;AI-generated content may be incorrect.">
            <a:extLst>
              <a:ext uri="{FF2B5EF4-FFF2-40B4-BE49-F238E27FC236}">
                <a16:creationId xmlns:a16="http://schemas.microsoft.com/office/drawing/2014/main" id="{D5B488F8-2646-F864-4D23-3D75B9592A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8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417787" y="1216355"/>
            <a:ext cx="1830667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5134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FA1E1D-80F4-92CA-F547-45A32183D8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74FF60C-DBF5-1764-DD78-49FBCF09BF95}"/>
              </a:ext>
            </a:extLst>
          </p:cNvPr>
          <p:cNvSpPr txBox="1"/>
          <p:nvPr/>
        </p:nvSpPr>
        <p:spPr>
          <a:xfrm>
            <a:off x="1067165" y="2028655"/>
            <a:ext cx="5543947" cy="44840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b="1" dirty="0">
                <a:solidFill>
                  <a:srgbClr val="2A524D"/>
                </a:solidFill>
                <a:latin typeface="Arial"/>
                <a:cs typeface="Arial"/>
              </a:rPr>
              <a:t>AFIRMACIONES NO AUTORIZADAS</a:t>
            </a:r>
            <a:endParaRPr lang="en-US" sz="2000" dirty="0">
              <a:latin typeface="Arial"/>
              <a:cs typeface="Arial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Cualquier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referencia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a: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Trastornos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mentales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Enfermedades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cognitivas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Grasa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visceral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Grasa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abdominal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Pérdida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 peso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Mejora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del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estado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ánimo</a:t>
            </a:r>
            <a:endParaRPr lang="en-DE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457200" indent="-3429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C986C85-6847-96FF-6115-51FDF7B4A9EB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E638D36C-2F19-FD9B-BD7D-7CD76EDEFAA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pic>
        <p:nvPicPr>
          <p:cNvPr id="2" name="Picture 1" descr="A pile of purple fruits with green leaves&#10;&#10;AI-generated content may be incorrect.">
            <a:extLst>
              <a:ext uri="{FF2B5EF4-FFF2-40B4-BE49-F238E27FC236}">
                <a16:creationId xmlns:a16="http://schemas.microsoft.com/office/drawing/2014/main" id="{D27841C4-3BB2-82EF-30AF-4F5B82E0240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1025" t="1070" r="8629" b="32543"/>
          <a:stretch/>
        </p:blipFill>
        <p:spPr>
          <a:xfrm rot="5400000">
            <a:off x="6088934" y="262430"/>
            <a:ext cx="6911905" cy="632745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E09295D-48A4-5B04-14CC-2593DDBCA246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REJUVENIIX</a:t>
            </a:r>
            <a:r>
              <a:rPr lang="en-GB" sz="3200" b="1" baseline="3000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  <a:endParaRPr lang="en-US" sz="3500" kern="100" baseline="300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8DC79D51-5F4E-C8CA-4345-079B79213430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26CDCD5-E87C-55A2-9321-28A14A1095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6ECB1CD-5ABA-BFD7-E86A-96B0D6CC67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446" y="2048311"/>
            <a:ext cx="359925" cy="359925"/>
          </a:xfrm>
          <a:prstGeom prst="rect">
            <a:avLst/>
          </a:prstGeom>
        </p:spPr>
      </p:pic>
      <p:pic>
        <p:nvPicPr>
          <p:cNvPr id="11" name="Picture 10" descr="A white container with red text&#10;&#10;AI-generated content may be incorrect.">
            <a:extLst>
              <a:ext uri="{FF2B5EF4-FFF2-40B4-BE49-F238E27FC236}">
                <a16:creationId xmlns:a16="http://schemas.microsoft.com/office/drawing/2014/main" id="{19438F4F-1339-7900-C0C8-85F13AD68B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8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417787" y="1216355"/>
            <a:ext cx="1830667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8588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22820B-9084-3591-E42F-D609B45E68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FFD6E543-2F7C-F615-4619-5817CB6726EC}"/>
              </a:ext>
            </a:extLst>
          </p:cNvPr>
          <p:cNvSpPr txBox="1"/>
          <p:nvPr/>
        </p:nvSpPr>
        <p:spPr>
          <a:xfrm>
            <a:off x="1067165" y="2039413"/>
            <a:ext cx="4839365" cy="44840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b="1" dirty="0">
                <a:solidFill>
                  <a:srgbClr val="2A524D"/>
                </a:solidFill>
                <a:latin typeface="Arial"/>
                <a:cs typeface="Arial"/>
              </a:rPr>
              <a:t>AFIRMACIONES AUTORIZADAS</a:t>
            </a:r>
            <a:endParaRPr lang="en-US" sz="2000" dirty="0"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Contribuye a la salud normal de la piel mediante la formación de colágeno con vitamina C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Contribuye a la protección de las células frente al estrés oxidativo con vitamina C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Contribuye a la formación de colágeno para el funcionamiento normal de los vasos sanguíneos con vitamina C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Contribuye al funcionamiento del sistema inmunitario con vitamina C</a:t>
            </a:r>
            <a:endParaRPr lang="en-DE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457200" indent="-3429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CFAB67-D354-413E-F8DF-8109DEF21969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VINÁLI</a:t>
            </a:r>
            <a:r>
              <a:rPr lang="en-GB" sz="3200" b="1" baseline="3000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  <a:endParaRPr lang="en-US" sz="3500" kern="100" baseline="300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364F1F0-D399-9F31-7C33-844289F7401B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FB488621-8F89-42D8-8C8F-2A92EFF2932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pic>
        <p:nvPicPr>
          <p:cNvPr id="12" name="Picture 11" descr="A bunch of grapes on a vine&#10;&#10;Description automatically generated">
            <a:extLst>
              <a:ext uri="{FF2B5EF4-FFF2-40B4-BE49-F238E27FC236}">
                <a16:creationId xmlns:a16="http://schemas.microsoft.com/office/drawing/2014/main" id="{7004171E-E202-7A3E-C1D7-8F60FF1A472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294" r="33447"/>
          <a:stretch/>
        </p:blipFill>
        <p:spPr>
          <a:xfrm>
            <a:off x="6381161" y="0"/>
            <a:ext cx="6124587" cy="6858000"/>
          </a:xfrm>
          <a:prstGeom prst="rect">
            <a:avLst/>
          </a:prstGeom>
        </p:spPr>
      </p:pic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8C19B380-3347-A626-9032-A8AD3B58DA83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5C2B034-88C5-D81F-48F6-3A8670963C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02158" y="5600702"/>
            <a:ext cx="850900" cy="8509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6011D75-23F7-7490-EBEF-13E395DE1F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801" y="2055102"/>
            <a:ext cx="359924" cy="359924"/>
          </a:xfrm>
          <a:prstGeom prst="rect">
            <a:avLst/>
          </a:prstGeom>
        </p:spPr>
      </p:pic>
      <p:pic>
        <p:nvPicPr>
          <p:cNvPr id="15" name="Picture 14" descr="A white bottle with purple and white text&#10;&#10;AI-generated content may be incorrect.">
            <a:extLst>
              <a:ext uri="{FF2B5EF4-FFF2-40B4-BE49-F238E27FC236}">
                <a16:creationId xmlns:a16="http://schemas.microsoft.com/office/drawing/2014/main" id="{CB627D07-9152-E654-A206-CB774A127E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03707" y="1612749"/>
            <a:ext cx="2335880" cy="3777952"/>
          </a:xfrm>
          <a:prstGeom prst="rect">
            <a:avLst/>
          </a:prstGeom>
          <a:effectLst>
            <a:outerShdw blurRad="271089" dist="38100" dir="2700000" sx="104022" sy="104022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711648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C1DCDD-B2EB-BDB0-8C08-E111E6A9C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CACCEE0-A557-E56A-41A6-E08A80DE5679}"/>
              </a:ext>
            </a:extLst>
          </p:cNvPr>
          <p:cNvSpPr txBox="1"/>
          <p:nvPr/>
        </p:nvSpPr>
        <p:spPr>
          <a:xfrm>
            <a:off x="1067165" y="2071687"/>
            <a:ext cx="4839365" cy="448409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200" b="1" dirty="0">
                <a:solidFill>
                  <a:srgbClr val="2A524D"/>
                </a:solidFill>
                <a:latin typeface="Arial"/>
                <a:cs typeface="Arial"/>
              </a:rPr>
              <a:t>BENEFICIOS DE LOS INGREDIENTES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Extracto de Semilla y Piel de Uva:</a:t>
            </a:r>
            <a:br>
              <a:rPr lang="es-ES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s-E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Estudios científicos han demostrado que existe un efecto sinérgico al consumir vitamina C y extracto de semilla de uva juntos. Los beneficios se potencian.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altLang="en-US" sz="900" b="1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alt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Vitamina</a:t>
            </a:r>
            <a:r>
              <a:rPr lang="en-US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C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:                                          </a:t>
            </a:r>
            <a:r>
              <a:rPr lang="es-E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Contribuye a la formación de colágeno para el funcionamiento normal de los vasos sanguíneos, a la salud de la piel, al funcionamiento normal del sistema inmunitario y a la protección de las células frente al estrés oxidativo.</a:t>
            </a:r>
            <a:endParaRPr 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endParaRPr lang="en-US" altLang="en-US" sz="800" b="1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alt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Bioflavonoides</a:t>
            </a:r>
            <a:r>
              <a:rPr lang="en-US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n-US" alt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Cítricos</a:t>
            </a:r>
            <a:r>
              <a:rPr lang="en-US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:</a:t>
            </a:r>
            <a:br>
              <a:rPr lang="en-US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s-E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Los fitonutrientes se encuentran en la mayoría de las frutas, especialmente en los cítricos.</a:t>
            </a:r>
            <a:endParaRPr 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34DF3E6-5085-6074-1E2B-E2C2F29C85C5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VINÁLI</a:t>
            </a:r>
            <a:r>
              <a:rPr lang="en-GB" sz="3200" b="1" baseline="3000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  <a:endParaRPr lang="en-US" sz="3500" kern="100" baseline="300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FA107FF-1FF2-F9E5-F66C-26EBD992F128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0DC4F3C2-F9DE-F648-F488-CC937BF89FE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pic>
        <p:nvPicPr>
          <p:cNvPr id="5" name="Picture 4" descr="A bunch of grapes on a vine&#10;&#10;Description automatically generated">
            <a:extLst>
              <a:ext uri="{FF2B5EF4-FFF2-40B4-BE49-F238E27FC236}">
                <a16:creationId xmlns:a16="http://schemas.microsoft.com/office/drawing/2014/main" id="{EE5CD3A0-7B80-7D32-0919-5E2878ADCF3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294" r="33447"/>
          <a:stretch/>
        </p:blipFill>
        <p:spPr>
          <a:xfrm>
            <a:off x="6381161" y="0"/>
            <a:ext cx="6124587" cy="6858000"/>
          </a:xfrm>
          <a:prstGeom prst="rect">
            <a:avLst/>
          </a:prstGeom>
        </p:spPr>
      </p:pic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FFA26044-39A9-617C-982D-F7DEBF2D6D8E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013EC1C-1107-36ED-A2B0-2A142BA83D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02158" y="5600702"/>
            <a:ext cx="850900" cy="850900"/>
          </a:xfrm>
          <a:prstGeom prst="rect">
            <a:avLst/>
          </a:prstGeom>
        </p:spPr>
      </p:pic>
      <p:pic>
        <p:nvPicPr>
          <p:cNvPr id="2" name="Picture 1" descr="A white bottle with purple and white text&#10;&#10;AI-generated content may be incorrect.">
            <a:extLst>
              <a:ext uri="{FF2B5EF4-FFF2-40B4-BE49-F238E27FC236}">
                <a16:creationId xmlns:a16="http://schemas.microsoft.com/office/drawing/2014/main" id="{34EF4025-9F30-179E-F49A-838474F6F5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03707" y="1612749"/>
            <a:ext cx="2335880" cy="3777952"/>
          </a:xfrm>
          <a:prstGeom prst="rect">
            <a:avLst/>
          </a:prstGeom>
          <a:effectLst>
            <a:outerShdw blurRad="271089" dist="38100" dir="2700000" sx="104022" sy="104022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714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E77552-5CC4-41EA-D147-2A815FD28F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E2B094C-B9DC-AE5D-0539-1124FB4BD6A8}"/>
              </a:ext>
            </a:extLst>
          </p:cNvPr>
          <p:cNvSpPr txBox="1"/>
          <p:nvPr/>
        </p:nvSpPr>
        <p:spPr>
          <a:xfrm>
            <a:off x="1067166" y="2028655"/>
            <a:ext cx="5313996" cy="44840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b="1" dirty="0">
                <a:solidFill>
                  <a:srgbClr val="2A524D"/>
                </a:solidFill>
                <a:latin typeface="Arial"/>
                <a:cs typeface="Arial"/>
              </a:rPr>
              <a:t>AFIRMACIONES NO AUTORIZADAS</a:t>
            </a:r>
            <a:endParaRPr lang="en-US" sz="2000" dirty="0"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Hace desaparecer las varices, </a:t>
            </a:r>
            <a:br>
              <a:rPr lang="es-E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s-E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la celulitis y la retención de líquidos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Reduce las estrías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Los virus no son un problema </a:t>
            </a:r>
            <a:br>
              <a:rPr lang="es-E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s-E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si tomas </a:t>
            </a:r>
            <a:r>
              <a:rPr lang="es-E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Vináli</a:t>
            </a:r>
            <a:endParaRPr lang="es-ES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Cura/restaura el sistema nervioso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Ayuda a desintoxicar el cuerpo</a:t>
            </a:r>
            <a:endParaRPr lang="es-E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Corrige las deficiencias de vitamina C</a:t>
            </a:r>
            <a:endParaRPr lang="en-DE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457200" indent="-3429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77AA58-7D80-45C0-D9EE-F7D44BC6D6EE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VINÁLI</a:t>
            </a:r>
            <a:r>
              <a:rPr lang="en-GB" sz="3200" b="1" baseline="3000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  <a:endParaRPr lang="en-US" sz="3500" kern="100" baseline="300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12745AE-E7DE-37E3-59E7-89D267206BFD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81865418-B97D-FD2D-97B6-F3B5D3CAB10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pic>
        <p:nvPicPr>
          <p:cNvPr id="5" name="Picture 4" descr="A bunch of grapes on a vine&#10;&#10;Description automatically generated">
            <a:extLst>
              <a:ext uri="{FF2B5EF4-FFF2-40B4-BE49-F238E27FC236}">
                <a16:creationId xmlns:a16="http://schemas.microsoft.com/office/drawing/2014/main" id="{AE4E9820-BD46-6B61-A8BB-0F4D5868EAB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294" r="33447"/>
          <a:stretch/>
        </p:blipFill>
        <p:spPr>
          <a:xfrm>
            <a:off x="6381161" y="0"/>
            <a:ext cx="6124587" cy="6858000"/>
          </a:xfrm>
          <a:prstGeom prst="rect">
            <a:avLst/>
          </a:prstGeom>
        </p:spPr>
      </p:pic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4266EF5A-235B-3269-2CDA-006A4FDE8A34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EDACF0E-6C17-9D6A-8B04-023A6E2E15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02158" y="5600702"/>
            <a:ext cx="850900" cy="8509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9793BAC-69B2-1ED0-BFE4-80C41E214D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446" y="2048311"/>
            <a:ext cx="359925" cy="359925"/>
          </a:xfrm>
          <a:prstGeom prst="rect">
            <a:avLst/>
          </a:prstGeom>
        </p:spPr>
      </p:pic>
      <p:pic>
        <p:nvPicPr>
          <p:cNvPr id="11" name="Picture 10" descr="A white bottle with purple and white text&#10;&#10;AI-generated content may be incorrect.">
            <a:extLst>
              <a:ext uri="{FF2B5EF4-FFF2-40B4-BE49-F238E27FC236}">
                <a16:creationId xmlns:a16="http://schemas.microsoft.com/office/drawing/2014/main" id="{4F5F1ABE-3B93-CA1B-07BF-555DFBE53F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03707" y="1612749"/>
            <a:ext cx="2335880" cy="3777952"/>
          </a:xfrm>
          <a:prstGeom prst="rect">
            <a:avLst/>
          </a:prstGeom>
          <a:effectLst>
            <a:outerShdw blurRad="271089" dist="38100" dir="2700000" sx="104022" sy="104022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49378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83769F9-B4DF-3044-22C7-CC59EAF489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group of people with text&#10;&#10;AI-generated content may be incorrect.">
            <a:extLst>
              <a:ext uri="{FF2B5EF4-FFF2-40B4-BE49-F238E27FC236}">
                <a16:creationId xmlns:a16="http://schemas.microsoft.com/office/drawing/2014/main" id="{DBF7DF7D-2F53-F0E4-CD77-15265AC99E2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5885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37D38-93BF-05A3-F87C-A402760CD6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ED3FD1D-0BA9-BEEC-9E77-7CC5B72AA502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TAHITIAN NONI</a:t>
            </a:r>
            <a:r>
              <a:rPr lang="en-US" sz="3500" b="1" baseline="3000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®</a:t>
            </a:r>
            <a:r>
              <a:rPr lang="en-US" sz="3500" b="1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ORIGINAL</a:t>
            </a:r>
            <a:endParaRPr lang="en-US" sz="3500" kern="1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C055291-1CC9-37D9-0453-103C7DA6A894}"/>
              </a:ext>
            </a:extLst>
          </p:cNvPr>
          <p:cNvCxnSpPr>
            <a:cxnSpLocks/>
          </p:cNvCxnSpPr>
          <p:nvPr/>
        </p:nvCxnSpPr>
        <p:spPr>
          <a:xfrm>
            <a:off x="1067165" y="1711763"/>
            <a:ext cx="103301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B9BC795B-133D-658C-850E-02C593DA290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CD5F433-AE75-8A4F-3082-64F35D0057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278" r="14356"/>
          <a:stretch/>
        </p:blipFill>
        <p:spPr>
          <a:xfrm>
            <a:off x="6381161" y="0"/>
            <a:ext cx="5810839" cy="685800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6A6C6EF-D7E5-950E-E21B-59E178BC1BC0}"/>
              </a:ext>
            </a:extLst>
          </p:cNvPr>
          <p:cNvSpPr txBox="1"/>
          <p:nvPr/>
        </p:nvSpPr>
        <p:spPr>
          <a:xfrm>
            <a:off x="1067165" y="2028655"/>
            <a:ext cx="4839365" cy="44840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b="1" dirty="0">
                <a:solidFill>
                  <a:srgbClr val="2A524D"/>
                </a:solidFill>
                <a:latin typeface="Arial"/>
                <a:cs typeface="Arial"/>
              </a:rPr>
              <a:t>AFIRMACIONES AUTORIZADAS</a:t>
            </a:r>
            <a:endParaRPr lang="en-US" sz="2000" dirty="0"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Promueve la salud y el bienestar general gracias a la uva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Contribuye a la salud del sistema inmunitario con </a:t>
            </a:r>
            <a:r>
              <a:rPr lang="es-E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noni</a:t>
            </a:r>
            <a:endParaRPr lang="es-ES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Promueve una nutrición saludable gracias a la uva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Contiene uva, que contribuye a la protección de las células frente al estrés oxidativo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Contiene poderosos </a:t>
            </a:r>
            <a:r>
              <a:rPr lang="es-E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adaptógenos</a:t>
            </a:r>
            <a:endParaRPr lang="en-DE" sz="2000" dirty="0" err="1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457200" indent="-3429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A close-up of a plant&#10;&#10;Description automatically generated">
            <a:extLst>
              <a:ext uri="{FF2B5EF4-FFF2-40B4-BE49-F238E27FC236}">
                <a16:creationId xmlns:a16="http://schemas.microsoft.com/office/drawing/2014/main" id="{7A177F9A-2081-E53C-34B2-2F540FDD1E4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3173" t="15086" r="31596" b="27920"/>
          <a:stretch/>
        </p:blipFill>
        <p:spPr>
          <a:xfrm rot="16200000">
            <a:off x="5826211" y="495310"/>
            <a:ext cx="6954485" cy="584458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A2C8586-0E4A-CDEC-A973-738A6F10E63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 rot="1856546">
            <a:off x="6432974" y="0"/>
            <a:ext cx="6858000" cy="6858000"/>
          </a:xfrm>
          <a:prstGeom prst="rect">
            <a:avLst/>
          </a:prstGeom>
          <a:effectLst>
            <a:outerShdw blurRad="131744" dist="124367" dir="2250105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 descr="A bottle of liquid with a label&#10;&#10;AI-generated content may be incorrect.">
            <a:extLst>
              <a:ext uri="{FF2B5EF4-FFF2-40B4-BE49-F238E27FC236}">
                <a16:creationId xmlns:a16="http://schemas.microsoft.com/office/drawing/2014/main" id="{BF4A9B30-8316-7C4C-52EA-BC479BBE4F9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9908">
            <a:off x="4477286" y="227357"/>
            <a:ext cx="7695745" cy="4328857"/>
          </a:xfrm>
          <a:prstGeom prst="rect">
            <a:avLst/>
          </a:prstGeom>
          <a:effectLst>
            <a:outerShdw blurRad="127000" dist="114300" dir="2280000" algn="ctr" rotWithShape="0">
              <a:schemeClr val="tx1">
                <a:alpha val="40000"/>
              </a:schemeClr>
            </a:outerShdw>
          </a:effectLst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CF9E63C6-A919-683B-7BC2-45B59AB34277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0DE45D8-6380-83EB-E8B2-21D9A060DAA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9035" y="5593985"/>
            <a:ext cx="863600" cy="8636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F1802EC-F8CA-1307-ADEF-A7541872ABE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5801" y="2055102"/>
            <a:ext cx="359924" cy="35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5155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62FAE-7F60-1B9B-2A54-5763CC1020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343F58B-13B2-2D5B-D396-42F03E300E5E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TAHITIAN NONI</a:t>
            </a:r>
            <a:r>
              <a:rPr lang="en-US" sz="3500" b="1" baseline="3000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®</a:t>
            </a:r>
            <a:r>
              <a:rPr lang="en-US" sz="3500" b="1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ORIGINAL</a:t>
            </a:r>
            <a:endParaRPr lang="en-US" sz="3500" kern="1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47E3681-4808-2635-2EBD-09AF26B84003}"/>
              </a:ext>
            </a:extLst>
          </p:cNvPr>
          <p:cNvCxnSpPr>
            <a:cxnSpLocks/>
          </p:cNvCxnSpPr>
          <p:nvPr/>
        </p:nvCxnSpPr>
        <p:spPr>
          <a:xfrm>
            <a:off x="1067165" y="1711763"/>
            <a:ext cx="103301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E70A69B3-4F51-2264-D2F5-415ECABF04C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B03A705-BAC6-A94A-F5C0-FC56BCB4EEAD}"/>
              </a:ext>
            </a:extLst>
          </p:cNvPr>
          <p:cNvSpPr txBox="1"/>
          <p:nvPr/>
        </p:nvSpPr>
        <p:spPr>
          <a:xfrm>
            <a:off x="1067165" y="2071687"/>
            <a:ext cx="4839365" cy="448409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200" b="1" dirty="0">
                <a:solidFill>
                  <a:srgbClr val="2A524D"/>
                </a:solidFill>
                <a:latin typeface="Arial"/>
                <a:cs typeface="Arial"/>
              </a:rPr>
              <a:t>AFIRMACIONES AUTORIZADAS</a:t>
            </a:r>
            <a:endParaRPr lang="en-US" sz="2200" dirty="0"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Respaldado por estudios clínicos </a:t>
            </a:r>
            <a:br>
              <a:rPr lang="es-E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s-E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y décadas de investigación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Investigación inigualable para apoyar </a:t>
            </a:r>
            <a:br>
              <a:rPr lang="es-E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s-E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tu camino hacia el bienestar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Contiene fruta de </a:t>
            </a:r>
            <a:r>
              <a:rPr lang="es-E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noni</a:t>
            </a:r>
            <a:r>
              <a:rPr lang="es-E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obtenida exclusivamente de la Polinesia Francesa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Producido con fruta de </a:t>
            </a:r>
            <a:r>
              <a:rPr lang="es-E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noni</a:t>
            </a:r>
            <a:r>
              <a:rPr lang="es-E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, de familias de granjeros, cultivadas sin fertilizantes químicos ni pesticidas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Sometido a un riguroso control de calidad, con cada lote analizado para verificar su pureza y efectividad</a:t>
            </a:r>
            <a:endParaRPr lang="en-DE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457200" indent="-3429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A close-up of a plant&#10;&#10;Description automatically generated">
            <a:extLst>
              <a:ext uri="{FF2B5EF4-FFF2-40B4-BE49-F238E27FC236}">
                <a16:creationId xmlns:a16="http://schemas.microsoft.com/office/drawing/2014/main" id="{E64C4CAC-C05E-A5FD-9093-328560481F0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173" t="15086" r="31596" b="27920"/>
          <a:stretch/>
        </p:blipFill>
        <p:spPr>
          <a:xfrm rot="16200000">
            <a:off x="5826211" y="495310"/>
            <a:ext cx="6954485" cy="5844584"/>
          </a:xfrm>
          <a:prstGeom prst="rect">
            <a:avLst/>
          </a:prstGeom>
        </p:spPr>
      </p:pic>
      <p:pic>
        <p:nvPicPr>
          <p:cNvPr id="5" name="Picture 4" descr="A bottle of liquid with a label&#10;&#10;AI-generated content may be incorrect.">
            <a:extLst>
              <a:ext uri="{FF2B5EF4-FFF2-40B4-BE49-F238E27FC236}">
                <a16:creationId xmlns:a16="http://schemas.microsoft.com/office/drawing/2014/main" id="{7D286161-1B55-ABF4-A68D-2A536BE986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9908">
            <a:off x="4477286" y="227357"/>
            <a:ext cx="7695745" cy="4328857"/>
          </a:xfrm>
          <a:prstGeom prst="rect">
            <a:avLst/>
          </a:prstGeom>
          <a:effectLst>
            <a:outerShdw blurRad="127000" dist="114300" dir="2280000" algn="ctr" rotWithShape="0">
              <a:schemeClr val="tx1">
                <a:alpha val="40000"/>
              </a:schemeClr>
            </a:outerShdw>
          </a:effectLst>
        </p:spPr>
      </p:pic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A237B4B3-BBCE-CA1B-B8D4-C6F148C88821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4375417-62C4-4B6D-67D8-CDC6840CAE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99035" y="5593985"/>
            <a:ext cx="863600" cy="863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D1A7F0F-9BB2-A454-4F92-92DBE40737B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 rot="1856546">
            <a:off x="6432974" y="0"/>
            <a:ext cx="6858000" cy="6858000"/>
          </a:xfrm>
          <a:prstGeom prst="rect">
            <a:avLst/>
          </a:prstGeom>
          <a:effectLst>
            <a:outerShdw blurRad="131744" dist="124367" dir="2250105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7557E70-BD47-C59D-699D-0D7000BC321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5801" y="2055102"/>
            <a:ext cx="359924" cy="35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0786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08FA87-0872-EE51-3352-65E0AF513D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A54319C-C363-81DF-7800-96B2717F1A52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TAHITIAN NONI</a:t>
            </a:r>
            <a:r>
              <a:rPr lang="en-US" sz="3500" b="1" baseline="3000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®</a:t>
            </a:r>
            <a:r>
              <a:rPr lang="en-US" sz="3500" b="1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ORIGINAL</a:t>
            </a:r>
            <a:endParaRPr lang="en-US" sz="3500" kern="1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29E730E-CE5D-0C32-966B-0E793CB565DE}"/>
              </a:ext>
            </a:extLst>
          </p:cNvPr>
          <p:cNvCxnSpPr>
            <a:cxnSpLocks/>
          </p:cNvCxnSpPr>
          <p:nvPr/>
        </p:nvCxnSpPr>
        <p:spPr>
          <a:xfrm>
            <a:off x="1067165" y="1711763"/>
            <a:ext cx="103301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AABDC964-5BA0-FC2F-EB81-5335DEFA794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4749232-4EB1-FD5C-6FF2-C3653A3B49B6}"/>
              </a:ext>
            </a:extLst>
          </p:cNvPr>
          <p:cNvSpPr txBox="1"/>
          <p:nvPr/>
        </p:nvSpPr>
        <p:spPr>
          <a:xfrm>
            <a:off x="1067165" y="2039238"/>
            <a:ext cx="5315615" cy="502384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200" b="1" dirty="0">
                <a:solidFill>
                  <a:srgbClr val="2A524D"/>
                </a:solidFill>
                <a:latin typeface="Arial"/>
                <a:cs typeface="Arial"/>
              </a:rPr>
              <a:t>AFIRMACIONES NO AUTORIZADAS</a:t>
            </a:r>
            <a:endParaRPr lang="en-US" sz="2200" dirty="0"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Ayuda con la sensación de pesadez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Tahitian</a:t>
            </a:r>
            <a:r>
              <a:rPr lang="es-E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s-E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Noni</a:t>
            </a:r>
            <a:r>
              <a:rPr lang="es-E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Original cura enfermedades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Normaliza la presión arterial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Beber </a:t>
            </a:r>
            <a:r>
              <a:rPr lang="es-E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Tahitian</a:t>
            </a:r>
            <a:r>
              <a:rPr lang="es-E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s-E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Noni</a:t>
            </a:r>
            <a:r>
              <a:rPr lang="es-E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Original reduce en </a:t>
            </a:r>
            <a:br>
              <a:rPr lang="es-E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s-E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un 50% los problemas de salud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Ayuda con el colesterol alto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Reduce los sofocos</a:t>
            </a:r>
            <a:endParaRPr lang="es-ES" sz="1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Alivia o mitiga el dolor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Reduce la inflamación</a:t>
            </a:r>
            <a:endParaRPr lang="es-ES" sz="1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Contribuye a la salud de la próstata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Contribuye a la función tiroidea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“Deja de tomar tus medicamentos </a:t>
            </a:r>
            <a:br>
              <a:rPr lang="es-E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s-E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y bebe este zumo.”</a:t>
            </a:r>
            <a:endParaRPr lang="en-DE" sz="17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457200" indent="-3429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A close-up of a plant&#10;&#10;Description automatically generated">
            <a:extLst>
              <a:ext uri="{FF2B5EF4-FFF2-40B4-BE49-F238E27FC236}">
                <a16:creationId xmlns:a16="http://schemas.microsoft.com/office/drawing/2014/main" id="{00D3AEC1-C316-2202-18F8-D5022708F9C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173" t="15086" r="31596" b="27920"/>
          <a:stretch/>
        </p:blipFill>
        <p:spPr>
          <a:xfrm rot="16200000">
            <a:off x="5826211" y="495310"/>
            <a:ext cx="6954485" cy="5844584"/>
          </a:xfrm>
          <a:prstGeom prst="rect">
            <a:avLst/>
          </a:prstGeom>
        </p:spPr>
      </p:pic>
      <p:pic>
        <p:nvPicPr>
          <p:cNvPr id="5" name="Picture 4" descr="A bottle of liquid with a label&#10;&#10;AI-generated content may be incorrect.">
            <a:extLst>
              <a:ext uri="{FF2B5EF4-FFF2-40B4-BE49-F238E27FC236}">
                <a16:creationId xmlns:a16="http://schemas.microsoft.com/office/drawing/2014/main" id="{842460E7-7C21-17CB-E80B-46B20BA5BD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9908">
            <a:off x="4477286" y="227357"/>
            <a:ext cx="7695745" cy="4328857"/>
          </a:xfrm>
          <a:prstGeom prst="rect">
            <a:avLst/>
          </a:prstGeom>
          <a:effectLst>
            <a:outerShdw blurRad="127000" dist="114300" dir="2280000" algn="ctr" rotWithShape="0">
              <a:schemeClr val="tx1">
                <a:alpha val="40000"/>
              </a:schemeClr>
            </a:outerShdw>
          </a:effectLst>
        </p:spPr>
      </p:pic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4863570F-AC34-D1E7-7D43-577D70311C6E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1E9543-068C-F5E1-ACB0-86245DBB1D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99035" y="5593985"/>
            <a:ext cx="863600" cy="8636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02E8138-2414-2795-3A2E-26E919F4DB5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 rot="1856546">
            <a:off x="6432974" y="0"/>
            <a:ext cx="6858000" cy="6858000"/>
          </a:xfrm>
          <a:prstGeom prst="rect">
            <a:avLst/>
          </a:prstGeom>
          <a:effectLst>
            <a:outerShdw blurRad="131744" dist="124367" dir="2250105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753D6D3-19E6-BF82-EE9E-575C11001C0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6446" y="2048311"/>
            <a:ext cx="359925" cy="35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942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6E3A98-9B27-C529-C7CC-246DB9F6BE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197E60D-9399-0642-9458-4DDFB54AD12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DE72366-9877-2787-5975-CDD286FFB036}"/>
              </a:ext>
            </a:extLst>
          </p:cNvPr>
          <p:cNvSpPr txBox="1"/>
          <p:nvPr/>
        </p:nvSpPr>
        <p:spPr>
          <a:xfrm>
            <a:off x="1067165" y="2047719"/>
            <a:ext cx="4839365" cy="478631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200" b="1" dirty="0">
                <a:solidFill>
                  <a:srgbClr val="2A524D"/>
                </a:solidFill>
                <a:latin typeface="Arial"/>
                <a:cs typeface="Arial"/>
              </a:rPr>
              <a:t>AFIRMACIONES AUTORIZADAS</a:t>
            </a:r>
            <a:endParaRPr lang="en-US" sz="2200" dirty="0"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Formulado con la combinación ideal de minerales, vitaminas, aminoácidos, </a:t>
            </a:r>
            <a:r>
              <a:rPr lang="es-ES" alt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noni</a:t>
            </a:r>
            <a:r>
              <a:rPr lang="es-E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de Tahití y otros </a:t>
            </a:r>
            <a:br>
              <a:rPr lang="es-E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s-E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extractos botánicos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Renew</a:t>
            </a:r>
            <a:r>
              <a:rPr lang="es-E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contiene zinc, que contribuye a la fertilidad </a:t>
            </a:r>
            <a:br>
              <a:rPr lang="es-E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s-E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y la reproducción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El zinc también desempeña un papel en el proceso </a:t>
            </a:r>
            <a:br>
              <a:rPr lang="es-E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s-E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de división celular y ayuda a proteger las células </a:t>
            </a:r>
            <a:br>
              <a:rPr lang="es-E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s-E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frente al estrés oxidativo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El zinc contribuye a la metabolización de los macronutrientes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El zinc contribuye al mantenimiento del cabello, </a:t>
            </a:r>
            <a:br>
              <a:rPr lang="es-E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s-E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las uñas y la piel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El zinc contribuye al mantenimiento de niveles normales </a:t>
            </a:r>
            <a:br>
              <a:rPr lang="es-E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s-E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de testosterona en sangre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Renew</a:t>
            </a:r>
            <a:r>
              <a:rPr lang="es-E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contiene vitamina B12, que ayuda en el proceso </a:t>
            </a:r>
            <a:br>
              <a:rPr lang="es-E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s-E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de división celular y en la formación de glóbulos rojos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La vitamina B12 también contribuye a la reducción </a:t>
            </a:r>
            <a:br>
              <a:rPr lang="es-E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s-ES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del cansancio y la fatiga</a:t>
            </a:r>
            <a:endParaRPr lang="en-US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5E8FAAC-8CEF-37B3-220C-759E86086DDB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sz="3500" b="1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RENEW</a:t>
            </a:r>
            <a:endParaRPr lang="en-GB" sz="3200" b="1" baseline="3000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>
              <a:solidFill>
                <a:srgbClr val="2A524D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B5E4612-CBC2-4723-4693-713F814445FA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wave on the beach&#10;&#10;Description automatically generated with medium confidence">
            <a:extLst>
              <a:ext uri="{FF2B5EF4-FFF2-40B4-BE49-F238E27FC236}">
                <a16:creationId xmlns:a16="http://schemas.microsoft.com/office/drawing/2014/main" id="{4029EA93-9A96-0EFF-539A-92E009003D9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573" t="8134" r="41978"/>
          <a:stretch>
            <a:fillRect/>
          </a:stretch>
        </p:blipFill>
        <p:spPr>
          <a:xfrm>
            <a:off x="6381161" y="-42368"/>
            <a:ext cx="5804828" cy="6908695"/>
          </a:xfrm>
          <a:prstGeom prst="rect">
            <a:avLst/>
          </a:prstGeom>
        </p:spPr>
      </p:pic>
      <p:pic>
        <p:nvPicPr>
          <p:cNvPr id="3" name="Picture 2" descr="A black and white package&#10;&#10;AI-generated content may be incorrect.">
            <a:extLst>
              <a:ext uri="{FF2B5EF4-FFF2-40B4-BE49-F238E27FC236}">
                <a16:creationId xmlns:a16="http://schemas.microsoft.com/office/drawing/2014/main" id="{43F04ADF-F8A1-3279-D2ED-09B36664FDE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4542" t="41617" r="12518" b="34206"/>
          <a:stretch>
            <a:fillRect/>
          </a:stretch>
        </p:blipFill>
        <p:spPr>
          <a:xfrm rot="5400000">
            <a:off x="6810828" y="2890248"/>
            <a:ext cx="4828029" cy="1120184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4D00A412-9AE8-189D-7B24-E94EA4AEE1AD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524C26C-5B16-1056-D016-D5FC0B2A54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05385" y="5600702"/>
            <a:ext cx="850900" cy="8509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5BE2A34-70E5-6725-08A8-2E3A2B9ECD6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5801" y="2055102"/>
            <a:ext cx="359924" cy="35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4535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FCD177-DEE6-C821-BA11-EFB4B69012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E1080DF-8353-3158-51EE-651FA5AFB7B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4074F0B-95B2-ABAD-50AA-46066656BA98}"/>
              </a:ext>
            </a:extLst>
          </p:cNvPr>
          <p:cNvSpPr txBox="1"/>
          <p:nvPr/>
        </p:nvSpPr>
        <p:spPr>
          <a:xfrm>
            <a:off x="1067165" y="2047719"/>
            <a:ext cx="4839365" cy="4786314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b="1" dirty="0">
                <a:solidFill>
                  <a:srgbClr val="2A524D"/>
                </a:solidFill>
                <a:latin typeface="Arial"/>
                <a:cs typeface="Arial"/>
              </a:rPr>
              <a:t>AFIRMACIONES AUTORIZADAS</a:t>
            </a:r>
            <a:endParaRPr lang="en-US" sz="2000" dirty="0"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La niacina, contenida en </a:t>
            </a:r>
            <a:r>
              <a:rPr lang="es-E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Renew</a:t>
            </a:r>
            <a:r>
              <a:rPr lang="es-E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, ayuda al mantenimiento de la piel y las membranas mucosas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La niacina también ayuda a las funciones psicológicas normales y a la metabolización energética</a:t>
            </a:r>
            <a:endParaRPr lang="es-E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La vitamina B6 contenida en </a:t>
            </a:r>
            <a:r>
              <a:rPr lang="es-E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Renew</a:t>
            </a:r>
            <a:r>
              <a:rPr lang="es-E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, contribuye a las funciones psicológicas normales y a la formación de glóbulos rojos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La vitamina B6, contenida en </a:t>
            </a:r>
            <a:r>
              <a:rPr lang="es-E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Renew</a:t>
            </a:r>
            <a:r>
              <a:rPr lang="es-E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, ayuda </a:t>
            </a:r>
            <a:br>
              <a:rPr lang="es-E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s-E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 reducir el cansancio y la fatiga y es necesario para algunas funciones del sistema inmunitario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El magnesio en </a:t>
            </a:r>
            <a:r>
              <a:rPr lang="es-E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Renew</a:t>
            </a:r>
            <a:r>
              <a:rPr lang="es-E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contribuye al mantenimiento de los dientes, los huesos </a:t>
            </a:r>
            <a:br>
              <a:rPr lang="es-E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s-E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y a la función muscular</a:t>
            </a:r>
            <a:endParaRPr lang="en-US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D74C854-9CB7-7E5B-F403-6B06B690AB33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sz="3500" b="1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RENEW</a:t>
            </a:r>
            <a:endParaRPr lang="en-GB" sz="3200" b="1" baseline="3000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>
              <a:solidFill>
                <a:srgbClr val="2A524D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2D028DE-6520-280C-099B-D9C06AFFB694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wave on the beach&#10;&#10;Description automatically generated with medium confidence">
            <a:extLst>
              <a:ext uri="{FF2B5EF4-FFF2-40B4-BE49-F238E27FC236}">
                <a16:creationId xmlns:a16="http://schemas.microsoft.com/office/drawing/2014/main" id="{A374491A-181C-B62A-A13C-52918E6B6E8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573" t="8134" r="41978"/>
          <a:stretch>
            <a:fillRect/>
          </a:stretch>
        </p:blipFill>
        <p:spPr>
          <a:xfrm>
            <a:off x="6381161" y="-42368"/>
            <a:ext cx="5804828" cy="6908695"/>
          </a:xfrm>
          <a:prstGeom prst="rect">
            <a:avLst/>
          </a:prstGeom>
        </p:spPr>
      </p:pic>
      <p:pic>
        <p:nvPicPr>
          <p:cNvPr id="3" name="Picture 2" descr="A black and white package&#10;&#10;AI-generated content may be incorrect.">
            <a:extLst>
              <a:ext uri="{FF2B5EF4-FFF2-40B4-BE49-F238E27FC236}">
                <a16:creationId xmlns:a16="http://schemas.microsoft.com/office/drawing/2014/main" id="{23CFD239-DB27-E69D-F76B-B2807BB9366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4542" t="41617" r="12518" b="34206"/>
          <a:stretch>
            <a:fillRect/>
          </a:stretch>
        </p:blipFill>
        <p:spPr>
          <a:xfrm rot="5400000">
            <a:off x="6810828" y="2890248"/>
            <a:ext cx="4828029" cy="1120184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2D5C4D15-B6F8-9E44-CAFE-8D22F6E69538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68CE9D-33B2-7333-AD58-97D649FD49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05385" y="5600702"/>
            <a:ext cx="850900" cy="8509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118D26C-8A24-5AC3-9A5A-FFB71FF04C3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5801" y="2055102"/>
            <a:ext cx="359924" cy="35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5523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C5FB45-3325-3F82-9DF3-2284599954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298A134-6E06-009D-047A-86C65456A0B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16B2514-5205-CC8F-3516-A4EBD72C5399}"/>
              </a:ext>
            </a:extLst>
          </p:cNvPr>
          <p:cNvSpPr txBox="1"/>
          <p:nvPr/>
        </p:nvSpPr>
        <p:spPr>
          <a:xfrm>
            <a:off x="1058849" y="2036961"/>
            <a:ext cx="5527521" cy="48180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b="1" dirty="0">
                <a:solidFill>
                  <a:srgbClr val="2A524D"/>
                </a:solidFill>
                <a:latin typeface="Arial"/>
                <a:ea typeface="+mn-lt"/>
                <a:cs typeface="Arial"/>
              </a:rPr>
              <a:t>AFIRMACIONES </a:t>
            </a:r>
            <a:r>
              <a:rPr lang="en-GB" sz="2000" b="1" dirty="0">
                <a:solidFill>
                  <a:srgbClr val="2A524D"/>
                </a:solidFill>
                <a:latin typeface="Arial"/>
                <a:cs typeface="Arial"/>
              </a:rPr>
              <a:t>NO AUTORIZADAS</a:t>
            </a:r>
            <a:endParaRPr lang="en-US" sz="2000" dirty="0"/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Elimina la grasa visceral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Reduce la inflamación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Alivia el dolor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Cualquier referencia a un diagnóstico </a:t>
            </a:r>
            <a:br>
              <a:rPr lang="es-E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s-E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u resultado médico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Cualquier referencia a mejoras de cualquier </a:t>
            </a:r>
            <a:br>
              <a:rPr lang="es-E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s-E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condición específica del sistema reproductivo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Ayuda a activar la capacidad natural del </a:t>
            </a:r>
            <a:br>
              <a:rPr lang="es-E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s-E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cuerpo para producir la hormona de crecimiento humano (HGH)</a:t>
            </a:r>
            <a:endParaRPr lang="en-US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824AEB3-C761-1DD0-730E-9682091E40B9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sz="3500" b="1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RENEW</a:t>
            </a:r>
            <a:endParaRPr lang="en-GB" sz="3200" b="1" baseline="3000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>
              <a:solidFill>
                <a:srgbClr val="2A524D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0E90083-76C1-8044-177E-B42307DC22DC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wave on the beach&#10;&#10;Description automatically generated with medium confidence">
            <a:extLst>
              <a:ext uri="{FF2B5EF4-FFF2-40B4-BE49-F238E27FC236}">
                <a16:creationId xmlns:a16="http://schemas.microsoft.com/office/drawing/2014/main" id="{588524F9-CDF6-5E73-01D6-CA9224990A6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573" t="8134" r="41978"/>
          <a:stretch>
            <a:fillRect/>
          </a:stretch>
        </p:blipFill>
        <p:spPr>
          <a:xfrm>
            <a:off x="6381161" y="-42368"/>
            <a:ext cx="5804828" cy="6908695"/>
          </a:xfrm>
          <a:prstGeom prst="rect">
            <a:avLst/>
          </a:prstGeom>
        </p:spPr>
      </p:pic>
      <p:pic>
        <p:nvPicPr>
          <p:cNvPr id="3" name="Picture 2" descr="A black and white package&#10;&#10;AI-generated content may be incorrect.">
            <a:extLst>
              <a:ext uri="{FF2B5EF4-FFF2-40B4-BE49-F238E27FC236}">
                <a16:creationId xmlns:a16="http://schemas.microsoft.com/office/drawing/2014/main" id="{60C64F19-CE1C-CF63-9B87-4C98862356F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4542" t="41617" r="12518" b="34206"/>
          <a:stretch>
            <a:fillRect/>
          </a:stretch>
        </p:blipFill>
        <p:spPr>
          <a:xfrm rot="5400000">
            <a:off x="6810828" y="2890248"/>
            <a:ext cx="4828029" cy="1120184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96B78F70-A8FF-8572-BF82-60ABAEB4A456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9EF7E86-0D88-9FC9-DAFE-1399CBBE42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05385" y="5600702"/>
            <a:ext cx="850900" cy="8509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2203475-297B-DDB4-799E-868E10A5EA2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6446" y="2048311"/>
            <a:ext cx="359925" cy="35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3495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83C4AB-0119-29D9-EA33-73DB0A6949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E17A341-B426-5A04-32F8-91BF3EEC936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289F606-7FC5-D40E-FB22-3994D86969EA}"/>
              </a:ext>
            </a:extLst>
          </p:cNvPr>
          <p:cNvSpPr txBox="1"/>
          <p:nvPr/>
        </p:nvSpPr>
        <p:spPr>
          <a:xfrm>
            <a:off x="1077924" y="2086758"/>
            <a:ext cx="4940204" cy="462601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b="1" dirty="0">
                <a:solidFill>
                  <a:srgbClr val="2A524D"/>
                </a:solidFill>
                <a:latin typeface="Arial"/>
                <a:cs typeface="Arial"/>
              </a:rPr>
              <a:t>AFIRMACIONES AUTORIZADAS</a:t>
            </a:r>
            <a:endParaRPr lang="en-US" sz="2000" dirty="0"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Añadirlo a tu rutina diaria puede ayudar a devolver </a:t>
            </a:r>
            <a:b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el equilibrio a tu cuerpo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Al incorporarlo a tu rutina, notarás la diferencia </a:t>
            </a:r>
            <a:b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en términos de bienestar y salud general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Contiene bacterias beneficiosas/buenas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Cápsulas vegetales de liberación lenta</a:t>
            </a:r>
            <a:endParaRPr lang="es-E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Ofrece una gran variedad de cultivos vivos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Contiene 20.000 millones de UFC (unidades </a:t>
            </a:r>
            <a:b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formadoras de colonias) de bacterias buenas e inulina</a:t>
            </a:r>
            <a:endParaRPr lang="es-E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Contiene 15 cepas robustas de cultivos vivos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Ofrece una gran variedad de cultivos vivos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Vegano y halal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Beneficios de las cápsulas vegetales de liberación lenta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No contiene OGM, soja, lácteos ni gluten</a:t>
            </a:r>
            <a:endParaRPr lang="es-E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No requiere refrigeración</a:t>
            </a:r>
            <a:endParaRPr lang="en-US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7DF5899-BACF-BEC9-2B8B-DBA175ECDED2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CULTURIIX</a:t>
            </a:r>
            <a:r>
              <a:rPr lang="en-GB" sz="32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CD8E79A-3D05-5A11-F07A-5D383651B28B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91DECFCA-3A3E-D786-514F-0338B8E4379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0413" r="20413"/>
          <a:stretch/>
        </p:blipFill>
        <p:spPr>
          <a:xfrm>
            <a:off x="6096001" y="-9789"/>
            <a:ext cx="6095999" cy="6867789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E7F063A-B14E-E7C8-3DE4-DF5F0C7679C6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A1F4DEE-E7D6-7E3F-99C0-61A146398E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247AE67-1830-42B4-109B-5FECE60F5E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5801" y="2055102"/>
            <a:ext cx="359924" cy="359924"/>
          </a:xfrm>
          <a:prstGeom prst="rect">
            <a:avLst/>
          </a:prstGeom>
        </p:spPr>
      </p:pic>
      <p:pic>
        <p:nvPicPr>
          <p:cNvPr id="15" name="Picture 14" descr="A white bottle with a white label&#10;&#10;AI-generated content may be incorrect.">
            <a:extLst>
              <a:ext uri="{FF2B5EF4-FFF2-40B4-BE49-F238E27FC236}">
                <a16:creationId xmlns:a16="http://schemas.microsoft.com/office/drawing/2014/main" id="{9749DB18-81B7-5A37-A3D1-EEAD8C9410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70771" y="1131786"/>
            <a:ext cx="4095167" cy="4264477"/>
          </a:xfrm>
          <a:prstGeom prst="rect">
            <a:avLst/>
          </a:prstGeom>
          <a:effectLst>
            <a:outerShdw blurRad="182011" dist="38100" dir="2700000" sx="102000" sy="102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533005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D02FC5-C4C7-1825-7057-A732B9FD3E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7C3EE0E-DA71-218D-27FC-1898667D7E1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B7FA4D4-B1AA-F5F6-7815-9E649E089EF3}"/>
              </a:ext>
            </a:extLst>
          </p:cNvPr>
          <p:cNvSpPr txBox="1"/>
          <p:nvPr/>
        </p:nvSpPr>
        <p:spPr>
          <a:xfrm>
            <a:off x="1067165" y="2036961"/>
            <a:ext cx="5333635" cy="478631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b="1" dirty="0">
                <a:solidFill>
                  <a:srgbClr val="2A524D"/>
                </a:solidFill>
                <a:latin typeface="Arial"/>
                <a:cs typeface="Arial"/>
              </a:rPr>
              <a:t>AFIRMACIONES NO AUTORIZADAS</a:t>
            </a:r>
            <a:endParaRPr lang="en-US" sz="2000" dirty="0"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Ayuda con la sensación de pesadez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Ayuda a obtener un vientre plano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Mejora el estado de ánimo y el bienestar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Estreñimiento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Diarrea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Trata la enfermedad de Crohn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Síndrome de intestino irritable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Candidiasis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Problemas vaginales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Pre/probióticos</a:t>
            </a:r>
            <a:endParaRPr lang="en-US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CDB774B-48DB-0C6B-B936-693741D40573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CULTURIIX</a:t>
            </a:r>
            <a:r>
              <a:rPr lang="en-GB" sz="3200" b="1" baseline="3000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>
              <a:solidFill>
                <a:srgbClr val="2A524D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ADA009D-A1A9-1A75-236E-1FA26E58936C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CDEAFC08-F252-8C6A-11BB-303D688F1B8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0413" r="20413"/>
          <a:stretch/>
        </p:blipFill>
        <p:spPr>
          <a:xfrm>
            <a:off x="6096001" y="-9789"/>
            <a:ext cx="6095999" cy="6867789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764485F8-CDEE-8F2B-33C7-9F5332B4C186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95E9F5B-6C3D-D401-B183-832DFE8A6C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CA38354-F2FA-4CE2-36E5-2C8D7C139A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6446" y="2048311"/>
            <a:ext cx="359925" cy="359925"/>
          </a:xfrm>
          <a:prstGeom prst="rect">
            <a:avLst/>
          </a:prstGeom>
        </p:spPr>
      </p:pic>
      <p:pic>
        <p:nvPicPr>
          <p:cNvPr id="11" name="Picture 10" descr="A white bottle with a white label&#10;&#10;AI-generated content may be incorrect.">
            <a:extLst>
              <a:ext uri="{FF2B5EF4-FFF2-40B4-BE49-F238E27FC236}">
                <a16:creationId xmlns:a16="http://schemas.microsoft.com/office/drawing/2014/main" id="{A1EA7771-DCB3-EA95-1A45-A2DA149C19E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70771" y="1131786"/>
            <a:ext cx="4095167" cy="4264477"/>
          </a:xfrm>
          <a:prstGeom prst="rect">
            <a:avLst/>
          </a:prstGeom>
          <a:effectLst>
            <a:outerShdw blurRad="182011" dist="38100" dir="2700000" sx="102000" sy="102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124094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C306AC-F859-DA26-B089-B005F53C41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D469DEA-2114-69EA-2715-F004EB4DD74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C81F00A-120A-64CE-5273-503114892832}"/>
              </a:ext>
            </a:extLst>
          </p:cNvPr>
          <p:cNvSpPr txBox="1"/>
          <p:nvPr/>
        </p:nvSpPr>
        <p:spPr>
          <a:xfrm>
            <a:off x="1067165" y="2033586"/>
            <a:ext cx="4839365" cy="478631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b="1" dirty="0">
                <a:solidFill>
                  <a:srgbClr val="2A524D"/>
                </a:solidFill>
                <a:latin typeface="Arial"/>
                <a:cs typeface="Arial"/>
              </a:rPr>
              <a:t>AFIRMACIONES AUTORIZADAS</a:t>
            </a:r>
            <a:endParaRPr lang="en-US" sz="2000" dirty="0"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Un suplemento único en su especie para quienes desean sentirse lo mejor posible cada día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Contribuye al equilibrio interno del cuerpo </a:t>
            </a:r>
            <a:b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gracias a la mezcla de vitaminas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Incluye selenio, que contribuye a la función tiroidea normal y al mantenimiento de uñas y cabello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La vitamina A y la vitamina E contribuyen a la protección de las células frente al estrés oxidativo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La vitamina A contribuye a la metabolización </a:t>
            </a:r>
            <a:b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del hierro y al mantenimiento de la piel, la visión</a:t>
            </a:r>
            <a:b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y las funciones del sistema inmunitario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Formulado con carbón activado, </a:t>
            </a:r>
            <a:r>
              <a:rPr lang="es-E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chlorella</a:t>
            </a:r>
            <a: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b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y </a:t>
            </a:r>
            <a:r>
              <a:rPr lang="es-E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superalimentos</a:t>
            </a:r>
            <a:endParaRPr lang="en-US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4E11B8E-C116-AB85-F329-063BBF540E3F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CARBONIIX</a:t>
            </a:r>
            <a:r>
              <a:rPr lang="en-GB" sz="32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ED1E2D9-C616-FFD3-EEC2-D57757DE82F1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41FE7498-46C7-0969-B372-91E3D756D12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556" r="5556"/>
          <a:stretch/>
        </p:blipFill>
        <p:spPr>
          <a:xfrm>
            <a:off x="6096000" y="1"/>
            <a:ext cx="6095999" cy="6858000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4190F953-34EA-B566-8292-32DBB28C46BF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879C50E-2F89-A3C0-0A5A-089E1DF786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09F8115-1F89-4D05-AAC0-3CFE5F0022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5801" y="2055102"/>
            <a:ext cx="359924" cy="3599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D6B1133-79F7-E36D-455E-26BE93D507BE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34890"/>
          <a:stretch>
            <a:fillRect/>
          </a:stretch>
        </p:blipFill>
        <p:spPr>
          <a:xfrm>
            <a:off x="7368988" y="-413090"/>
            <a:ext cx="7295456" cy="6308788"/>
          </a:xfrm>
          <a:prstGeom prst="rect">
            <a:avLst/>
          </a:prstGeom>
          <a:effectLst>
            <a:outerShdw blurRad="309477" dist="302244" dir="2700000" sx="90832" sy="90832" algn="tl" rotWithShape="0">
              <a:prstClr val="black">
                <a:alpha val="63418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902216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F7462E-5FA1-1052-1B72-002429C732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DC33120-7452-6EEE-208F-26BFE00D100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B2F37BE-B1E1-FBC9-6489-F11325BD7080}"/>
              </a:ext>
            </a:extLst>
          </p:cNvPr>
          <p:cNvSpPr txBox="1"/>
          <p:nvPr/>
        </p:nvSpPr>
        <p:spPr>
          <a:xfrm>
            <a:off x="1067165" y="2036961"/>
            <a:ext cx="4839365" cy="478631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b="1" dirty="0">
                <a:solidFill>
                  <a:srgbClr val="2A524D"/>
                </a:solidFill>
                <a:latin typeface="Arial"/>
                <a:cs typeface="Arial"/>
              </a:rPr>
              <a:t>AFIRMACIONES AUTORIZADAS</a:t>
            </a:r>
            <a:endParaRPr lang="en-US" sz="2000" dirty="0"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Contiene carbón vegetal activado, conocido </a:t>
            </a:r>
            <a:b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por sus múltiples beneficios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El carbón activado contribuye a reducir el exceso de gases después de comer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Es un complemento alimenticio único para quienes desean apoyar su salud cada día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Apoyo nutricional para tu cuerpo: Vitamina A, Vitamina B3, Vitamina B6, Vitamina B12, Magnesio, Zinc, Selenio, Cromo, Carotenoides Naturales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Un gran aliado en la lista de suplementos recomendados al seguir el Sistema </a:t>
            </a:r>
            <a:r>
              <a:rPr lang="es-ES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Body</a:t>
            </a:r>
            <a: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Balance</a:t>
            </a:r>
            <a:endParaRPr lang="en-US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28CF4A3-7D2C-0602-F612-B82FB1153776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CARBONIIX</a:t>
            </a:r>
            <a:r>
              <a:rPr lang="en-GB" sz="3200" b="1" baseline="3000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>
              <a:solidFill>
                <a:srgbClr val="2A524D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B2EF70A-E2CD-67CC-74B0-DE299C7A89BA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5349A301-7EAB-E0DA-A55D-AD801623A7C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556" r="5556"/>
          <a:stretch/>
        </p:blipFill>
        <p:spPr>
          <a:xfrm>
            <a:off x="6096000" y="1"/>
            <a:ext cx="6095999" cy="6858000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359D72E-4297-6239-5078-4F30500365D5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151C71E-3D8F-BE8F-5F20-85F8DCD656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1167A9E-3685-6143-EE85-D801B867D1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5801" y="2055102"/>
            <a:ext cx="359924" cy="35992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236F418-05B0-38F3-23A6-2B7FF620454E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34890"/>
          <a:stretch>
            <a:fillRect/>
          </a:stretch>
        </p:blipFill>
        <p:spPr>
          <a:xfrm>
            <a:off x="7368988" y="-413090"/>
            <a:ext cx="7295456" cy="6308788"/>
          </a:xfrm>
          <a:prstGeom prst="rect">
            <a:avLst/>
          </a:prstGeom>
          <a:effectLst>
            <a:outerShdw blurRad="309477" dist="302244" dir="2700000" sx="90832" sy="90832" algn="tl" rotWithShape="0">
              <a:prstClr val="black">
                <a:alpha val="63418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83598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A7E15A-54AF-BF28-ADB0-EB07744DC3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20A4E71-616E-13C0-7EED-78FEEB39781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1C6B5E1-0B74-58BF-3514-F8BDA60F8304}"/>
              </a:ext>
            </a:extLst>
          </p:cNvPr>
          <p:cNvSpPr txBox="1"/>
          <p:nvPr/>
        </p:nvSpPr>
        <p:spPr>
          <a:xfrm>
            <a:off x="1067165" y="2071686"/>
            <a:ext cx="4839365" cy="478631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E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Formulado para apoyar el control </a:t>
            </a:r>
            <a:br>
              <a:rPr lang="es-E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s-E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de peso de forma natural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E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Ayuda a consumir menos calorías </a:t>
            </a:r>
            <a:br>
              <a:rPr lang="es-E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s-E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 través de comidas pre hechas </a:t>
            </a:r>
            <a:br>
              <a:rPr lang="es-E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s-E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y </a:t>
            </a:r>
            <a:r>
              <a:rPr lang="es-E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planes alimenticios 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E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Puedes llegar a perder hasta 8 kg en </a:t>
            </a:r>
            <a:br>
              <a:rPr lang="es-E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s-E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28 días, dependiendo de varios factores</a:t>
            </a:r>
            <a:endParaRPr lang="es-E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E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Incluye productos recomendados, ejercicio y nutrición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E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Las Gotas de Día y Noche son complementos alimenticios que te </a:t>
            </a:r>
            <a:br>
              <a:rPr lang="es-E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s-E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apoyan mientras sigues el programa </a:t>
            </a:r>
            <a:br>
              <a:rPr lang="es-E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s-E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Body</a:t>
            </a:r>
            <a:r>
              <a:rPr lang="es-E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Balance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E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Las Gotas de Día y Noche</a:t>
            </a:r>
            <a:r>
              <a:rPr lang="es-E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 contienen </a:t>
            </a:r>
            <a:br>
              <a:rPr lang="es-E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s-E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una rica selección de extractos vegetales y nutrientes específicos para apoyar </a:t>
            </a:r>
            <a:br>
              <a:rPr lang="es-E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s-E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tu bienestar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EB5E11A-909B-3FA9-00E6-13635501F6CC}"/>
              </a:ext>
            </a:extLst>
          </p:cNvPr>
          <p:cNvSpPr txBox="1"/>
          <p:nvPr/>
        </p:nvSpPr>
        <p:spPr>
          <a:xfrm>
            <a:off x="977430" y="469281"/>
            <a:ext cx="491080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sz="3500" b="1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SISTEMA BODY BALANCE</a:t>
            </a:r>
            <a:endParaRPr lang="en-US" sz="400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E8FB833-1AA9-7F1A-1C9A-72CA1856D760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A7A2B331-E256-2CCE-3B08-87EB16F247F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1568" t="24610" r="30937" b="6014"/>
          <a:stretch>
            <a:fillRect/>
          </a:stretch>
        </p:blipFill>
        <p:spPr>
          <a:xfrm>
            <a:off x="6116232" y="-21364"/>
            <a:ext cx="6075768" cy="6905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4298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DB363C-5491-05C5-AD46-CF48928772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CCAC0EB-0C1B-0DC5-51E6-1988CD9554A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C111568-E714-FD4F-E1D9-6FFF4CDBA414}"/>
              </a:ext>
            </a:extLst>
          </p:cNvPr>
          <p:cNvSpPr txBox="1"/>
          <p:nvPr/>
        </p:nvSpPr>
        <p:spPr>
          <a:xfrm>
            <a:off x="1067165" y="2036961"/>
            <a:ext cx="5437330" cy="478631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b="1" dirty="0">
                <a:solidFill>
                  <a:srgbClr val="2A524D"/>
                </a:solidFill>
                <a:latin typeface="Arial"/>
                <a:cs typeface="Arial"/>
              </a:rPr>
              <a:t>AFIRMACIONES NO AUTORIZADAS</a:t>
            </a:r>
            <a:endParaRPr lang="en-US" sz="2000" dirty="0"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Sensación de pesadez o hinchazón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Irritabilidad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Dejar de fumar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Purifica el colon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Ayuda con el sueño inquieto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Ayuda con el estrés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Desintoxicación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Elimina metales pesados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Estreñimiento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Problemas digestivos</a:t>
            </a:r>
            <a:endParaRPr lang="en-US" altLang="en-US" sz="15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EAFAA4C-E84C-2BBA-C2DF-D4641F5723DB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CARBONIIX</a:t>
            </a:r>
            <a:r>
              <a:rPr lang="en-GB" sz="3200" b="1" baseline="3000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>
              <a:solidFill>
                <a:srgbClr val="2A524D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4DEFC3E-8136-2830-A16E-4AC02E3ABEB2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F6AD4F4F-F42E-7D65-C3E1-9EAA4C1A6C4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556" r="5556"/>
          <a:stretch/>
        </p:blipFill>
        <p:spPr>
          <a:xfrm>
            <a:off x="6096000" y="1"/>
            <a:ext cx="6095999" cy="6858000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8A12A951-7A7E-3EEB-86EA-EB1DF61BCA99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F87017B-DF60-73DC-C8F2-8470C72208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23625C6-020C-EFFC-9C73-0193665980C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34890"/>
          <a:stretch>
            <a:fillRect/>
          </a:stretch>
        </p:blipFill>
        <p:spPr>
          <a:xfrm>
            <a:off x="7368988" y="-413090"/>
            <a:ext cx="7295456" cy="6308788"/>
          </a:xfrm>
          <a:prstGeom prst="rect">
            <a:avLst/>
          </a:prstGeom>
          <a:effectLst>
            <a:outerShdw blurRad="309477" dist="302244" dir="2700000" sx="90832" sy="90832" algn="tl" rotWithShape="0">
              <a:prstClr val="black">
                <a:alpha val="63418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7F9B0EC-5E63-325C-42BC-5B2BD0279F8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6446" y="2048311"/>
            <a:ext cx="359925" cy="35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2546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3B3DB7-8A52-415B-602E-6AA3457C30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B70EB2C-652B-5261-903F-F6F4D642EC45}"/>
              </a:ext>
            </a:extLst>
          </p:cNvPr>
          <p:cNvSpPr txBox="1"/>
          <p:nvPr/>
        </p:nvSpPr>
        <p:spPr>
          <a:xfrm>
            <a:off x="1067165" y="2071687"/>
            <a:ext cx="4839365" cy="448409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b="1" dirty="0">
                <a:solidFill>
                  <a:srgbClr val="2A524D"/>
                </a:solidFill>
                <a:latin typeface="Arial"/>
                <a:cs typeface="Arial"/>
              </a:rPr>
              <a:t>AFIRMACIONES AUTORIZADAS</a:t>
            </a:r>
            <a:endParaRPr lang="en-US" sz="2400" dirty="0"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El calcio favorece la formación normal </a:t>
            </a:r>
            <a:br>
              <a:rPr lang="es-E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s-E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de los huesos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El magnesio favorece la formación normal de los músculos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El cobre favorece el funcionamiento normal del sistema nervioso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El magnesio contribuye al funcionamiento normal del sistema nervioso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El cromo contribuye al mantenimiento de niveles normales de glucosa en sangre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Amplio espectro de minerales vitales, oligoelementos, enzimas y extractos botánicos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La toma diaria de la dosis recomendada</a:t>
            </a:r>
            <a:br>
              <a:rPr lang="es-E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s-E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se usa para alcanzar una nutrición óptima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8413D54-5280-52A2-534C-DF20F1E6AF36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OPTIMAL-M</a:t>
            </a:r>
            <a:r>
              <a:rPr lang="en-GB" sz="3200" b="1" baseline="3000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  <a:endParaRPr lang="en-US" sz="3500" kern="100" baseline="300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9C85015-5329-D4F6-AF5D-60BDC43B51C7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4F81EF73-7A88-F608-91DA-F2F0E6302E5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pic>
        <p:nvPicPr>
          <p:cNvPr id="2" name="Picture 1" descr="A close-up of a wave&#10;&#10;Description automatically generated">
            <a:extLst>
              <a:ext uri="{FF2B5EF4-FFF2-40B4-BE49-F238E27FC236}">
                <a16:creationId xmlns:a16="http://schemas.microsoft.com/office/drawing/2014/main" id="{1285DBD5-9E4D-624F-8A98-26229865CFB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893" t="2157" r="17954" b="7694"/>
          <a:stretch/>
        </p:blipFill>
        <p:spPr>
          <a:xfrm rot="5400000">
            <a:off x="5868220" y="534221"/>
            <a:ext cx="6856360" cy="5791200"/>
          </a:xfrm>
          <a:prstGeom prst="rect">
            <a:avLst/>
          </a:prstGeom>
        </p:spPr>
      </p:pic>
      <p:pic>
        <p:nvPicPr>
          <p:cNvPr id="3" name="Picture 2" descr="A white bottle with blue text&#10;&#10;AI-generated content may be incorrect.">
            <a:extLst>
              <a:ext uri="{FF2B5EF4-FFF2-40B4-BE49-F238E27FC236}">
                <a16:creationId xmlns:a16="http://schemas.microsoft.com/office/drawing/2014/main" id="{E61EA14A-7C19-174C-3C9A-223211E486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6785" y="1181751"/>
            <a:ext cx="2693265" cy="4587485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89FA9E46-A065-F639-5100-44D52669FBEC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61AAA7A-30F4-5D39-4AF7-765241F8B0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1607CF7-ED10-6F50-F266-ECF62AAB70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5801" y="2055102"/>
            <a:ext cx="359924" cy="35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0999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A0D3CE-8246-6C09-689F-2C68E4395E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0A9E2E1-5EF0-32E9-657F-7EB828AD4C2B}"/>
              </a:ext>
            </a:extLst>
          </p:cNvPr>
          <p:cNvSpPr txBox="1"/>
          <p:nvPr/>
        </p:nvSpPr>
        <p:spPr>
          <a:xfrm>
            <a:off x="1067165" y="2028655"/>
            <a:ext cx="5447670" cy="44840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b="1" dirty="0">
                <a:solidFill>
                  <a:srgbClr val="2A524D"/>
                </a:solidFill>
                <a:latin typeface="Arial"/>
                <a:cs typeface="Arial"/>
              </a:rPr>
              <a:t>AFIRMACIONES NO AUTORIZADAS</a:t>
            </a:r>
            <a:endParaRPr lang="en-US" sz="2000" dirty="0"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Ayuda con la artritis, poliartritis,</a:t>
            </a:r>
            <a:br>
              <a:rPr lang="es-E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s-E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fibromialgia y/o dolor articular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Reduce la celulitis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Reduce el dolor muscular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Ayuda con problemas de salud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Ayuda con el asma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Ayuda con la depresión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Cualquier referencia a una condición </a:t>
            </a:r>
            <a:br>
              <a:rPr lang="es-E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s-E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médica específica</a:t>
            </a:r>
            <a:endParaRPr lang="en-US" altLang="en-US" sz="17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22B363-0102-472F-B522-4123282532CF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OPTIMAL-M</a:t>
            </a:r>
            <a:r>
              <a:rPr lang="en-GB" sz="3200" b="1" baseline="3000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  <a:endParaRPr lang="en-US" sz="3500" kern="100" baseline="300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DAF6DA0-AE2B-17A2-B47B-68CC7A30209C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096E61E9-1100-3A8B-D15A-4A276919B51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pic>
        <p:nvPicPr>
          <p:cNvPr id="2" name="Picture 1" descr="A close-up of a wave&#10;&#10;Description automatically generated">
            <a:extLst>
              <a:ext uri="{FF2B5EF4-FFF2-40B4-BE49-F238E27FC236}">
                <a16:creationId xmlns:a16="http://schemas.microsoft.com/office/drawing/2014/main" id="{576E3F2E-FD0F-8A38-0D86-ED1F2C92E4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893" t="2157" r="17954" b="7694"/>
          <a:stretch/>
        </p:blipFill>
        <p:spPr>
          <a:xfrm rot="5400000">
            <a:off x="5868220" y="534221"/>
            <a:ext cx="6856360" cy="5791200"/>
          </a:xfrm>
          <a:prstGeom prst="rect">
            <a:avLst/>
          </a:prstGeom>
        </p:spPr>
      </p:pic>
      <p:pic>
        <p:nvPicPr>
          <p:cNvPr id="3" name="Picture 2" descr="A white bottle with blue text&#10;&#10;AI-generated content may be incorrect.">
            <a:extLst>
              <a:ext uri="{FF2B5EF4-FFF2-40B4-BE49-F238E27FC236}">
                <a16:creationId xmlns:a16="http://schemas.microsoft.com/office/drawing/2014/main" id="{3FBAF6C7-DC3A-F57E-2E30-741F84FE52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6785" y="1181751"/>
            <a:ext cx="2693265" cy="4587485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A13572F0-DB1F-4A53-6BDF-E31DF625A9C6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0331327-8B0C-9E75-3871-F74A73DE30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B2158DC-E788-09BE-9B96-4C213985E8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6446" y="2048311"/>
            <a:ext cx="359925" cy="35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693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EB8A40-D862-414D-EC90-5F5FC630F0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0A6C2FA-72AA-C779-60D5-81E3FB8BA795}"/>
              </a:ext>
            </a:extLst>
          </p:cNvPr>
          <p:cNvSpPr txBox="1"/>
          <p:nvPr/>
        </p:nvSpPr>
        <p:spPr>
          <a:xfrm>
            <a:off x="1067165" y="2039413"/>
            <a:ext cx="4839365" cy="44840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b="1" dirty="0">
                <a:solidFill>
                  <a:srgbClr val="2A524D"/>
                </a:solidFill>
                <a:latin typeface="Arial"/>
                <a:cs typeface="Arial"/>
              </a:rPr>
              <a:t>AFIRMACIONES AUTORIZADAS</a:t>
            </a:r>
            <a:endParaRPr lang="en-US" sz="2000" dirty="0"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La tiamina ayuda a favorecer el funcionamiento normal del corazón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La vitamina A ayuda a mantener </a:t>
            </a:r>
            <a:br>
              <a:rPr lang="es-E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s-E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una vista normal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La biotina ayuda a mantener el normal funcionamiento de la piel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Alcanzar niveles óptimos diarios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La vitamina C contribuye a la protección </a:t>
            </a:r>
            <a:br>
              <a:rPr lang="es-E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s-E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de las células frente al estrés oxidativo </a:t>
            </a:r>
            <a:br>
              <a:rPr lang="es-E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s-E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y favorece el funcionamiento normal del sistema inmunitario</a:t>
            </a:r>
            <a:endParaRPr lang="en-US" altLang="en-US" sz="17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826DCA2-1BE5-93B9-FAE6-C63717F37EDE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OPTIMAL-V</a:t>
            </a:r>
            <a:r>
              <a:rPr lang="en-GB" sz="3200" b="1" baseline="3000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  <a:endParaRPr lang="en-US" sz="3500" kern="100" baseline="300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F788D11-2A42-EB4E-DB38-FC8B6AF7EBEE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9891D657-6865-BF33-9F27-E90742F97A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pic>
        <p:nvPicPr>
          <p:cNvPr id="2" name="Picture 1" descr="A close-up of a wave&#10;&#10;Description automatically generated">
            <a:extLst>
              <a:ext uri="{FF2B5EF4-FFF2-40B4-BE49-F238E27FC236}">
                <a16:creationId xmlns:a16="http://schemas.microsoft.com/office/drawing/2014/main" id="{B63B8E95-0B4B-A1DA-0C27-934BE4BD7B0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893" t="2157" r="17954" b="7694"/>
          <a:stretch/>
        </p:blipFill>
        <p:spPr>
          <a:xfrm rot="5400000">
            <a:off x="5868220" y="534221"/>
            <a:ext cx="6856360" cy="5791200"/>
          </a:xfrm>
          <a:prstGeom prst="rect">
            <a:avLst/>
          </a:prstGeom>
        </p:spPr>
      </p:pic>
      <p:pic>
        <p:nvPicPr>
          <p:cNvPr id="5" name="Picture 4" descr="A white bottle with green text&#10;&#10;AI-generated content may be incorrect.">
            <a:extLst>
              <a:ext uri="{FF2B5EF4-FFF2-40B4-BE49-F238E27FC236}">
                <a16:creationId xmlns:a16="http://schemas.microsoft.com/office/drawing/2014/main" id="{7765B9F2-DCA0-16C7-C1E7-CBA901F2AC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05484" y="626152"/>
            <a:ext cx="3295866" cy="5605696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D2F48F0F-C3BC-03EA-1181-9E2256AD9462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9438A42-FAE4-0E30-6788-F73CE3429D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34E73A8-13BE-B3F5-BA6C-600FF83A39E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5801" y="2055102"/>
            <a:ext cx="359924" cy="35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563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3217DD-0BF9-E309-A4F6-4EDCE3DA7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150EB4E-0A27-4602-42B6-4E632793A7EE}"/>
              </a:ext>
            </a:extLst>
          </p:cNvPr>
          <p:cNvSpPr txBox="1"/>
          <p:nvPr/>
        </p:nvSpPr>
        <p:spPr>
          <a:xfrm>
            <a:off x="1067165" y="2071687"/>
            <a:ext cx="5333635" cy="448409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200" b="1" dirty="0">
                <a:solidFill>
                  <a:srgbClr val="2A524D"/>
                </a:solidFill>
                <a:latin typeface="Arial"/>
                <a:cs typeface="Arial"/>
              </a:rPr>
              <a:t>AFIRMACIONES NO AUTORIZADAS</a:t>
            </a:r>
            <a:endParaRPr lang="en-US" sz="2200" dirty="0"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Ayuda con la artritis, poliartritis, fibromialgia </a:t>
            </a:r>
            <a:br>
              <a:rPr lang="es-E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s-E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y/o dolor articular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Reduce la celulitis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Reduce el dolor muscular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Ayuda con problemas de salud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Ayuda con el</a:t>
            </a:r>
            <a:r>
              <a:rPr lang="es-E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asma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Ayuda con</a:t>
            </a:r>
            <a:r>
              <a:rPr lang="es-E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la depresión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Cualquier referencia a una condición </a:t>
            </a:r>
            <a:br>
              <a:rPr lang="es-E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s-E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médica específica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Ayuda a llevar las deficiencias de nutrientes </a:t>
            </a:r>
            <a:br>
              <a:rPr lang="es-E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s-E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 niveles óptimos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Contribuye a funciones celulares críticas</a:t>
            </a:r>
            <a:endParaRPr lang="en-US" altLang="en-US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679FC61-122D-83AB-2BF1-A6358A49AABB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OPTIMAL-V</a:t>
            </a:r>
            <a:r>
              <a:rPr lang="en-GB" sz="3200" b="1" baseline="3000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  <a:endParaRPr lang="en-US" sz="3500" kern="100" baseline="300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430F556-495B-74CE-6C20-B0D4727C686F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D22D8087-E9B1-5804-9385-5AC5DD3226E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pic>
        <p:nvPicPr>
          <p:cNvPr id="2" name="Picture 1" descr="A close-up of a wave&#10;&#10;Description automatically generated">
            <a:extLst>
              <a:ext uri="{FF2B5EF4-FFF2-40B4-BE49-F238E27FC236}">
                <a16:creationId xmlns:a16="http://schemas.microsoft.com/office/drawing/2014/main" id="{940A4C55-0A64-AAD9-CC38-623D7DCEE56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893" t="2157" r="17954" b="7694"/>
          <a:stretch/>
        </p:blipFill>
        <p:spPr>
          <a:xfrm rot="5400000">
            <a:off x="5868220" y="534221"/>
            <a:ext cx="6856360" cy="5791200"/>
          </a:xfrm>
          <a:prstGeom prst="rect">
            <a:avLst/>
          </a:prstGeom>
        </p:spPr>
      </p:pic>
      <p:pic>
        <p:nvPicPr>
          <p:cNvPr id="5" name="Picture 4" descr="A white bottle with green text&#10;&#10;AI-generated content may be incorrect.">
            <a:extLst>
              <a:ext uri="{FF2B5EF4-FFF2-40B4-BE49-F238E27FC236}">
                <a16:creationId xmlns:a16="http://schemas.microsoft.com/office/drawing/2014/main" id="{C9EF844B-41D7-4C48-646A-E8C2CA38EE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05484" y="626152"/>
            <a:ext cx="3295866" cy="5605696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2451DF8D-E5B1-B525-39ED-636CC6B84CF5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B114974-2D6B-4438-E12A-F9F80B6FED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2373A9A-8D70-3AB0-D9A9-89601656C15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6446" y="2048311"/>
            <a:ext cx="359925" cy="35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1084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10CDFC-3012-E207-3B54-7FB5324A41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D554DF9-B3C7-5A3A-BA9B-6B6BE238C0B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1CE19C9-5611-6EF5-B236-C2C66669D6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853" r="28752" b="27983"/>
          <a:stretch/>
        </p:blipFill>
        <p:spPr>
          <a:xfrm>
            <a:off x="0" y="-7231"/>
            <a:ext cx="12192000" cy="686523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948389C-827E-D949-63B3-7107829F2D59}"/>
              </a:ext>
            </a:extLst>
          </p:cNvPr>
          <p:cNvSpPr txBox="1"/>
          <p:nvPr/>
        </p:nvSpPr>
        <p:spPr>
          <a:xfrm>
            <a:off x="250747" y="1158211"/>
            <a:ext cx="1224763" cy="2251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12000" b="1">
                <a:solidFill>
                  <a:srgbClr val="DCFD8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</a:p>
          <a:p>
            <a:pPr marL="285750" indent="-28575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1200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D6BB5A-C193-2D4B-9B57-6B9C50EDB396}"/>
              </a:ext>
            </a:extLst>
          </p:cNvPr>
          <p:cNvSpPr txBox="1"/>
          <p:nvPr/>
        </p:nvSpPr>
        <p:spPr>
          <a:xfrm>
            <a:off x="1224523" y="896956"/>
            <a:ext cx="3874419" cy="240065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s-ES" sz="2500" b="1" dirty="0">
                <a:solidFill>
                  <a:srgbClr val="2A524D"/>
                </a:solidFill>
                <a:latin typeface="Arial"/>
                <a:cs typeface="Arial"/>
              </a:rPr>
              <a:t>El</a:t>
            </a:r>
            <a:r>
              <a:rPr lang="es-ES" sz="2500" dirty="0">
                <a:solidFill>
                  <a:srgbClr val="2A524D"/>
                </a:solidFill>
                <a:latin typeface="Arial"/>
                <a:cs typeface="Arial"/>
              </a:rPr>
              <a:t> </a:t>
            </a:r>
            <a:r>
              <a:rPr lang="es-ES" sz="2500" b="1" dirty="0">
                <a:solidFill>
                  <a:srgbClr val="2A524D"/>
                </a:solidFill>
                <a:latin typeface="Arial"/>
                <a:cs typeface="Arial"/>
              </a:rPr>
              <a:t>bienestar</a:t>
            </a:r>
            <a:r>
              <a:rPr lang="es-ES" sz="2500" dirty="0">
                <a:solidFill>
                  <a:srgbClr val="2A524D"/>
                </a:solidFill>
                <a:latin typeface="Arial"/>
                <a:cs typeface="Arial"/>
              </a:rPr>
              <a:t> abarca un cuerpo sano, una mente equilibrada y un espíritu sereno. Disfruta del </a:t>
            </a:r>
            <a:r>
              <a:rPr lang="es-ES" sz="2500" b="1" dirty="0">
                <a:solidFill>
                  <a:srgbClr val="2A524D"/>
                </a:solidFill>
                <a:latin typeface="Arial"/>
                <a:cs typeface="Arial"/>
              </a:rPr>
              <a:t>viaje</a:t>
            </a:r>
            <a:r>
              <a:rPr lang="es-ES" sz="2500" dirty="0">
                <a:solidFill>
                  <a:srgbClr val="2A524D"/>
                </a:solidFill>
                <a:latin typeface="Arial"/>
                <a:cs typeface="Arial"/>
              </a:rPr>
              <a:t> mientras te encaminas hacia el bienestar.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A3AFD4-6006-B619-D082-2D7AB899EBCD}"/>
              </a:ext>
            </a:extLst>
          </p:cNvPr>
          <p:cNvSpPr txBox="1"/>
          <p:nvPr/>
        </p:nvSpPr>
        <p:spPr>
          <a:xfrm>
            <a:off x="1224523" y="3304844"/>
            <a:ext cx="6427694" cy="7540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  <a:t>– Laurette Gagnon Beaulieu</a:t>
            </a:r>
            <a:br>
              <a:rPr lang="en-GB" sz="25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IT" sz="2500">
              <a:solidFill>
                <a:srgbClr val="2A52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53129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609398-78ED-3FAC-C5CE-AF9EBF53CE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erson looking at a computer&#10;&#10;AI-generated content may be incorrect.">
            <a:extLst>
              <a:ext uri="{FF2B5EF4-FFF2-40B4-BE49-F238E27FC236}">
                <a16:creationId xmlns:a16="http://schemas.microsoft.com/office/drawing/2014/main" id="{95C6624A-4F83-BC49-8780-78B47E46AF8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7627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6B4C00-01DE-3434-B54B-661A617613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0FB548B-C653-DDEE-27FB-0B9CF9608BF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4A407E6-A412-F177-EEDC-1EEC664A60AB}"/>
              </a:ext>
            </a:extLst>
          </p:cNvPr>
          <p:cNvSpPr txBox="1"/>
          <p:nvPr/>
        </p:nvSpPr>
        <p:spPr>
          <a:xfrm>
            <a:off x="1060273" y="2068636"/>
            <a:ext cx="4839365" cy="478631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250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8000" b="1" dirty="0">
                <a:solidFill>
                  <a:srgbClr val="2A524D"/>
                </a:solidFill>
                <a:latin typeface="Arial"/>
                <a:cs typeface="Arial"/>
              </a:rPr>
              <a:t>AFIRMACIONES AUTORIZADAS</a:t>
            </a:r>
            <a:endParaRPr lang="en-GB" sz="8000" b="1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6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+mn-lt"/>
                <a:cs typeface="+mn-lt"/>
              </a:rPr>
              <a:t>Las Gotas de Día y Noche</a:t>
            </a:r>
            <a:r>
              <a:rPr lang="es-ES" altLang="en-US" sz="6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 contienen una rica selección de extractos vegetales y nutrientes para apoyar tu bienestar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6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Las Gotas de Día contienen biotina, que contribuye a la metabolización de los macronutrientes y al metabolismo energético 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6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Las Gotas de Día contienen cromo, que contribuye a la metabolización de los macronutrientes y al mantenimiento de los niveles normales de glucosa en sangre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6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Las Gotas de Día están elaboradas con </a:t>
            </a:r>
            <a:br>
              <a:rPr lang="es-ES" altLang="en-US" sz="6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s-ES" altLang="en-US" sz="6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una mezcla de ingredientes cuidadosamente seleccionados: Extracto de Judía Blanca, Extracto de Cacao, Extracto de Café Verde, Extracto de Hoja de Té Verde, Extracto de Semilla de Guaraná, Extracto de Corteza </a:t>
            </a:r>
            <a:br>
              <a:rPr lang="es-ES" altLang="en-US" sz="6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s-ES" altLang="en-US" sz="6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de Canela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6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Estos extractos naturales se incluyen para apoyar tu rutina diaria</a:t>
            </a:r>
            <a:endParaRPr lang="en-US" sz="6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1A1D5E2-8B06-9035-0368-447086A4C1B9}"/>
              </a:ext>
            </a:extLst>
          </p:cNvPr>
          <p:cNvSpPr txBox="1"/>
          <p:nvPr/>
        </p:nvSpPr>
        <p:spPr>
          <a:xfrm>
            <a:off x="995725" y="858714"/>
            <a:ext cx="4084275" cy="10609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sz="3500" b="1" dirty="0" err="1">
                <a:solidFill>
                  <a:srgbClr val="2A524D"/>
                </a:solidFill>
                <a:latin typeface="Arial"/>
                <a:cs typeface="Arial"/>
              </a:rPr>
              <a:t>Gotas</a:t>
            </a:r>
            <a:r>
              <a:rPr lang="en-GB" sz="3500" b="1" dirty="0">
                <a:solidFill>
                  <a:srgbClr val="2A524D"/>
                </a:solidFill>
                <a:latin typeface="Arial"/>
                <a:cs typeface="Arial"/>
              </a:rPr>
              <a:t> de Día</a:t>
            </a:r>
            <a:endParaRPr lang="en-US" sz="3500" kern="100" baseline="30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4E1C1CE-46E7-58B8-EF61-D5A14DCF8169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Picture 14" descr="A close up of a bubble&#10;&#10;Description automatically generated">
            <a:extLst>
              <a:ext uri="{FF2B5EF4-FFF2-40B4-BE49-F238E27FC236}">
                <a16:creationId xmlns:a16="http://schemas.microsoft.com/office/drawing/2014/main" id="{4344CC33-6DA4-90FD-9136-25A9BF837B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381" t="30066" r="33959" b="26129"/>
          <a:stretch>
            <a:fillRect/>
          </a:stretch>
        </p:blipFill>
        <p:spPr>
          <a:xfrm>
            <a:off x="6116232" y="-21364"/>
            <a:ext cx="6075768" cy="690592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F120BD3-4A64-F4B6-49EB-A27669A1BEE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8142" r="8142"/>
          <a:stretch/>
        </p:blipFill>
        <p:spPr>
          <a:xfrm>
            <a:off x="7204586" y="201877"/>
            <a:ext cx="3879907" cy="6954347"/>
          </a:xfrm>
          <a:prstGeom prst="rect">
            <a:avLst/>
          </a:prstGeom>
          <a:effectLst>
            <a:outerShdw blurRad="445394" dist="504776" dir="4020000" sx="99000" sy="99000" algn="tl" rotWithShape="0">
              <a:prstClr val="black">
                <a:alpha val="64269"/>
              </a:prstClr>
            </a:outerShdw>
          </a:effectLst>
        </p:spPr>
      </p:pic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EACB12AB-EE78-98AE-B424-177CAF289143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0CD7B61-85E3-8107-E9B5-02EDA900F7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3DA874F-8F3C-4BDA-1EFF-0CA35A77824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5801" y="2055102"/>
            <a:ext cx="359924" cy="35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9594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438205-43D2-0A98-9200-FE5FDEA455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A8BE81F-425F-C928-354F-A0423B0223B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01D59B0-01FA-3FFA-C7AD-B235DF71E6E8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A96E05A4-64C1-EA7A-04FE-05D1454D5620}"/>
              </a:ext>
            </a:extLst>
          </p:cNvPr>
          <p:cNvSpPr txBox="1"/>
          <p:nvPr/>
        </p:nvSpPr>
        <p:spPr>
          <a:xfrm>
            <a:off x="1067165" y="2033586"/>
            <a:ext cx="4839365" cy="464660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b="1" dirty="0">
                <a:solidFill>
                  <a:srgbClr val="2A524D"/>
                </a:solidFill>
                <a:latin typeface="Arial"/>
                <a:cs typeface="Arial"/>
              </a:rPr>
              <a:t>AFIRMACIONES AUTORIZADAS</a:t>
            </a:r>
            <a:endParaRPr lang="en-US" sz="2000" dirty="0">
              <a:latin typeface="Arial"/>
              <a:cs typeface="Arial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El consumo de alimentos que contienen eritritol en lugar de azúcar (como las Gotas de Día) provocan un 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menor </a:t>
            </a:r>
            <a:r>
              <a:rPr lang="es-E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aumento de la glucosa en sangre tras su ingesta en comparación con alimentos que contienen azúcar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Las Gotas de Noche contienen astrágalo, que actúa como tónico contribuyendo a la actividad </a:t>
            </a:r>
            <a:r>
              <a:rPr lang="es-E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adaptógena</a:t>
            </a:r>
            <a:r>
              <a:rPr lang="es-E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y al bienestar físico y mental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Las 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Gotas de Noche</a:t>
            </a:r>
            <a:r>
              <a:rPr lang="es-E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 contienen </a:t>
            </a:r>
            <a:r>
              <a:rPr lang="es-ES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adaptógenos</a:t>
            </a:r>
            <a:r>
              <a:rPr lang="es-E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que contribuyen al mantenimiento de los procesos fisiológicos normales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La albahaca sagrada, presente en las </a:t>
            </a:r>
            <a:br>
              <a:rPr lang="es-E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Gotas de Noche</a:t>
            </a:r>
            <a:r>
              <a:rPr lang="es-E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, ayuda a mantener </a:t>
            </a:r>
            <a:br>
              <a:rPr lang="es-E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s-E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la resistencia al estrés temporal</a:t>
            </a:r>
            <a:endParaRPr lang="en-US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753E0F-09F4-215C-2531-30F110CF942F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sz="3500" b="1" dirty="0" err="1">
                <a:solidFill>
                  <a:srgbClr val="2A524D"/>
                </a:solidFill>
                <a:latin typeface="Arial"/>
                <a:cs typeface="Arial"/>
              </a:rPr>
              <a:t>Gotas</a:t>
            </a:r>
            <a:r>
              <a:rPr lang="en-GB" sz="3500" b="1" dirty="0">
                <a:solidFill>
                  <a:srgbClr val="2A524D"/>
                </a:solidFill>
                <a:latin typeface="Arial"/>
                <a:cs typeface="Arial"/>
              </a:rPr>
              <a:t> de Noche</a:t>
            </a:r>
            <a:endParaRPr lang="en-US" sz="3500" kern="100" baseline="30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A362938-9AC8-4357-CE23-32C3C4FD10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801" y="2055102"/>
            <a:ext cx="359924" cy="35992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7555B63-0420-6926-78CA-8A386CF5487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7966" t="27559" r="30729" b="21165"/>
          <a:stretch>
            <a:fillRect/>
          </a:stretch>
        </p:blipFill>
        <p:spPr>
          <a:xfrm flipV="1">
            <a:off x="6116232" y="-21364"/>
            <a:ext cx="6075768" cy="690592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D8815C9-2085-9614-4C84-0DA8D96D48B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8142" r="8142"/>
          <a:stretch/>
        </p:blipFill>
        <p:spPr>
          <a:xfrm>
            <a:off x="7204586" y="201877"/>
            <a:ext cx="3879907" cy="6954347"/>
          </a:xfrm>
          <a:prstGeom prst="rect">
            <a:avLst/>
          </a:prstGeom>
          <a:effectLst>
            <a:outerShdw blurRad="445394" dist="504776" dir="4020000" sx="99000" sy="99000" algn="tl" rotWithShape="0">
              <a:prstClr val="black">
                <a:alpha val="64269"/>
              </a:prstClr>
            </a:outerShdw>
          </a:effectLst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81B91DC6-CAAA-D304-FD6E-E0F418284E17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3A3BA3D-9D2D-1CCD-1C46-A2159D6DE97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933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4269D2-1E1E-EBE3-D13D-58DE1788F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B7BA773-8CB5-E3EA-C406-3890951689A4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close up of a bubble&#10;&#10;Description automatically generated">
            <a:extLst>
              <a:ext uri="{FF2B5EF4-FFF2-40B4-BE49-F238E27FC236}">
                <a16:creationId xmlns:a16="http://schemas.microsoft.com/office/drawing/2014/main" id="{2DE3EF3F-D456-8EC9-DA0F-1CC6413B15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3458" t="30952" r="35882" b="25243"/>
          <a:stretch/>
        </p:blipFill>
        <p:spPr>
          <a:xfrm>
            <a:off x="6116232" y="-21364"/>
            <a:ext cx="6075768" cy="6905928"/>
          </a:xfrm>
          <a:prstGeom prst="rect">
            <a:avLst/>
          </a:prstGeom>
        </p:spPr>
      </p:pic>
      <p:pic>
        <p:nvPicPr>
          <p:cNvPr id="3" name="Picture 2" descr="Two bottles of liquid with black caps&#10;&#10;AI-generated content may be incorrect.">
            <a:extLst>
              <a:ext uri="{FF2B5EF4-FFF2-40B4-BE49-F238E27FC236}">
                <a16:creationId xmlns:a16="http://schemas.microsoft.com/office/drawing/2014/main" id="{1A629FBA-7350-1AC8-06D5-0B04AF64CB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3696">
            <a:off x="2965599" y="-48174"/>
            <a:ext cx="12363284" cy="6954347"/>
          </a:xfrm>
          <a:prstGeom prst="rect">
            <a:avLst/>
          </a:prstGeom>
          <a:effectLst>
            <a:outerShdw blurRad="445394" dist="504776" dir="3998170" sx="99238" sy="99238" algn="tl" rotWithShape="0">
              <a:prstClr val="black">
                <a:alpha val="64269"/>
              </a:prst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47BCAF1-02D4-E7DE-6580-B9F1DA41DF4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E653478-1B64-E394-B8D2-D884C7B2456E}"/>
              </a:ext>
            </a:extLst>
          </p:cNvPr>
          <p:cNvSpPr txBox="1"/>
          <p:nvPr/>
        </p:nvSpPr>
        <p:spPr>
          <a:xfrm>
            <a:off x="1067165" y="2037553"/>
            <a:ext cx="4819827" cy="500123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b="1" dirty="0">
                <a:solidFill>
                  <a:srgbClr val="2A524D"/>
                </a:solidFill>
                <a:latin typeface="Arial"/>
                <a:cs typeface="Arial"/>
              </a:rPr>
              <a:t>AFIRMACIONES NO AUTORIZADAS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Las </a:t>
            </a:r>
            <a:r>
              <a:rPr lang="es-E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Gotas de Noche</a:t>
            </a:r>
            <a:r>
              <a:rPr lang="es-ES" alt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 te permiten quemar calorías mientras duermes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La fórmula de noche quema grasa abdominal </a:t>
            </a:r>
            <a:br>
              <a:rPr lang="es-ES" alt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s-ES" alt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mientras descansas 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Combate la celulitis</a:t>
            </a:r>
            <a:endParaRPr lang="es-ES" sz="13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Ayuda a reducir la grasa visceral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Combate el estrés y la depresión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Resuelve todos los problemas digestivos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Ayuda a mantener la motivación</a:t>
            </a:r>
            <a:endParaRPr lang="es-ES" sz="13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Ayuda con el estrés y a estabilizar tu estado </a:t>
            </a:r>
            <a:br>
              <a:rPr lang="es-ES" alt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s-ES" alt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de ánimo para que no comas en exceso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Ayuda a estimular el metabolismo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Ayuda a frenar el hambre y controlar el apetito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Ayuda a equilibrar hormonas, incluyendo insulina, </a:t>
            </a:r>
            <a:br>
              <a:rPr lang="es-ES" alt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s-ES" alt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leptina, </a:t>
            </a:r>
            <a:r>
              <a:rPr lang="es-ES" alt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grelina</a:t>
            </a:r>
            <a:r>
              <a:rPr lang="es-ES" alt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y cortisol</a:t>
            </a:r>
            <a:endParaRPr lang="en-US" altLang="en-US" sz="13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F9C3712-7FE6-0323-B813-C5695DC047FD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sz="3500" b="1" dirty="0" err="1">
                <a:solidFill>
                  <a:srgbClr val="2A524D"/>
                </a:solidFill>
                <a:latin typeface="Arial"/>
                <a:cs typeface="Arial"/>
              </a:rPr>
              <a:t>Gotas</a:t>
            </a:r>
            <a:r>
              <a:rPr lang="en-GB" sz="3500" b="1" dirty="0">
                <a:solidFill>
                  <a:srgbClr val="2A524D"/>
                </a:solidFill>
                <a:latin typeface="Arial"/>
                <a:cs typeface="Arial"/>
              </a:rPr>
              <a:t> de Día </a:t>
            </a:r>
            <a:br>
              <a:rPr lang="en-GB" sz="3500" b="1" dirty="0">
                <a:solidFill>
                  <a:srgbClr val="2A524D"/>
                </a:solidFill>
                <a:latin typeface="Arial"/>
                <a:cs typeface="Arial"/>
              </a:rPr>
            </a:br>
            <a:r>
              <a:rPr lang="en-GB" sz="3500" b="1" dirty="0">
                <a:solidFill>
                  <a:srgbClr val="2A524D"/>
                </a:solidFill>
                <a:latin typeface="Arial"/>
                <a:cs typeface="Arial"/>
              </a:rPr>
              <a:t>y Noche</a:t>
            </a:r>
            <a:endParaRPr lang="en-GB" sz="3500" b="1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78A9CC17-AA49-F0D7-2AA8-6F7CFBEE8112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9F96F0C-11CF-922D-3697-F5B370E3CF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92AC405-9D27-8EAB-CC7D-C1B8DB736E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6446" y="2048311"/>
            <a:ext cx="359925" cy="35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3575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F71BBA-FCDB-411D-C988-808A975FC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971776E-190C-2FCF-BE92-A03258B9F41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6C77762-9C4A-7C52-072F-188074ED446C}"/>
              </a:ext>
            </a:extLst>
          </p:cNvPr>
          <p:cNvSpPr txBox="1"/>
          <p:nvPr/>
        </p:nvSpPr>
        <p:spPr>
          <a:xfrm>
            <a:off x="1067165" y="2077915"/>
            <a:ext cx="4715719" cy="461334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25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b="1" dirty="0">
                <a:solidFill>
                  <a:srgbClr val="2A524D"/>
                </a:solidFill>
                <a:latin typeface="Arial"/>
                <a:cs typeface="Arial"/>
              </a:rPr>
              <a:t>AFIRMACIONES AUTORIZADAS</a:t>
            </a:r>
            <a:endParaRPr lang="en-GB" sz="3200" b="1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Bajo índice glucémico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Contiene aminoácidos de origen vegetal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Buena fuente de DHA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Sin lácteos, soja ni trigo</a:t>
            </a:r>
            <a:endParaRPr lang="es-ES" sz="19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Endulzado con Stevia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Fuente proteína vegetal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Sin saborizantes artificiales</a:t>
            </a:r>
            <a:endParaRPr lang="es-ES" sz="19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Sin conservantes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La biotina contribuye al funcionamiento normal </a:t>
            </a:r>
            <a:br>
              <a:rPr lang="es-ES" alt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s-ES" alt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del sistema nervioso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La biotina contribuye a la metabolización </a:t>
            </a:r>
            <a:br>
              <a:rPr lang="es-ES" alt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s-ES" alt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de los macronutrientes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La biotina contribuye al mantenimiento del cabello y la piel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La vitamina E ayuda a proteger las células frente al </a:t>
            </a:r>
            <a:br>
              <a:rPr lang="es-ES" alt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s-ES" alt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estrés oxidativo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PureNourish</a:t>
            </a:r>
            <a:r>
              <a:rPr lang="es-ES" alt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™ es un complemento alimenticio diseñado para ayudar a la digestión y optimizar la absorción </a:t>
            </a:r>
            <a:br>
              <a:rPr lang="es-ES" alt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s-ES" alt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de nutrientes</a:t>
            </a:r>
            <a:endParaRPr lang="en-US" sz="19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144A467-4921-504C-59BB-B090CF0793B8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PURENOURISH</a:t>
            </a:r>
            <a:r>
              <a:rPr lang="en-GB" sz="3200" b="1" baseline="300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294C009-F17A-EFD2-5331-3ECCB43AFDC8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close-up of a white powder&#10;&#10;AI-generated content may be incorrect.">
            <a:extLst>
              <a:ext uri="{FF2B5EF4-FFF2-40B4-BE49-F238E27FC236}">
                <a16:creationId xmlns:a16="http://schemas.microsoft.com/office/drawing/2014/main" id="{7BBDB816-797C-2FD1-3720-203D5774CED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7268" t="185" r="24238" b="659"/>
          <a:stretch/>
        </p:blipFill>
        <p:spPr>
          <a:xfrm>
            <a:off x="6123616" y="-13800"/>
            <a:ext cx="6068383" cy="6880784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52DEBE9-2885-7E7F-D3B7-FC47D5477C3E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F19F7B-7129-76B7-A800-C52A3FAD98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1EE1BC-B1BD-B51F-5945-2828DBFA7B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5801" y="2055102"/>
            <a:ext cx="359924" cy="359924"/>
          </a:xfrm>
          <a:prstGeom prst="rect">
            <a:avLst/>
          </a:prstGeom>
        </p:spPr>
      </p:pic>
      <p:pic>
        <p:nvPicPr>
          <p:cNvPr id="8" name="Picture 7" descr="A white bag with a picture of a glass of liquid&#10;&#10;AI-generated content may be incorrect.">
            <a:extLst>
              <a:ext uri="{FF2B5EF4-FFF2-40B4-BE49-F238E27FC236}">
                <a16:creationId xmlns:a16="http://schemas.microsoft.com/office/drawing/2014/main" id="{BD75C51F-C3C0-581F-1E5D-42008100E6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90081" y="136397"/>
            <a:ext cx="10735451" cy="5367726"/>
          </a:xfrm>
          <a:prstGeom prst="rect">
            <a:avLst/>
          </a:prstGeom>
          <a:effectLst>
            <a:outerShdw blurRad="244626" dist="38100" dir="2700000" sx="101000" sy="101000" algn="tl" rotWithShape="0">
              <a:prstClr val="black">
                <a:alpha val="4281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509438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8D9B94-99AC-8D27-4EF8-0870C67CE1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AA41C34-E377-1CBA-9592-4DECF1AE2C6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257F651-45D8-8F78-CB2D-26AE623F51B6}"/>
              </a:ext>
            </a:extLst>
          </p:cNvPr>
          <p:cNvSpPr txBox="1"/>
          <p:nvPr/>
        </p:nvSpPr>
        <p:spPr>
          <a:xfrm>
            <a:off x="1067165" y="2028654"/>
            <a:ext cx="4839365" cy="478631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b="1" dirty="0">
                <a:solidFill>
                  <a:srgbClr val="2A524D"/>
                </a:solidFill>
                <a:latin typeface="Arial"/>
                <a:cs typeface="Arial"/>
              </a:rPr>
              <a:t>AFIRMACIONES NO AUTORIZADAS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Elimina la grasa abdominal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Acelera el metabolismo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Cualquier referencia a una condición médica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Apoya el </a:t>
            </a:r>
            <a:r>
              <a:rPr lang="es-E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óptimo</a:t>
            </a:r>
            <a:r>
              <a:rPr lang="es-E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 funcionamiento </a:t>
            </a:r>
            <a:br>
              <a:rPr lang="es-E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s-E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de la memoria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Contribuye al bienestar cardiovascular </a:t>
            </a:r>
            <a:br>
              <a:rPr lang="es-E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s-E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y hepático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Mezcla de probióticos, prebióticos y enzimas</a:t>
            </a:r>
            <a:endParaRPr lang="en-US" altLang="en-US" sz="17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5FA2CB3-1A16-2AAB-BB64-F846EB72188D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PURENOURISH</a:t>
            </a:r>
            <a:r>
              <a:rPr lang="en-GB" sz="3200" b="1" baseline="3000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0BB32A7-D0B7-88D7-497F-ECE34E2FF51E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close-up of a white powder&#10;&#10;AI-generated content may be incorrect.">
            <a:extLst>
              <a:ext uri="{FF2B5EF4-FFF2-40B4-BE49-F238E27FC236}">
                <a16:creationId xmlns:a16="http://schemas.microsoft.com/office/drawing/2014/main" id="{68DE9F9E-AA01-4E1E-47DE-02B88183706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7268" t="185" r="24238" b="659"/>
          <a:stretch/>
        </p:blipFill>
        <p:spPr>
          <a:xfrm>
            <a:off x="6123616" y="-13800"/>
            <a:ext cx="6068383" cy="6880784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7DACF14-6DF0-09EC-2B46-64CD831E9E37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9FD59B0-7D77-8CEE-A1FC-51CEAE869C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3E09E8A-AA11-B9C5-3DD3-33F34B59F4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6446" y="2048311"/>
            <a:ext cx="359925" cy="359925"/>
          </a:xfrm>
          <a:prstGeom prst="rect">
            <a:avLst/>
          </a:prstGeom>
        </p:spPr>
      </p:pic>
      <p:pic>
        <p:nvPicPr>
          <p:cNvPr id="8" name="Picture 7" descr="A white bag with a picture of a glass of liquid&#10;&#10;AI-generated content may be incorrect.">
            <a:extLst>
              <a:ext uri="{FF2B5EF4-FFF2-40B4-BE49-F238E27FC236}">
                <a16:creationId xmlns:a16="http://schemas.microsoft.com/office/drawing/2014/main" id="{E265554C-9285-2761-8F72-97CE768D83D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90081" y="136397"/>
            <a:ext cx="10735451" cy="5367726"/>
          </a:xfrm>
          <a:prstGeom prst="rect">
            <a:avLst/>
          </a:prstGeom>
          <a:effectLst>
            <a:outerShdw blurRad="244626" dist="38100" dir="2700000" sx="101000" sy="101000" algn="tl" rotWithShape="0">
              <a:prstClr val="black">
                <a:alpha val="4281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2348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E922AE-EE9B-F396-3CEF-AA3F4881A5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7F572D3-3859-F7FF-D7C2-17949DB69BB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614DDCD-27F1-A9AC-0214-771D186F283F}"/>
              </a:ext>
            </a:extLst>
          </p:cNvPr>
          <p:cNvSpPr txBox="1"/>
          <p:nvPr/>
        </p:nvSpPr>
        <p:spPr>
          <a:xfrm>
            <a:off x="1067165" y="2036961"/>
            <a:ext cx="4839365" cy="478631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b="1" dirty="0">
                <a:solidFill>
                  <a:srgbClr val="2A524D"/>
                </a:solidFill>
                <a:latin typeface="Arial"/>
                <a:cs typeface="Arial"/>
              </a:rPr>
              <a:t>AFIRMACIONES AUTORIZADAS</a:t>
            </a:r>
            <a:endParaRPr lang="en-GB" sz="2000" b="1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Enriquecido con cacao puro para dar sabor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Está mezclado con granos de cacao valorados no solo por su maravilloso </a:t>
            </a:r>
            <a:br>
              <a:rPr lang="es-E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s-E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sabor sino también por su alto contenido </a:t>
            </a:r>
            <a:br>
              <a:rPr lang="es-E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s-E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en nutrientes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Enriquecido con vitamina B6, </a:t>
            </a:r>
            <a:r>
              <a:rPr lang="es-E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Power</a:t>
            </a:r>
            <a:r>
              <a:rPr lang="es-E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es-ES" altLang="en-US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Boost</a:t>
            </a:r>
            <a:r>
              <a:rPr lang="es-E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contribuye a la reducción del cansancio </a:t>
            </a:r>
            <a:br>
              <a:rPr lang="es-E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s-E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y la fatiga, a la  metabolización de energía, proteínas y glucógeno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Contiene L-glutamina y aminoácidos </a:t>
            </a:r>
            <a:br>
              <a:rPr lang="es-E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es-ES" alt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de cadena ramificada (BCAA)</a:t>
            </a:r>
            <a:endParaRPr lang="en-US" altLang="en-US" sz="17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A69D56F-D540-5676-8C89-977A51F4D353}"/>
              </a:ext>
            </a:extLst>
          </p:cNvPr>
          <p:cNvSpPr txBox="1"/>
          <p:nvPr/>
        </p:nvSpPr>
        <p:spPr>
          <a:xfrm>
            <a:off x="995725" y="69529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 BOOST</a:t>
            </a:r>
            <a:r>
              <a:rPr lang="en-GB" sz="3200" b="1" baseline="3000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>
              <a:solidFill>
                <a:srgbClr val="2A524D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3ABF8F4-B2B8-9666-0EEF-19976BA15FAB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2AFB9A95-8F21-AFE3-3556-3720D797AA3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0602" r="20602"/>
          <a:stretch/>
        </p:blipFill>
        <p:spPr>
          <a:xfrm>
            <a:off x="6123616" y="-13800"/>
            <a:ext cx="6068383" cy="6880784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89DE5BD7-2560-5A51-C077-D16D6CBDD194}"/>
              </a:ext>
            </a:extLst>
          </p:cNvPr>
          <p:cNvSpPr/>
          <p:nvPr/>
        </p:nvSpPr>
        <p:spPr>
          <a:xfrm>
            <a:off x="10810404" y="5504124"/>
            <a:ext cx="1040863" cy="1044057"/>
          </a:xfrm>
          <a:prstGeom prst="roundRect">
            <a:avLst>
              <a:gd name="adj" fmla="val 10638"/>
            </a:avLst>
          </a:prstGeom>
          <a:solidFill>
            <a:schemeClr val="bg1"/>
          </a:solidFill>
          <a:ln w="76200">
            <a:solidFill>
              <a:srgbClr val="2A524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3935C01-496C-258D-BCA2-31C28CD202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99035" y="5594352"/>
            <a:ext cx="863600" cy="863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FEF9DC4-20BC-0AD5-2AD8-477EE2B406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5801" y="2055102"/>
            <a:ext cx="359924" cy="359924"/>
          </a:xfrm>
          <a:prstGeom prst="rect">
            <a:avLst/>
          </a:prstGeom>
        </p:spPr>
      </p:pic>
      <p:pic>
        <p:nvPicPr>
          <p:cNvPr id="14" name="Picture 13" descr="A white bag with a yellow object on it&#10;&#10;AI-generated content may be incorrect.">
            <a:extLst>
              <a:ext uri="{FF2B5EF4-FFF2-40B4-BE49-F238E27FC236}">
                <a16:creationId xmlns:a16="http://schemas.microsoft.com/office/drawing/2014/main" id="{0C3C7CA8-D444-4AD2-C6D3-58993234784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7413" y="320757"/>
            <a:ext cx="5911294" cy="6032500"/>
          </a:xfrm>
          <a:prstGeom prst="rect">
            <a:avLst/>
          </a:prstGeom>
          <a:effectLst>
            <a:outerShdw blurRad="280977" dist="38100" dir="2700000" sx="102832" sy="102832" algn="tl" rotWithShape="0">
              <a:prstClr val="black">
                <a:alpha val="38964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184481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B993DE828B33D4BB307BFF3B466BD88" ma:contentTypeVersion="17" ma:contentTypeDescription="Create a new document." ma:contentTypeScope="" ma:versionID="b8601b64f93788d6a569362cbda7247f">
  <xsd:schema xmlns:xsd="http://www.w3.org/2001/XMLSchema" xmlns:xs="http://www.w3.org/2001/XMLSchema" xmlns:p="http://schemas.microsoft.com/office/2006/metadata/properties" xmlns:ns2="ac47c31f-e4e2-414c-84c8-745e194070db" xmlns:ns3="478b2b3f-10ef-4a8b-8fcb-e5f44c73c9b4" targetNamespace="http://schemas.microsoft.com/office/2006/metadata/properties" ma:root="true" ma:fieldsID="feedf801ae47c2b03d3537bf868af0cf" ns2:_="" ns3:_="">
    <xsd:import namespace="ac47c31f-e4e2-414c-84c8-745e194070db"/>
    <xsd:import namespace="478b2b3f-10ef-4a8b-8fcb-e5f44c73c9b4"/>
    <xsd:element name="properties">
      <xsd:complexType>
        <xsd:sequence>
          <xsd:element name="documentManagement">
            <xsd:complexType>
              <xsd:all>
                <xsd:element ref="ns2:FolderType" minOccurs="0"/>
                <xsd:element ref="ns2:MediaServiceMetadata" minOccurs="0"/>
                <xsd:element ref="ns2:MediaServiceFastMetadata" minOccurs="0"/>
                <xsd:element ref="ns2:Note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c47c31f-e4e2-414c-84c8-745e194070db" elementFormDefault="qualified">
    <xsd:import namespace="http://schemas.microsoft.com/office/2006/documentManagement/types"/>
    <xsd:import namespace="http://schemas.microsoft.com/office/infopath/2007/PartnerControls"/>
    <xsd:element name="FolderType" ma:index="8" nillable="true" ma:displayName="Folder Type" ma:format="Dropdown" ma:internalName="FolderType">
      <xsd:simpleType>
        <xsd:restriction base="dms:Text">
          <xsd:maxLength value="255"/>
        </xsd:restriction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Notes" ma:index="11" nillable="true" ma:displayName="Notes" ma:format="Dropdown" ma:internalName="Notes">
      <xsd:simpleType>
        <xsd:restriction base="dms:Text">
          <xsd:maxLength value="255"/>
        </xsd:restriction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841ed36a-308e-400b-9e65-c9f49b8f0d0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8b2b3f-10ef-4a8b-8fcb-e5f44c73c9b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b6708073-b5a1-46f5-b108-0811e610ffc2}" ma:internalName="TaxCatchAll" ma:showField="CatchAllData" ma:web="478b2b3f-10ef-4a8b-8fcb-e5f44c73c9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78b2b3f-10ef-4a8b-8fcb-e5f44c73c9b4" xsi:nil="true"/>
    <lcf76f155ced4ddcb4097134ff3c332f xmlns="ac47c31f-e4e2-414c-84c8-745e194070db">
      <Terms xmlns="http://schemas.microsoft.com/office/infopath/2007/PartnerControls"/>
    </lcf76f155ced4ddcb4097134ff3c332f>
    <FolderType xmlns="ac47c31f-e4e2-414c-84c8-745e194070db" xsi:nil="true"/>
    <Notes xmlns="ac47c31f-e4e2-414c-84c8-745e194070db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910886D-11B1-4046-9AD4-50DEBAF0486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c47c31f-e4e2-414c-84c8-745e194070db"/>
    <ds:schemaRef ds:uri="478b2b3f-10ef-4a8b-8fcb-e5f44c73c9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9D3D0A2-BC08-491A-9989-C42D7D77E520}">
  <ds:schemaRefs>
    <ds:schemaRef ds:uri="6dadf7cb-6078-4d64-a7c5-61b5568edd56"/>
    <ds:schemaRef ds:uri="eaf553aa-d6a9-4711-b68e-9796e0c022f3"/>
    <ds:schemaRef ds:uri="http://schemas.microsoft.com/office/2006/metadata/properties"/>
    <ds:schemaRef ds:uri="http://schemas.microsoft.com/office/infopath/2007/PartnerControls"/>
    <ds:schemaRef ds:uri="478b2b3f-10ef-4a8b-8fcb-e5f44c73c9b4"/>
    <ds:schemaRef ds:uri="ac47c31f-e4e2-414c-84c8-745e194070db"/>
  </ds:schemaRefs>
</ds:datastoreItem>
</file>

<file path=customXml/itemProps3.xml><?xml version="1.0" encoding="utf-8"?>
<ds:datastoreItem xmlns:ds="http://schemas.openxmlformats.org/officeDocument/2006/customXml" ds:itemID="{FA033015-7B2D-499B-9F30-3F7D0D9D770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2304</Words>
  <Application>Microsoft Macintosh PowerPoint</Application>
  <PresentationFormat>Widescreen</PresentationFormat>
  <Paragraphs>314</Paragraphs>
  <Slides>36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0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Erica Bui</dc:creator>
  <cp:lastModifiedBy>Katharina Schlottke</cp:lastModifiedBy>
  <cp:revision>213</cp:revision>
  <dcterms:created xsi:type="dcterms:W3CDTF">2024-10-22T09:44:30Z</dcterms:created>
  <dcterms:modified xsi:type="dcterms:W3CDTF">2025-10-07T08:47:50Z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227fc4-0160-4f97-9aff-69e015a65ad2_Enabled">
    <vt:lpwstr>true</vt:lpwstr>
  </property>
  <property fmtid="{D5CDD505-2E9C-101B-9397-08002B2CF9AE}" pid="3" name="MSIP_Label_6b227fc4-0160-4f97-9aff-69e015a65ad2_SetDate">
    <vt:lpwstr>2025-08-27T14:56:04Z</vt:lpwstr>
  </property>
  <property fmtid="{D5CDD505-2E9C-101B-9397-08002B2CF9AE}" pid="4" name="MSIP_Label_6b227fc4-0160-4f97-9aff-69e015a65ad2_Method">
    <vt:lpwstr>Standard</vt:lpwstr>
  </property>
  <property fmtid="{D5CDD505-2E9C-101B-9397-08002B2CF9AE}" pid="5" name="MSIP_Label_6b227fc4-0160-4f97-9aff-69e015a65ad2_Name">
    <vt:lpwstr>Confidential-No Encryption</vt:lpwstr>
  </property>
  <property fmtid="{D5CDD505-2E9C-101B-9397-08002B2CF9AE}" pid="6" name="MSIP_Label_6b227fc4-0160-4f97-9aff-69e015a65ad2_SiteId">
    <vt:lpwstr>599e51d6-2f8c-4347-8e59-1f795a51a98c</vt:lpwstr>
  </property>
  <property fmtid="{D5CDD505-2E9C-101B-9397-08002B2CF9AE}" pid="7" name="MSIP_Label_6b227fc4-0160-4f97-9aff-69e015a65ad2_ActionId">
    <vt:lpwstr>9c2c3eed-7763-4391-85ce-2b4f11c41550</vt:lpwstr>
  </property>
  <property fmtid="{D5CDD505-2E9C-101B-9397-08002B2CF9AE}" pid="8" name="MSIP_Label_6b227fc4-0160-4f97-9aff-69e015a65ad2_ContentBits">
    <vt:lpwstr>0</vt:lpwstr>
  </property>
  <property fmtid="{D5CDD505-2E9C-101B-9397-08002B2CF9AE}" pid="9" name="MSIP_Label_6b227fc4-0160-4f97-9aff-69e015a65ad2_Tag">
    <vt:lpwstr>10, 3, 0, 1</vt:lpwstr>
  </property>
  <property fmtid="{D5CDD505-2E9C-101B-9397-08002B2CF9AE}" pid="10" name="ContentTypeId">
    <vt:lpwstr>0x0101000B993DE828B33D4BB307BFF3B466BD88</vt:lpwstr>
  </property>
  <property fmtid="{D5CDD505-2E9C-101B-9397-08002B2CF9AE}" pid="11" name="MediaServiceImageTags">
    <vt:lpwstr/>
  </property>
</Properties>
</file>