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434" r:id="rId2"/>
    <p:sldId id="257" r:id="rId3"/>
    <p:sldId id="2145710174" r:id="rId4"/>
    <p:sldId id="2145710154" r:id="rId5"/>
    <p:sldId id="2145710155" r:id="rId6"/>
    <p:sldId id="2145710156" r:id="rId7"/>
    <p:sldId id="2145710157" r:id="rId8"/>
    <p:sldId id="2145710158" r:id="rId9"/>
    <p:sldId id="2145710159" r:id="rId10"/>
    <p:sldId id="2145710160" r:id="rId11"/>
    <p:sldId id="2145710161" r:id="rId12"/>
    <p:sldId id="2145710162" r:id="rId13"/>
    <p:sldId id="427" r:id="rId14"/>
    <p:sldId id="436" r:id="rId15"/>
    <p:sldId id="437" r:id="rId16"/>
    <p:sldId id="438" r:id="rId17"/>
    <p:sldId id="439" r:id="rId18"/>
    <p:sldId id="440" r:id="rId19"/>
    <p:sldId id="441" r:id="rId20"/>
    <p:sldId id="429" r:id="rId21"/>
    <p:sldId id="442" r:id="rId22"/>
    <p:sldId id="443" r:id="rId23"/>
    <p:sldId id="2145710163" r:id="rId24"/>
    <p:sldId id="2145710169" r:id="rId25"/>
    <p:sldId id="2145710170" r:id="rId26"/>
    <p:sldId id="2145710164" r:id="rId27"/>
    <p:sldId id="2145710171" r:id="rId28"/>
    <p:sldId id="2145710165" r:id="rId29"/>
    <p:sldId id="2145710172" r:id="rId30"/>
    <p:sldId id="2145710173" r:id="rId31"/>
    <p:sldId id="444" r:id="rId32"/>
    <p:sldId id="445" r:id="rId33"/>
    <p:sldId id="446" r:id="rId34"/>
    <p:sldId id="447" r:id="rId35"/>
    <p:sldId id="274" r:id="rId36"/>
    <p:sldId id="259" r:id="rId37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FA46CE-D4CA-443A-80E0-761908369C09}" name="Dovile Minkeviciute" initials="DM" userId="S::dovilem@partner.co::b37bedab-5d6d-4e1c-bc9b-1aaf86c1fe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D7B323-F0BE-4359-8EC5-DC45F92FC9AD}" v="77" dt="2025-11-09T22:38:49.500"/>
    <p1510:client id="{F81DEA10-CF7E-4B7C-B3B2-57934089557F}" v="228" dt="2025-11-10T12:11:25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11"/>
    <p:restoredTop sz="94635"/>
  </p:normalViewPr>
  <p:slideViewPr>
    <p:cSldViewPr snapToGrid="0" showGuides="1">
      <p:cViewPr varScale="1">
        <p:scale>
          <a:sx n="113" d="100"/>
          <a:sy n="113" d="100"/>
        </p:scale>
        <p:origin x="20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11/11/25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250D2-48A9-07E6-A463-9D750837E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2D86D-715B-8A49-1C6D-DFD485E63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8E59A-18CF-EF4B-2C42-DBCEBDA7C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F776A-D02B-B1CD-AA89-FF7DAFB38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7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1BFBE-E14B-B0F1-8F8C-287C7006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79123-9076-8AB9-79CE-2DC33EDB6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0EC40-FEB4-420B-AA7D-37ACD7A06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9ABD-8C82-0A95-9D43-010D1F013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10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19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85222-7C35-E49D-06D9-01E0A15DC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B803D4-ADE7-A126-A934-043FB21BB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C89945-11B7-C0BA-CEF3-12E871813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5A0B3-B936-7C8E-D59B-B3A30EFB4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21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E97E9-4C91-02E7-DDDD-03A46865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C38CE-AB14-E7CC-EB71-A9FE52430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1EF12B-8A6B-5F0A-015E-56E9804CB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8D3ED-58FC-A23A-8F26-CCC18AB77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66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0C5B1-37E0-E0A5-79B3-1BAF2A883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A0906A-04F7-F2F3-F566-D131FB1B8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7FF99-1ADD-9778-56D2-B7357A687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DAC13-9AE4-25F1-F428-834AEFA00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87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91D74-A89A-7E91-8DE8-9F3404DAB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1C7AD2-D536-67B2-DB9A-9F797D961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53D31-EABE-3F4E-624D-893157AAF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38EC6-00A6-95AE-3F2E-811E1C8B4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09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496A5-F554-B379-A5DD-7D818A8A6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519942-D620-2DBB-73EE-A443C0866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B5C518-45AE-8DA7-3F3A-6B1DC5215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AD121-28E2-72C9-FEDD-1B22BEDA8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92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6D571-C268-B042-CBAA-FDD25FA7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030CB9-54BD-887F-0421-35C6E7412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8D766-B03D-E9E3-DAA0-AA5BF0CB3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A2F3B-C2C9-1EAF-7DEC-EA92F0051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90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179D8-5264-3603-548D-C2BC1F9F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28FB9-6C35-2077-9E96-F5EFFB93F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EEB6C-0244-F2F5-BB2A-39A177CD0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98899-AE52-D8E1-E915-DFE1D08CA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09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E1D5-0099-F7E3-B4D0-4D8DE30A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2173C-F03F-7236-C425-4FBFF2EE29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5F3EC-C429-7A54-6E2B-019201BAB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00966-A3C3-E00E-015C-9FA8C7D06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0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2265B-0905-7080-EDB2-BDA060A55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F55DD-FA8C-E683-4F23-F91CC32F7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5C4D0-3886-2CFA-72EE-66657062E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5857B-4AFD-E025-7EE7-2C6931828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379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Merci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03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9038C-DD6E-0A8E-080D-045AE5A2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8424AA-221F-E90F-DFBB-A54609B68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A44FEA-2BD6-9AE9-DCC4-8B3CEE8AC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3C749-F3D1-9A27-3E8C-E457446CF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01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044AE-5048-8301-782F-A9D7094D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60AE81-3CDB-FAF1-2B4A-25BC082DA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7D988-7945-BEDB-017E-BA3C67E35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74B28-8A19-56E0-6F1E-7BA4BB01A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87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CE23-9FA6-A98B-3372-7E6AF98F0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B1B21-9F5E-E912-9A9B-59B47FE40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9156BE-361D-CE85-34BD-A01A8CC74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11A97-8B27-40BF-CF1E-FBB5B4E28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1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F9FC-4E4F-C419-61C9-03CD551D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1001DA-12BF-381C-023D-A8DEF25F5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8E43A6-D8B3-D322-040C-CB669E3E7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F7FD3-759D-0D72-EA8F-46B8940E0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0C280-EDFA-473C-2A5F-547AD68F7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879546-EDF7-041A-E7E6-F8055F71C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2C510-4D24-517B-282F-64AB0CECC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7DECA-7E46-C696-D6A3-4396D536D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5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030EE-DE2B-473B-448C-88109DA79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DD9D2-DC8D-99BC-5724-F819A0D3C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A0FD8-11D5-3084-6F6B-A2E2A18B6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87A61-ED5A-5157-892B-011F2076A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31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D719-FBCB-1D6C-C730-EBFC7DC6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ECDD6-A335-550A-C1B5-E8FA3C6D7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2A45-0A3E-87B0-9E00-401899A01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44BE3-3924-D676-9A35-3E2643E32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11/11/25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1.emf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4.emf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4.emf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microsoft.com/office/2007/relationships/hdphoto" Target="../media/hdphoto3.wdp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microsoft.com/office/2007/relationships/hdphoto" Target="../media/hdphoto4.wdp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1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5.em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C22A-4352-965B-DC13-C28C151F9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EE477-17F5-9C94-548A-30C8E2FF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F327CD-C4F9-DCB4-A1E0-1A6D6B5B3B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A36B9-066C-980A-1E9A-6F9628F54A1B}"/>
              </a:ext>
            </a:extLst>
          </p:cNvPr>
          <p:cNvSpPr/>
          <p:nvPr/>
        </p:nvSpPr>
        <p:spPr>
          <a:xfrm>
            <a:off x="-113025" y="139755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85B4FC-0BCF-0C74-F24A-6F7F5A7C0AFF}"/>
              </a:ext>
            </a:extLst>
          </p:cNvPr>
          <p:cNvSpPr txBox="1"/>
          <p:nvPr/>
        </p:nvSpPr>
        <p:spPr>
          <a:xfrm>
            <a:off x="744872" y="4453441"/>
            <a:ext cx="10263554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fr-F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L'ÉQUIPE CHARGÉE DE LA CONFORMITÉ EMEA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86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252DB-2366-F409-DF9E-EC3923AC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BE3CD8-6BE5-1451-2462-83D2FA9243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2094C5-E821-9F24-33E3-01E67D402735}"/>
              </a:ext>
            </a:extLst>
          </p:cNvPr>
          <p:cNvSpPr txBox="1"/>
          <p:nvPr/>
        </p:nvSpPr>
        <p:spPr>
          <a:xfrm>
            <a:off x="1067165" y="2025672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Stimule le métabolisme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Prévient les complications liées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aux maladies hépatiques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Toute référence à une affection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médicale ou à un diagnostic spécifique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45586B-CEA8-EDD9-B655-202A99D8B66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EF6965-FA4A-4929-FFEA-438987D964B6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5A9C342-9567-CC6B-9DBC-B84100C2AC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25608E-EF11-04ED-DC5D-192A9A78BFA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15E74E-DDA8-2C89-CD73-F4E5448DB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60EF40-236F-FA21-874C-A29859C16D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60" r="8360"/>
          <a:stretch/>
        </p:blipFill>
        <p:spPr>
          <a:xfrm>
            <a:off x="6700826" y="298244"/>
            <a:ext cx="4904468" cy="6009898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34DD5D-F0A9-0C66-63AC-27C86509AF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8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9BD2C-BCEB-556F-0FC3-16F262747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B382D7-30D2-67EC-BCF9-D981C22453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43E000-9555-B2AF-DD71-AA649C700CB3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Aromatisé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à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l'extrait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mandarine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à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papaye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séchée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Renforce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cheveux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et les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ongles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système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immunitaire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Santé des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cheveux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l'Aquamin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™, un extrait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d'algues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riches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minéraux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biodisponibles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Enrichi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pour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favoriser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santé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la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peau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utiliser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avec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PureNourish</a:t>
            </a:r>
            <a:r>
              <a:rPr lang="en-US" altLang="en-US" sz="1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3000 mg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d'électrolytes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ajoutés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Faible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indice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glycémique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 et sans gluten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BDD53-A8F5-7F0E-5CF6-7A6F2BA07AC0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881AB8-2667-A0BD-68B1-21AD073B498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C6F3F71-E407-E81D-A532-F920B3C286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EA86AA-02DC-F331-F7C0-3A65B5E7CB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5B24831-6413-29C2-91CF-F2154F0CF2D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7957A7-DE18-675E-2BC0-CC08F0D98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84FA1E-CD5C-E9DC-B9DA-7F6CBFF7B3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5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CF8A0-1525-B404-DC8F-59FF9EAB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586CC9F-F1DB-6A00-F80C-BD53F69257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26DB3F-EF15-D9DD-BBD8-038095D1811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9F037C-0EBD-D865-6E7E-C8F31C06601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85E024A-97BD-7893-C507-44455B34A4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E847B5-DA10-D866-1B1F-CBA7BA8975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45C033-8A6A-AD3C-3F88-95B7BECFDA6C}"/>
              </a:ext>
            </a:extLst>
          </p:cNvPr>
          <p:cNvSpPr txBox="1"/>
          <p:nvPr/>
        </p:nvSpPr>
        <p:spPr>
          <a:xfrm>
            <a:off x="1067165" y="2025672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Favorise la pousse des cheveux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Donne des cheveux plus volumineux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plus épais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améliorer la cellulite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lutter contre : la chute des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cheveux, les ongles cassants,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peau terne, l'alopécie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B59F5E3-19E3-A503-4928-6DE447E6FCC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BCB0C-D4E4-7098-8BCC-0BAC44CDF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4207E51-4CE9-6646-9F4B-A871BADE92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6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EF60D-501F-FB9E-C95C-224DC739F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630BFD-5934-65A8-34B7-928598CFBF06}"/>
              </a:ext>
            </a:extLst>
          </p:cNvPr>
          <p:cNvSpPr txBox="1"/>
          <p:nvPr/>
        </p:nvSpPr>
        <p:spPr>
          <a:xfrm>
            <a:off x="1067165" y="2060398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6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Fonction musculaire normale et maintenance d'une ossature normale grâce au calcium,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 magnésium et à la vitamine 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Maintenance d'une ossature normale grâce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la vitamine 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Fonctionnement normal du système immunitaire grâce à la vitamine 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magnésium contribue à réduire la fatigue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l'épuisement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magnésium contribue au fonctionnement normal du système nerveux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K contribue à la coagulation sanguine normale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D contribue à un taux de calcium sanguin normal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281DA-81DF-2929-83A6-6DBE6B96921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F18A6F-D2E2-1EBD-0240-0DC68B9AAFB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E43AA8F0-903B-4F0A-95B9-DD6308FF3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4B82E0-4A11-0278-0B61-D1E6B7B87C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8725A0D9-C234-20B1-7B64-377B45A30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80" y="387458"/>
            <a:ext cx="4572000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3DE206A-9CEC-5BE7-F2F9-41BA901C4E3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50A389-8ED1-5459-3B94-EF09266712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5EFB6B-1567-316D-F90F-5DADF8C156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6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B7EAB-5688-0F16-2568-D14468ED3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C7AF99-C068-00AE-A5D5-7E24CA251BAD}"/>
              </a:ext>
            </a:extLst>
          </p:cNvPr>
          <p:cNvSpPr txBox="1"/>
          <p:nvPr/>
        </p:nvSpPr>
        <p:spPr>
          <a:xfrm>
            <a:off x="1067165" y="2015380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Prévient l'inflammation musculaire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Prévient l'ostéoporose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l'inflammation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Favorise la santé nerveuse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Contribue au fonctionnement optimal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cellules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corriger les carences nutritionnelles</a:t>
            </a:r>
            <a:endParaRPr lang="en-D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CC5F48-7F84-527C-D222-5326E314800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16552D9-D2D0-A63D-4D2D-378DD343A4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49BDE09B-4E6D-244A-3924-5A0BFA5FF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pic>
        <p:nvPicPr>
          <p:cNvPr id="6" name="Picture 5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541F732D-7F01-1575-514D-1950942EE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580" y="387458"/>
            <a:ext cx="457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66D70A-8447-5AFD-B1FA-AC6885E3B6A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F565A96-C878-51C8-E9F4-5BA4F1D5816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A81A52-97B1-381D-1789-EFCB185EB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CEBD1A-FA28-67E8-E99B-D6D6DA700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6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6CDED-B2A3-D59F-092A-F85B79D72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774E98B-8F9B-5306-F178-E6620B8B1D80}"/>
              </a:ext>
            </a:extLst>
          </p:cNvPr>
          <p:cNvSpPr txBox="1"/>
          <p:nvPr/>
        </p:nvSpPr>
        <p:spPr>
          <a:xfrm>
            <a:off x="1067165" y="2015794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Contribue à augmenter la vigilance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à améliorer la concentration grâce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la caféine</a:t>
            </a:r>
            <a:endParaRPr lang="en-D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E45F4E-EC18-8D07-538C-7C1B06D834A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1ED189-B08E-99DC-5CBC-17A8FE02F3E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08BEE9E7-D672-B966-953D-8027A504D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D3B555-F8D8-0976-A2C0-5CFDCF49B8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4671375-4BAD-9BD2-305D-FC26B4BEB62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7863CCB-0ECC-78C9-5A4B-E91602489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F624F6-F58C-3C13-267D-88875924F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  <p:pic>
        <p:nvPicPr>
          <p:cNvPr id="2" name="Picture 1" descr="A white bottle with red text and black text&#10;&#10;AI-generated content may be incorrect.">
            <a:extLst>
              <a:ext uri="{FF2B5EF4-FFF2-40B4-BE49-F238E27FC236}">
                <a16:creationId xmlns:a16="http://schemas.microsoft.com/office/drawing/2014/main" id="{0A46D7AC-B198-3C03-809F-A1A8D8C926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426208" y="1506072"/>
            <a:ext cx="1733615" cy="41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13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A1E1D-80F4-92CA-F547-45A32183D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4FF60C-DBF5-1764-DD78-49FBCF09BF95}"/>
              </a:ext>
            </a:extLst>
          </p:cNvPr>
          <p:cNvSpPr txBox="1"/>
          <p:nvPr/>
        </p:nvSpPr>
        <p:spPr>
          <a:xfrm>
            <a:off x="1067165" y="2015380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Toute référence aux sujets ci-dessous 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Troubles mentaux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Maladies cognitives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Graisse viscérale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Graisse abdominale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Perte de poids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Amélioration de l'humeur</a:t>
            </a:r>
            <a:endParaRPr lang="en-D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986C85-6847-96FF-6115-51FDF7B4A9E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638D36C-2F19-FD9B-BD7D-7CD76EDEFA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D27841C4-3BB2-82EF-30AF-4F5B82E024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09295D-48A4-5B04-14CC-2593DDBCA24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DC79D51-5F4E-C8CA-4345-079B7921343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6CDCD5-E87C-55A2-9321-28A14A109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29B9BD-ED71-3646-630B-F84E550F5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  <p:pic>
        <p:nvPicPr>
          <p:cNvPr id="4" name="Picture 3" descr="A white bottle with red text and black text&#10;&#10;AI-generated content may be incorrect.">
            <a:extLst>
              <a:ext uri="{FF2B5EF4-FFF2-40B4-BE49-F238E27FC236}">
                <a16:creationId xmlns:a16="http://schemas.microsoft.com/office/drawing/2014/main" id="{428B3DD1-DA37-48EA-C420-4EC41F1236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426208" y="1506072"/>
            <a:ext cx="1733615" cy="41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58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2820B-9084-3591-E42F-D609B45E6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D6E543-2F7C-F615-4619-5817CB6726EC}"/>
              </a:ext>
            </a:extLst>
          </p:cNvPr>
          <p:cNvSpPr txBox="1"/>
          <p:nvPr/>
        </p:nvSpPr>
        <p:spPr>
          <a:xfrm>
            <a:off x="1067165" y="2015242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la santé normale de la peau grâce à la formation de collagène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avec la vitamine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Contribue à la protection des cellules contre le stress oxydatif avec la vitamine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la formation de collagène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pour le fonctionnement normal des vaisseaux sanguins avec la vitamine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le fonctionnement du système immunitaire avec la vitamine C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FAB67-D354-413E-F8DF-8109DEF2196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64F1F0-D399-9F31-7C33-844289F7401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B488621-8F89-42D8-8C8F-2A92EFF293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2" name="Picture 11" descr="A bunch of grapes on a vine&#10;&#10;Description automatically generated">
            <a:extLst>
              <a:ext uri="{FF2B5EF4-FFF2-40B4-BE49-F238E27FC236}">
                <a16:creationId xmlns:a16="http://schemas.microsoft.com/office/drawing/2014/main" id="{7004171E-E202-7A3E-C1D7-8F60FF1A47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pic>
        <p:nvPicPr>
          <p:cNvPr id="13" name="Picture 12" descr="A white bottle with purple text&#10;&#10;AI-generated content may be incorrect.">
            <a:extLst>
              <a:ext uri="{FF2B5EF4-FFF2-40B4-BE49-F238E27FC236}">
                <a16:creationId xmlns:a16="http://schemas.microsoft.com/office/drawing/2014/main" id="{8C06E8DF-F741-4180-0B68-0E72366DA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329" y="1606725"/>
            <a:ext cx="2245949" cy="3632501"/>
          </a:xfrm>
          <a:prstGeom prst="rect">
            <a:avLst/>
          </a:prstGeom>
          <a:effectLst>
            <a:outerShdw blurRad="309477" dist="302244" dir="2700000" sx="102388" sy="102388" algn="tl" rotWithShape="0">
              <a:prstClr val="black">
                <a:alpha val="63418"/>
              </a:prst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C19B380-3347-A626-9032-A8AD3B58DA8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5C2B034-88C5-D81F-48F6-3A8670963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9AFD0F-938D-39B8-10E7-53C098274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64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1DCDD-B2EB-BDB0-8C08-E111E6A9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CACCEE0-A557-E56A-41A6-E08A80DE5679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GB" sz="2200" b="1" dirty="0">
                <a:solidFill>
                  <a:srgbClr val="2A524D"/>
                </a:solidFill>
              </a:rPr>
              <a:t>BIENFAITS DES INGRÉDIENTS</a:t>
            </a:r>
            <a:endParaRPr lang="en-GB" sz="2200" dirty="0">
              <a:solidFill>
                <a:srgbClr val="2A524D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br>
              <a:rPr lang="fr-FR" sz="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Extrait de pépins et d'écorce de raisin :</a:t>
            </a:r>
          </a:p>
          <a:p>
            <a:r>
              <a:rPr lang="fr-F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études scientifiques ont démontré qu'il existe un effet synergique lorsque l'on consomme simultanément de la vitamine C et de l'extrait de pépins de raisin. Ils renforcent mutuellement leurs bienfaits.</a:t>
            </a:r>
          </a:p>
          <a:p>
            <a:endParaRPr lang="en-US" alt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Vitamine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 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           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Soutient la formation de collagène pour le fonctionnement normal des vaisseaux sanguins, la santé normale de la peau grâce à la formation de collagène, le fonctionnement normal du système immunitaire et contribue à la protection des cellules contre le stress oxydatif.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Bioflavonoïdes</a:t>
            </a:r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d'agrumes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r>
              <a:rPr lang="fr-F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phytonutriments</a:t>
            </a:r>
            <a:r>
              <a:rPr lang="fr-F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sont présents dans la plupart </a:t>
            </a:r>
            <a:br>
              <a:rPr lang="fr-F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fruits, en particulier les agrumes.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4DF3E6-5085-6074-1E2B-E2C2F29C85C5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A107FF-1FF2-F9E5-F66C-26EBD992F12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DC4F3C2-F9DE-F648-F488-CC937BF89F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EE5CD3A0-7B80-7D32-0919-5E2878ADCF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pic>
        <p:nvPicPr>
          <p:cNvPr id="3" name="Picture 2" descr="A white bottle with purple text&#10;&#10;AI-generated content may be incorrect.">
            <a:extLst>
              <a:ext uri="{FF2B5EF4-FFF2-40B4-BE49-F238E27FC236}">
                <a16:creationId xmlns:a16="http://schemas.microsoft.com/office/drawing/2014/main" id="{6B346253-059B-A9C3-4A71-949441579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329" y="1606725"/>
            <a:ext cx="2245949" cy="3632501"/>
          </a:xfrm>
          <a:prstGeom prst="rect">
            <a:avLst/>
          </a:prstGeom>
          <a:effectLst>
            <a:outerShdw blurRad="309477" dist="302244" dir="2700000" sx="102388" sy="102388" algn="tl" rotWithShape="0">
              <a:prstClr val="black">
                <a:alpha val="63418"/>
              </a:prstClr>
            </a:outerShdw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FA26044-39A9-617C-982D-F7DEBF2D6D8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13EC1C-1107-36ED-A2B0-2A142BA83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77552-5CC4-41EA-D147-2A815FD28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E2B094C-B9DC-AE5D-0539-1124FB4BD6A8}"/>
              </a:ext>
            </a:extLst>
          </p:cNvPr>
          <p:cNvSpPr txBox="1"/>
          <p:nvPr/>
        </p:nvSpPr>
        <p:spPr>
          <a:xfrm>
            <a:off x="1067165" y="2015242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Élimine les varices, la cellulite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la rétention d’eau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les vergetures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Les virus ne sont plus un problème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 vous prenez </a:t>
            </a:r>
            <a:r>
              <a:rPr lang="fr-F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Vináli</a:t>
            </a:r>
            <a:endParaRPr lang="fr-F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Guérit/restaure les nerfs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détoxifier votre corps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Corrige les carences en vitamine C</a:t>
            </a:r>
            <a:endParaRPr lang="en-D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7AA58-7D80-45C0-D9EE-F7D44BC6D6E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2745AE-E7DE-37E3-59E7-89D267206BFD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1865418-B97D-FD2D-97B6-F3B5D3CAB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AE4E9820-BD46-6B61-A8BB-0F4D5868EA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pic>
        <p:nvPicPr>
          <p:cNvPr id="3" name="Picture 2" descr="A white bottle with purple text&#10;&#10;AI-generated content may be incorrect.">
            <a:extLst>
              <a:ext uri="{FF2B5EF4-FFF2-40B4-BE49-F238E27FC236}">
                <a16:creationId xmlns:a16="http://schemas.microsoft.com/office/drawing/2014/main" id="{0C6EE51F-6E55-BF15-8112-682EE7E3D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329" y="1606725"/>
            <a:ext cx="2245949" cy="3632501"/>
          </a:xfrm>
          <a:prstGeom prst="rect">
            <a:avLst/>
          </a:prstGeom>
          <a:effectLst>
            <a:outerShdw blurRad="309477" dist="302244" dir="2700000" sx="102388" sy="102388" algn="tl" rotWithShape="0">
              <a:prstClr val="black">
                <a:alpha val="63418"/>
              </a:prstClr>
            </a:outerShdw>
          </a:effectLst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66EF5A-235B-3269-2CDA-006A4FDE8A3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DACF0E-6C17-9D6A-8B04-023A6E2E1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0C9C19-6DCE-2499-8960-9387BBF350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7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37D38-93BF-05A3-F87C-A402760CD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ED3FD1D-0BA9-BEEC-9E77-7CC5B72AA50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055291-1CC9-37D9-0453-103C7DA6A894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9BC795B-133D-658C-850E-02C593DA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D5F433-AE75-8A4F-3082-64F35D0057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78" r="1435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A6C6EF-D7E5-950E-E21B-59E178BC1BC0}"/>
              </a:ext>
            </a:extLst>
          </p:cNvPr>
          <p:cNvSpPr txBox="1"/>
          <p:nvPr/>
        </p:nvSpPr>
        <p:spPr>
          <a:xfrm>
            <a:off x="1067165" y="2015242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la santé et le bien-être </a:t>
            </a:r>
            <a:b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général grâce au raisin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la santé du système immunitaire grâce au </a:t>
            </a:r>
            <a:r>
              <a:rPr lang="fr-FR" alt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endParaRPr lang="fr-FR" alt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une alimentation saine </a:t>
            </a:r>
            <a:b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grâce au raisin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du raisin, qui contribue </a:t>
            </a:r>
            <a:b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la protection des cellules contre </a:t>
            </a:r>
            <a:b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stress oxydatif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de puissants </a:t>
            </a:r>
            <a:r>
              <a:rPr lang="fr-FR" alt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adaptogènes</a:t>
            </a:r>
            <a:endParaRPr lang="en-DE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-up of a plant&#10;&#10;Description automatically generated">
            <a:extLst>
              <a:ext uri="{FF2B5EF4-FFF2-40B4-BE49-F238E27FC236}">
                <a16:creationId xmlns:a16="http://schemas.microsoft.com/office/drawing/2014/main" id="{7A177F9A-2081-E53C-34B2-2F540FDD1E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2C8586-0E4A-CDEC-A973-738A6F10E6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BF4A9B30-8316-7C4C-52EA-BC479BBE4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F9E63C6-A919-683B-7BC2-45B59AB3427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DE45D8-6380-83EB-E8B2-21D9A060DA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908F56-9F0A-109F-D13C-11336D4F9A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15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62FAE-7F60-1B9B-2A54-5763CC102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43F58B-13B2-2D5B-D396-42F03E300E5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7E3681-4808-2635-2EBD-09AF26B84003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70A69B3-4F51-2264-D2F5-415ECABF0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03A705-BAC6-A94A-F5C0-FC56BCB4EEAD}"/>
              </a:ext>
            </a:extLst>
          </p:cNvPr>
          <p:cNvSpPr txBox="1"/>
          <p:nvPr/>
        </p:nvSpPr>
        <p:spPr>
          <a:xfrm>
            <a:off x="1067165" y="2026531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4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S'appuie sur des études cliniques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des décennies de recherche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Une recherche inégalée pour vous accompagner dans votre parcours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vers le bien-être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des fruits de </a:t>
            </a:r>
            <a:r>
              <a:rPr lang="fr-F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provenant exclusivement de Polynésie française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Produit à partir de fruits de </a:t>
            </a:r>
            <a:r>
              <a:rPr lang="fr-F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issus d'exploitations agricoles familiales cultivés sans engrais chimiques ni pesticides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Soumis à un contrôle qualité rigoureux, chaque lot étant testé pour garantir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 pureté et son efficacité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E64C4CAC-C05E-A5FD-9093-328560481F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7D286161-1B55-ABF4-A68D-2A536BE98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237B4B3-BBCE-CA1B-B8D4-C6F148C8882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375417-62C4-4B6D-67D8-CDC6840CA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A7F0F-9BB2-A454-4F92-92DBE40737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E6DAEA-3345-9BD0-B8F3-3959F4E3A4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78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8FA87-0872-EE51-3352-65E0AF513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54319C-C363-81DF-7800-96B2717F1A5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29E730E-CE5D-0C32-966B-0E793CB565DE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ABDC964-5BA0-FC2F-EB81-5335DEFA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749232-4EB1-FD5C-6FF2-C3653A3B49B6}"/>
              </a:ext>
            </a:extLst>
          </p:cNvPr>
          <p:cNvSpPr txBox="1"/>
          <p:nvPr/>
        </p:nvSpPr>
        <p:spPr>
          <a:xfrm>
            <a:off x="1067165" y="2059984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6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lutter contre les ballonnements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</a:t>
            </a: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fr-F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Original guérit les maladies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Normalise la pression artérielle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consommation de </a:t>
            </a:r>
            <a:r>
              <a:rPr lang="fr-F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</a:t>
            </a: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fr-F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Original permet de réduire de 50 % les problèmes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santé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lutter contre le cholestérol élevé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les bouffées de chaleur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ou atténue la douleur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l'inflammation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la santé de la prostate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la fonction thyroïdienne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" Arrêtez de prendre vos médicaments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buvez ce jus."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00D3AEC1-C316-2202-18F8-D5022708F9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842460E7-7C21-17CB-E80B-46B20BA5B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863570F-AC34-D1E7-7D43-577D70311C6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1E9543-068C-F5E1-ACB0-86245DBB1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2E8138-2414-2795-3A2E-26E919F4DB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362A30-4765-2FFF-943E-D9EDBF9C99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4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E3A98-9B27-C529-C7CC-246DB9F6B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97E60D-9399-0642-9458-4DDFB54AD1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E72366-9877-2787-5975-CDD286FFB036}"/>
              </a:ext>
            </a:extLst>
          </p:cNvPr>
          <p:cNvSpPr txBox="1"/>
          <p:nvPr/>
        </p:nvSpPr>
        <p:spPr>
          <a:xfrm>
            <a:off x="1067165" y="2070138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6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Formulé avec une combinaison idéale de minéraux, vitamines, acides aminés, </a:t>
            </a:r>
            <a:r>
              <a:rPr lang="fr-FR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</a:t>
            </a: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fr-FR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et autres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extraits botaniques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contient du zinc qui contribue à une fertilité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une reproduction normales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zinc joue un rôle dans le processus de division cellulaire et aide à protéger les cellules contre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stress oxydatif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zinc contribue au métabolisme normal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macronutriments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zinc contribue au maintien de la peau,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cheveux et des ongles normaux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zinc contribue au maintien d'un taux normal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|de testostérone dans le sang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contient de la vitamine B12, qui aide à soutenir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processus de division cellulaire et la formation normale des globules rouges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B12 contribue également à la réduction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la fatigue et de l'épuisement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E8FAAC-8CEF-37B3-220C-759E86086D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5E4612-CBC2-4723-4693-713F814445F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4029EA93-9A96-0EFF-539A-92E00900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43F04ADF-F8A1-3279-D2ED-09B36664FD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D00A412-9AE8-189D-7B24-E94EA4AEE1AD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24C26C-5B16-1056-D016-D5FC0B2A5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78936D-0277-2B34-7B62-EBCBCBBB83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53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CD177-DEE6-C821-BA11-EFB4B690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1080DF-8353-3158-51EE-651FA5AFB7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4074F0B-95B2-ABAD-50AA-46066656BA98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niacine contenue dans </a:t>
            </a:r>
            <a:r>
              <a:rPr lang="fr-F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aide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maintenir une peau et des muqueuses normales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niacine contribue au fonctionnement psychologique et au métabolisme énergétique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B6 contenue dans </a:t>
            </a:r>
            <a:r>
              <a:rPr lang="fr-F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contribue au fonctionnement normal des fonctions psychologiques et à la formation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globules rouges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B6 contenue dans </a:t>
            </a:r>
            <a:r>
              <a:rPr lang="fr-F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aide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réduire la fatigue et l'épuisement et joue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rôle dans le système immunitaire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magnésium contenu dans </a:t>
            </a:r>
            <a:r>
              <a:rPr lang="fr-F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contribue au maintien des dents, des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os et à la fonction musculaire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74C854-9CB7-7E5B-F403-6B06B690AB3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D028DE-6520-280C-099B-D9C06AFFB69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A374491A-181C-B62A-A13C-52918E6B6E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23CFD239-DB27-E69D-F76B-B2807BB936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5C4D15-B6F8-9E44-CAFE-8D22F6E69538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68CE9D-33B2-7333-AD58-97D649FD4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325042-C5E5-944F-A6FF-4947FBE649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52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5FB45-3325-3F82-9DF3-228459995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98A134-6E06-009D-047A-86C65456A0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6B2514-5205-CC8F-3516-A4EBD72C5399}"/>
              </a:ext>
            </a:extLst>
          </p:cNvPr>
          <p:cNvSpPr txBox="1"/>
          <p:nvPr/>
        </p:nvSpPr>
        <p:spPr>
          <a:xfrm>
            <a:off x="1067165" y="2025672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Élimine la graisse viscérale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l'inflammation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la douleur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Toute référence à un diagnostic ou à des résultats spécifiques en matière de santé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Toute référence à l'amélioration d'une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affection spécifique du système reproducteur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déclencher la capacité naturelle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votre corps à produire l'hormone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croissance humaine (HGH)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4AEB3-C761-1DD0-730E-9682091E40B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E90083-76C1-8044-177E-B42307DC22D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588524F9-CDF6-5E73-01D6-CA9224990A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60C64F19-CE1C-CF63-9B87-4C98862356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6B78F70-A8FF-8572-BF82-60ABAEB4A45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EF7E86-0D88-9FC9-DAFE-1399CBBE4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6CA4B7-60DB-F86C-EEB5-C978E946C8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49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3C4AB-0119-29D9-EA33-73DB0A69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E17A341-B426-5A04-32F8-91BF3EEC93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89F606-7FC5-D40E-FB22-3994D86969EA}"/>
              </a:ext>
            </a:extLst>
          </p:cNvPr>
          <p:cNvSpPr txBox="1"/>
          <p:nvPr/>
        </p:nvSpPr>
        <p:spPr>
          <a:xfrm>
            <a:off x="1067165" y="2025120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L'ajouter à votre routine quotidienne peut aider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rétablir l'équilibre de votre corps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 l'ajoutant à votre routine, vous remarquerez une différence en termes de bien-être général et de santé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des bonnes et bénéfiques bactéries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Capsules végétales à libération lente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Offre une grande variété de cultures vivantes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20 milliards d'UFC (unités formant colonie)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bonnes bactéries et d'inuline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15 souches robustes de cultures vivantes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</a:t>
            </a: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et halal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 contient pas d'OGM, de soja, de produits laitiers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ou de gluten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 nécessite pas de réfrigération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DF5899-BACF-BEC9-2B8B-DBA175ECDED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D8E79A-3D05-5A11-F07A-5D383651B28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1DECFCA-3A3E-D786-514F-0338B8E437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13" r="20413"/>
          <a:stretch/>
        </p:blipFill>
        <p:spPr>
          <a:xfrm>
            <a:off x="6096001" y="-9789"/>
            <a:ext cx="6095999" cy="68677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04F72D-AE62-37A4-4F5B-84D230A341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0436" y="1204332"/>
            <a:ext cx="3955839" cy="4119387"/>
          </a:xfrm>
          <a:prstGeom prst="rect">
            <a:avLst/>
          </a:prstGeom>
          <a:effectLst>
            <a:outerShdw blurRad="309477" dist="302244" dir="2700000" sx="99000" sy="99000" algn="tl" rotWithShape="0">
              <a:prstClr val="black">
                <a:alpha val="22778"/>
              </a:prst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7F063A-B14E-E7C8-3DE4-DF5F0C767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F4DEE-E7D6-7E3F-99C0-61A146398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92C583-BFAB-2A16-3655-C5730125A3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00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02FC5-C4C7-1825-7057-A732B9FD3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C3EE0E-DA71-218D-27FC-1898667D7E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7FA4D4-B1AA-F5F6-7815-9E649E089EF3}"/>
              </a:ext>
            </a:extLst>
          </p:cNvPr>
          <p:cNvSpPr txBox="1"/>
          <p:nvPr/>
        </p:nvSpPr>
        <p:spPr>
          <a:xfrm>
            <a:off x="1067165" y="202539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soulager les ballonnements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Ventre plat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Améliore l'humeur et le bien-être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Constipation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Diarrhée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Traite la maladie de </a:t>
            </a:r>
            <a:r>
              <a:rPr lang="fr-F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Crohn</a:t>
            </a:r>
            <a:endParaRPr lang="fr-FR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Côlon irritable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Candidose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Problèmes vaginaux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Prébiotiques/probiotiques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DB774B-48DB-0C6B-B936-693741D4057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DA009D-A1A9-1A75-236E-1FA26E58936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DEAFC08-F252-8C6A-11BB-303D688F1B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13" r="20413"/>
          <a:stretch/>
        </p:blipFill>
        <p:spPr>
          <a:xfrm>
            <a:off x="6096001" y="-9789"/>
            <a:ext cx="6095999" cy="686778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64485F8-CDEE-8F2B-33C7-9F5332B4C18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E9F5B-6C3D-D401-B183-832DFE8A6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89BE1A-179E-FE33-106E-AD7BF30CBB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40436" y="1204332"/>
            <a:ext cx="3955839" cy="4119387"/>
          </a:xfrm>
          <a:prstGeom prst="rect">
            <a:avLst/>
          </a:prstGeom>
          <a:effectLst>
            <a:outerShdw blurRad="309477" dist="302244" dir="2700000" sx="99000" sy="99000" algn="tl" rotWithShape="0">
              <a:prstClr val="black">
                <a:alpha val="22778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83FFF5-E3E3-F47A-FC9B-49DFF89B7C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09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06AC-F859-DA26-B089-B005F53C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469DEA-2114-69EA-2715-F004EB4DD7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81F00A-120A-64CE-5273-503114892832}"/>
              </a:ext>
            </a:extLst>
          </p:cNvPr>
          <p:cNvSpPr txBox="1"/>
          <p:nvPr/>
        </p:nvSpPr>
        <p:spPr>
          <a:xfrm>
            <a:off x="1067165" y="2025672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supplément unique en son genre pour ceux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qui veulent se sentir au mieux de leur forme, chaque jour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l'équilibre interne de votre corps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grâce à son mélange de vitamines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du sélénium, qui contribue au fonctionnement normal de la thyroïde et au maintien d'ongles et de cheveux normaux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A et la vitamine E contribuent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protéger les cellules contre le stress oxydatif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A contribue au métabolisme normal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 fer et au maintien d'une peau, d'une vision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d'un système immunitaire normaux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Formulé à base de charbon actif, de </a:t>
            </a:r>
            <a:r>
              <a:rPr lang="fr-F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chlorella</a:t>
            </a: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de superaliments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E11B8E-C116-AB85-F329-063BBF540E3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D1E2D9-C616-FFD3-EEC2-D57757DE82F1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1FE7498-46C7-0969-B372-91E3D756D1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90AEF6-4138-A0C5-0811-4CB04FF7FE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999"/>
          <a:stretch>
            <a:fillRect/>
          </a:stretch>
        </p:blipFill>
        <p:spPr>
          <a:xfrm>
            <a:off x="6095999" y="-212789"/>
            <a:ext cx="8515689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190F953-34EA-B566-8292-32DBB28C46BF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79C50E-2F89-A3C0-0A5A-089E1DF786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3F7ECA-C40D-8D07-C638-30C49BBB27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21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7462E-5FA1-1052-1B72-002429C73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C33120-7452-6EEE-208F-26BFE00D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2F37BE-B1E1-FBC9-6489-F11325BD7080}"/>
              </a:ext>
            </a:extLst>
          </p:cNvPr>
          <p:cNvSpPr txBox="1"/>
          <p:nvPr/>
        </p:nvSpPr>
        <p:spPr>
          <a:xfrm>
            <a:off x="1067165" y="2025672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du charbon végétal actif, connu pour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ses nombreux bienfaits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charbon actif contribue à réduire les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flatulences excessives après les repas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Supplément alimentaire unique pour ceux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qui souhaitent prendre soin de leur santé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 quotidien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soutien nutritionnel pour votre corps :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vitamine A, vitamine B3, vitamine B6,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vitamine B12, magnésium, zinc, sélénium, </a:t>
            </a:r>
            <a:b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chrome, caroténoïdes naturels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allié de choix dans la liste des suppléments recommandés dans le cadre du Body Balance System</a:t>
            </a:r>
            <a:endParaRPr lang="en-US" altLang="en-US" sz="1500" i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CF4A3-7D2C-0602-F612-B82FB115377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2EF70A-E2CD-67CC-74B0-DE299C7A89B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349A301-7EAB-E0DA-A55D-AD801623A7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359D72E-4297-6239-5078-4F30500365D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51C71E-3D8F-BE8F-5F20-85F8DCD65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645098-3DB1-60D1-A82F-6501E95F3B2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838"/>
          <a:stretch>
            <a:fillRect/>
          </a:stretch>
        </p:blipFill>
        <p:spPr>
          <a:xfrm>
            <a:off x="5629713" y="-212789"/>
            <a:ext cx="8981976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E24011-EE95-B9BB-E8EB-D8EA1A8A24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98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E15A-54AF-BF28-ADB0-EB07744DC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0A4E71-616E-13C0-7EED-78FEEB39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B5E11A-909B-3FA9-00E6-13635501F6CC}"/>
              </a:ext>
            </a:extLst>
          </p:cNvPr>
          <p:cNvSpPr txBox="1"/>
          <p:nvPr/>
        </p:nvSpPr>
        <p:spPr>
          <a:xfrm>
            <a:off x="995725" y="695290"/>
            <a:ext cx="491080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BODY</a:t>
            </a:r>
            <a:b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SYSTEM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8FB833-1AA9-7F1A-1C9A-72CA1856D760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A7A2B331-E256-2CCE-3B08-87EB16F24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68" t="24610" r="30937" b="6014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F31B55-D2A0-83FC-8AC7-E4B7E860701B}"/>
              </a:ext>
            </a:extLst>
          </p:cNvPr>
          <p:cNvSpPr txBox="1"/>
          <p:nvPr/>
        </p:nvSpPr>
        <p:spPr>
          <a:xfrm>
            <a:off x="1067165" y="20716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Formulé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pour 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soutenir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gestion du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poids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manière naturelle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Vous aide à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consommer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moins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calories grâce à des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repas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planifiés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et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préparés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à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l'avance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conformément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aux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recommandations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Vous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pouvez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espérer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perdre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jusqu'à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8 kg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28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jours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fonction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divers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facteurs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Comprend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produits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recommandés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exercices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et des conseils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nutritionnels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Les Gouttes Jour et Nuit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sont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suppléments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alimentaires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qui vous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accompagnent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pendant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programme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Body Balance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Les Gouttes Jour et Nuit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contiennent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riche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sélection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d'extraits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plantes et de nutriments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spécifiques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pour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favoriser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votre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bien-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être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1429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363C-5491-05C5-AD46-CF4892877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CAC0EB-0C1B-0DC5-51E6-1988CD9554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111568-E714-FD4F-E1D9-6FFF4CDBA414}"/>
              </a:ext>
            </a:extLst>
          </p:cNvPr>
          <p:cNvSpPr txBox="1"/>
          <p:nvPr/>
        </p:nvSpPr>
        <p:spPr>
          <a:xfrm>
            <a:off x="1067165" y="2025672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Ballonnements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Irritabilité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</a:t>
            </a:r>
            <a:r>
              <a:rPr lang="fr-F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à c</a:t>
            </a: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esser de fumer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Purifie le côlon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lutter contre l'insomnie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lutter contre le stress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Détoxification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400" dirty="0">
                <a:solidFill>
                  <a:schemeClr val="bg2">
                    <a:lumMod val="25000"/>
                  </a:schemeClr>
                </a:solidFill>
                <a:latin typeface="Arial"/>
                <a:cs typeface="Arial"/>
              </a:rPr>
              <a:t>É</a:t>
            </a:r>
            <a:r>
              <a:rPr lang="fr-F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limination</a:t>
            </a: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des métaux lourds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Constipation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Problèmes digestifs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FAA4C-E84C-2BBA-C2DF-D4641F5723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DEFC3E-8136-2830-A16E-4AC02E3ABEB2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6AD4F4F-F42E-7D65-C3E1-9EAA4C1A6C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A12A951-7A7E-3EEB-86EA-EB1DF61BCA99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017B-DF60-73DC-C8F2-8470C7220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3625C6-020C-EFFC-9C73-0193665980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999"/>
          <a:stretch>
            <a:fillRect/>
          </a:stretch>
        </p:blipFill>
        <p:spPr>
          <a:xfrm>
            <a:off x="6095999" y="-212789"/>
            <a:ext cx="8515689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44A215-C771-20D0-1B90-BE19EE0B3E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54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3DB7-8A52-415B-602E-6AA3457C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70EB2C-652B-5261-903F-F6F4D642EC45}"/>
              </a:ext>
            </a:extLst>
          </p:cNvPr>
          <p:cNvSpPr txBox="1"/>
          <p:nvPr/>
        </p:nvSpPr>
        <p:spPr>
          <a:xfrm>
            <a:off x="1067165" y="2060398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4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calcium contribue à la formation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 des 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magnésium contribue à la formation normale des muscles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cuivre contribue au fonctionnement normal du système nerveux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magnésium contribue au fonctionnement normal du système nerveux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chrome contribue au maintien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d'une glycémie normale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Large spectre de minéraux essentiels, </a:t>
            </a:r>
            <a:b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oligo-éléments, enzymes et plantes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L'apport quotidien optimal est utilisé pour répondre aux besoins nutritionnels optimaux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413D54-5280-52A2-534C-DF20F1E6AF3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C85015-5329-D4F6-AF5D-60BDC43B51C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F81EF73-7A88-F608-91DA-F2F0E6302E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1285DBD5-9E4D-624F-8A98-26229865C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E61EA14A-7C19-174C-3C9A-223211E48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9FA9E46-A065-F639-5100-44D52669FBE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1AAA7A-30F4-5D39-4AF7-765241F8B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0D9EB5-BA4F-2E4A-45A9-16C721306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9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D3CE-8246-6C09-689F-2C68E4395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A9E2E1-5EF0-32E9-657F-7EB828AD4C2B}"/>
              </a:ext>
            </a:extLst>
          </p:cNvPr>
          <p:cNvSpPr txBox="1"/>
          <p:nvPr/>
        </p:nvSpPr>
        <p:spPr>
          <a:xfrm>
            <a:off x="1067165" y="2015242"/>
            <a:ext cx="5141724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l'arthrite, la polyarthrite, la fibromyalgie et/ou les douleurs articulaires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la cellulite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les douleurs musculaires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soulager les problèmes de santé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l'asthme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la dépression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Toute référence à une affection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médicale spécifique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22B363-0102-472F-B522-4123282532C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F6DA0-AE2B-17A2-B47B-68CC7A30209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96E61E9-1100-3A8B-D15A-4A276919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576E3F2E-FD0F-8A38-0D86-ED1F2C92E4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3FBAF6C7-DC3A-F57E-2E30-741F84FE5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3572F0-DB1F-4A53-6BDF-E31DF625A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331327-8B0C-9E75-3871-F74A73DE3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529B35-C5E8-2CC1-19C7-F41D6471C4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9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B8A40-D862-414D-EC90-5F5FC630F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0A6C2FA-72AA-C779-60D5-81E3FB8BA795}"/>
              </a:ext>
            </a:extLst>
          </p:cNvPr>
          <p:cNvSpPr txBox="1"/>
          <p:nvPr/>
        </p:nvSpPr>
        <p:spPr>
          <a:xfrm>
            <a:off x="1067165" y="2015242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thiamine contribue au fonctionnement normal du cœur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A contribue à une vision normale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biotine contribue au fonctionnement normal de la peau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Apport journalier optimal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vitamine C contribue à la protection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cellules contre le stress oxydatif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au fonctionnement normal du système immunitaire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6DCA2-1BE5-93B9-FAE6-C63717F37ED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88D11-2A42-EB4E-DB38-FC8B6AF7EBE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891D657-6865-BF33-9F27-E90742F97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B63B8E95-0B4B-A1DA-0C27-934BE4BD7B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7765B9F2-DCA0-16C7-C1E7-CBA901F2A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F48F0F-C3BC-03EA-1181-9E2256AD946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438A42-FAE4-0E30-6788-F73CE3429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07E421-6AF8-B3FD-3D56-50FC736805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3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217DD-0BF9-E309-A4F6-4EDCE3DA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50EB4E-0A27-4602-42B6-4E632793A7EE}"/>
              </a:ext>
            </a:extLst>
          </p:cNvPr>
          <p:cNvSpPr txBox="1"/>
          <p:nvPr/>
        </p:nvSpPr>
        <p:spPr>
          <a:xfrm>
            <a:off x="1067165" y="2026531"/>
            <a:ext cx="5245003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l'arthrite, la polyarthrite, la fibromyalgie et/ou les douleurs articulaires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la cellulite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Réduit les douleurs musculaires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soulager les problèmes de santé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l'asthme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Soulage la dépression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Toute référence à une affection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médicale spécifique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Aide à combler les carences nutritionnelles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pour atteindre des niveaux optimaux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Soutient les fonctions cellulaires essentielles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9FC61-122D-83AB-2BF1-A6358A49AAB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30F556-495B-74CE-6C20-B0D4727C686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22D8087-E9B1-5804-9385-5AC5DD322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940A4C55-0A64-AAD9-CC38-623D7DCEE5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C9EF844B-41D7-4C48-646A-E8C2CA38E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51DF8D-E5B1-B525-39ED-636CC6B84CF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114974-2D6B-4438-E12A-F9F80B6FE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988BAE-ADDC-7C40-CA4B-89144CD706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08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874419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2A524D"/>
                </a:solidFill>
              </a:rPr>
              <a:t>Le </a:t>
            </a:r>
            <a:r>
              <a:rPr lang="fr-FR" sz="2800" b="1" dirty="0">
                <a:solidFill>
                  <a:srgbClr val="2A524D"/>
                </a:solidFill>
              </a:rPr>
              <a:t>bien-être</a:t>
            </a:r>
            <a:r>
              <a:rPr lang="fr-FR" sz="2800" dirty="0">
                <a:solidFill>
                  <a:srgbClr val="2A524D"/>
                </a:solidFill>
              </a:rPr>
              <a:t> consiste </a:t>
            </a:r>
            <a:br>
              <a:rPr lang="fr-FR" sz="2800" dirty="0">
                <a:solidFill>
                  <a:srgbClr val="2A524D"/>
                </a:solidFill>
              </a:rPr>
            </a:br>
            <a:r>
              <a:rPr lang="fr-FR" sz="2800" dirty="0">
                <a:solidFill>
                  <a:srgbClr val="2A524D"/>
                </a:solidFill>
              </a:rPr>
              <a:t>à avoir un corps sain, un esprit sain et une âme sereine. Profitez </a:t>
            </a:r>
            <a:br>
              <a:rPr lang="fr-FR" sz="2800" dirty="0">
                <a:solidFill>
                  <a:srgbClr val="2A524D"/>
                </a:solidFill>
              </a:rPr>
            </a:br>
            <a:r>
              <a:rPr lang="fr-FR" sz="2800" dirty="0">
                <a:solidFill>
                  <a:srgbClr val="2A524D"/>
                </a:solidFill>
              </a:rPr>
              <a:t>du </a:t>
            </a:r>
            <a:r>
              <a:rPr lang="fr-FR" sz="2800" b="1" dirty="0">
                <a:solidFill>
                  <a:srgbClr val="2A524D"/>
                </a:solidFill>
              </a:rPr>
              <a:t>parcours </a:t>
            </a:r>
            <a:r>
              <a:rPr lang="fr-FR" sz="2800" dirty="0">
                <a:solidFill>
                  <a:srgbClr val="2A524D"/>
                </a:solidFill>
              </a:rPr>
              <a:t>vers </a:t>
            </a:r>
            <a:br>
              <a:rPr lang="fr-FR" sz="2800" dirty="0">
                <a:solidFill>
                  <a:srgbClr val="2A524D"/>
                </a:solidFill>
              </a:rPr>
            </a:br>
            <a:r>
              <a:rPr lang="fr-FR" sz="2800" dirty="0">
                <a:solidFill>
                  <a:srgbClr val="2A524D"/>
                </a:solidFill>
              </a:rPr>
              <a:t>le bien-être.</a:t>
            </a:r>
          </a:p>
          <a:p>
            <a:r>
              <a:rPr lang="en-US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Laurette Gagnon Beaulieu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2C7B93-ADD1-B0E2-C371-154256CE1A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C00-01DE-3434-B54B-661A6176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FB548B-C653-DDEE-27FB-0B9CF9608B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A407E6-A412-F177-EEDC-1EEC664A60AB}"/>
              </a:ext>
            </a:extLst>
          </p:cNvPr>
          <p:cNvSpPr txBox="1"/>
          <p:nvPr/>
        </p:nvSpPr>
        <p:spPr>
          <a:xfrm>
            <a:off x="1067165" y="2060397"/>
            <a:ext cx="496043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5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5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Gouttes Jour et Nuit contiennent une riche sélection d'extraits de plantes spécifiques et de nutriments pour favoriser votre bien-être</a:t>
            </a:r>
          </a:p>
          <a:p>
            <a:endParaRPr lang="fr-FR" sz="3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Gouttes Jour contiennent de la biotine qui contribue au métabolisme normal des </a:t>
            </a:r>
            <a:r>
              <a:rPr lang="fr-FR" sz="3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macro-nutriments</a:t>
            </a: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au métabolisme énergétique normal</a:t>
            </a:r>
          </a:p>
          <a:p>
            <a:endParaRPr lang="fr-FR" sz="3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Gouttes Jour contiennent du chrome </a:t>
            </a:r>
            <a:b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contribue au métabolisme normal des macronutriments et au maintien d'un taux </a:t>
            </a:r>
            <a:b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glucose normal dans le sang</a:t>
            </a:r>
          </a:p>
          <a:p>
            <a:endParaRPr lang="fr-FR" sz="3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Les Gouttes Jour sont élaborées à partir </a:t>
            </a:r>
            <a:b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d'un mélange d'ingrédients soigneusement sélectionnés : extrait de haricot blanc, extrait </a:t>
            </a:r>
            <a:b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de fève de cacao, extrait de grain de café vert, extrait de feuille de thé vert, extrait de graine </a:t>
            </a:r>
            <a:b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de guarana, extrait d'écorce de cannelle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3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 extraits naturels sont inclus pour soutenir votre routine quotidienne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A1D5E2-8B06-9035-0368-447086A4C1B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GOUTTES JOUR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E1C1CE-46E7-58B8-EF61-D5A14DCF8169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011B6DA-C349-153C-ADC8-112C514ED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  <p:pic>
        <p:nvPicPr>
          <p:cNvPr id="15" name="Picture 14" descr="A close up of a bubble&#10;&#10;Description automatically generated">
            <a:extLst>
              <a:ext uri="{FF2B5EF4-FFF2-40B4-BE49-F238E27FC236}">
                <a16:creationId xmlns:a16="http://schemas.microsoft.com/office/drawing/2014/main" id="{4344CC33-6DA4-90FD-9136-25A9BF837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81" t="30066" r="33959" b="26129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120BD3-4A64-F4B6-49EB-A27669A1BE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ACB12AB-EE78-98AE-B424-177CAF28914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CD7B61-85E3-8107-E9B5-02EDA900F7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59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38205-43D2-0A98-9200-FE5FDEA4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8BE81F-425F-C928-354F-A0423B022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1D59B0-01FA-3FFA-C7AD-B235DF71E6E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96E05A4-64C1-EA7A-04FE-05D1454D5620}"/>
              </a:ext>
            </a:extLst>
          </p:cNvPr>
          <p:cNvSpPr txBox="1"/>
          <p:nvPr/>
        </p:nvSpPr>
        <p:spPr>
          <a:xfrm>
            <a:off x="1067165" y="2033586"/>
            <a:ext cx="4839365" cy="464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consommation d'aliments contenant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l'</a:t>
            </a:r>
            <a:r>
              <a:rPr lang="fr-F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érythritol</a:t>
            </a: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à la place du sucre (comme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les Gouttes Jour) entraîne une augmentation moins importante du taux de glucose dans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sang après leur consommation par rapport aux aliments contenant du sucre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Les Gouttes Nuit contiennent de l'astragale,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tonique qui contribue à l'activité </a:t>
            </a:r>
            <a:r>
              <a:rPr lang="fr-F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adaptogène</a:t>
            </a: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et au bien-être physique et mental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Les Gouttes Nuit contiennent des </a:t>
            </a:r>
            <a:r>
              <a:rPr lang="fr-F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adaptogènes</a:t>
            </a: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qui contribuent au maintien des processus physiologiques normaux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 basilic sacré, contenu dans les Gouttes </a:t>
            </a:r>
            <a:b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Nuit, aide à maintenir la résistance au stress temporaire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753E0F-09F4-215C-2531-30F110CF942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GOUTTES NUIT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555B63-0420-6926-78CA-8A386CF548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966" t="27559" r="30729" b="21165"/>
          <a:stretch>
            <a:fillRect/>
          </a:stretch>
        </p:blipFill>
        <p:spPr>
          <a:xfrm flipV="1"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8815C9-2085-9614-4C84-0DA8D96D48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1B91DC6-CAAA-D304-FD6E-E0F418284E1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A3BA3D-9D2D-1CCD-1C46-A2159D6DE9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AFBF8F-9EB1-300D-C17F-9A14BB2567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3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269D2-1E1E-EBE3-D13D-58DE1788F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7BA773-8CB5-E3EA-C406-3890951689A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 up of a bubble&#10;&#10;Description automatically generated">
            <a:extLst>
              <a:ext uri="{FF2B5EF4-FFF2-40B4-BE49-F238E27FC236}">
                <a16:creationId xmlns:a16="http://schemas.microsoft.com/office/drawing/2014/main" id="{2DE3EF3F-D456-8EC9-DA0F-1CC6413B1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58" t="30952" r="35882" b="25243"/>
          <a:stretch/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3" name="Picture 2" descr="Two bottles of liquid with black caps&#10;&#10;AI-generated content may be incorrect.">
            <a:extLst>
              <a:ext uri="{FF2B5EF4-FFF2-40B4-BE49-F238E27FC236}">
                <a16:creationId xmlns:a16="http://schemas.microsoft.com/office/drawing/2014/main" id="{1A629FBA-7350-1AC8-06D5-0B04AF64C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696">
            <a:off x="2965599" y="-48174"/>
            <a:ext cx="12363284" cy="6954347"/>
          </a:xfrm>
          <a:prstGeom prst="rect">
            <a:avLst/>
          </a:prstGeom>
          <a:effectLst>
            <a:outerShdw blurRad="445394" dist="504776" dir="3998170" sx="99238" sy="99238" algn="tl" rotWithShape="0">
              <a:prstClr val="black">
                <a:alpha val="64269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BCAF1-02D4-E7DE-6580-B9F1DA41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653478-1B64-E394-B8D2-D884C7B2456E}"/>
              </a:ext>
            </a:extLst>
          </p:cNvPr>
          <p:cNvSpPr txBox="1"/>
          <p:nvPr/>
        </p:nvSpPr>
        <p:spPr>
          <a:xfrm>
            <a:off x="1067441" y="2064453"/>
            <a:ext cx="4839365" cy="4990125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6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6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Gouttes Nuit vous permettent de brûler </a:t>
            </a:r>
            <a:b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calories pendant votre sommeil</a:t>
            </a:r>
          </a:p>
          <a:p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Gouttes Nuit brûlent la graisse abdominale </a:t>
            </a:r>
            <a:b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 que vous vous reposez</a:t>
            </a:r>
          </a:p>
          <a:p>
            <a:endParaRPr lang="fr-F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Luttent</a:t>
            </a:r>
            <a:r>
              <a: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cellulite</a:t>
            </a:r>
          </a:p>
          <a:p>
            <a:endParaRPr lang="en-GB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Aident à réduire la graisse viscérale</a:t>
            </a:r>
          </a:p>
          <a:p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Combattent le stress et la dépression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Résolvent tous les problèmes de digestion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aident à rester motivé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Aident à lutter contre le stress et à stabiliser </a:t>
            </a:r>
            <a:b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humeur afin que vous ne mangiez pas trop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Aident à stimuler le métabolisme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Aident à réduire la faim et à contrôler l'appétit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Aident à équilibrer les hormones, notamment l'insuline, </a:t>
            </a:r>
            <a:b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leptine, la ghréline et le cortisol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9C3712-7FE6-0323-B813-C5695DC047FD}"/>
              </a:ext>
            </a:extLst>
          </p:cNvPr>
          <p:cNvSpPr txBox="1"/>
          <p:nvPr/>
        </p:nvSpPr>
        <p:spPr>
          <a:xfrm>
            <a:off x="892273" y="28931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GOUTTES JOUR ET NUIT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8A9CC17-AA49-F0D7-2AA8-6F7CFBEE811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F96F0C-11CF-922D-3697-F5B370E3C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3238F5-84DE-5DBE-EEBC-D69BEB545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5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71BBA-FCDB-411D-C988-808A975FC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71776E-190C-2FCF-BE92-A03258B9F4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C77762-9C4A-7C52-072F-188074ED446C}"/>
              </a:ext>
            </a:extLst>
          </p:cNvPr>
          <p:cNvSpPr txBox="1"/>
          <p:nvPr/>
        </p:nvSpPr>
        <p:spPr>
          <a:xfrm>
            <a:off x="1067166" y="2062114"/>
            <a:ext cx="4967818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8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8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Faible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indice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glycémique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Contient des acides aminés d'origine végétale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Bonne source de DHA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Sans produits laitiers, sans soja, sans blé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Édulcoré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Stevia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végétale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protéines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arômes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artificiels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conservateurs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biotine contribue au fonctionnement normal </a:t>
            </a:r>
            <a:br>
              <a:rPr lang="fr-F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système nerveux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biotine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métabolisme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b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macronutriments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biotine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maintenance des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cheveux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de la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peau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maintenance des cellules </a:t>
            </a:r>
            <a:b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stress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oxydatif</a:t>
            </a:r>
            <a:endParaRPr lang="en-US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US" altLang="en-US" sz="48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 un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supplément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alimentaire</a:t>
            </a:r>
            <a:r>
              <a:rPr lang="en-US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conçu</a:t>
            </a:r>
            <a:r>
              <a:rPr lang="en-GB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b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faciliter</a:t>
            </a: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digestion et </a:t>
            </a:r>
            <a:r>
              <a:rPr 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optimiser</a:t>
            </a: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l’absorption</a:t>
            </a:r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nutriments</a:t>
            </a:r>
            <a:endParaRPr lang="en-GB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44A467-4921-504C-59BB-B090CF0793B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94C009-F17A-EFD2-5331-3ECCB43AFDC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7BBDB816-797C-2FD1-3720-203D5774CE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3" name="Picture 2" descr="A white bag with a glass of liquid in it&#10;&#10;AI-generated content may be incorrect.">
            <a:extLst>
              <a:ext uri="{FF2B5EF4-FFF2-40B4-BE49-F238E27FC236}">
                <a16:creationId xmlns:a16="http://schemas.microsoft.com/office/drawing/2014/main" id="{7E4F0638-686C-BE02-C1CE-D10D8DF3FB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910" t="10848" r="33004" b="5614"/>
          <a:stretch>
            <a:fillRect/>
          </a:stretch>
        </p:blipFill>
        <p:spPr>
          <a:xfrm>
            <a:off x="7348985" y="695290"/>
            <a:ext cx="3679099" cy="4508340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52DEBE9-2885-7E7F-D3B7-FC47D5477C3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19F7B-7129-76B7-A800-C52A3FAD9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03F17-74F9-1699-80BF-24E18B71AD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4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D9B94-99AC-8D27-4EF8-0870C67C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A41C34-E377-1CBA-9592-4DECF1AE2C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57F651-45D8-8F78-CB2D-26AE623F51B6}"/>
              </a:ext>
            </a:extLst>
          </p:cNvPr>
          <p:cNvSpPr txBox="1"/>
          <p:nvPr/>
        </p:nvSpPr>
        <p:spPr>
          <a:xfrm>
            <a:off x="1067165" y="201524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NON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Élimine la graisse abdominale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Stimule le métabolisme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Toute référence à une affection médicale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Favorise un fonctionnement optimal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la mémoire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Contribue à la santé cardiovasculaire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hépatique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Mélange de probiotiques, prébiotiques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et enzymes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FA2CB3-1A16-2AAB-BB64-F846EB72188D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BB32A7-D0B7-88D7-497F-ECE34E2FF51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68DE9F9E-AA01-4E1E-47DE-02B8818370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DACF14-6DF0-09EC-2B46-64CD831E9E3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FD59B0-7D77-8CEE-A1FC-51CEAE869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3" name="Picture 2" descr="A white bag with a glass of liquid in it&#10;&#10;AI-generated content may be incorrect.">
            <a:extLst>
              <a:ext uri="{FF2B5EF4-FFF2-40B4-BE49-F238E27FC236}">
                <a16:creationId xmlns:a16="http://schemas.microsoft.com/office/drawing/2014/main" id="{1CEB1B9E-D99A-4A82-80F0-17D4766C10B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910" t="10848" r="33004" b="5614"/>
          <a:stretch>
            <a:fillRect/>
          </a:stretch>
        </p:blipFill>
        <p:spPr>
          <a:xfrm>
            <a:off x="7348985" y="695290"/>
            <a:ext cx="3679099" cy="4508340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AA2821-7B31-EDD8-A519-EB3C5A25C4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38" y="2064453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22AE-EE9B-F396-3CEF-AA3F4881A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F572D3-3859-F7FF-D7C2-17949DB6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14DDCD-27F1-A9AC-0214-771D186F283F}"/>
              </a:ext>
            </a:extLst>
          </p:cNvPr>
          <p:cNvSpPr txBox="1"/>
          <p:nvPr/>
        </p:nvSpPr>
        <p:spPr>
          <a:xfrm>
            <a:off x="1067165" y="2025672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ALLÉGATIONS AUTORISÉES</a:t>
            </a:r>
            <a:endParaRPr lang="en-DE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Enrichi en cacao pur pour plus de saveur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Il est mélangé à des fèves de cacao appréciées non seulement pour leur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saveur exceptionnelle, mais aussi pour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leur teneur élevée en nutriments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Grâce à l'ajout de vitamine B6, Power </a:t>
            </a:r>
            <a:b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Boost contribue à réduire la fatigue et l'épuisement, à un métabolisme énergétique normal et à un métabolisme normal des protéines et du glycogène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Contient de la L-glutamine et des acides aminés à chaîne ramifiée (BCAA)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69D56F-D540-5676-8C89-977A51F4D35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ABF8F4-B2B8-9666-0EEF-19976BA15FA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AFB9A95-8F21-AFE3-3556-3720D797AA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28A0F7-CF4D-4277-8FC9-DB883ED1C5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60" r="8360"/>
          <a:stretch/>
        </p:blipFill>
        <p:spPr>
          <a:xfrm>
            <a:off x="6700826" y="298244"/>
            <a:ext cx="4904468" cy="6009898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DE5BD7-2560-5A51-C077-D16D6CBDD19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935C01-496C-258D-BCA2-31C28CD20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412888-C1D3-32E1-A6AA-61A36B993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561" y="2061326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48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4172</TotalTime>
  <Words>2385</Words>
  <Application>Microsoft Macintosh PowerPoint</Application>
  <PresentationFormat>Widescreen</PresentationFormat>
  <Paragraphs>330</Paragraphs>
  <Slides>36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Kate Wickstead</cp:lastModifiedBy>
  <cp:revision>268</cp:revision>
  <dcterms:created xsi:type="dcterms:W3CDTF">2024-10-22T09:44:30Z</dcterms:created>
  <dcterms:modified xsi:type="dcterms:W3CDTF">2025-11-11T15:37:47Z</dcterms:modified>
</cp:coreProperties>
</file>