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2EA_24AB0D12.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137_0.xml" ContentType="application/vnd.ms-powerpoint.comments+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799" r:id="rId1"/>
    <p:sldMasterId id="2147483800" r:id="rId2"/>
  </p:sldMasterIdLst>
  <p:notesMasterIdLst>
    <p:notesMasterId r:id="rId29"/>
  </p:notesMasterIdLst>
  <p:sldIdLst>
    <p:sldId id="272" r:id="rId3"/>
    <p:sldId id="740" r:id="rId4"/>
    <p:sldId id="754" r:id="rId5"/>
    <p:sldId id="258" r:id="rId6"/>
    <p:sldId id="301" r:id="rId7"/>
    <p:sldId id="286" r:id="rId8"/>
    <p:sldId id="285" r:id="rId9"/>
    <p:sldId id="282" r:id="rId10"/>
    <p:sldId id="741" r:id="rId11"/>
    <p:sldId id="742" r:id="rId12"/>
    <p:sldId id="746" r:id="rId13"/>
    <p:sldId id="743" r:id="rId14"/>
    <p:sldId id="752" r:id="rId15"/>
    <p:sldId id="760" r:id="rId16"/>
    <p:sldId id="747" r:id="rId17"/>
    <p:sldId id="269" r:id="rId18"/>
    <p:sldId id="308" r:id="rId19"/>
    <p:sldId id="279" r:id="rId20"/>
    <p:sldId id="298" r:id="rId21"/>
    <p:sldId id="299" r:id="rId22"/>
    <p:sldId id="344" r:id="rId23"/>
    <p:sldId id="275" r:id="rId24"/>
    <p:sldId id="340" r:id="rId25"/>
    <p:sldId id="751" r:id="rId26"/>
    <p:sldId id="311" r:id="rId27"/>
    <p:sldId id="326" r:id="rId28"/>
  </p:sldIdLst>
  <p:sldSz cx="12188825"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B3DCA0-70A1-9910-9030-C5968E9534B8}" name="Admins" initials="TR" userId="Admins" providerId="None"/>
  <p188:author id="{E47797D6-77C4-2BB1-C528-2C599203AE56}" name="         " initials="TR" userId="         "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5C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78"/>
    <p:restoredTop sz="64286"/>
  </p:normalViewPr>
  <p:slideViewPr>
    <p:cSldViewPr snapToGrid="0">
      <p:cViewPr varScale="1">
        <p:scale>
          <a:sx n="68" d="100"/>
          <a:sy n="68" d="100"/>
        </p:scale>
        <p:origin x="200" y="448"/>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 Id="rId35" Type="http://schemas.microsoft.com/office/2018/10/relationships/authors" Target="authors.xml"/><Relationship Id="rId8" Type="http://schemas.openxmlformats.org/officeDocument/2006/relationships/slide" Target="slides/slide6.xml"/></Relationships>
</file>

<file path=ppt/comments/modernComment_137_0.xml><?xml version="1.0" encoding="utf-8"?>
<p188:cmLst xmlns:a="http://schemas.openxmlformats.org/drawingml/2006/main" xmlns:r="http://schemas.openxmlformats.org/officeDocument/2006/relationships" xmlns:p188="http://schemas.microsoft.com/office/powerpoint/2018/8/main">
  <p188:cm id="{8E73B837-FBA3-EC46-866A-ABA4EE5414F3}" authorId="{E47797D6-77C4-2BB1-C528-2C599203AE56}" created="2024-08-05T23:37:02.179">
    <pc:sldMkLst xmlns:pc="http://schemas.microsoft.com/office/powerpoint/2013/main/command">
      <pc:docMk/>
      <pc:sldMk cId="0" sldId="311"/>
    </pc:sldMkLst>
    <p188:txBody>
      <a:bodyPr/>
      <a:lstStyle/>
      <a:p>
        <a:r>
          <a:rPr lang="en-US"/>
          <a:t>Partner Guidance: Augment or replace these Salesforce resources with your own MFA awareness, enablement, and/or onboarding resources.
</a:t>
        </a:r>
      </a:p>
    </p188:txBody>
  </p188:cm>
</p188:cmLst>
</file>

<file path=ppt/comments/modernComment_2EA_24AB0D12.xml><?xml version="1.0" encoding="utf-8"?>
<p188:cmLst xmlns:a="http://schemas.openxmlformats.org/drawingml/2006/main" xmlns:r="http://schemas.openxmlformats.org/officeDocument/2006/relationships" xmlns:p188="http://schemas.microsoft.com/office/powerpoint/2018/8/main">
  <p188:cm id="{53910420-1D00-844E-9EA4-45FA8542C4A9}" authorId="{E47797D6-77C4-2BB1-C528-2C599203AE56}" created="2023-05-16T21:19:52.859">
    <pc:sldMkLst xmlns:pc="http://schemas.microsoft.com/office/powerpoint/2013/main/command">
      <pc:docMk/>
      <pc:sldMk cId="615189778" sldId="746"/>
    </pc:sldMkLst>
    <p188:txBody>
      <a:bodyPr/>
      <a:lstStyle/>
      <a:p>
        <a:r>
          <a:rPr lang="en-US"/>
          <a:t>Partner Guidance: This section (slides 12-14) contains Salesforce-specific slides that explain the contractual requirement to use MFA for Salesforce products. You can use these slides as-is for an in-house presentation to your leadership. 
For customer presentations, customize or replace these slides to represent your own product names, terminology, and resources.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help.salesforce.com/s/articleView?id=sf.security_mfa_exclude_exempt_users.htm&amp;type=5&amp;language=en_US"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terprise.verizon.com/resources/reports/dbir/"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s://www.ic3.gov/Media/PDF/AnnualReport/2021_IC3Report.pdf" TargetMode="External"/><Relationship Id="rId4" Type="http://schemas.openxmlformats.org/officeDocument/2006/relationships/hyperlink" Target="https://www.ibm.com/downloads/cas/OJDVQGRY"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artner.com/en/documents/3956209/magic-quadrant-for-access-management"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1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Remember to delete or skip this introductory slide before you present -- it’s for your </a:t>
            </a:r>
            <a:r>
              <a:rPr lang="en-US" sz="1100" b="0" i="0" u="none" strike="noStrike" cap="none">
                <a:solidFill>
                  <a:schemeClr val="dk1"/>
                </a:solidFill>
                <a:latin typeface="Arial"/>
                <a:ea typeface="Arial"/>
                <a:cs typeface="Arial"/>
                <a:sym typeface="Arial"/>
              </a:rPr>
              <a:t>reference only.</a:t>
            </a:r>
            <a:endParaRPr lang="en-US" sz="1100" b="0" i="0" u="none" strike="noStrike" cap="none" dirty="0">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6983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Clr>
                <a:schemeClr val="dk1"/>
              </a:buClr>
              <a:buSzPts val="1100"/>
              <a:buFont typeface="Arial"/>
              <a:buNone/>
            </a:pPr>
            <a:r>
              <a:rPr lang="en-US" sz="1100" dirty="0">
                <a:solidFill>
                  <a:schemeClr val="dk1"/>
                </a:solidFill>
              </a:rPr>
              <a:t>The confidentiality, integrity, and availability of Salesforce data is vital to our customers, and Salesforce takes the protection of that customer data very seriously. As security threats grow increasingly common, protecting account access is more and more important. As a result, Salesforce is doubling down to help customers adapt to a new reality and to do it while maintaining secure control over their systems and data.</a:t>
            </a:r>
          </a:p>
          <a:p>
            <a:pPr marL="0" lvl="0" indent="0" algn="l" rtl="0">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 ensure that MFA is enabled for all internal Salesforce users, customers can:</a:t>
            </a:r>
          </a:p>
          <a:p>
            <a:pPr marL="457200" lvl="0" indent="-304800" algn="l" rtl="0">
              <a:lnSpc>
                <a:spcPct val="115000"/>
              </a:lnSpc>
              <a:spcBef>
                <a:spcPts val="0"/>
              </a:spcBef>
              <a:spcAft>
                <a:spcPts val="0"/>
              </a:spcAft>
              <a:buClr>
                <a:schemeClr val="dk1"/>
              </a:buClr>
              <a:buSzPts val="1200"/>
              <a:buChar char="●"/>
            </a:pPr>
            <a:r>
              <a:rPr lang="en-US" sz="1100" dirty="0">
                <a:solidFill>
                  <a:schemeClr val="dk1"/>
                </a:solidFill>
              </a:rPr>
              <a:t>Turn on MFA directly in Salesforce products</a:t>
            </a:r>
          </a:p>
          <a:p>
            <a:pPr marL="457200" lvl="0" indent="-304800" algn="l" rtl="0">
              <a:lnSpc>
                <a:spcPct val="115000"/>
              </a:lnSpc>
              <a:spcBef>
                <a:spcPts val="0"/>
              </a:spcBef>
              <a:spcAft>
                <a:spcPts val="0"/>
              </a:spcAft>
              <a:buClr>
                <a:schemeClr val="dk1"/>
              </a:buClr>
              <a:buSzPts val="1200"/>
              <a:buChar char="●"/>
            </a:pPr>
            <a:r>
              <a:rPr lang="en-US" sz="1100" dirty="0">
                <a:solidFill>
                  <a:schemeClr val="dk1"/>
                </a:solidFill>
              </a:rPr>
              <a:t>For users who access Salesforce products via single sign-on, use the SSO provider’s MFA service</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If customers have a mix of SSO and non-SSO users, they can use both approaches</a:t>
            </a:r>
            <a:r>
              <a:rPr lang="en-US" sz="1100" dirty="0">
                <a:solidFill>
                  <a:srgbClr val="3C4043"/>
                </a:solidFill>
              </a:rPr>
              <a:t>. </a:t>
            </a:r>
            <a:r>
              <a:rPr lang="en-US" sz="1100" dirty="0">
                <a:solidFill>
                  <a:schemeClr val="dk1"/>
                </a:solidFill>
              </a:rPr>
              <a:t>Salesforce products include MFA functionality at no extra cost.</a:t>
            </a:r>
            <a:endParaRPr lang="en-US" sz="1200" dirty="0">
              <a:solidFill>
                <a:schemeClr val="dk1"/>
              </a:solidFill>
            </a:endParaRPr>
          </a:p>
          <a:p>
            <a:pPr marL="0" lvl="0" indent="0" algn="l" rtl="0">
              <a:spcBef>
                <a:spcPts val="0"/>
              </a:spcBef>
              <a:spcAft>
                <a:spcPts val="0"/>
              </a:spcAft>
              <a:buClr>
                <a:schemeClr val="dk1"/>
              </a:buClr>
              <a:buSzPts val="1100"/>
              <a:buFont typeface="Arial"/>
              <a:buNone/>
            </a:pPr>
            <a:endParaRPr lang="en-US" sz="1200" dirty="0">
              <a:solidFill>
                <a:srgbClr val="205CA0"/>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Note: It’s possible to use the MFA functionality provided in Salesforce instead of using an SSO provider’s MFA service. See this help topic (https://</a:t>
            </a:r>
            <a:r>
              <a:rPr lang="en-US" sz="1100" dirty="0" err="1">
                <a:solidFill>
                  <a:schemeClr val="dk1"/>
                </a:solidFill>
              </a:rPr>
              <a:t>help.salesforce.com</a:t>
            </a:r>
            <a:r>
              <a:rPr lang="en-US" sz="1100" dirty="0">
                <a:solidFill>
                  <a:schemeClr val="dk1"/>
                </a:solidFill>
              </a:rPr>
              <a:t>/s/</a:t>
            </a:r>
            <a:r>
              <a:rPr lang="en-US" sz="1100" dirty="0" err="1">
                <a:solidFill>
                  <a:schemeClr val="dk1"/>
                </a:solidFill>
              </a:rPr>
              <a:t>articleView?id</a:t>
            </a:r>
            <a:r>
              <a:rPr lang="en-US" sz="1100" dirty="0">
                <a:solidFill>
                  <a:schemeClr val="dk1"/>
                </a:solidFill>
              </a:rPr>
              <a:t>=</a:t>
            </a:r>
            <a:r>
              <a:rPr lang="en-US" sz="1100" dirty="0" err="1">
                <a:solidFill>
                  <a:schemeClr val="dk1"/>
                </a:solidFill>
              </a:rPr>
              <a:t>sf.mfa_sso_logins.htm</a:t>
            </a:r>
            <a:r>
              <a:rPr lang="en-US" sz="1100" dirty="0">
                <a:solidFill>
                  <a:schemeClr val="dk1"/>
                </a:solidFill>
              </a:rPr>
              <a:t>) for details.</a:t>
            </a:r>
            <a:endParaRPr lang="en-US" sz="1200" b="0" i="0" u="none" strike="noStrike" dirty="0">
              <a:solidFill>
                <a:schemeClr val="dk1"/>
              </a:solidFill>
              <a:effectLst/>
              <a:latin typeface="Arial"/>
            </a:endParaRPr>
          </a:p>
          <a:p>
            <a:pPr marL="0" lvl="0" indent="0" algn="l" rtl="0">
              <a:lnSpc>
                <a:spcPct val="115000"/>
              </a:lnSpc>
              <a:spcBef>
                <a:spcPts val="0"/>
              </a:spcBef>
              <a:spcAft>
                <a:spcPts val="0"/>
              </a:spcAft>
              <a:buClr>
                <a:schemeClr val="dk1"/>
              </a:buClr>
              <a:buSzPts val="1100"/>
              <a:buFont typeface="Arial"/>
              <a:buNone/>
            </a:pPr>
            <a:endParaRPr lang="en-US" sz="1200" b="0" i="0" u="none" strike="noStrike" dirty="0">
              <a:solidFill>
                <a:schemeClr val="dk1"/>
              </a:solidFill>
              <a:effectLst/>
              <a:latin typeface="Arial"/>
            </a:endParaRPr>
          </a:p>
          <a:p>
            <a:pPr marL="0" lvl="0" indent="0" algn="l" rtl="0">
              <a:lnSpc>
                <a:spcPct val="115000"/>
              </a:lnSpc>
              <a:spcBef>
                <a:spcPts val="0"/>
              </a:spcBef>
              <a:spcAft>
                <a:spcPts val="0"/>
              </a:spcAft>
              <a:buClr>
                <a:schemeClr val="dk1"/>
              </a:buClr>
              <a:buSzPts val="1100"/>
              <a:buFont typeface="Arial"/>
              <a:buNone/>
            </a:pPr>
            <a:r>
              <a:rPr lang="en-US" sz="1800" b="0" i="0" u="none" strike="noStrike" dirty="0">
                <a:solidFill>
                  <a:srgbClr val="000000"/>
                </a:solidFill>
                <a:effectLst/>
                <a:latin typeface="Arial" panose="020B0604020202020204" pitchFamily="34" charset="0"/>
              </a:rPr>
              <a:t>To learn more about the MFA requirement, see the Salesforce MFA FAQ (https://</a:t>
            </a:r>
            <a:r>
              <a:rPr lang="en-US" sz="1800" b="0" i="0" u="none" strike="noStrike" dirty="0" err="1">
                <a:solidFill>
                  <a:srgbClr val="000000"/>
                </a:solidFill>
                <a:effectLst/>
                <a:latin typeface="Arial" panose="020B0604020202020204" pitchFamily="34" charset="0"/>
              </a:rPr>
              <a:t>help.salesforce.com</a:t>
            </a:r>
            <a:r>
              <a:rPr lang="en-US" sz="1800" b="0" i="0" u="none" strike="noStrike" dirty="0">
                <a:solidFill>
                  <a:srgbClr val="000000"/>
                </a:solidFill>
                <a:effectLst/>
                <a:latin typeface="Arial" panose="020B0604020202020204" pitchFamily="34" charset="0"/>
              </a:rPr>
              <a:t>/s/</a:t>
            </a:r>
            <a:r>
              <a:rPr lang="en-US" sz="1800" b="0" i="0" u="none" strike="noStrike" dirty="0" err="1">
                <a:solidFill>
                  <a:srgbClr val="000000"/>
                </a:solidFill>
                <a:effectLst/>
                <a:latin typeface="Arial" panose="020B0604020202020204" pitchFamily="34" charset="0"/>
              </a:rPr>
              <a:t>articleView?id</a:t>
            </a:r>
            <a:r>
              <a:rPr lang="en-US" sz="1800" b="0" i="0" u="none" strike="noStrike" dirty="0">
                <a:solidFill>
                  <a:srgbClr val="000000"/>
                </a:solidFill>
                <a:effectLst/>
                <a:latin typeface="Arial" panose="020B0604020202020204" pitchFamily="34" charset="0"/>
              </a:rPr>
              <a:t>=000388806&amp;type=1) and the Salesforce Partner MFA FAQ (https://</a:t>
            </a:r>
            <a:r>
              <a:rPr lang="en-US" sz="1800" b="0" i="0" u="none" strike="noStrike" dirty="0" err="1">
                <a:solidFill>
                  <a:srgbClr val="000000"/>
                </a:solidFill>
                <a:effectLst/>
                <a:latin typeface="Arial" panose="020B0604020202020204" pitchFamily="34" charset="0"/>
              </a:rPr>
              <a:t>salesforce.quip.com</a:t>
            </a:r>
            <a:r>
              <a:rPr lang="en-US" sz="1800" b="0" i="0" u="none" strike="noStrike" dirty="0">
                <a:solidFill>
                  <a:srgbClr val="000000"/>
                </a:solidFill>
                <a:effectLst/>
                <a:latin typeface="Arial" panose="020B0604020202020204" pitchFamily="34" charset="0"/>
              </a:rPr>
              <a:t>/6iJTAyb07itL).</a:t>
            </a:r>
            <a:endParaRPr lang="en-US" b="0" dirty="0">
              <a:effectLst/>
            </a:endParaRPr>
          </a:p>
          <a:p>
            <a:br>
              <a:rPr lang="en-US" dirty="0"/>
            </a:br>
            <a:endParaRPr lang="en-US" sz="1100" dirty="0"/>
          </a:p>
        </p:txBody>
      </p:sp>
    </p:spTree>
    <p:extLst>
      <p:ext uri="{BB962C8B-B14F-4D97-AF65-F5344CB8AC3E}">
        <p14:creationId xmlns:p14="http://schemas.microsoft.com/office/powerpoint/2010/main" val="611821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2"/>
        <p:cNvGrpSpPr/>
        <p:nvPr/>
      </p:nvGrpSpPr>
      <p:grpSpPr>
        <a:xfrm>
          <a:off x="0" y="0"/>
          <a:ext cx="0" cy="0"/>
          <a:chOff x="0" y="0"/>
          <a:chExt cx="0" cy="0"/>
        </a:xfrm>
      </p:grpSpPr>
      <p:sp>
        <p:nvSpPr>
          <p:cNvPr id="1463" name="Google Shape;1463;g18d29405784_357_91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4" name="Google Shape;1464;g18d29405784_357_91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Notes:</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The MFA requirement created challenges for Salesforce service providers who share customer-provided licenses within their organization for the purpose of performing administrative services in customer orgs. This scenario is referred to as the 'partner admin shared login use case' (or 'partner admin use case' for short). </a:t>
            </a:r>
          </a:p>
          <a:p>
            <a:pPr marL="628650" marR="0" lvl="1"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The partner admin use case had blocked some service providers and their customers from adopting MFA because MFA requires each user to supply a unique verification method before they can log in. If multiple people are sharing a license, only one of those people can log in after MFA is enabled. </a:t>
            </a:r>
          </a:p>
          <a:p>
            <a:pPr marL="628650" marR="0" lvl="1"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As a result, Salesforce granted MFA requirement extensions to all customers of Salesforce OEMs, and to service providers or customers of service providers who asked Salesforce for help with a solution to the partner admin use case.</a:t>
            </a: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b="0" i="0" dirty="0">
                <a:solidFill>
                  <a:srgbClr val="080707"/>
                </a:solidFill>
                <a:effectLst/>
                <a:latin typeface="Salesforce Sans" panose="020B0505020202020203" pitchFamily="34" charset="77"/>
              </a:rPr>
              <a:t>Salesforce announced the partner admin use case solution on October 13, 2022, and all partner admin use case extensions – including any granted after the solution announcement date – </a:t>
            </a:r>
            <a:r>
              <a:rPr lang="en-US" b="0" i="0" u="none" dirty="0">
                <a:solidFill>
                  <a:srgbClr val="080707"/>
                </a:solidFill>
                <a:effectLst/>
                <a:latin typeface="Salesforce Sans" panose="020B0505020202020203" pitchFamily="34" charset="77"/>
              </a:rPr>
              <a:t>expired on November 15, 2023</a:t>
            </a:r>
            <a:r>
              <a:rPr lang="en-US" b="0" i="0" dirty="0">
                <a:solidFill>
                  <a:srgbClr val="080707"/>
                </a:solidFill>
                <a:effectLst/>
                <a:latin typeface="Salesforce Sans" panose="020B0505020202020203" pitchFamily="34" charset="77"/>
              </a:rPr>
              <a:t>. Everyone should be using MFA now.</a:t>
            </a:r>
            <a:endParaRPr lang="en-US" sz="1100" b="0" i="0" dirty="0">
              <a:solidFill>
                <a:srgbClr val="080707"/>
              </a:solidFill>
              <a:effectLst/>
              <a:highlight>
                <a:srgbClr val="FFFF00"/>
              </a:highligh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dirty="0">
                <a:solidFill>
                  <a:srgbClr val="080707"/>
                </a:solidFill>
                <a:effectLst/>
                <a:latin typeface="Salesforce Sans" panose="020B0505020202020203" pitchFamily="34" charset="77"/>
              </a:rPr>
              <a:t>For complete details and FAQs, see “</a:t>
            </a:r>
            <a:r>
              <a:rPr lang="en-US" b="0" i="0" dirty="0">
                <a:solidFill>
                  <a:srgbClr val="080707"/>
                </a:solidFill>
                <a:effectLst/>
                <a:latin typeface="Salesforce Sans" panose="020B0505020202020203" pitchFamily="34" charset="77"/>
              </a:rPr>
              <a:t>How to Satisfy the MFA Requirement for the Partner Admin Shared Login Use Case” at https://</a:t>
            </a:r>
            <a:r>
              <a:rPr lang="en-US" b="0" i="0" dirty="0" err="1">
                <a:solidFill>
                  <a:srgbClr val="080707"/>
                </a:solidFill>
                <a:effectLst/>
                <a:latin typeface="Salesforce Sans" panose="020B0505020202020203" pitchFamily="34" charset="77"/>
              </a:rPr>
              <a:t>help.salesforce.com</a:t>
            </a:r>
            <a:r>
              <a:rPr lang="en-US" b="0" i="0" dirty="0">
                <a:solidFill>
                  <a:srgbClr val="080707"/>
                </a:solidFill>
                <a:effectLst/>
                <a:latin typeface="Salesforce Sans" panose="020B0505020202020203" pitchFamily="34" charset="77"/>
              </a:rPr>
              <a:t>/s/</a:t>
            </a:r>
            <a:r>
              <a:rPr lang="en-US" b="0" i="0" dirty="0" err="1">
                <a:solidFill>
                  <a:srgbClr val="080707"/>
                </a:solidFill>
                <a:effectLst/>
                <a:latin typeface="Salesforce Sans" panose="020B0505020202020203" pitchFamily="34" charset="77"/>
              </a:rPr>
              <a:t>articleView?id</a:t>
            </a:r>
            <a:r>
              <a:rPr lang="en-US" b="0" i="0" dirty="0">
                <a:solidFill>
                  <a:srgbClr val="080707"/>
                </a:solidFill>
                <a:effectLst/>
                <a:latin typeface="Salesforce Sans" panose="020B0505020202020203" pitchFamily="34" charset="77"/>
              </a:rPr>
              <a:t>=000388982&amp;type=1.</a:t>
            </a:r>
            <a:endParaRPr lang="en-US" sz="1100" b="0" i="0" dirty="0">
              <a:solidFill>
                <a:srgbClr val="080707"/>
              </a:solidFill>
              <a:effectLs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sz="1100"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dirty="0">
              <a:solidFill>
                <a:srgbClr val="080707"/>
              </a:solidFill>
              <a:effectLst/>
              <a:latin typeface="Salesforce Sans" panose="020B0505020202020203" pitchFamily="34" charset="77"/>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1" i="0" u="sng" dirty="0">
                <a:solidFill>
                  <a:srgbClr val="080707"/>
                </a:solidFill>
                <a:effectLst/>
                <a:latin typeface="Salesforce Sans" panose="020B0505020202020203" pitchFamily="34" charset="77"/>
              </a:rPr>
              <a:t>How to Satisfy the MFA Requirement for the Partner Admin Use Case</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1" i="0" dirty="0">
                <a:solidFill>
                  <a:srgbClr val="080707"/>
                </a:solidFill>
                <a:effectLst/>
                <a:latin typeface="Salesforce Sans" panose="020B0505020202020203" pitchFamily="34" charset="77"/>
              </a:rPr>
              <a:t>Most secure approach</a:t>
            </a:r>
            <a:r>
              <a:rPr lang="en-US" sz="1100" b="0" i="0" dirty="0">
                <a:solidFill>
                  <a:srgbClr val="080707"/>
                </a:solidFill>
                <a:effectLst/>
                <a:latin typeface="Salesforce Sans" panose="020B0505020202020203" pitchFamily="34" charset="77"/>
              </a:rPr>
              <a:t>:  C</a:t>
            </a:r>
            <a:r>
              <a:rPr lang="en-US" b="0" i="0" dirty="0">
                <a:solidFill>
                  <a:srgbClr val="080707"/>
                </a:solidFill>
                <a:effectLst/>
                <a:latin typeface="Salesforce Sans" panose="020B0505020202020203" pitchFamily="34" charset="77"/>
              </a:rPr>
              <a:t>ustomers supply their service provider with enough unique licenses for each individual service provider user, and then enable MFA for the customer org.</a:t>
            </a:r>
          </a:p>
          <a:p>
            <a:pPr marL="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endParaRPr lang="en-US" b="0" i="0" dirty="0">
              <a:solidFill>
                <a:srgbClr val="080707"/>
              </a:solidFill>
              <a:effectLst/>
              <a:latin typeface="Salesforce Sans" panose="020B0505020202020203" pitchFamily="34" charset="77"/>
            </a:endParaRP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1" i="0" dirty="0">
                <a:solidFill>
                  <a:srgbClr val="080707"/>
                </a:solidFill>
                <a:effectLst/>
                <a:latin typeface="Salesforce Sans" panose="020B0505020202020203" pitchFamily="34" charset="77"/>
              </a:rPr>
              <a:t>Alternative</a:t>
            </a:r>
            <a:r>
              <a:rPr lang="en-US" sz="1100" b="0" i="0" dirty="0">
                <a:solidFill>
                  <a:srgbClr val="080707"/>
                </a:solidFill>
                <a:effectLst/>
                <a:latin typeface="Salesforce Sans" panose="020B0505020202020203" pitchFamily="34" charset="77"/>
              </a:rPr>
              <a:t>:  </a:t>
            </a:r>
            <a:r>
              <a:rPr lang="en-US" b="0" i="0" dirty="0">
                <a:solidFill>
                  <a:srgbClr val="080707"/>
                </a:solidFill>
                <a:effectLst/>
                <a:latin typeface="Salesforce Sans" panose="020B0505020202020203" pitchFamily="34" charset="77"/>
              </a:rPr>
              <a:t>A customer’s service provider deploys either a privileged account management tool or an enterprise password management tool, to function as an MFA verification method for shared credentials. To satisfy the MFA requirement this way, the solution must meet the following criteria:</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privileged account management or enterprise password management tool must support the use of MFA, and MFA must be enabled for the tool.</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tool must provide the ability to restrict access permissions to authorized users only, via techniques such as role-based access control and least-privilege.</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All users of the tool must be personnel of the service provider. These users must be using a single license solely for the purpose of providing support or other services to their customer.</a:t>
            </a:r>
          </a:p>
          <a:p>
            <a:pPr algn="just">
              <a:buFont typeface="Arial" panose="020B0604020202020204" pitchFamily="34" charset="0"/>
              <a:buChar char="•"/>
            </a:pPr>
            <a:r>
              <a:rPr lang="en-US" b="0" i="0" dirty="0">
                <a:solidFill>
                  <a:srgbClr val="080707"/>
                </a:solidFill>
                <a:effectLst/>
                <a:latin typeface="Salesforce Sans" panose="020B0505020202020203" pitchFamily="34" charset="77"/>
              </a:rPr>
              <a:t>The customer is responsible for their service provider’s use of customer-provided Salesforce licenses.</a:t>
            </a:r>
          </a:p>
          <a:p>
            <a:pPr marL="1714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dirty="0">
              <a:solidFill>
                <a:srgbClr val="080707"/>
              </a:solidFill>
              <a:effectLst/>
              <a:latin typeface="Salesforce Sans" panose="020B0505020202020203" pitchFamily="34" charset="77"/>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36159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8"/>
        <p:cNvGrpSpPr/>
        <p:nvPr/>
      </p:nvGrpSpPr>
      <p:grpSpPr>
        <a:xfrm>
          <a:off x="0" y="0"/>
          <a:ext cx="0" cy="0"/>
          <a:chOff x="0" y="0"/>
          <a:chExt cx="0" cy="0"/>
        </a:xfrm>
      </p:grpSpPr>
      <p:sp>
        <p:nvSpPr>
          <p:cNvPr id="1999" name="Google Shape;1999;g2bff0f728f4_1_43: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0" name="Google Shape;2000;g2bff0f728f4_1_4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chemeClr val="dk1"/>
              </a:buClr>
              <a:buSzPts val="1100"/>
              <a:buFont typeface="Arial"/>
              <a:buNone/>
            </a:pPr>
            <a:r>
              <a:rPr lang="en" sz="1200" b="1" dirty="0"/>
              <a:t>Talk Track:</a:t>
            </a:r>
            <a:endParaRPr sz="1200" b="1" dirty="0"/>
          </a:p>
          <a:p>
            <a:pPr marL="457200" lvl="0" indent="-304800" algn="l" rtl="0">
              <a:spcBef>
                <a:spcPts val="0"/>
              </a:spcBef>
              <a:spcAft>
                <a:spcPts val="0"/>
              </a:spcAft>
              <a:buClr>
                <a:schemeClr val="dk1"/>
              </a:buClr>
              <a:buSzPts val="1200"/>
              <a:buChar char="●"/>
            </a:pPr>
            <a:r>
              <a:rPr lang="en-US" sz="1200" dirty="0">
                <a:solidFill>
                  <a:schemeClr val="dk1"/>
                </a:solidFill>
              </a:rPr>
              <a:t>The contractual MFA requirement went into effect on February 1, 2022.</a:t>
            </a:r>
          </a:p>
          <a:p>
            <a:pPr marL="457200" lvl="0" indent="-304800" algn="l" rtl="0">
              <a:spcBef>
                <a:spcPts val="0"/>
              </a:spcBef>
              <a:spcAft>
                <a:spcPts val="0"/>
              </a:spcAft>
              <a:buClr>
                <a:schemeClr val="dk1"/>
              </a:buClr>
              <a:buSzPts val="1200"/>
              <a:buChar char="●"/>
            </a:pPr>
            <a:r>
              <a:rPr lang="en-US" sz="1200" dirty="0">
                <a:solidFill>
                  <a:schemeClr val="dk1"/>
                </a:solidFill>
              </a:rPr>
              <a:t>To help customers satisfy the requirement, Salesforce automatically enables MFA for direct logins to Salesforce production orgs. </a:t>
            </a:r>
          </a:p>
          <a:p>
            <a:pPr marL="457200" lvl="0" indent="-304800" algn="l" rtl="0">
              <a:spcBef>
                <a:spcPts val="0"/>
              </a:spcBef>
              <a:spcAft>
                <a:spcPts val="0"/>
              </a:spcAft>
              <a:buClr>
                <a:schemeClr val="dk1"/>
              </a:buClr>
              <a:buSzPts val="1200"/>
              <a:buChar char="●"/>
            </a:pPr>
            <a:r>
              <a:rPr lang="en-US" sz="1200" dirty="0">
                <a:solidFill>
                  <a:schemeClr val="dk1"/>
                </a:solidFill>
              </a:rPr>
              <a:t>Users </a:t>
            </a:r>
            <a:r>
              <a:rPr lang="en" sz="1200" dirty="0">
                <a:solidFill>
                  <a:schemeClr val="dk1"/>
                </a:solidFill>
              </a:rPr>
              <a:t>who log in directly to a production org with their username and password (including admins) are required to also verify their identity with a verification method. Verification method options include authenticator apps (like Salesforce Authenticator or third-party authenticators, like those from Google, Microsoft, </a:t>
            </a:r>
            <a:r>
              <a:rPr lang="en" sz="1200" dirty="0" err="1">
                <a:solidFill>
                  <a:schemeClr val="dk1"/>
                </a:solidFill>
              </a:rPr>
              <a:t>etc</a:t>
            </a:r>
            <a:r>
              <a:rPr lang="en" sz="1200" dirty="0">
                <a:solidFill>
                  <a:schemeClr val="dk1"/>
                </a:solidFill>
              </a:rPr>
              <a:t>), security keys, and built-in authenticators. </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u="sng" dirty="0">
                <a:solidFill>
                  <a:schemeClr val="dk1"/>
                </a:solidFill>
              </a:rPr>
              <a:t>User Experience</a:t>
            </a:r>
            <a:endParaRPr sz="1200" u="sng"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The first time a user logs in, they’re prompted to register for MFA (via the “Choose a Verification Method” screen). The registration process involves setting up one of the supported types of verification method. Additional prompts guide the user through the registration steps.</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If a user isn’t ready to set up a verification method when they log in, there’s a 30-day grace period for the org during which they can skip logging in with MFA.</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The 30-day grace period begins the first time any user logs in to the production org.</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The same 30-day period applies to all users in the org. For example, if the first user login occurs 5 days after a production org was created, that user has 30 days before they must register for MFA. If another user logs in 20 days after the grace period began, they only have 10 days remaining to skip MFA.</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After the grace period, all users in the org must set up MFA to get access to their account.</a:t>
            </a: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endParaRPr sz="1200" dirty="0">
              <a:solidFill>
                <a:schemeClr val="dk1"/>
              </a:solidFill>
            </a:endParaRPr>
          </a:p>
          <a:p>
            <a:pPr marL="0" lvl="0" indent="0" algn="l" rtl="0">
              <a:spcBef>
                <a:spcPts val="0"/>
              </a:spcBef>
              <a:spcAft>
                <a:spcPts val="0"/>
              </a:spcAft>
              <a:buClr>
                <a:schemeClr val="dk1"/>
              </a:buClr>
              <a:buSzPts val="1100"/>
              <a:buFont typeface="Arial"/>
              <a:buNone/>
            </a:pPr>
            <a:r>
              <a:rPr lang="en" sz="1200" u="sng" dirty="0">
                <a:solidFill>
                  <a:schemeClr val="dk1"/>
                </a:solidFill>
              </a:rPr>
              <a:t>What If Users Need More Than 30 Days to Get Ready for MFA?</a:t>
            </a:r>
            <a:endParaRPr sz="1200" u="sng"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If needed, a Salesforce admin can temporarily turn off MFA for their production org by deselecting the “Require multi-factor authentication (MFA) for all direct UI logins to your Salesforce org” setting on the Identity Verification page in Setup. </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But customers should keep in mind that doing so puts their org out of compliance with the contractual requirement to use MFA. </a:t>
            </a:r>
            <a:endParaRPr sz="1200" dirty="0">
              <a:solidFill>
                <a:schemeClr val="dk1"/>
              </a:solidFill>
            </a:endParaRPr>
          </a:p>
          <a:p>
            <a:pPr marL="914400" lvl="1" indent="-304800" algn="l" rtl="0">
              <a:spcBef>
                <a:spcPts val="0"/>
              </a:spcBef>
              <a:spcAft>
                <a:spcPts val="0"/>
              </a:spcAft>
              <a:buClr>
                <a:schemeClr val="dk1"/>
              </a:buClr>
              <a:buSzPts val="1200"/>
              <a:buChar char="○"/>
            </a:pPr>
            <a:r>
              <a:rPr lang="en" sz="1200" dirty="0">
                <a:solidFill>
                  <a:schemeClr val="dk1"/>
                </a:solidFill>
              </a:rPr>
              <a:t>As long as MFA is turned off, admins in the org will see periodic in-app warning notifications letting them know they need to re-enable MFA as soon as possible.</a:t>
            </a:r>
            <a:endParaRPr sz="1200" dirty="0"/>
          </a:p>
          <a:p>
            <a:pPr marL="0" lvl="0" indent="0" algn="l" rtl="0">
              <a:spcBef>
                <a:spcPts val="0"/>
              </a:spcBef>
              <a:spcAft>
                <a:spcPts val="0"/>
              </a:spcAft>
              <a:buNone/>
            </a:pPr>
            <a:endParaRPr lang="en-US" sz="1200" dirty="0"/>
          </a:p>
          <a:p>
            <a:pPr marL="0" lvl="0" indent="0" algn="l" rtl="0">
              <a:spcBef>
                <a:spcPts val="0"/>
              </a:spcBef>
              <a:spcAft>
                <a:spcPts val="0"/>
              </a:spcAft>
              <a:buNone/>
            </a:pPr>
            <a:endParaRPr lang="en-US" sz="1200" dirty="0"/>
          </a:p>
          <a:p>
            <a:pPr marL="152400" lvl="0" indent="0" algn="l" rtl="0">
              <a:spcBef>
                <a:spcPts val="0"/>
              </a:spcBef>
              <a:spcAft>
                <a:spcPts val="0"/>
              </a:spcAft>
              <a:buSzPts val="1200"/>
              <a:buNone/>
            </a:pPr>
            <a:r>
              <a:rPr lang="en-US" sz="1200" b="1" dirty="0"/>
              <a:t>Important</a:t>
            </a:r>
            <a:r>
              <a:rPr lang="en-US" sz="1200" dirty="0"/>
              <a:t>:  Some user types are exempt from needing to use MFA. Most of these cases are automatically excluded when MFA is turned on. However, several exempt user types must be manually excluded by a Salesforce admin. To prevent MFA from being assigned to these user types:</a:t>
            </a:r>
          </a:p>
          <a:p>
            <a:pPr marL="895350" lvl="1" indent="-285750" algn="l" rtl="0">
              <a:spcBef>
                <a:spcPts val="0"/>
              </a:spcBef>
              <a:spcAft>
                <a:spcPts val="0"/>
              </a:spcAft>
              <a:buSzPts val="1200"/>
              <a:buFont typeface="Courier New" panose="02070309020205020404" pitchFamily="49" charset="0"/>
              <a:buChar char="o"/>
            </a:pPr>
            <a:r>
              <a:rPr lang="en-US" sz="1300" dirty="0"/>
              <a:t>For the list of user types that must be manually excluded, and the steps to do so, see ”Exclude Exempt Users from MFA” in Salesforce Help (https://</a:t>
            </a:r>
            <a:r>
              <a:rPr lang="en-US" sz="1300" dirty="0" err="1"/>
              <a:t>help.salesforce.com</a:t>
            </a:r>
            <a:r>
              <a:rPr lang="en-US" sz="1300" dirty="0"/>
              <a:t>/s/</a:t>
            </a:r>
            <a:r>
              <a:rPr lang="en-US" sz="1300" dirty="0" err="1"/>
              <a:t>articleView?id</a:t>
            </a:r>
            <a:r>
              <a:rPr lang="en-US" sz="1300" dirty="0"/>
              <a:t>=</a:t>
            </a:r>
            <a:r>
              <a:rPr lang="en-US" sz="1300" dirty="0" err="1"/>
              <a:t>sf.security_mfa_exclude_exempt_users.htm</a:t>
            </a:r>
            <a:r>
              <a:rPr lang="en-US" sz="1300" dirty="0"/>
              <a:t>).</a:t>
            </a:r>
          </a:p>
          <a:p>
            <a:pPr marL="914400" lvl="1" indent="-304800" algn="l" rtl="0">
              <a:spcBef>
                <a:spcPts val="0"/>
              </a:spcBef>
              <a:spcAft>
                <a:spcPts val="0"/>
              </a:spcAft>
              <a:buSzPts val="1200"/>
              <a:buChar char="○"/>
            </a:pPr>
            <a:r>
              <a:rPr lang="en-US" sz="1200" dirty="0"/>
              <a:t>Waiving MFA is appropriate only for the use cases listed in the above help topic. Waiving MFA for any other type of user (including admins and business users) isn’t allowed and will put the customer out of compliance for the MFA requirement.</a:t>
            </a:r>
          </a:p>
          <a:p>
            <a:pPr marL="457200" lvl="0" indent="-304800" algn="l" rtl="0">
              <a:spcBef>
                <a:spcPts val="0"/>
              </a:spcBef>
              <a:spcAft>
                <a:spcPts val="0"/>
              </a:spcAft>
              <a:buClr>
                <a:schemeClr val="dk1"/>
              </a:buClr>
              <a:buSzPts val="1200"/>
              <a:buChar char="●"/>
            </a:pPr>
            <a:endParaRPr lang="en-US" sz="1200" dirty="0">
              <a:solidFill>
                <a:schemeClr val="dk1"/>
              </a:solidFill>
            </a:endParaRPr>
          </a:p>
          <a:p>
            <a:pPr marL="0" lvl="0" indent="0" algn="l" rtl="0">
              <a:spcBef>
                <a:spcPts val="0"/>
              </a:spcBef>
              <a:spcAft>
                <a:spcPts val="0"/>
              </a:spcAft>
              <a:buClr>
                <a:schemeClr val="dk1"/>
              </a:buClr>
              <a:buSzPts val="1100"/>
              <a:buFont typeface="Arial"/>
              <a:buNone/>
            </a:pPr>
            <a:endParaRPr lang="en-US" sz="1200" dirty="0">
              <a:solidFill>
                <a:schemeClr val="dk1"/>
              </a:solidFill>
            </a:endParaRPr>
          </a:p>
          <a:p>
            <a:pPr marL="0" lvl="0" indent="0" algn="l" rtl="0">
              <a:spcBef>
                <a:spcPts val="0"/>
              </a:spcBef>
              <a:spcAft>
                <a:spcPts val="0"/>
              </a:spcAft>
              <a:buClr>
                <a:schemeClr val="dk1"/>
              </a:buClr>
              <a:buSzPts val="1100"/>
              <a:buFont typeface="Arial"/>
              <a:buNone/>
            </a:pPr>
            <a:r>
              <a:rPr lang="en-US" sz="1200" b="1" dirty="0">
                <a:solidFill>
                  <a:schemeClr val="dk1"/>
                </a:solidFill>
              </a:rPr>
              <a:t>NOTE for customers who use SSO to access Salesforce products:</a:t>
            </a:r>
            <a:r>
              <a:rPr lang="en-US" sz="1200" dirty="0">
                <a:solidFill>
                  <a:schemeClr val="dk1"/>
                </a:solidFill>
              </a:rPr>
              <a:t>  Salesforce won’t take action to enable MFA for SSO identity providers. Nor do we have plans to block access to Salesforce products or trigger MFA challenges for SSO logins if a customer’s SSO service doesn’t require MFA. This policy could change in the future. But the contractual requirement to use MFA applies to users who access Salesforce products through SSO.</a:t>
            </a:r>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609736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18d29405784_357_81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18d29405784_357_81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800" dirty="0"/>
              <a:t>Notes:</a:t>
            </a: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To satisfy the MFA requirement, customers must use </a:t>
            </a:r>
            <a:r>
              <a:rPr lang="en-US" sz="1100" b="1" i="0" u="none" strike="noStrike" dirty="0">
                <a:solidFill>
                  <a:srgbClr val="000000"/>
                </a:solidFill>
                <a:effectLst/>
                <a:latin typeface="Arial" panose="020B0604020202020204" pitchFamily="34" charset="0"/>
              </a:rPr>
              <a:t>strong</a:t>
            </a:r>
            <a:r>
              <a:rPr lang="en-US" sz="1100" b="0" i="0" u="none" strike="noStrike" dirty="0">
                <a:solidFill>
                  <a:srgbClr val="000000"/>
                </a:solidFill>
                <a:effectLst/>
                <a:latin typeface="Arial" panose="020B0604020202020204" pitchFamily="34" charset="0"/>
              </a:rPr>
              <a:t> verification methods for MFA logins. This is true if users access their org by logging in directly with their username and password or via single sign-on (SSO). </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1" i="0" u="none" strike="noStrike" dirty="0">
                <a:solidFill>
                  <a:srgbClr val="000000"/>
                </a:solidFill>
                <a:effectLst/>
                <a:latin typeface="Arial" panose="020B0604020202020204" pitchFamily="34" charset="0"/>
              </a:rPr>
              <a:t>Note:</a:t>
            </a:r>
            <a:r>
              <a:rPr lang="en-US" sz="1100" b="0" i="0" u="none" strike="noStrike" dirty="0">
                <a:solidFill>
                  <a:srgbClr val="000000"/>
                </a:solidFill>
                <a:effectLst/>
                <a:latin typeface="Arial" panose="020B0604020202020204" pitchFamily="34" charset="0"/>
              </a:rPr>
              <a:t> When MFA is enabled for your org, only strong verification methods are allowed. Users aren't given the option to register other methods such as email or text messages.</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Strong methods initiate a secure exchange with your org and can only be completed by the user who possesses the method. We require strong methods because it’s a lot harder for a bad actor to get control of an actual mobile device or a physical security key than it is to infiltrate an email account or hack a cell phone number.</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These types of verification methods are supported:</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The Salesforce Authenticator mobile app</a:t>
            </a:r>
          </a:p>
          <a:p>
            <a:pPr marL="457200" marR="0" lvl="0" indent="-228600" algn="l" defTabSz="914400" rtl="0" eaLnBrk="1" fontAlgn="base"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dirty="0">
                <a:solidFill>
                  <a:srgbClr val="000000"/>
                </a:solidFill>
                <a:effectLst/>
                <a:latin typeface="Arial" panose="020B0604020202020204" pitchFamily="34" charset="0"/>
              </a:rPr>
              <a:t>Third-party time-based one-time password (TOTP) Authenticator apps such as Google Authenticator, Microsoft Authenticator, or Authy (mobile, desktop, and browser extension options available)</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Physical security keys (using</a:t>
            </a:r>
            <a:r>
              <a:rPr lang="en-US" sz="1100" b="0" i="1" u="none" strike="noStrike" dirty="0">
                <a:solidFill>
                  <a:srgbClr val="000000"/>
                </a:solidFill>
                <a:effectLst/>
                <a:latin typeface="Arial" panose="020B0604020202020204" pitchFamily="34" charset="0"/>
              </a:rPr>
              <a:t> </a:t>
            </a:r>
            <a:r>
              <a:rPr lang="en-US" sz="1100" b="0" i="0" u="none" strike="noStrike" dirty="0">
                <a:solidFill>
                  <a:srgbClr val="000000"/>
                </a:solidFill>
                <a:effectLst/>
                <a:latin typeface="Arial" panose="020B0604020202020204" pitchFamily="34" charset="0"/>
              </a:rPr>
              <a:t>USB or Lightning), such as a </a:t>
            </a:r>
            <a:r>
              <a:rPr lang="en-US" sz="1100" b="0" i="0" u="none" strike="noStrike" dirty="0" err="1">
                <a:solidFill>
                  <a:srgbClr val="000000"/>
                </a:solidFill>
                <a:effectLst/>
                <a:latin typeface="Arial" panose="020B0604020202020204" pitchFamily="34" charset="0"/>
              </a:rPr>
              <a:t>Yubikey</a:t>
            </a:r>
            <a:r>
              <a:rPr lang="en-US" sz="1100" b="0" i="0" u="none" strike="noStrike" dirty="0">
                <a:solidFill>
                  <a:srgbClr val="000000"/>
                </a:solidFill>
                <a:effectLst/>
                <a:latin typeface="Arial" panose="020B0604020202020204" pitchFamily="34" charset="0"/>
              </a:rPr>
              <a:t> or Google’s Titan Security key</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Built-in authenticators (desktop or mobile device’s built-in biometric readers via an operating system’s biometric service, such as Windows Hello, Touch ID, or Face ID)</a:t>
            </a:r>
          </a:p>
          <a:p>
            <a:pPr marL="0" lvl="0" indent="0" algn="l" rtl="0">
              <a:spcBef>
                <a:spcPts val="0"/>
              </a:spcBef>
              <a:spcAft>
                <a:spcPts val="0"/>
              </a:spcAft>
              <a:buNone/>
            </a:pPr>
            <a:endParaRPr lang="en-US" sz="1100" b="0" i="0" u="none" strike="noStrike" dirty="0">
              <a:solidFill>
                <a:srgbClr val="000000"/>
              </a:solidFill>
              <a:effectLst/>
              <a:latin typeface="Arial" panose="020B0604020202020204" pitchFamily="34" charset="0"/>
            </a:endParaRPr>
          </a:p>
          <a:p>
            <a:pPr marL="0" indent="0" rtl="0">
              <a:spcBef>
                <a:spcPts val="0"/>
              </a:spcBef>
              <a:spcAft>
                <a:spcPts val="0"/>
              </a:spcAft>
            </a:pPr>
            <a:r>
              <a:rPr lang="en-US" sz="1100" b="0" i="0" u="none" strike="noStrike" dirty="0">
                <a:solidFill>
                  <a:srgbClr val="000000"/>
                </a:solidFill>
                <a:effectLst/>
                <a:latin typeface="Arial" panose="020B0604020202020204" pitchFamily="34" charset="0"/>
              </a:rPr>
              <a:t>Support Notes:</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Security keys that use the NFC form factor aren’t supported.</a:t>
            </a:r>
          </a:p>
          <a:p>
            <a:pPr rtl="0" fontAlgn="base">
              <a:spcBef>
                <a:spcPts val="0"/>
              </a:spcBef>
              <a:spcAft>
                <a:spcPts val="500"/>
              </a:spcAft>
              <a:buFont typeface="Arial" panose="020B0604020202020204" pitchFamily="34" charset="0"/>
              <a:buChar char="•"/>
            </a:pPr>
            <a:r>
              <a:rPr lang="en-US" sz="1100" b="0" i="0" u="none" strike="noStrike" dirty="0" err="1">
                <a:solidFill>
                  <a:srgbClr val="000000"/>
                </a:solidFill>
                <a:effectLst/>
                <a:latin typeface="Arial" panose="020B0604020202020204" pitchFamily="34" charset="0"/>
              </a:rPr>
              <a:t>WebAuthn</a:t>
            </a:r>
            <a:r>
              <a:rPr lang="en-US" sz="1100" b="0" i="0" u="none" strike="noStrike" dirty="0">
                <a:solidFill>
                  <a:srgbClr val="000000"/>
                </a:solidFill>
                <a:effectLst/>
                <a:latin typeface="Arial" panose="020B0604020202020204" pitchFamily="34" charset="0"/>
              </a:rPr>
              <a:t>-compatible security keys aren’t supported in non-Chromium versions of the Edge browser.</a:t>
            </a: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You can choose the option or options that work best for your business and user needs.</a:t>
            </a:r>
            <a:endParaRPr lang="en-US" sz="1800" b="0" dirty="0">
              <a:effectLst/>
            </a:endParaRP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Note:</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We don’t allow email, SMS text messages, phone calls, or security questions as verification methods for MFA because email credentials can be compromised, and text messages and phone calls can be intercepted. </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It’s a lot harder for bad actors to get control of an actual mobile device or physical security key than it is to infiltrate an email account or hack a cell phone number.</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If MFA is enabled for a customer or partner Experience Cloud site, SMS is a supported verification method for external users only. This option allows customers to add an extra layer of security for their sites while maintaining ease of access (no need to install an app or purchase a security key) for users who don’t interact with business-critical data.</a:t>
            </a:r>
          </a:p>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0"/>
        <p:cNvGrpSpPr/>
        <p:nvPr/>
      </p:nvGrpSpPr>
      <p:grpSpPr>
        <a:xfrm>
          <a:off x="0" y="0"/>
          <a:ext cx="0" cy="0"/>
          <a:chOff x="0" y="0"/>
          <a:chExt cx="0" cy="0"/>
        </a:xfrm>
      </p:grpSpPr>
      <p:sp>
        <p:nvSpPr>
          <p:cNvPr id="1641" name="Google Shape;1641;g18d29405784_357_107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2" name="Google Shape;1642;g18d29405784_357_107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Salesforce Authenticator makes the extra authentication step required by MFA easy because it automatically integrates into your org’s login process. After a user enters their username and password, the app sends a notification to their mobile device.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allows users to automate the extra MFA authentication step when working from a trusted location.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Users are strongly encouraged to set up a PIN or biometric requirement on their mobile device to ensure that unauthorized parties aren’t able to access Salesforce Authenticator.</a:t>
            </a:r>
          </a:p>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18d29405784_357_855: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18d29405784_357_855: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b="0" dirty="0">
                <a:highlight>
                  <a:srgbClr val="FFFFFF"/>
                </a:highlight>
              </a:rPr>
              <a:t>Notes:</a:t>
            </a:r>
          </a:p>
          <a:p>
            <a:pPr marL="0" lvl="0" indent="0" algn="l" rtl="0">
              <a:lnSpc>
                <a:spcPct val="115000"/>
              </a:lnSpc>
              <a:spcBef>
                <a:spcPts val="0"/>
              </a:spcBef>
              <a:spcAft>
                <a:spcPts val="0"/>
              </a:spcAft>
              <a:buNone/>
            </a:pPr>
            <a:r>
              <a:rPr lang="en-US" sz="1100" dirty="0"/>
              <a:t>Your org’s MFA service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u="sng" dirty="0">
                <a:solidFill>
                  <a:srgbClr val="1155CC"/>
                </a:solidFill>
              </a:rPr>
              <a:t> at http://</a:t>
            </a:r>
            <a:r>
              <a:rPr lang="en-US" sz="1100" u="sng" dirty="0" err="1">
                <a:solidFill>
                  <a:srgbClr val="1155CC"/>
                </a:solidFill>
              </a:rPr>
              <a:t>tools.ietf.org</a:t>
            </a:r>
            <a:r>
              <a:rPr lang="en-US" sz="1100" u="sng" dirty="0">
                <a:solidFill>
                  <a:srgbClr val="1155CC"/>
                </a:solidFill>
              </a:rPr>
              <a:t>/html/rfc6238</a:t>
            </a:r>
            <a:r>
              <a:rPr lang="en-US" sz="1100" dirty="0"/>
              <a:t>). </a:t>
            </a:r>
            <a:r>
              <a:rPr lang="en-US" sz="1100" dirty="0">
                <a:solidFill>
                  <a:schemeClr val="dk1"/>
                </a:solidFill>
              </a:rPr>
              <a:t>There are a variety of TOTP authenticator apps available, including many free options. You can go with mobile, desktop, or browser extension options.</a:t>
            </a:r>
          </a:p>
          <a:p>
            <a:pPr marL="0" lvl="0" indent="0" algn="l" rtl="0">
              <a:lnSpc>
                <a:spcPct val="115000"/>
              </a:lnSpc>
              <a:spcBef>
                <a:spcPts val="0"/>
              </a:spcBef>
              <a:spcAft>
                <a:spcPts val="0"/>
              </a:spcAft>
              <a:buNone/>
            </a:pPr>
            <a:endParaRPr lang="en-US" sz="1100" dirty="0">
              <a:solidFill>
                <a:schemeClr val="dk1"/>
              </a:solidFill>
            </a:endParaRPr>
          </a:p>
          <a:p>
            <a:pPr marL="0" lvl="0" indent="0" algn="l" rtl="0">
              <a:lnSpc>
                <a:spcPct val="115000"/>
              </a:lnSpc>
              <a:spcBef>
                <a:spcPts val="0"/>
              </a:spcBef>
              <a:spcAft>
                <a:spcPts val="0"/>
              </a:spcAft>
              <a:buNone/>
            </a:pPr>
            <a:r>
              <a:rPr lang="en-US" sz="1100" dirty="0">
                <a:solidFill>
                  <a:schemeClr val="dk1"/>
                </a:solidFill>
              </a:rPr>
              <a:t>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err="1">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when logging in to their org.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Users are strongly encouraged to set up a PIN or biometric requirement on their mobile device to ensure that unauthorized parties aren’t able to access their authenticator app.</a:t>
            </a:r>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your org)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6"/>
        <p:cNvGrpSpPr/>
        <p:nvPr/>
      </p:nvGrpSpPr>
      <p:grpSpPr>
        <a:xfrm>
          <a:off x="0" y="0"/>
          <a:ext cx="0" cy="0"/>
          <a:chOff x="0" y="0"/>
          <a:chExt cx="0" cy="0"/>
        </a:xfrm>
      </p:grpSpPr>
      <p:sp>
        <p:nvSpPr>
          <p:cNvPr id="1577" name="Google Shape;1577;g9a32e05039_6_293: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8" name="Google Shape;1578;g9a32e05039_6_2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b="0" dirty="0">
                <a:highlight>
                  <a:srgbClr val="FFFFFF"/>
                </a:highlight>
              </a:rPr>
              <a:t>Notes:</a:t>
            </a: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are small physical tokens that look like a thumb drive and are easy to carry on a key ring. This type of verification method is easy to use because there’s nothing to install and users don’t have to manually enter any codes.</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provide an alternative if a mobile app solution isn’t viable -- for example, users don’t have company-provided mobile devices or work in an environment (such as a PCI-compliant service center) where mobile devices aren’t permitted.</a:t>
            </a:r>
            <a:endParaRPr sz="1100" dirty="0">
              <a:solidFill>
                <a:schemeClr val="dk1"/>
              </a:solidFill>
            </a:endParaRPr>
          </a:p>
          <a:p>
            <a:pPr marL="0" lvl="0" indent="0" algn="l" rtl="0">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Clr>
                <a:schemeClr val="dk1"/>
              </a:buClr>
              <a:buSzPts val="1100"/>
              <a:buFont typeface="Arial"/>
              <a:buNone/>
            </a:pPr>
            <a:endParaRPr lang="en" sz="1100" dirty="0">
              <a:solidFill>
                <a:schemeClr val="dk1"/>
              </a:solidFill>
            </a:endParaRPr>
          </a:p>
          <a:p>
            <a:pPr marL="0" lvl="0" indent="0" algn="l" rtl="0">
              <a:lnSpc>
                <a:spcPct val="115000"/>
              </a:lnSpc>
              <a:spcBef>
                <a:spcPts val="0"/>
              </a:spcBef>
              <a:spcAft>
                <a:spcPts val="0"/>
              </a:spcAft>
              <a:buNone/>
            </a:pPr>
            <a:r>
              <a:rPr lang="en-US" sz="1100" dirty="0"/>
              <a:t>Note: An admin must enable this option before it’s available to users.</a:t>
            </a:r>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b="1" dirty="0">
                <a:solidFill>
                  <a:schemeClr val="dk1"/>
                </a:solidFill>
              </a:rPr>
              <a:t>Requirements</a:t>
            </a:r>
            <a:endParaRPr sz="1100" b="1"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You can use security keys that are compatible with the U2F (FIDO) or </a:t>
            </a:r>
            <a:r>
              <a:rPr lang="en" sz="1100" dirty="0" err="1">
                <a:solidFill>
                  <a:schemeClr val="dk1"/>
                </a:solidFill>
              </a:rPr>
              <a:t>WebAuthn</a:t>
            </a:r>
            <a:r>
              <a:rPr lang="en" sz="1100" dirty="0">
                <a:solidFill>
                  <a:schemeClr val="dk1"/>
                </a:solidFill>
              </a:rPr>
              <a:t> (FIDO2) standards. </a:t>
            </a:r>
            <a:endParaRPr sz="1100" dirty="0">
              <a:solidFill>
                <a:schemeClr val="dk1"/>
              </a:solidFill>
            </a:endParaRPr>
          </a:p>
          <a:p>
            <a:pPr marL="0" lvl="0" indent="0" algn="l" rtl="0">
              <a:lnSpc>
                <a:spcPct val="115000"/>
              </a:lnSpc>
              <a:spcBef>
                <a:spcPts val="0"/>
              </a:spcBef>
              <a:spcAft>
                <a:spcPts val="0"/>
              </a:spcAft>
              <a:buNone/>
            </a:pPr>
            <a:endParaRPr sz="1100" dirty="0">
              <a:solidFill>
                <a:srgbClr val="080707"/>
              </a:solidFill>
              <a:highlight>
                <a:schemeClr val="lt1"/>
              </a:highlight>
            </a:endParaRPr>
          </a:p>
          <a:p>
            <a:pPr marL="0" lvl="0" indent="0" algn="l" rtl="0">
              <a:lnSpc>
                <a:spcPct val="115000"/>
              </a:lnSpc>
              <a:spcBef>
                <a:spcPts val="0"/>
              </a:spcBef>
              <a:spcAft>
                <a:spcPts val="0"/>
              </a:spcAft>
              <a:buNone/>
            </a:pPr>
            <a:r>
              <a:rPr lang="en" sz="1100" dirty="0">
                <a:solidFill>
                  <a:schemeClr val="dk1"/>
                </a:solidFill>
              </a:rPr>
              <a:t>You can use USB-A, USB-C, and Lightning devices.  </a:t>
            </a:r>
            <a:endParaRPr sz="1100" dirty="0">
              <a:solidFill>
                <a:schemeClr val="dk1"/>
              </a:solidFill>
            </a:endParaRPr>
          </a:p>
          <a:p>
            <a:pPr marL="0" lvl="0" indent="0" algn="l" rtl="0">
              <a:lnSpc>
                <a:spcPct val="115000"/>
              </a:lnSpc>
              <a:spcBef>
                <a:spcPts val="0"/>
              </a:spcBef>
              <a:spcAft>
                <a:spcPts val="0"/>
              </a:spcAft>
              <a:buNone/>
            </a:pPr>
            <a:endParaRPr sz="1100"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Security keys require a supported browser to act as an intermediary between the key and your org.</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a:t>
            </a:r>
            <a:r>
              <a:rPr lang="en" sz="1100" b="1" dirty="0" err="1">
                <a:solidFill>
                  <a:schemeClr val="dk1"/>
                </a:solidFill>
              </a:rPr>
              <a:t>WebAuthn</a:t>
            </a:r>
            <a:r>
              <a:rPr lang="en" sz="1100" b="1" dirty="0">
                <a:solidFill>
                  <a:schemeClr val="dk1"/>
                </a:solidFill>
              </a:rPr>
              <a:t>-compatible keys</a:t>
            </a:r>
            <a:r>
              <a:rPr lang="en" sz="1100" dirty="0">
                <a:solidFill>
                  <a:schemeClr val="dk1"/>
                </a:solidFill>
              </a:rPr>
              <a:t>: Chrome, Firefox, Edge Chromium, Safari</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U2F-compatible keys</a:t>
            </a:r>
            <a:r>
              <a:rPr lang="en" sz="1100" dirty="0">
                <a:solidFill>
                  <a:schemeClr val="dk1"/>
                </a:solidFill>
              </a:rPr>
              <a:t>:  Chrome, version 41 or later, Edge Chromium</a:t>
            </a:r>
            <a:endParaRPr sz="1100" dirty="0">
              <a:solidFill>
                <a:schemeClr val="dk1"/>
              </a:solidFill>
            </a:endParaRPr>
          </a:p>
          <a:p>
            <a:pPr marL="444500" lvl="0" indent="-285750" algn="l" rtl="0">
              <a:spcBef>
                <a:spcPts val="0"/>
              </a:spcBef>
              <a:spcAft>
                <a:spcPts val="0"/>
              </a:spcAft>
              <a:buClr>
                <a:schemeClr val="dk1"/>
              </a:buClr>
              <a:buSzPts val="1100"/>
              <a:buChar char="●"/>
            </a:pPr>
            <a:r>
              <a:rPr lang="en" sz="1100" dirty="0">
                <a:solidFill>
                  <a:schemeClr val="dk1"/>
                </a:solidFill>
              </a:rPr>
              <a:t>Note: Security keys aren't supported in non-Chromium versions of the Edge browser.</a:t>
            </a:r>
          </a:p>
          <a:p>
            <a:pPr marL="444500" lvl="0" indent="-285750" algn="l" rtl="0">
              <a:spcBef>
                <a:spcPts val="0"/>
              </a:spcBef>
              <a:spcAft>
                <a:spcPts val="0"/>
              </a:spcAft>
              <a:buClr>
                <a:schemeClr val="dk1"/>
              </a:buClr>
              <a:buSzPts val="1100"/>
              <a:buChar char="●"/>
            </a:pPr>
            <a:endParaRPr lang="en" sz="1100" dirty="0">
              <a:solidFill>
                <a:schemeClr val="dk1"/>
              </a:solidFill>
            </a:endParaRPr>
          </a:p>
          <a:p>
            <a:pPr marL="444500" lvl="0" indent="-285750" algn="l" rtl="0">
              <a:spcBef>
                <a:spcPts val="0"/>
              </a:spcBef>
              <a:spcAft>
                <a:spcPts val="0"/>
              </a:spcAft>
              <a:buClr>
                <a:schemeClr val="dk1"/>
              </a:buClr>
              <a:buSzPts val="1100"/>
              <a:buChar char="●"/>
            </a:pPr>
            <a:endParaRPr lang="en" sz="1100" dirty="0">
              <a:solidFill>
                <a:schemeClr val="dk1"/>
              </a:solidFill>
            </a:endParaRPr>
          </a:p>
          <a:p>
            <a:pPr marL="0" lvl="0" indent="0" algn="l" rtl="0">
              <a:spcBef>
                <a:spcPts val="0"/>
              </a:spcBef>
              <a:spcAft>
                <a:spcPts val="0"/>
              </a:spcAft>
              <a:buNone/>
            </a:pPr>
            <a:r>
              <a:rPr lang="en-US" sz="1100" b="1" dirty="0"/>
              <a:t>Behind the Scenes</a:t>
            </a:r>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org’s domain name. This means the key is only able to authenticate with your real site. </a:t>
            </a:r>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your org.</a:t>
            </a:r>
            <a:endParaRPr sz="1100" dirty="0">
              <a:solidFill>
                <a:schemeClr val="dk1"/>
              </a:solidFill>
            </a:endParaRPr>
          </a:p>
          <a:p>
            <a:pPr marL="0" lvl="0" indent="0" algn="l" rtl="0">
              <a:lnSpc>
                <a:spcPct val="115000"/>
              </a:lnSpc>
              <a:spcBef>
                <a:spcPts val="0"/>
              </a:spcBef>
              <a:spcAft>
                <a:spcPts val="0"/>
              </a:spcAft>
              <a:buNone/>
            </a:pPr>
            <a:endParaRPr sz="1100" b="1" dirty="0"/>
          </a:p>
          <a:p>
            <a:pPr marL="0" lvl="0" indent="0" algn="l" rtl="0">
              <a:spcBef>
                <a:spcPts val="0"/>
              </a:spcBef>
              <a:spcAft>
                <a:spcPts val="0"/>
              </a:spcAft>
              <a:buNone/>
            </a:pPr>
            <a:endParaRPr sz="11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gb6991d67ad_0_1458: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591" name="Google Shape;1591;gb6991d67ad_0_1458:notes"/>
          <p:cNvSpPr txBox="1">
            <a:spLocks noGrp="1"/>
          </p:cNvSpPr>
          <p:nvPr>
            <p:ph type="body" idx="1"/>
          </p:nvPr>
        </p:nvSpPr>
        <p:spPr>
          <a:xfrm>
            <a:off x="390442" y="4272196"/>
            <a:ext cx="5928000" cy="4047300"/>
          </a:xfrm>
          <a:prstGeom prst="rect">
            <a:avLst/>
          </a:prstGeom>
          <a:noFill/>
          <a:ln>
            <a:noFill/>
          </a:ln>
        </p:spPr>
        <p:txBody>
          <a:bodyPr spcFirstLastPara="1" wrap="square" lIns="87800" tIns="87800" rIns="87800" bIns="87800" anchor="t" anchorCtr="0">
            <a:noAutofit/>
          </a:bodyPr>
          <a:lstStyle/>
          <a:p>
            <a:pPr marL="0" lvl="0" indent="0" algn="l" rtl="0">
              <a:spcBef>
                <a:spcPts val="0"/>
              </a:spcBef>
              <a:spcAft>
                <a:spcPts val="0"/>
              </a:spcAft>
              <a:buNone/>
            </a:pPr>
            <a:r>
              <a:rPr lang="en-US" sz="1100" b="0" dirty="0">
                <a:highlight>
                  <a:srgbClr val="FFFFFF"/>
                </a:highlight>
              </a:rPr>
              <a:t>Notes:</a:t>
            </a:r>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Or in some cases, built-in authenticators confirm a user via a PIN or password that the user sets up in their device’s operating system.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This type of verification method streamlines the MFA requirement because it relies on built-in mechanisms rather than needing a separate authenticator app or physical security key.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Depending on a user’s browser and operating system, built-in authenticators include Touch ID, Face ID, or Windows Hello.</a:t>
            </a:r>
            <a:endParaRPr b="0" dirty="0"/>
          </a:p>
          <a:p>
            <a:pPr marL="0" lvl="0" indent="0" algn="l" rtl="0">
              <a:lnSpc>
                <a:spcPct val="100000"/>
              </a:lnSpc>
              <a:spcBef>
                <a:spcPts val="0"/>
              </a:spcBef>
              <a:spcAft>
                <a:spcPts val="0"/>
              </a:spcAft>
              <a:buSzPts val="1400"/>
              <a:buNone/>
            </a:pPr>
            <a:br>
              <a:rPr lang="en" b="0" dirty="0"/>
            </a:br>
            <a:r>
              <a:rPr lang="en" b="0" dirty="0"/>
              <a:t>Note: </a:t>
            </a:r>
            <a:r>
              <a:rPr lang="en" sz="1100" b="0" i="0" u="none" strike="noStrike" cap="none" dirty="0">
                <a:solidFill>
                  <a:schemeClr val="dk1"/>
                </a:solidFill>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p>
          <a:p>
            <a:pPr marL="0" lvl="0" indent="0" algn="l" rtl="0">
              <a:lnSpc>
                <a:spcPct val="100000"/>
              </a:lnSpc>
              <a:spcBef>
                <a:spcPts val="0"/>
              </a:spcBef>
              <a:spcAft>
                <a:spcPts val="0"/>
              </a:spcAft>
              <a:buSzPts val="1400"/>
              <a:buNone/>
            </a:pPr>
            <a:br>
              <a:rPr lang="en" b="0" dirty="0"/>
            </a:br>
            <a:endParaRPr b="0" dirty="0"/>
          </a:p>
          <a:p>
            <a:pPr marL="0" lvl="0" indent="0" algn="l" rtl="0">
              <a:lnSpc>
                <a:spcPct val="100000"/>
              </a:lnSpc>
              <a:spcBef>
                <a:spcPts val="0"/>
              </a:spcBef>
              <a:spcAft>
                <a:spcPts val="0"/>
              </a:spcAft>
              <a:buSzPts val="1400"/>
              <a:buNone/>
            </a:pPr>
            <a:r>
              <a:rPr lang="en" sz="1100" b="1" i="0" u="none" strike="noStrike" cap="none" dirty="0">
                <a:solidFill>
                  <a:schemeClr val="dk1"/>
                </a:solidFill>
                <a:latin typeface="Arial"/>
                <a:ea typeface="Arial"/>
                <a:cs typeface="Arial"/>
                <a:sym typeface="Arial"/>
              </a:rPr>
              <a:t>How to Log In</a:t>
            </a:r>
            <a:endParaRPr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This type of method provides the easiest MFA login experience. After a user enters their username and password, the built-in authenticator prompts them for a biometric, PIN or password identifier. </a:t>
            </a:r>
          </a:p>
          <a:p>
            <a:pPr marL="0" lvl="0" indent="0" algn="l" rtl="0">
              <a:lnSpc>
                <a:spcPct val="100000"/>
              </a:lnSpc>
              <a:spcBef>
                <a:spcPts val="0"/>
              </a:spcBef>
              <a:spcAft>
                <a:spcPts val="0"/>
              </a:spcAft>
              <a:buSzPts val="1400"/>
              <a:buNone/>
            </a:pPr>
            <a:endParaRPr lang="en" sz="1100" b="0" i="0" u="none" strike="noStrike" cap="none" dirty="0">
              <a:solidFill>
                <a:schemeClr val="dk1"/>
              </a:solidFill>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Note: An admin must enable this option before it’s available to users.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r>
              <a:rPr lang="en-US" sz="1100" b="1" i="0" u="none" strike="noStrike" cap="none" dirty="0">
                <a:solidFill>
                  <a:schemeClr val="dk1"/>
                </a:solidFill>
                <a:latin typeface="Arial"/>
                <a:ea typeface="Arial"/>
                <a:cs typeface="Arial"/>
                <a:sym typeface="Arial"/>
              </a:rPr>
              <a:t>Requirements</a:t>
            </a:r>
            <a:endParaRPr lang="en-US"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To use built-in authenticators:</a:t>
            </a:r>
            <a:endParaRPr b="0"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A user’s device, operating system, and browser all must support the </a:t>
            </a:r>
            <a:r>
              <a:rPr lang="en" sz="1100" b="0" i="0" u="none"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WebAuthn standard</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a:t>
            </a:r>
            <a:r>
              <a:rPr lang="en" sz="1100" b="0" i="0" u="none" strike="noStrike" cap="none" dirty="0">
                <a:solidFill>
                  <a:schemeClr val="dk1"/>
                </a:solidFill>
                <a:latin typeface="Arial"/>
                <a:ea typeface="Arial"/>
                <a:cs typeface="Arial"/>
                <a:sym typeface="Arial"/>
              </a:rPr>
              <a:t>).</a:t>
            </a:r>
            <a:endParaRPr dirty="0"/>
          </a:p>
          <a:p>
            <a:pPr marL="45720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Arial"/>
                <a:ea typeface="Arial"/>
                <a:cs typeface="Arial"/>
                <a:sym typeface="Arial"/>
              </a:rPr>
              <a:t>Built-in authenticators aren’t supported in non-Chromium versions of the Edge browser.</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built-in authenticator service (such as Touch ID, Face ID, or Windows Hello) must be enabled and set up to verify a user’s identity via a biometric, PIN, or password.</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To use biometric authentication, a device must include a fingerprint, iris, or facial recognition scanner that’s supported by the built-in authenticator service.</a:t>
            </a:r>
            <a:endParaRPr sz="1100" b="0" i="0" u="none" strike="noStrike" cap="none" dirty="0">
              <a:solidFill>
                <a:schemeClr val="dk1"/>
              </a:solidFill>
              <a:latin typeface="Arial"/>
              <a:ea typeface="Arial"/>
              <a:cs typeface="Arial"/>
              <a:sym typeface="Arial"/>
            </a:endParaRPr>
          </a:p>
          <a:p>
            <a:pPr marL="457200" lvl="0" indent="-298450" algn="l" rtl="0">
              <a:spcBef>
                <a:spcPts val="0"/>
              </a:spcBef>
              <a:spcAft>
                <a:spcPts val="0"/>
              </a:spcAft>
              <a:buSzPts val="1100"/>
              <a:buChar char="●"/>
            </a:pPr>
            <a:r>
              <a:rPr lang="en" dirty="0"/>
              <a:t>Built-in authenticators can’t be used for MFA verification in the Salesforce mobile app. To log in to the mobile app, MFA-enabled users must register a backup verification method such as Salesforce Authenticator.</a:t>
            </a:r>
            <a:endParaRPr dirty="0"/>
          </a:p>
          <a:p>
            <a:pPr marL="457200" lvl="0" indent="-298450" algn="l" rtl="0">
              <a:spcBef>
                <a:spcPts val="0"/>
              </a:spcBef>
              <a:spcAft>
                <a:spcPts val="0"/>
              </a:spcAft>
              <a:buSzPts val="1100"/>
              <a:buChar char="●"/>
            </a:pPr>
            <a:r>
              <a:rPr lang="en" dirty="0"/>
              <a:t>Built-in authenticators aren’t available for Experience Cloud sites.</a:t>
            </a:r>
            <a:endParaRPr dirty="0"/>
          </a:p>
          <a:p>
            <a:pPr marL="457200" lvl="0" indent="-298450" algn="l" rtl="0">
              <a:spcBef>
                <a:spcPts val="0"/>
              </a:spcBef>
              <a:spcAft>
                <a:spcPts val="0"/>
              </a:spcAft>
              <a:buSzPts val="1100"/>
              <a:buChar char="●"/>
            </a:pPr>
            <a:r>
              <a:rPr lang="en" dirty="0"/>
              <a:t>Users accessing Salesforce through an API can’t verify their identity with a built-in authenticator.</a:t>
            </a:r>
            <a:endParaRPr dirty="0"/>
          </a:p>
          <a:p>
            <a:pPr marL="0" lvl="0" indent="0" algn="l" rtl="0">
              <a:lnSpc>
                <a:spcPct val="100000"/>
              </a:lnSpc>
              <a:spcBef>
                <a:spcPts val="0"/>
              </a:spcBef>
              <a:spcAft>
                <a:spcPts val="0"/>
              </a:spcAft>
              <a:buSzPts val="1400"/>
              <a:buNone/>
            </a:pPr>
            <a:endParaRPr dirty="0"/>
          </a:p>
          <a:p>
            <a:pPr marL="0" lvl="0" indent="0" algn="l" rtl="0">
              <a:lnSpc>
                <a:spcPct val="115000"/>
              </a:lnSpc>
              <a:spcBef>
                <a:spcPts val="0"/>
              </a:spcBef>
              <a:spcAft>
                <a:spcPts val="0"/>
              </a:spcAft>
              <a:buSzPts val="1100"/>
              <a:buNone/>
            </a:pPr>
            <a:r>
              <a:rPr lang="en" dirty="0"/>
              <a:t>Note: This type of verification method is tied to the user’s device. If a user logs in from multiple computers (for example, a desktop workstation and a laptop), they need to register a built-in authenticator on each system – or also register an alternate verification method.</a:t>
            </a:r>
            <a:endParaRPr dirty="0"/>
          </a:p>
          <a:p>
            <a:pPr marL="0" lvl="0" indent="0" algn="l" rtl="0">
              <a:lnSpc>
                <a:spcPct val="100000"/>
              </a:lnSpc>
              <a:spcBef>
                <a:spcPts val="0"/>
              </a:spcBef>
              <a:spcAft>
                <a:spcPts val="0"/>
              </a:spcAft>
              <a:buSzPts val="1400"/>
              <a:buNone/>
            </a:pPr>
            <a:br>
              <a:rPr lang="en" b="0" dirty="0"/>
            </a:br>
            <a:r>
              <a:rPr lang="en" sz="1100" b="0" i="0" u="none" strike="noStrike" cap="none" dirty="0">
                <a:solidFill>
                  <a:schemeClr val="dk1"/>
                </a:solidFill>
                <a:latin typeface="Arial"/>
                <a:ea typeface="Arial"/>
                <a:cs typeface="Arial"/>
                <a:sym typeface="Arial"/>
              </a:rPr>
              <a:t>To learn more, see </a:t>
            </a:r>
            <a:r>
              <a:rPr lang="en" sz="11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 Authentication (WebAuthn)</a:t>
            </a:r>
            <a:r>
              <a:rPr lang="en" sz="1100" b="0" i="0" u="none" strike="noStrike" cap="none" dirty="0">
                <a:solidFill>
                  <a:schemeClr val="dk1"/>
                </a:solidFill>
                <a:latin typeface="Arial"/>
                <a:ea typeface="Arial"/>
                <a:cs typeface="Arial"/>
                <a:sym typeface="Arial"/>
              </a:rPr>
              <a:t>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 </a:t>
            </a:r>
            <a:r>
              <a:rPr lang="en" sz="1100" b="0" i="0" u="none" strike="noStrike" cap="none" dirty="0">
                <a:solidFill>
                  <a:schemeClr val="dk1"/>
                </a:solidFill>
                <a:latin typeface="Arial"/>
                <a:ea typeface="Arial"/>
                <a:cs typeface="Arial"/>
                <a:sym typeface="Arial"/>
              </a:rPr>
              <a:t>or the documentation for your users' built-in authenticators.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br>
              <a:rPr lang="en" b="0" dirty="0"/>
            </a:br>
            <a:r>
              <a:rPr lang="en" sz="1100" b="1" i="0" u="none" strike="noStrike" cap="none" dirty="0">
                <a:solidFill>
                  <a:schemeClr val="dk1"/>
                </a:solidFill>
                <a:latin typeface="Arial"/>
                <a:ea typeface="Arial"/>
                <a:cs typeface="Arial"/>
                <a:sym typeface="Arial"/>
              </a:rPr>
              <a:t>Behind the Scenes</a:t>
            </a:r>
            <a:endParaRPr sz="1100" b="0" i="0" u="none" strike="noStrike" cap="none" dirty="0">
              <a:solidFill>
                <a:schemeClr val="dk1"/>
              </a:solidFill>
              <a:latin typeface="Arial"/>
              <a:ea typeface="Arial"/>
              <a:cs typeface="Arial"/>
              <a:sym typeface="Arial"/>
            </a:endParaRPr>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Built-in authenticator support is based on the</a:t>
            </a:r>
            <a:r>
              <a:rPr lang="en" sz="1100" b="0" i="0" u="sng" strike="noStrike" cap="none"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FIDO2 and WebAuthn specifications</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a:t>
            </a:r>
            <a:r>
              <a:rPr lang="en" sz="1100" b="0" i="0" u="none" strike="noStrike" cap="none" dirty="0">
                <a:solidFill>
                  <a:schemeClr val="dk1"/>
                </a:solidFill>
                <a:latin typeface="Arial"/>
                <a:ea typeface="Arial"/>
                <a:cs typeface="Arial"/>
                <a:sym typeface="Arial"/>
              </a:rPr>
              <a:t>).</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Registering a built-in authenticator creates a pair of private and public keys that are unique to the user’s account.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your org.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err="1">
                <a:solidFill>
                  <a:schemeClr val="dk1"/>
                </a:solidFill>
                <a:latin typeface="Arial"/>
                <a:ea typeface="Arial"/>
                <a:cs typeface="Arial"/>
                <a:sym typeface="Arial"/>
              </a:rPr>
              <a:t>WebAuthn</a:t>
            </a:r>
            <a:r>
              <a:rPr lang="en" sz="1100" b="0" i="0" u="none" strike="noStrike" cap="none" dirty="0">
                <a:solidFill>
                  <a:schemeClr val="dk1"/>
                </a:solidFill>
                <a:latin typeface="Arial"/>
                <a:ea typeface="Arial"/>
                <a:cs typeface="Arial"/>
                <a:sym typeface="Arial"/>
              </a:rPr>
              <a:t>-compliant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endParaRPr dirty="0"/>
          </a:p>
          <a:p>
            <a:pPr marL="0" lvl="0" indent="0" algn="l" rtl="0">
              <a:lnSpc>
                <a:spcPct val="100000"/>
              </a:lnSpc>
              <a:spcBef>
                <a:spcPts val="0"/>
              </a:spcBef>
              <a:spcAft>
                <a:spcPts val="0"/>
              </a:spcAft>
              <a:buSzPts val="1400"/>
              <a:buNone/>
            </a:pPr>
            <a:br>
              <a:rPr lang="en" b="0" dirty="0"/>
            </a:br>
            <a:br>
              <a:rPr lang="en" dirty="0"/>
            </a:br>
            <a:endParaRPr sz="1100" b="1"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g18d29405784_357_7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8d29405784_357_7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5"/>
        <p:cNvGrpSpPr/>
        <p:nvPr/>
      </p:nvGrpSpPr>
      <p:grpSpPr>
        <a:xfrm>
          <a:off x="0" y="0"/>
          <a:ext cx="0" cy="0"/>
          <a:chOff x="0" y="0"/>
          <a:chExt cx="0" cy="0"/>
        </a:xfrm>
      </p:grpSpPr>
      <p:sp>
        <p:nvSpPr>
          <p:cNvPr id="2476" name="Google Shape;2476;g8b5d1ccd8a_0_243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7" name="Google Shape;2477;g8b5d1ccd8a_0_24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None/>
            </a:pPr>
            <a:r>
              <a:rPr lang="en" sz="1200" dirty="0"/>
              <a:t>After MFA is enabled, affected users must register at least one verification method to connect it to their account.</a:t>
            </a:r>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1: If you’re supporting an authenticator app like Salesforce Authenticator, users must download and install the app. If you opt to deploy security keys, you need to purchase and distribute keys to your users.</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2: The registration process is automatically initiated the first time a user tries to log in after they’ve been enabled for MFA. The process walks the user through connecting their verification method to their account.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 sz="1200" dirty="0"/>
              <a:t>Step 3: Each time an MFA-enabled user logs in, they’re prompted to provide their verification method after they enter their username and password.</a:t>
            </a: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4"/>
        <p:cNvGrpSpPr/>
        <p:nvPr/>
      </p:nvGrpSpPr>
      <p:grpSpPr>
        <a:xfrm>
          <a:off x="0" y="0"/>
          <a:ext cx="0" cy="0"/>
          <a:chOff x="0" y="0"/>
          <a:chExt cx="0" cy="0"/>
        </a:xfrm>
      </p:grpSpPr>
      <p:sp>
        <p:nvSpPr>
          <p:cNvPr id="2325" name="Google Shape;2325;g1862320d88a_0_908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6" name="Google Shape;2326;g1862320d88a_0_9086:notes"/>
          <p:cNvSpPr txBox="1">
            <a:spLocks noGrp="1"/>
          </p:cNvSpPr>
          <p:nvPr>
            <p:ph type="body" idx="1"/>
          </p:nvPr>
        </p:nvSpPr>
        <p:spPr>
          <a:xfrm>
            <a:off x="701040" y="4415790"/>
            <a:ext cx="5608200" cy="4183500"/>
          </a:xfrm>
          <a:prstGeom prst="rect">
            <a:avLst/>
          </a:prstGeom>
          <a:noFill/>
          <a:ln>
            <a:noFill/>
          </a:ln>
        </p:spPr>
        <p:txBody>
          <a:bodyPr spcFirstLastPara="1" wrap="square" lIns="93275" tIns="93275" rIns="93275" bIns="93275" anchor="ctr" anchorCtr="0">
            <a:noAutofit/>
          </a:bodyPr>
          <a:lstStyle/>
          <a:p>
            <a:pPr marL="0" lvl="0" indent="0" algn="l" rtl="0">
              <a:spcBef>
                <a:spcPts val="0"/>
              </a:spcBef>
              <a:spcAft>
                <a:spcPts val="0"/>
              </a:spcAft>
              <a:buNone/>
            </a:pPr>
            <a:r>
              <a:rPr lang="en-US" dirty="0">
                <a:solidFill>
                  <a:schemeClr val="dk1"/>
                </a:solidFill>
                <a:latin typeface="+mn-lt"/>
              </a:rPr>
              <a:t>Notes:</a:t>
            </a:r>
          </a:p>
          <a:p>
            <a:pPr marL="0" lvl="0" indent="0" algn="l" rtl="0">
              <a:spcBef>
                <a:spcPts val="0"/>
              </a:spcBef>
              <a:spcAft>
                <a:spcPts val="0"/>
              </a:spcAft>
              <a:buSzPts val="1200"/>
              <a:buNone/>
            </a:pPr>
            <a:r>
              <a:rPr lang="en-US" sz="1200" dirty="0"/>
              <a:t>Some user types are exempt from needing to use MFA. Most of these cases are automatically excluded when Salesforce auto-enables (and in the future, enforces) MFA. However, several exempt user types must be manually excluded by an org admin. To prevent MFA from being assigned to these user types, complete this manual step </a:t>
            </a:r>
            <a:r>
              <a:rPr lang="en-US" sz="1200" b="1" dirty="0"/>
              <a:t>before</a:t>
            </a:r>
            <a:r>
              <a:rPr lang="en-US" sz="1200" dirty="0"/>
              <a:t> you or Salesforce enables it. </a:t>
            </a:r>
          </a:p>
          <a:p>
            <a:pPr marL="457200" lvl="0" indent="-304800" algn="l" rtl="0">
              <a:spcBef>
                <a:spcPts val="0"/>
              </a:spcBef>
              <a:spcAft>
                <a:spcPts val="0"/>
              </a:spcAft>
              <a:buSzPts val="1200"/>
              <a:buFont typeface="Arial" panose="020B0604020202020204" pitchFamily="34" charset="0"/>
              <a:buChar char="•"/>
            </a:pPr>
            <a:r>
              <a:rPr lang="en-US" sz="1100" dirty="0"/>
              <a:t>For the list of user types that must be manually excluded, see </a:t>
            </a:r>
            <a:r>
              <a:rPr lang="en-US" sz="1100" u="sng" dirty="0">
                <a:solidFill>
                  <a:srgbClr val="000000"/>
                </a:solidFill>
                <a:hlinkClick r:id="rId3">
                  <a:extLst>
                    <a:ext uri="{A12FA001-AC4F-418D-AE19-62706E023703}">
                      <ahyp:hlinkClr xmlns:ahyp="http://schemas.microsoft.com/office/drawing/2018/hyperlinkcolor" val="tx"/>
                    </a:ext>
                  </a:extLst>
                </a:hlinkClick>
              </a:rPr>
              <a:t>Exclude Exempt Users from MFA</a:t>
            </a:r>
            <a:r>
              <a:rPr lang="en-US" sz="1100" dirty="0">
                <a:solidFill>
                  <a:srgbClr val="000000"/>
                </a:solidFill>
              </a:rPr>
              <a:t> </a:t>
            </a:r>
            <a:r>
              <a:rPr lang="en-US" sz="1100" dirty="0"/>
              <a:t>in Salesforce Help (at https://</a:t>
            </a:r>
            <a:r>
              <a:rPr lang="en-US" sz="1100" dirty="0" err="1"/>
              <a:t>help.salesforce.com</a:t>
            </a:r>
            <a:r>
              <a:rPr lang="en-US" sz="1100" dirty="0"/>
              <a:t>/s/</a:t>
            </a:r>
            <a:r>
              <a:rPr lang="en-US" sz="1100" dirty="0" err="1"/>
              <a:t>articleView?id</a:t>
            </a:r>
            <a:r>
              <a:rPr lang="en-US" sz="1100" dirty="0"/>
              <a:t>=</a:t>
            </a:r>
            <a:r>
              <a:rPr lang="en-US" sz="1100" dirty="0" err="1"/>
              <a:t>sf.security_mfa_exclude_exempt_users.htm</a:t>
            </a:r>
            <a:r>
              <a:rPr lang="en-US" sz="1100" dirty="0"/>
              <a:t>).</a:t>
            </a:r>
          </a:p>
          <a:p>
            <a:pPr marL="457200" lvl="0" indent="-304800" algn="l" rtl="0">
              <a:spcBef>
                <a:spcPts val="0"/>
              </a:spcBef>
              <a:spcAft>
                <a:spcPts val="0"/>
              </a:spcAft>
              <a:buSzPts val="1200"/>
              <a:buFont typeface="Arial" panose="020B0604020202020204" pitchFamily="34" charset="0"/>
              <a:buChar char="•"/>
            </a:pPr>
            <a:r>
              <a:rPr lang="en-US" sz="1100" dirty="0"/>
              <a:t>NOTE: Waiving MFA is appropriate only for the use cases listed in the above help topic. Waiving MFA for any other type of user (including admins and business users) isn’t allowed and will put the customer out of compliance with the contractual MFA requirement.</a:t>
            </a:r>
          </a:p>
          <a:p>
            <a:pPr marL="0" lvl="0" indent="0" algn="l" rtl="0">
              <a:spcBef>
                <a:spcPts val="0"/>
              </a:spcBef>
              <a:spcAft>
                <a:spcPts val="0"/>
              </a:spcAft>
              <a:buNone/>
            </a:pPr>
            <a:endParaRPr lang="en-US" dirty="0">
              <a:solidFill>
                <a:schemeClr val="dk1"/>
              </a:solidFill>
              <a:latin typeface="+mn-lt"/>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dirty="0">
                <a:solidFill>
                  <a:schemeClr val="dk1"/>
                </a:solidFill>
                <a:latin typeface="+mn-lt"/>
              </a:rPr>
              <a:t>To prevent MFA from being assigned to these user types, </a:t>
            </a:r>
            <a:r>
              <a:rPr lang="en-US" dirty="0">
                <a:solidFill>
                  <a:srgbClr val="080707"/>
                </a:solidFill>
                <a:highlight>
                  <a:srgbClr val="FFFFFF"/>
                </a:highlight>
                <a:latin typeface="+mn-lt"/>
              </a:rPr>
              <a:t>assign the “Waive Multi-Factor Authentication for Exempt Users” user permission via a permission set that you apply to exempt accounts. If you have custom profiles that are limited to exempt accounts, you can assign the user permission on the profile.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1"/>
        <p:cNvGrpSpPr/>
        <p:nvPr/>
      </p:nvGrpSpPr>
      <p:grpSpPr>
        <a:xfrm>
          <a:off x="0" y="0"/>
          <a:ext cx="0" cy="0"/>
          <a:chOff x="0" y="0"/>
          <a:chExt cx="0" cy="0"/>
        </a:xfrm>
      </p:grpSpPr>
      <p:sp>
        <p:nvSpPr>
          <p:cNvPr id="2302" name="Google Shape;2302;g9a32e05039_6_6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3" name="Google Shape;2303;g9a32e05039_6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Clr>
                <a:schemeClr val="dk1"/>
              </a:buClr>
              <a:buSzPts val="1100"/>
              <a:buFont typeface="Arial"/>
              <a:buNone/>
            </a:pPr>
            <a:r>
              <a:rPr lang="en-US" sz="1200" b="0" dirty="0">
                <a:solidFill>
                  <a:schemeClr val="dk1"/>
                </a:solidFill>
              </a:rPr>
              <a:t>Notes:</a:t>
            </a:r>
            <a:endParaRPr sz="1200" b="0" dirty="0">
              <a:solidFill>
                <a:schemeClr val="dk1"/>
              </a:solidFill>
            </a:endParaRPr>
          </a:p>
          <a:p>
            <a:pPr marL="0" lvl="0" indent="0" algn="l" rtl="0">
              <a:spcBef>
                <a:spcPts val="500"/>
              </a:spcBef>
              <a:spcAft>
                <a:spcPts val="0"/>
              </a:spcAft>
              <a:buClr>
                <a:schemeClr val="dk1"/>
              </a:buClr>
              <a:buSzPts val="1100"/>
              <a:buFont typeface="Arial"/>
              <a:buNone/>
            </a:pPr>
            <a:r>
              <a:rPr lang="en" sz="1200" dirty="0">
                <a:solidFill>
                  <a:schemeClr val="dk1"/>
                </a:solidFill>
              </a:rPr>
              <a:t>When users are actively logging in with MFA, your focus shifts to maintenance and ongoing support operations. Depending on what you decided in your Support plan, you may be sharing some or all of these responsibilities with a support team, such as your help desk or an outside service.</a:t>
            </a:r>
            <a:endParaRPr sz="1200" dirty="0">
              <a:solidFill>
                <a:schemeClr val="dk1"/>
              </a:solidFill>
            </a:endParaRPr>
          </a:p>
          <a:p>
            <a:pPr marL="0" lvl="0" indent="0" algn="l" rtl="0">
              <a:spcBef>
                <a:spcPts val="1000"/>
              </a:spcBef>
              <a:spcAft>
                <a:spcPts val="0"/>
              </a:spcAft>
              <a:buClr>
                <a:schemeClr val="dk1"/>
              </a:buClr>
              <a:buSzPts val="1100"/>
              <a:buFont typeface="Arial"/>
              <a:buNone/>
            </a:pPr>
            <a:r>
              <a:rPr lang="en" sz="1200" dirty="0">
                <a:solidFill>
                  <a:schemeClr val="dk1"/>
                </a:solidFill>
              </a:rPr>
              <a:t>Work with your support team to handle day-to-day activities. These include:</a:t>
            </a:r>
            <a:endParaRPr sz="1200" dirty="0">
              <a:solidFill>
                <a:schemeClr val="dk1"/>
              </a:solidFill>
            </a:endParaRPr>
          </a:p>
          <a:p>
            <a:pPr marL="457200" lvl="0" indent="-304800" algn="l" rtl="0">
              <a:spcBef>
                <a:spcPts val="1000"/>
              </a:spcBef>
              <a:spcAft>
                <a:spcPts val="0"/>
              </a:spcAft>
              <a:buClr>
                <a:schemeClr val="dk1"/>
              </a:buClr>
              <a:buSzPts val="1200"/>
              <a:buChar char="●"/>
            </a:pPr>
            <a:r>
              <a:rPr lang="en" sz="1200" dirty="0">
                <a:solidFill>
                  <a:schemeClr val="dk1"/>
                </a:solidFill>
              </a:rPr>
              <a:t>Troubleshooting and resolving login and authentication problems, including account lockouts.</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Helping users recover access if they’ve lost or forgotten their verification methods -- see more below.</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Enabling MFA for new employees as part of your new hire onboarding process.</a:t>
            </a:r>
            <a:endParaRPr sz="1200" dirty="0">
              <a:solidFill>
                <a:schemeClr val="dk1"/>
              </a:solidFill>
            </a:endParaRPr>
          </a:p>
          <a:p>
            <a:pPr marL="457200" lvl="0" indent="-304800" algn="l" rtl="0">
              <a:spcBef>
                <a:spcPts val="0"/>
              </a:spcBef>
              <a:spcAft>
                <a:spcPts val="0"/>
              </a:spcAft>
              <a:buClr>
                <a:schemeClr val="dk1"/>
              </a:buClr>
              <a:buSzPts val="1200"/>
              <a:buChar char="●"/>
            </a:pPr>
            <a:r>
              <a:rPr lang="en" sz="1200" dirty="0">
                <a:solidFill>
                  <a:schemeClr val="dk1"/>
                </a:solidFill>
              </a:rPr>
              <a:t>Stocking and distributing security keys, if you’re supporting this type of verification method; collecting security keys from exiting employees.</a:t>
            </a:r>
          </a:p>
          <a:p>
            <a:pPr marL="457200" lvl="0" indent="-304800" algn="l" rtl="0">
              <a:spcBef>
                <a:spcPts val="0"/>
              </a:spcBef>
              <a:spcAft>
                <a:spcPts val="0"/>
              </a:spcAft>
              <a:buClr>
                <a:schemeClr val="dk1"/>
              </a:buClr>
              <a:buSzPts val="1200"/>
              <a:buChar char="●"/>
            </a:pPr>
            <a:endParaRPr lang="en" sz="1200" dirty="0">
              <a:solidFill>
                <a:schemeClr val="dk1"/>
              </a:solidFill>
            </a:endParaRPr>
          </a:p>
          <a:p>
            <a:pPr marL="152400" lvl="0" indent="0" algn="l" rtl="0">
              <a:spcBef>
                <a:spcPts val="0"/>
              </a:spcBef>
              <a:spcAft>
                <a:spcPts val="0"/>
              </a:spcAft>
              <a:buClr>
                <a:schemeClr val="dk1"/>
              </a:buClr>
              <a:buSzPts val="1200"/>
              <a:buNone/>
            </a:pPr>
            <a:endParaRPr sz="1200" dirty="0">
              <a:solidFill>
                <a:schemeClr val="dk1"/>
              </a:solidFill>
            </a:endParaRPr>
          </a:p>
          <a:p>
            <a:pPr marL="0" lvl="0" indent="0" algn="l" rtl="0">
              <a:spcBef>
                <a:spcPts val="1000"/>
              </a:spcBef>
              <a:spcAft>
                <a:spcPts val="0"/>
              </a:spcAft>
              <a:buClr>
                <a:schemeClr val="dk1"/>
              </a:buClr>
              <a:buSzPts val="1100"/>
              <a:buFont typeface="Arial"/>
              <a:buNone/>
            </a:pPr>
            <a:r>
              <a:rPr lang="en" sz="1200" u="sng" dirty="0">
                <a:solidFill>
                  <a:srgbClr val="0000FF"/>
                </a:solidFill>
              </a:rPr>
              <a:t>Access Recovery Process</a:t>
            </a:r>
            <a:endParaRPr sz="1200" u="sng" dirty="0">
              <a:solidFill>
                <a:srgbClr val="0000FF"/>
              </a:solidFill>
            </a:endParaRPr>
          </a:p>
          <a:p>
            <a:pPr marL="0" lvl="0" indent="0" algn="l" rtl="0">
              <a:spcBef>
                <a:spcPts val="1000"/>
              </a:spcBef>
              <a:spcAft>
                <a:spcPts val="0"/>
              </a:spcAft>
              <a:buClr>
                <a:schemeClr val="dk1"/>
              </a:buClr>
              <a:buSzPts val="1100"/>
              <a:buFont typeface="Arial"/>
              <a:buNone/>
            </a:pPr>
            <a:r>
              <a:rPr lang="en" sz="1200" dirty="0">
                <a:solidFill>
                  <a:schemeClr val="dk1"/>
                </a:solidFill>
              </a:rPr>
              <a:t>If a user forgets or loses their verification method, restore their access by generating a temporary verification code. In the event a verification method is lost or forgotten, we recommend having a recovery process that includes checking for unauthorized access and revoking the method’s connection to the user’s account. See this help topic (</a:t>
            </a:r>
            <a:r>
              <a:rPr lang="en-US" sz="1200" dirty="0">
                <a:solidFill>
                  <a:schemeClr val="dk1"/>
                </a:solidFill>
              </a:rPr>
              <a:t>https://</a:t>
            </a:r>
            <a:r>
              <a:rPr lang="en-US" sz="1200" dirty="0" err="1">
                <a:solidFill>
                  <a:schemeClr val="dk1"/>
                </a:solidFill>
              </a:rPr>
              <a:t>help.salesforce.com</a:t>
            </a:r>
            <a:r>
              <a:rPr lang="en-US" sz="1200" dirty="0">
                <a:solidFill>
                  <a:schemeClr val="dk1"/>
                </a:solidFill>
              </a:rPr>
              <a:t>/s/</a:t>
            </a:r>
            <a:r>
              <a:rPr lang="en-US" sz="1200" dirty="0" err="1">
                <a:solidFill>
                  <a:schemeClr val="dk1"/>
                </a:solidFill>
              </a:rPr>
              <a:t>articleView?id</a:t>
            </a:r>
            <a:r>
              <a:rPr lang="en-US" sz="1200" dirty="0">
                <a:solidFill>
                  <a:schemeClr val="dk1"/>
                </a:solidFill>
              </a:rPr>
              <a:t>=</a:t>
            </a:r>
            <a:r>
              <a:rPr lang="en-US" sz="1200" dirty="0" err="1">
                <a:solidFill>
                  <a:schemeClr val="dk1"/>
                </a:solidFill>
              </a:rPr>
              <a:t>sf.mfa_recovery_core.htm</a:t>
            </a:r>
            <a:r>
              <a:rPr lang="en-US" sz="1200" dirty="0">
                <a:solidFill>
                  <a:schemeClr val="dk1"/>
                </a:solidFill>
              </a:rPr>
              <a:t>) for the steps.</a:t>
            </a:r>
            <a:endParaRPr sz="1200" dirty="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077094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0"/>
        <p:cNvGrpSpPr/>
        <p:nvPr/>
      </p:nvGrpSpPr>
      <p:grpSpPr>
        <a:xfrm>
          <a:off x="0" y="0"/>
          <a:ext cx="0" cy="0"/>
          <a:chOff x="0" y="0"/>
          <a:chExt cx="0" cy="0"/>
        </a:xfrm>
      </p:grpSpPr>
      <p:sp>
        <p:nvSpPr>
          <p:cNvPr id="2721" name="Google Shape;2721;g2e4a8ca12ca_0_36: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dirty="0"/>
              <a:t>Notes:</a:t>
            </a:r>
          </a:p>
          <a:p>
            <a:pPr marL="165100" marR="0" lvl="0" indent="-165100" algn="l" rtl="0">
              <a:spcBef>
                <a:spcPts val="0"/>
              </a:spcBef>
              <a:spcAft>
                <a:spcPts val="0"/>
              </a:spcAft>
              <a:buClr>
                <a:schemeClr val="dk1"/>
              </a:buClr>
              <a:buSzPts val="1000"/>
              <a:buFont typeface="Arial"/>
              <a:buChar char="•"/>
            </a:pPr>
            <a:r>
              <a:rPr lang="en-US" sz="1200" b="0" i="0" u="none" strike="noStrike" cap="none" dirty="0">
                <a:solidFill>
                  <a:schemeClr val="dk1"/>
                </a:solidFill>
                <a:latin typeface="Arial"/>
                <a:ea typeface="Arial"/>
                <a:cs typeface="Arial"/>
                <a:sym typeface="Arial"/>
              </a:rPr>
              <a:t>Let your audience know that there is lots of information and plenty of resources available to help them learn how to prepare for and roll out MFA.</a:t>
            </a:r>
            <a:endParaRPr lang="en-US" sz="2000" dirty="0"/>
          </a:p>
          <a:p>
            <a:pPr marL="165100" marR="0" lvl="0" indent="-165100" algn="l" rtl="0">
              <a:spcBef>
                <a:spcPts val="0"/>
              </a:spcBef>
              <a:spcAft>
                <a:spcPts val="0"/>
              </a:spcAft>
              <a:buClr>
                <a:schemeClr val="dk1"/>
              </a:buClr>
              <a:buSzPts val="1000"/>
              <a:buFont typeface="Arial"/>
              <a:buChar char="•"/>
            </a:pPr>
            <a:r>
              <a:rPr lang="en-US" sz="1200" b="0" i="0" u="none" strike="noStrike" cap="none" dirty="0">
                <a:solidFill>
                  <a:schemeClr val="dk1"/>
                </a:solidFill>
                <a:latin typeface="Arial"/>
                <a:ea typeface="Arial"/>
                <a:cs typeface="Arial"/>
                <a:sym typeface="Arial"/>
              </a:rPr>
              <a:t>Ask if anyone has any questions, then discuss any questions or concerns they may have.</a:t>
            </a:r>
            <a:endParaRPr lang="en-US" sz="2000" dirty="0"/>
          </a:p>
          <a:p>
            <a:pPr marL="0" lvl="0" indent="0" algn="l" rtl="0">
              <a:spcBef>
                <a:spcPts val="0"/>
              </a:spcBef>
              <a:spcAft>
                <a:spcPts val="0"/>
              </a:spcAft>
              <a:buNone/>
            </a:pPr>
            <a:endParaRPr sz="1000" dirty="0"/>
          </a:p>
        </p:txBody>
      </p:sp>
      <p:sp>
        <p:nvSpPr>
          <p:cNvPr id="2722" name="Google Shape;2722;g2e4a8ca12ca_0_36: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2"/>
        <p:cNvGrpSpPr/>
        <p:nvPr/>
      </p:nvGrpSpPr>
      <p:grpSpPr>
        <a:xfrm>
          <a:off x="0" y="0"/>
          <a:ext cx="0" cy="0"/>
          <a:chOff x="0" y="0"/>
          <a:chExt cx="0" cy="0"/>
        </a:xfrm>
      </p:grpSpPr>
      <p:sp>
        <p:nvSpPr>
          <p:cNvPr id="1823" name="Google Shape;1823;g18d29405784_357_123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4" name="Google Shape;1824;g18d29405784_357_123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Thank you.</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9"/>
        <p:cNvGrpSpPr/>
        <p:nvPr/>
      </p:nvGrpSpPr>
      <p:grpSpPr>
        <a:xfrm>
          <a:off x="0" y="0"/>
          <a:ext cx="0" cy="0"/>
          <a:chOff x="0" y="0"/>
          <a:chExt cx="0" cy="0"/>
        </a:xfrm>
      </p:grpSpPr>
      <p:sp>
        <p:nvSpPr>
          <p:cNvPr id="2070" name="Google Shape;2070;g1862320d88a_0_885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1" name="Google Shape;2071;g1862320d88a_0_885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p:cNvGrpSpPr/>
        <p:nvPr/>
      </p:nvGrpSpPr>
      <p:grpSpPr>
        <a:xfrm>
          <a:off x="0" y="0"/>
          <a:ext cx="0" cy="0"/>
          <a:chOff x="0" y="0"/>
          <a:chExt cx="0" cy="0"/>
        </a:xfrm>
      </p:grpSpPr>
      <p:sp>
        <p:nvSpPr>
          <p:cNvPr id="1587" name="Google Shape;1587;g18d29405784_357_102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18d29405784_357_1021: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In today’s security landscape, threats are growing increasingly common and more sophisticated. The types of attacks that can cripple businesses and exploit consumers are on the rise</a:t>
            </a:r>
            <a:r>
              <a:rPr lang="en-US" sz="1100" dirty="0">
                <a:solidFill>
                  <a:schemeClr val="accent2"/>
                </a:solidFill>
              </a:rPr>
              <a:t>. </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With more people needing to work from home, it’s even more important to implement stronger measures of account access. </a:t>
            </a:r>
            <a:r>
              <a:rPr lang="en-US" sz="1050" b="0" i="0" u="none" strike="noStrike" cap="none" dirty="0">
                <a:solidFill>
                  <a:schemeClr val="dk1"/>
                </a:solidFill>
                <a:effectLst/>
                <a:latin typeface="Arial"/>
                <a:ea typeface="Arial"/>
                <a:cs typeface="Arial"/>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9"/>
        <p:cNvGrpSpPr/>
        <p:nvPr/>
      </p:nvGrpSpPr>
      <p:grpSpPr>
        <a:xfrm>
          <a:off x="0" y="0"/>
          <a:ext cx="0" cy="0"/>
          <a:chOff x="0" y="0"/>
          <a:chExt cx="0" cy="0"/>
        </a:xfrm>
      </p:grpSpPr>
      <p:sp>
        <p:nvSpPr>
          <p:cNvPr id="1450" name="Google Shape;1450;g18d29405784_357_898: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1" name="Google Shape;1451;g18d29405784_357_898: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Most of us know about phishing.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sz="1800" b="0" i="0" u="none" strike="noStrike" dirty="0">
                <a:solidFill>
                  <a:srgbClr val="000000"/>
                </a:solidFill>
                <a:effectLst/>
                <a:latin typeface="Arial" panose="020B0604020202020204" pitchFamily="34" charset="0"/>
              </a:rPr>
            </a:br>
            <a:endParaRPr lang="en-US" sz="1100" dirty="0"/>
          </a:p>
          <a:p>
            <a:pPr marL="0" lvl="0" indent="0" algn="l" rtl="0">
              <a:spcBef>
                <a:spcPts val="0"/>
              </a:spcBef>
              <a:spcAft>
                <a:spcPts val="0"/>
              </a:spcAft>
              <a:buNone/>
            </a:pPr>
            <a:r>
              <a:rPr lang="en-US" sz="1100" dirty="0"/>
              <a:t>Sources –</a:t>
            </a: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3">
                  <a:extLst>
                    <a:ext uri="{A12FA001-AC4F-418D-AE19-62706E023703}">
                      <ahyp:hlinkClr xmlns:ahyp="http://schemas.microsoft.com/office/drawing/2018/hyperlinkcolor" val="tx"/>
                    </a:ext>
                  </a:extLst>
                </a:hlinkClick>
              </a:rPr>
              <a:t>https://enterprise.verizon.com/resources/reports/dbir/</a:t>
            </a:r>
            <a:endParaRPr lang="en-US" b="0" dirty="0">
              <a:solidFill>
                <a:srgbClr val="000000"/>
              </a:solidFill>
              <a:effectLst/>
            </a:endParaRP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4">
                  <a:extLst>
                    <a:ext uri="{A12FA001-AC4F-418D-AE19-62706E023703}">
                      <ahyp:hlinkClr xmlns:ahyp="http://schemas.microsoft.com/office/drawing/2018/hyperlinkcolor" val="tx"/>
                    </a:ext>
                  </a:extLst>
                </a:hlinkClick>
              </a:rPr>
              <a:t>https://www.ibm.com/downloads/cas/OJDVQGRY</a:t>
            </a:r>
            <a:endParaRPr lang="en-US" b="0" dirty="0">
              <a:solidFill>
                <a:srgbClr val="000000"/>
              </a:solidFill>
              <a:effectLst/>
            </a:endParaRPr>
          </a:p>
          <a:p>
            <a:pPr marL="514350" indent="-285750" algn="l" rtl="0">
              <a:spcBef>
                <a:spcPts val="0"/>
              </a:spcBef>
              <a:spcAft>
                <a:spcPts val="0"/>
              </a:spcAft>
              <a:buFont typeface="Arial" panose="020B0604020202020204" pitchFamily="34" charset="0"/>
              <a:buChar char="•"/>
            </a:pPr>
            <a:r>
              <a:rPr lang="en-US" sz="1800" b="0" i="0" u="sng" strike="noStrike" dirty="0">
                <a:solidFill>
                  <a:srgbClr val="000000"/>
                </a:solidFill>
                <a:effectLst/>
                <a:latin typeface="Salesforce Sans" panose="020B0505020202020203" pitchFamily="34" charset="77"/>
                <a:hlinkClick r:id="rId5">
                  <a:extLst>
                    <a:ext uri="{A12FA001-AC4F-418D-AE19-62706E023703}">
                      <ahyp:hlinkClr xmlns:ahyp="http://schemas.microsoft.com/office/drawing/2018/hyperlinkcolor" val="tx"/>
                    </a:ext>
                  </a:extLst>
                </a:hlinkClick>
              </a:rPr>
              <a:t>https://www.ic3.gov/Media/PDF/AnnualReport/2021_IC3Report.pdf</a:t>
            </a:r>
            <a:endParaRPr lang="en-US" b="0" dirty="0">
              <a:solidFill>
                <a:srgbClr val="000000"/>
              </a:solidFill>
              <a:effectLst/>
            </a:endParaRPr>
          </a:p>
          <a:p>
            <a:pPr rtl="0">
              <a:spcBef>
                <a:spcPts val="0"/>
              </a:spcBef>
              <a:spcAft>
                <a:spcPts val="0"/>
              </a:spcAft>
            </a:pPr>
            <a:br>
              <a:rPr lang="en-US" b="0" dirty="0">
                <a:effectLst/>
              </a:rPr>
            </a:br>
            <a:br>
              <a:rPr lang="en-US" sz="1800" b="0" i="0" u="none" strike="noStrike" dirty="0">
                <a:solidFill>
                  <a:srgbClr val="000000"/>
                </a:solidFill>
                <a:effectLst/>
                <a:latin typeface="Arial" panose="020B0604020202020204" pitchFamily="34" charset="0"/>
              </a:rPr>
            </a:br>
            <a:br>
              <a:rPr lang="en-US" sz="1800" b="0" i="0" u="none" strike="noStrike" dirty="0">
                <a:solidFill>
                  <a:srgbClr val="000000"/>
                </a:solidFill>
                <a:effectLst/>
                <a:latin typeface="Arial" panose="020B0604020202020204" pitchFamily="34" charset="0"/>
              </a:rPr>
            </a:br>
            <a:endParaRPr lang="en-US" b="0" dirty="0">
              <a:effectLst/>
            </a:endParaRPr>
          </a:p>
          <a:p>
            <a:br>
              <a:rPr lang="en-US" dirty="0"/>
            </a:br>
            <a:endParaRPr lang="en-US" sz="11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18d29405784_357_87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18d29405784_357_87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228600" rtl="0">
              <a:spcBef>
                <a:spcPts val="0"/>
              </a:spcBef>
              <a:spcAft>
                <a:spcPts val="0"/>
              </a:spcAft>
            </a:pPr>
            <a:r>
              <a:rPr lang="en-US" sz="1800" b="0" i="0" u="none" strike="noStrike" dirty="0">
                <a:solidFill>
                  <a:srgbClr val="000000"/>
                </a:solidFill>
                <a:effectLst/>
                <a:latin typeface="Arial" panose="020B0604020202020204" pitchFamily="34" charset="0"/>
              </a:rPr>
              <a:t>Notes:</a:t>
            </a:r>
            <a:endParaRPr lang="en-US" b="0" dirty="0">
              <a:effectLst/>
            </a:endParaRPr>
          </a:p>
          <a:p>
            <a:pPr marL="228600" rtl="0">
              <a:spcBef>
                <a:spcPts val="0"/>
              </a:spcBef>
              <a:spcAft>
                <a:spcPts val="0"/>
              </a:spcAft>
            </a:pPr>
            <a:r>
              <a:rPr lang="en-US" sz="1800" b="0" i="0" u="none" strike="noStrike" dirty="0">
                <a:solidFill>
                  <a:srgbClr val="000000"/>
                </a:solidFill>
                <a:effectLst/>
                <a:latin typeface="Arial" panose="020B0604020202020204" pitchFamily="34" charset="0"/>
              </a:rPr>
              <a:t>There are a lot of reasons why bad actors may want to get access to Salesforce accounts. Depending on the level of access they gain, they can:</a:t>
            </a:r>
            <a:endParaRPr lang="en-US" b="0" dirty="0">
              <a:effectLst/>
            </a:endParaRP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Sell a user’s Salesforce credentials on the black market</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Assume the identity of a real user and gain access to critical data or systems (including customers’ data)</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Send spam email from legitimate user accounts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Get access to stored financial instruments or loyalty points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Make high-value purchases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Add card skimming code to a site</a:t>
            </a:r>
          </a:p>
          <a:p>
            <a:pPr marL="228600" rtl="0">
              <a:spcBef>
                <a:spcPts val="0"/>
              </a:spcBef>
              <a:spcAft>
                <a:spcPts val="0"/>
              </a:spcAft>
            </a:pPr>
            <a:endParaRPr lang="en-US" sz="1800" b="0" i="0" u="none" strike="noStrike" dirty="0">
              <a:solidFill>
                <a:srgbClr val="000000"/>
              </a:solidFill>
              <a:effectLst/>
              <a:latin typeface="Arial" panose="020B0604020202020204" pitchFamily="34" charset="0"/>
            </a:endParaRPr>
          </a:p>
          <a:p>
            <a:pPr marL="228600" rtl="0">
              <a:spcBef>
                <a:spcPts val="0"/>
              </a:spcBef>
              <a:spcAft>
                <a:spcPts val="0"/>
              </a:spcAft>
            </a:pPr>
            <a:r>
              <a:rPr lang="en-US" sz="1800" b="0" i="0" u="none" strike="noStrike" dirty="0">
                <a:solidFill>
                  <a:srgbClr val="000000"/>
                </a:solidFill>
                <a:effectLst/>
                <a:latin typeface="Arial" panose="020B0604020202020204" pitchFamily="34" charset="0"/>
              </a:rPr>
              <a:t>This can all have a negative impact on your business in the form of:</a:t>
            </a:r>
            <a:endParaRPr lang="en-US" b="0" dirty="0">
              <a:effectLst/>
            </a:endParaRP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Lost revenue</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Brand damage</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GDPR violations</a:t>
            </a:r>
          </a:p>
          <a:p>
            <a:pPr marL="88900"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or other fines</a:t>
            </a:r>
          </a:p>
          <a:p>
            <a:pPr marL="228600" rtl="0">
              <a:spcBef>
                <a:spcPts val="0"/>
              </a:spcBef>
              <a:spcAft>
                <a:spcPts val="0"/>
              </a:spcAft>
            </a:pPr>
            <a:endParaRPr lang="en-US" sz="1800" b="0" i="0" u="none" strike="noStrike" dirty="0">
              <a:solidFill>
                <a:srgbClr val="000000"/>
              </a:solidFill>
              <a:effectLst/>
              <a:latin typeface="Arial" panose="020B0604020202020204" pitchFamily="34" charset="0"/>
            </a:endParaRPr>
          </a:p>
          <a:p>
            <a:pPr marL="0" rtl="0">
              <a:spcBef>
                <a:spcPts val="0"/>
              </a:spcBef>
              <a:spcAft>
                <a:spcPts val="0"/>
              </a:spcAft>
            </a:pPr>
            <a:r>
              <a:rPr lang="en-US" sz="1800" b="0" i="0" u="none" strike="noStrike" dirty="0">
                <a:solidFill>
                  <a:srgbClr val="000000"/>
                </a:solidFill>
                <a:effectLst/>
                <a:latin typeface="Arial" panose="020B0604020202020204" pitchFamily="34" charset="0"/>
              </a:rPr>
              <a:t>This is where multi-factor authentication comes in. It's one of the simplest, most effective ways to prevent unauthorized account access and safeguard business and customer data. </a:t>
            </a:r>
            <a:endParaRPr lang="en-US" b="0" dirty="0">
              <a:effectLst/>
            </a:endParaRPr>
          </a:p>
          <a:p>
            <a:br>
              <a:rPr lang="en-US" dirty="0"/>
            </a:b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t>Notes:</a:t>
            </a: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One factor is something the user knows, such as their username and password combination. Other factors are </a:t>
            </a:r>
            <a:r>
              <a:rPr lang="en-US" sz="1800" b="0" i="1" u="none" strike="noStrike" dirty="0">
                <a:solidFill>
                  <a:srgbClr val="000000"/>
                </a:solidFill>
                <a:effectLst/>
                <a:latin typeface="Arial" panose="020B0604020202020204" pitchFamily="34" charset="0"/>
              </a:rPr>
              <a:t>verification methods</a:t>
            </a:r>
            <a:r>
              <a:rPr lang="en-US" sz="1800" b="0" i="0" u="none" strike="noStrike" dirty="0">
                <a:solidFill>
                  <a:srgbClr val="000000"/>
                </a:solidFill>
                <a:effectLst/>
                <a:latin typeface="Arial" panose="020B0604020202020204" pitchFamily="34" charset="0"/>
              </a:rPr>
              <a:t> that the user has, like the code from an authenticator app on a mobile device.</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0" lvl="0" indent="0" algn="l" rtl="0">
              <a:spcBef>
                <a:spcPts val="0"/>
              </a:spcBef>
              <a:spcAft>
                <a:spcPts val="0"/>
              </a:spcAft>
              <a:buNone/>
            </a:pPr>
            <a:r>
              <a:rPr lang="en-US" sz="1800" b="0" i="0" u="none" strike="noStrike" dirty="0">
                <a:solidFill>
                  <a:srgbClr val="000000"/>
                </a:solidFill>
                <a:effectLst/>
                <a:latin typeface="Arial" panose="020B0604020202020204" pitchFamily="34" charset="0"/>
              </a:rPr>
              <a:t>A familiar example of MFA at work is the two factors needed to withdraw money from an ATM. Your ATM card is the “something you have” and your PIN is the “something you know”.</a:t>
            </a:r>
            <a:endParaRPr lang="en-US" sz="3200" b="0" i="0" u="none" strike="noStrike" dirty="0">
              <a:solidFill>
                <a:schemeClr val="dk1"/>
              </a:solidFill>
              <a:effectLst/>
              <a:latin typeface="Arial"/>
            </a:endParaRPr>
          </a:p>
          <a:p>
            <a:pPr marL="0" lvl="0" indent="0" algn="l" rtl="0">
              <a:spcBef>
                <a:spcPts val="0"/>
              </a:spcBef>
              <a:spcAft>
                <a:spcPts val="0"/>
              </a:spcAft>
              <a:buNone/>
            </a:pPr>
            <a:endParaRPr lang="en-US" sz="3200" b="0" i="0" u="none" strike="noStrike" dirty="0">
              <a:solidFill>
                <a:schemeClr val="dk1"/>
              </a:solidFill>
              <a:effectLst/>
              <a:latin typeface="Arial"/>
            </a:endParaRPr>
          </a:p>
          <a:p>
            <a:pPr marL="285750" lvl="0" indent="-285750" algn="l" rtl="0">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By 2022, 60% of all single sign-on (SSO) transactions will leverage modern identity protocols like SAML, OAuth2 and OIDC over proprietary approaches, up from 30% today.</a:t>
            </a:r>
          </a:p>
          <a:p>
            <a:pPr marL="285750" lvl="0" indent="-285750" algn="l" rtl="0">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By 2024, the use of multi-factor authentication (MFA) for application access through AM solutions will be leveraged for over 70% of all application access, up from 10% today.</a:t>
            </a:r>
          </a:p>
          <a:p>
            <a:pPr marL="0" lvl="0" indent="0" algn="l" rtl="0">
              <a:spcBef>
                <a:spcPts val="0"/>
              </a:spcBef>
              <a:spcAft>
                <a:spcPts val="0"/>
              </a:spcAft>
              <a:buFont typeface="Arial" panose="020B0604020202020204" pitchFamily="34" charset="0"/>
              <a:buNone/>
            </a:pPr>
            <a:endParaRPr lang="en-US" sz="1800" b="0" i="0" u="none" strike="noStrike" dirty="0">
              <a:solidFill>
                <a:srgbClr val="000000"/>
              </a:solidFill>
              <a:effectLst/>
              <a:latin typeface="Arial" panose="020B0604020202020204" pitchFamily="34" charset="0"/>
            </a:endParaRPr>
          </a:p>
          <a:p>
            <a:pPr marL="0" lvl="0" indent="0" algn="l" rtl="0">
              <a:spcBef>
                <a:spcPts val="0"/>
              </a:spcBef>
              <a:spcAft>
                <a:spcPts val="0"/>
              </a:spcAft>
              <a:buFont typeface="Arial" panose="020B0604020202020204" pitchFamily="34" charset="0"/>
              <a:buNone/>
            </a:pPr>
            <a:r>
              <a:rPr lang="en-US" sz="1800" b="0" i="0" u="none" strike="noStrike" dirty="0">
                <a:solidFill>
                  <a:srgbClr val="000000"/>
                </a:solidFill>
                <a:effectLst/>
                <a:latin typeface="Arial" panose="020B0604020202020204" pitchFamily="34" charset="0"/>
              </a:rPr>
              <a:t>Source: </a:t>
            </a:r>
            <a:r>
              <a:rPr lang="en-US" sz="1800" b="0" i="0" u="sng" strike="noStrike" dirty="0">
                <a:solidFill>
                  <a:srgbClr val="2200CC"/>
                </a:solidFill>
                <a:effectLst/>
                <a:latin typeface="Arial" panose="020B0604020202020204" pitchFamily="34" charset="0"/>
                <a:hlinkClick r:id="rId3">
                  <a:extLst>
                    <a:ext uri="{A12FA001-AC4F-418D-AE19-62706E023703}">
                      <ahyp:hlinkClr xmlns:ahyp="http://schemas.microsoft.com/office/drawing/2018/hyperlinkcolor" val="tx"/>
                    </a:ext>
                  </a:extLst>
                </a:hlinkClick>
              </a:rPr>
              <a:t>https://www.gartner.com/en/documents/3956209/</a:t>
            </a:r>
            <a:r>
              <a:rPr lang="en-US" sz="1800" b="0" i="0" u="sng" strike="noStrike" dirty="0">
                <a:solidFill>
                  <a:srgbClr val="000000"/>
                </a:solidFill>
                <a:effectLst/>
                <a:latin typeface="Arial" panose="020B0604020202020204" pitchFamily="34" charset="0"/>
                <a:hlinkClick r:id="rId3">
                  <a:extLst>
                    <a:ext uri="{A12FA001-AC4F-418D-AE19-62706E023703}">
                      <ahyp:hlinkClr xmlns:ahyp="http://schemas.microsoft.com/office/drawing/2018/hyperlinkcolor" val="tx"/>
                    </a:ext>
                  </a:extLst>
                </a:hlinkClick>
              </a:rPr>
              <a:t>magic-quadrant-for-access-management</a:t>
            </a:r>
            <a:endParaRPr lang="en-US" sz="3200" b="0" dirty="0">
              <a:solidFill>
                <a:srgbClr val="000000"/>
              </a:solidFill>
              <a:effectLst/>
            </a:endParaRPr>
          </a:p>
        </p:txBody>
      </p:sp>
    </p:spTree>
    <p:extLst>
      <p:ext uri="{BB962C8B-B14F-4D97-AF65-F5344CB8AC3E}">
        <p14:creationId xmlns:p14="http://schemas.microsoft.com/office/powerpoint/2010/main" val="2294307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8d29405784_357_80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8d29405784_357_80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MFA can prevent some of the most common types of attacks.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Using usernames and passwords alone does not provide sufficient protection because it’s easy for bad actors to exploit weak or reused passwords.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MFA ties user access to multiple, </a:t>
            </a:r>
            <a:r>
              <a:rPr lang="en-US" sz="1100" i="1" dirty="0"/>
              <a:t>different</a:t>
            </a:r>
            <a:r>
              <a:rPr lang="en-US" sz="1100" dirty="0"/>
              <a:t> types of authentication factors, making it much harder for common threats like phishing attacks or credential stuffing to succeed -- which ultimately makes your environment safer from unauthorized access by bad actors.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For example, even if a user’s password is stolen, the odds are very low that an attacker will also be able to guess or hack the code from a user’s authentication app.</a:t>
            </a:r>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H4 - Quote or Big Idea - A">
  <p:cSld name="H4 - Quote or Big Idea - A">
    <p:bg>
      <p:bgPr>
        <a:solidFill>
          <a:srgbClr val="EAF5FE"/>
        </a:solidFill>
        <a:effectLst/>
      </p:bgPr>
    </p:bg>
    <p:spTree>
      <p:nvGrpSpPr>
        <p:cNvPr id="1" name="Shape 926"/>
        <p:cNvGrpSpPr/>
        <p:nvPr/>
      </p:nvGrpSpPr>
      <p:grpSpPr>
        <a:xfrm>
          <a:off x="0" y="0"/>
          <a:ext cx="0" cy="0"/>
          <a:chOff x="0" y="0"/>
          <a:chExt cx="0" cy="0"/>
        </a:xfrm>
      </p:grpSpPr>
      <p:sp>
        <p:nvSpPr>
          <p:cNvPr id="927" name="Google Shape;927;p89" title="alt=&quot;&quot;"/>
          <p:cNvSpPr/>
          <p:nvPr/>
        </p:nvSpPr>
        <p:spPr>
          <a:xfrm>
            <a:off x="0" y="565446"/>
            <a:ext cx="10645398" cy="6289272"/>
          </a:xfrm>
          <a:custGeom>
            <a:avLst/>
            <a:gdLst/>
            <a:ahLst/>
            <a:cxnLst/>
            <a:rect l="l" t="t" r="r" b="b"/>
            <a:pathLst>
              <a:path w="21600" h="21600" extrusionOk="0">
                <a:moveTo>
                  <a:pt x="7973" y="0"/>
                </a:moveTo>
                <a:cubicBezTo>
                  <a:pt x="5173" y="0"/>
                  <a:pt x="2374" y="1452"/>
                  <a:pt x="0" y="4348"/>
                </a:cubicBezTo>
                <a:lnTo>
                  <a:pt x="0" y="21600"/>
                </a:lnTo>
                <a:lnTo>
                  <a:pt x="21600" y="21600"/>
                </a:lnTo>
                <a:cubicBezTo>
                  <a:pt x="21391" y="16200"/>
                  <a:pt x="20071" y="10900"/>
                  <a:pt x="17632" y="6773"/>
                </a:cubicBezTo>
                <a:cubicBezTo>
                  <a:pt x="14965" y="2258"/>
                  <a:pt x="11469" y="0"/>
                  <a:pt x="7973" y="0"/>
                </a:cubicBezTo>
                <a:close/>
              </a:path>
            </a:pathLst>
          </a:custGeom>
          <a:solidFill>
            <a:srgbClr val="CFE9FE"/>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8" name="Google Shape;928;p89"/>
          <p:cNvSpPr txBox="1">
            <a:spLocks noGrp="1"/>
          </p:cNvSpPr>
          <p:nvPr>
            <p:ph type="title"/>
          </p:nvPr>
        </p:nvSpPr>
        <p:spPr>
          <a:xfrm>
            <a:off x="1521850" y="1876050"/>
            <a:ext cx="6313200" cy="31464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rgbClr val="032D60"/>
              </a:buClr>
              <a:buSzPts val="3200"/>
              <a:buNone/>
              <a:defRPr sz="3200">
                <a:solidFill>
                  <a:srgbClr val="032D60"/>
                </a:solidFill>
              </a:defRPr>
            </a:lvl1pPr>
            <a:lvl2pPr lvl="1"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2pPr>
            <a:lvl3pPr lvl="2"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3pPr>
            <a:lvl4pPr lvl="3"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4pPr>
            <a:lvl5pPr lvl="4"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5pPr>
            <a:lvl6pPr lvl="5"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6pPr>
            <a:lvl7pPr lvl="6"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7pPr>
            <a:lvl8pPr lvl="7"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8pPr>
            <a:lvl9pPr lvl="8"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9pPr>
          </a:lstStyle>
          <a:p>
            <a:endParaRPr/>
          </a:p>
        </p:txBody>
      </p:sp>
      <p:sp>
        <p:nvSpPr>
          <p:cNvPr id="929" name="Google Shape;929;p89"/>
          <p:cNvSpPr txBox="1">
            <a:spLocks noGrp="1"/>
          </p:cNvSpPr>
          <p:nvPr>
            <p:ph type="subTitle" idx="1"/>
          </p:nvPr>
        </p:nvSpPr>
        <p:spPr>
          <a:xfrm>
            <a:off x="1521850" y="5085175"/>
            <a:ext cx="6289500" cy="768600"/>
          </a:xfrm>
          <a:prstGeom prst="rect">
            <a:avLst/>
          </a:prstGeom>
        </p:spPr>
        <p:txBody>
          <a:bodyPr spcFirstLastPara="1" wrap="square" lIns="0" tIns="0" rIns="0" bIns="0" anchor="t" anchorCtr="0">
            <a:noAutofit/>
          </a:bodyPr>
          <a:lstStyle>
            <a:lvl1pPr lvl="0" rtl="0">
              <a:spcBef>
                <a:spcPts val="500"/>
              </a:spcBef>
              <a:spcAft>
                <a:spcPts val="0"/>
              </a:spcAft>
              <a:buClr>
                <a:srgbClr val="032D60"/>
              </a:buClr>
              <a:buSzPts val="2200"/>
              <a:buNone/>
              <a:defRPr sz="2200">
                <a:solidFill>
                  <a:srgbClr val="032D60"/>
                </a:solidFill>
              </a:defRPr>
            </a:lvl1pPr>
            <a:lvl2pPr lvl="1" rtl="0">
              <a:spcBef>
                <a:spcPts val="900"/>
              </a:spcBef>
              <a:spcAft>
                <a:spcPts val="0"/>
              </a:spcAft>
              <a:buSzPts val="1800"/>
              <a:buNone/>
              <a:defRPr b="1"/>
            </a:lvl2pPr>
            <a:lvl3pPr lvl="2" rtl="0">
              <a:spcBef>
                <a:spcPts val="900"/>
              </a:spcBef>
              <a:spcAft>
                <a:spcPts val="0"/>
              </a:spcAft>
              <a:buSzPts val="1600"/>
              <a:buNone/>
              <a:defRPr b="1"/>
            </a:lvl3pPr>
            <a:lvl4pPr lvl="3" rtl="0">
              <a:spcBef>
                <a:spcPts val="900"/>
              </a:spcBef>
              <a:spcAft>
                <a:spcPts val="0"/>
              </a:spcAft>
              <a:buSzPts val="1400"/>
              <a:buNone/>
              <a:defRPr b="1"/>
            </a:lvl4pPr>
            <a:lvl5pPr lvl="4" rtl="0">
              <a:spcBef>
                <a:spcPts val="900"/>
              </a:spcBef>
              <a:spcAft>
                <a:spcPts val="0"/>
              </a:spcAft>
              <a:buSzPts val="1400"/>
              <a:buNone/>
              <a:defRPr b="1"/>
            </a:lvl5pPr>
            <a:lvl6pPr lvl="5" rtl="0">
              <a:spcBef>
                <a:spcPts val="900"/>
              </a:spcBef>
              <a:spcAft>
                <a:spcPts val="0"/>
              </a:spcAft>
              <a:buSzPts val="1400"/>
              <a:buNone/>
              <a:defRPr b="1"/>
            </a:lvl6pPr>
            <a:lvl7pPr lvl="6" rtl="0">
              <a:spcBef>
                <a:spcPts val="900"/>
              </a:spcBef>
              <a:spcAft>
                <a:spcPts val="0"/>
              </a:spcAft>
              <a:buSzPts val="1400"/>
              <a:buNone/>
              <a:defRPr b="1"/>
            </a:lvl7pPr>
            <a:lvl8pPr lvl="7" rtl="0">
              <a:spcBef>
                <a:spcPts val="900"/>
              </a:spcBef>
              <a:spcAft>
                <a:spcPts val="0"/>
              </a:spcAft>
              <a:buSzPts val="1400"/>
              <a:buNone/>
              <a:defRPr b="1"/>
            </a:lvl8pPr>
            <a:lvl9pPr lvl="8" rtl="0">
              <a:spcBef>
                <a:spcPts val="900"/>
              </a:spcBef>
              <a:spcAft>
                <a:spcPts val="900"/>
              </a:spcAft>
              <a:buSzPts val="1400"/>
              <a:buNone/>
              <a:defRPr b="1"/>
            </a:lvl9pPr>
          </a:lstStyle>
          <a:p>
            <a:endParaRPr/>
          </a:p>
        </p:txBody>
      </p:sp>
    </p:spTree>
    <p:extLst>
      <p:ext uri="{BB962C8B-B14F-4D97-AF65-F5344CB8AC3E}">
        <p14:creationId xmlns:p14="http://schemas.microsoft.com/office/powerpoint/2010/main" val="3127209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 - Basic - Title Only">
  <p:cSld name="C - Basic - Title Only">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pic>
        <p:nvPicPr>
          <p:cNvPr id="2" name="Google Shape;342;p37" title="Salesforce logo">
            <a:extLst>
              <a:ext uri="{FF2B5EF4-FFF2-40B4-BE49-F238E27FC236}">
                <a16:creationId xmlns:a16="http://schemas.microsoft.com/office/drawing/2014/main" id="{2A3A81DE-088D-950A-1B64-39D9BB961F49}"/>
              </a:ext>
            </a:extLst>
          </p:cNvPr>
          <p:cNvPicPr preferRelativeResize="0"/>
          <p:nvPr userDrawn="1"/>
        </p:nvPicPr>
        <p:blipFill rotWithShape="1">
          <a:blip r:embed="rId2">
            <a:alphaModFix/>
          </a:blip>
          <a:srcRect/>
          <a:stretch/>
        </p:blipFill>
        <p:spPr>
          <a:xfrm>
            <a:off x="11030686" y="565460"/>
            <a:ext cx="635734" cy="445095"/>
          </a:xfrm>
          <a:prstGeom prst="rect">
            <a:avLst/>
          </a:prstGeom>
          <a:noFill/>
          <a:ln>
            <a:noFill/>
          </a:ln>
        </p:spPr>
      </p:pic>
    </p:spTree>
    <p:extLst>
      <p:ext uri="{BB962C8B-B14F-4D97-AF65-F5344CB8AC3E}">
        <p14:creationId xmlns:p14="http://schemas.microsoft.com/office/powerpoint/2010/main" val="33247865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2 - Graphic Footer - B">
  <p:cSld name="B2 - Graphic Footer - B">
    <p:spTree>
      <p:nvGrpSpPr>
        <p:cNvPr id="1" name="Shape 554"/>
        <p:cNvGrpSpPr/>
        <p:nvPr/>
      </p:nvGrpSpPr>
      <p:grpSpPr>
        <a:xfrm>
          <a:off x="0" y="0"/>
          <a:ext cx="0" cy="0"/>
          <a:chOff x="0" y="0"/>
          <a:chExt cx="0" cy="0"/>
        </a:xfrm>
      </p:grpSpPr>
      <p:sp>
        <p:nvSpPr>
          <p:cNvPr id="555" name="Google Shape;555;p53"/>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56" name="Google Shape;556;p53"/>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57" name="Google Shape;557;p53"/>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58" name="Google Shape;558;p53"/>
          <p:cNvPicPr preferRelativeResize="0"/>
          <p:nvPr/>
        </p:nvPicPr>
        <p:blipFill>
          <a:blip r:embed="rId2">
            <a:alphaModFix/>
          </a:blip>
          <a:stretch>
            <a:fillRect/>
          </a:stretch>
        </p:blipFill>
        <p:spPr>
          <a:xfrm>
            <a:off x="10949267" y="5833891"/>
            <a:ext cx="1263949" cy="1048500"/>
          </a:xfrm>
          <a:prstGeom prst="rect">
            <a:avLst/>
          </a:prstGeom>
          <a:noFill/>
          <a:ln>
            <a:noFill/>
          </a:ln>
        </p:spPr>
      </p:pic>
      <p:sp>
        <p:nvSpPr>
          <p:cNvPr id="560" name="Google Shape;560;p53"/>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6695278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G1 - Cards with Circles - 1-Up - A">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2344309"/>
            <a:ext cx="11039700" cy="3879715"/>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2447736"/>
            <a:ext cx="10698900" cy="3651663"/>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dirty="0"/>
          </a:p>
        </p:txBody>
      </p:sp>
      <p:sp>
        <p:nvSpPr>
          <p:cNvPr id="753" name="Google Shape;753;p7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754" name="Google Shape;754;p74"/>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35057272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1 - Basic Plain White">
  <p:cSld name="B1 - Basic Plain White">
    <p:spTree>
      <p:nvGrpSpPr>
        <p:cNvPr id="1" name="Shape 679"/>
        <p:cNvGrpSpPr/>
        <p:nvPr/>
      </p:nvGrpSpPr>
      <p:grpSpPr>
        <a:xfrm>
          <a:off x="0" y="0"/>
          <a:ext cx="0" cy="0"/>
          <a:chOff x="0" y="0"/>
          <a:chExt cx="0" cy="0"/>
        </a:xfrm>
      </p:grpSpPr>
      <p:sp>
        <p:nvSpPr>
          <p:cNvPr id="680" name="Google Shape;680;p71"/>
          <p:cNvSpPr txBox="1">
            <a:spLocks noGrp="1"/>
          </p:cNvSpPr>
          <p:nvPr>
            <p:ph type="body" idx="1"/>
          </p:nvPr>
        </p:nvSpPr>
        <p:spPr>
          <a:xfrm>
            <a:off x="571506" y="1621640"/>
            <a:ext cx="11046000" cy="4223700"/>
          </a:xfrm>
          <a:prstGeom prst="rect">
            <a:avLst/>
          </a:prstGeom>
          <a:noFill/>
          <a:ln>
            <a:noFill/>
          </a:ln>
        </p:spPr>
        <p:txBody>
          <a:bodyPr spcFirstLastPara="1" wrap="square" lIns="0" tIns="0" rIns="0" bIns="0" anchor="t" anchorCtr="0">
            <a:noAutofit/>
          </a:bodyPr>
          <a:lstStyle>
            <a:lvl1pPr marL="457200" lvl="0" indent="-355600" algn="l" rtl="0">
              <a:lnSpc>
                <a:spcPct val="100000"/>
              </a:lnSpc>
              <a:spcBef>
                <a:spcPts val="1100"/>
              </a:spcBef>
              <a:spcAft>
                <a:spcPts val="0"/>
              </a:spcAft>
              <a:buClr>
                <a:schemeClr val="accent2"/>
              </a:buClr>
              <a:buSzPts val="2000"/>
              <a:buChar char="●"/>
              <a:defRPr>
                <a:solidFill>
                  <a:schemeClr val="accent2"/>
                </a:solidFill>
              </a:defRPr>
            </a:lvl1pPr>
            <a:lvl2pPr marL="914400" lvl="1" indent="-349250" algn="l" rtl="0">
              <a:lnSpc>
                <a:spcPct val="100000"/>
              </a:lnSpc>
              <a:spcBef>
                <a:spcPts val="300"/>
              </a:spcBef>
              <a:spcAft>
                <a:spcPts val="0"/>
              </a:spcAft>
              <a:buClr>
                <a:schemeClr val="accent2"/>
              </a:buClr>
              <a:buSzPts val="1900"/>
              <a:buChar char="○"/>
              <a:defRPr>
                <a:solidFill>
                  <a:schemeClr val="accent2"/>
                </a:solidFill>
              </a:defRPr>
            </a:lvl2pPr>
            <a:lvl3pPr marL="1371600" lvl="2" indent="-330200" algn="l" rtl="0">
              <a:lnSpc>
                <a:spcPct val="100000"/>
              </a:lnSpc>
              <a:spcBef>
                <a:spcPts val="700"/>
              </a:spcBef>
              <a:spcAft>
                <a:spcPts val="0"/>
              </a:spcAft>
              <a:buClr>
                <a:schemeClr val="accent2"/>
              </a:buClr>
              <a:buSzPts val="1600"/>
              <a:buChar char="■"/>
              <a:defRPr>
                <a:solidFill>
                  <a:schemeClr val="accent2"/>
                </a:solidFill>
              </a:defRPr>
            </a:lvl3pPr>
            <a:lvl4pPr marL="1828800" lvl="3" indent="-323850" algn="l" rtl="0">
              <a:lnSpc>
                <a:spcPct val="100000"/>
              </a:lnSpc>
              <a:spcBef>
                <a:spcPts val="700"/>
              </a:spcBef>
              <a:spcAft>
                <a:spcPts val="0"/>
              </a:spcAft>
              <a:buClr>
                <a:schemeClr val="accent2"/>
              </a:buClr>
              <a:buSzPts val="1500"/>
              <a:buChar char="●"/>
              <a:defRPr>
                <a:solidFill>
                  <a:schemeClr val="accent2"/>
                </a:solidFill>
              </a:defRPr>
            </a:lvl4pPr>
            <a:lvl5pPr marL="2286000" lvl="4" indent="-228600" algn="l" rtl="0">
              <a:lnSpc>
                <a:spcPct val="100000"/>
              </a:lnSpc>
              <a:spcBef>
                <a:spcPts val="700"/>
              </a:spcBef>
              <a:spcAft>
                <a:spcPts val="0"/>
              </a:spcAft>
              <a:buSzPts val="1400"/>
              <a:buNone/>
              <a:defRPr>
                <a:solidFill>
                  <a:schemeClr val="accent2"/>
                </a:solidFill>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1" name="Google Shape;681;p71"/>
          <p:cNvSpPr txBox="1">
            <a:spLocks noGrp="1"/>
          </p:cNvSpPr>
          <p:nvPr>
            <p:ph type="body" idx="2"/>
          </p:nvPr>
        </p:nvSpPr>
        <p:spPr>
          <a:xfrm>
            <a:off x="571510" y="1097179"/>
            <a:ext cx="11046000" cy="338700"/>
          </a:xfrm>
          <a:prstGeom prst="rect">
            <a:avLst/>
          </a:prstGeom>
          <a:noFill/>
          <a:ln>
            <a:noFill/>
          </a:ln>
        </p:spPr>
        <p:txBody>
          <a:bodyPr spcFirstLastPara="1" wrap="square" lIns="0" tIns="0" rIns="0" bIns="0" anchor="t" anchorCtr="0">
            <a:noAutofit/>
          </a:bodyPr>
          <a:lstStyle>
            <a:lvl1pPr marL="457200" lvl="0" indent="-374650" algn="l" rtl="0">
              <a:lnSpc>
                <a:spcPct val="100000"/>
              </a:lnSpc>
              <a:spcBef>
                <a:spcPts val="0"/>
              </a:spcBef>
              <a:spcAft>
                <a:spcPts val="0"/>
              </a:spcAft>
              <a:buSzPts val="2300"/>
              <a:buChar char="●"/>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400"/>
              <a:buNone/>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2" name="Google Shape;682;p71"/>
          <p:cNvSpPr txBox="1">
            <a:spLocks noGrp="1"/>
          </p:cNvSpPr>
          <p:nvPr>
            <p:ph type="ftr" idx="11"/>
          </p:nvPr>
        </p:nvSpPr>
        <p:spPr>
          <a:xfrm>
            <a:off x="571506"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3" name="Google Shape;683;p71"/>
          <p:cNvSpPr txBox="1">
            <a:spLocks noGrp="1"/>
          </p:cNvSpPr>
          <p:nvPr>
            <p:ph type="title"/>
          </p:nvPr>
        </p:nvSpPr>
        <p:spPr>
          <a:xfrm>
            <a:off x="571511" y="66197"/>
            <a:ext cx="10288200" cy="9909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35511147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1 - Corner - B">
  <p:cSld name="M1 - Corner - B">
    <p:spTree>
      <p:nvGrpSpPr>
        <p:cNvPr id="1" name="Shape 715"/>
        <p:cNvGrpSpPr/>
        <p:nvPr/>
      </p:nvGrpSpPr>
      <p:grpSpPr>
        <a:xfrm>
          <a:off x="0" y="0"/>
          <a:ext cx="0" cy="0"/>
          <a:chOff x="0" y="0"/>
          <a:chExt cx="0" cy="0"/>
        </a:xfrm>
      </p:grpSpPr>
      <p:sp>
        <p:nvSpPr>
          <p:cNvPr id="716" name="Google Shape;716;p70"/>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17" name="Google Shape;717;p7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18" name="Google Shape;718;p70"/>
          <p:cNvSpPr/>
          <p:nvPr/>
        </p:nvSpPr>
        <p:spPr>
          <a:xfrm>
            <a:off x="7234900" y="1970000"/>
            <a:ext cx="4407300" cy="4407300"/>
          </a:xfrm>
          <a:prstGeom prst="chord">
            <a:avLst>
              <a:gd name="adj1" fmla="val 7987036"/>
              <a:gd name="adj2" fmla="val 2842284"/>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719" name="Google Shape;719;p70"/>
          <p:cNvPicPr preferRelativeResize="0"/>
          <p:nvPr/>
        </p:nvPicPr>
        <p:blipFill>
          <a:blip r:embed="rId2">
            <a:alphaModFix/>
          </a:blip>
          <a:stretch>
            <a:fillRect/>
          </a:stretch>
        </p:blipFill>
        <p:spPr>
          <a:xfrm>
            <a:off x="7276732" y="2986287"/>
            <a:ext cx="4839052" cy="3109601"/>
          </a:xfrm>
          <a:prstGeom prst="rect">
            <a:avLst/>
          </a:prstGeom>
          <a:noFill/>
          <a:ln>
            <a:noFill/>
          </a:ln>
        </p:spPr>
      </p:pic>
      <p:pic>
        <p:nvPicPr>
          <p:cNvPr id="720" name="Google Shape;720;p70"/>
          <p:cNvPicPr preferRelativeResize="0"/>
          <p:nvPr/>
        </p:nvPicPr>
        <p:blipFill>
          <a:blip r:embed="rId3">
            <a:alphaModFix/>
          </a:blip>
          <a:stretch>
            <a:fillRect/>
          </a:stretch>
        </p:blipFill>
        <p:spPr>
          <a:xfrm rot="2965957">
            <a:off x="11178038" y="2195071"/>
            <a:ext cx="380494" cy="324125"/>
          </a:xfrm>
          <a:prstGeom prst="rect">
            <a:avLst/>
          </a:prstGeom>
          <a:noFill/>
          <a:ln>
            <a:noFill/>
          </a:ln>
        </p:spPr>
      </p:pic>
      <p:sp>
        <p:nvSpPr>
          <p:cNvPr id="722" name="Google Shape;722;p70"/>
          <p:cNvSpPr txBox="1">
            <a:spLocks noGrp="1"/>
          </p:cNvSpPr>
          <p:nvPr>
            <p:ph type="body" idx="2"/>
          </p:nvPr>
        </p:nvSpPr>
        <p:spPr>
          <a:xfrm>
            <a:off x="576075"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23" name="Google Shape;723;p70"/>
          <p:cNvSpPr txBox="1">
            <a:spLocks noGrp="1"/>
          </p:cNvSpPr>
          <p:nvPr>
            <p:ph type="subTitle" idx="3"/>
          </p:nvPr>
        </p:nvSpPr>
        <p:spPr>
          <a:xfrm>
            <a:off x="5294375"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2742247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D5 - 70/30 Image Right - Basic">
  <p:cSld name="D5 - 70/30 Image Right - Basic">
    <p:spTree>
      <p:nvGrpSpPr>
        <p:cNvPr id="1" name="Shape 642"/>
        <p:cNvGrpSpPr/>
        <p:nvPr/>
      </p:nvGrpSpPr>
      <p:grpSpPr>
        <a:xfrm>
          <a:off x="0" y="0"/>
          <a:ext cx="0" cy="0"/>
          <a:chOff x="0" y="0"/>
          <a:chExt cx="0" cy="0"/>
        </a:xfrm>
      </p:grpSpPr>
      <p:sp>
        <p:nvSpPr>
          <p:cNvPr id="643" name="Google Shape;643;p60"/>
          <p:cNvSpPr txBox="1">
            <a:spLocks noGrp="1"/>
          </p:cNvSpPr>
          <p:nvPr>
            <p:ph type="title"/>
          </p:nvPr>
        </p:nvSpPr>
        <p:spPr>
          <a:xfrm>
            <a:off x="576075" y="-9728"/>
            <a:ext cx="10095000" cy="1051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44" name="Google Shape;644;p6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45" name="Google Shape;645;p60"/>
          <p:cNvPicPr preferRelativeResize="0"/>
          <p:nvPr/>
        </p:nvPicPr>
        <p:blipFill>
          <a:blip r:embed="rId2">
            <a:alphaModFix/>
          </a:blip>
          <a:stretch>
            <a:fillRect/>
          </a:stretch>
        </p:blipFill>
        <p:spPr>
          <a:xfrm>
            <a:off x="9634048" y="1866350"/>
            <a:ext cx="2561624" cy="4231577"/>
          </a:xfrm>
          <a:prstGeom prst="rect">
            <a:avLst/>
          </a:prstGeom>
          <a:noFill/>
          <a:ln>
            <a:noFill/>
          </a:ln>
        </p:spPr>
      </p:pic>
      <p:sp>
        <p:nvSpPr>
          <p:cNvPr id="647" name="Google Shape;647;p60"/>
          <p:cNvSpPr txBox="1">
            <a:spLocks noGrp="1"/>
          </p:cNvSpPr>
          <p:nvPr>
            <p:ph type="subTitle" idx="2"/>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48" name="Google Shape;648;p60"/>
          <p:cNvSpPr txBox="1">
            <a:spLocks noGrp="1"/>
          </p:cNvSpPr>
          <p:nvPr>
            <p:ph type="body" idx="3"/>
          </p:nvPr>
        </p:nvSpPr>
        <p:spPr>
          <a:xfrm>
            <a:off x="576075" y="1783075"/>
            <a:ext cx="75531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889190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2 - Graphic Footer - D">
  <p:cSld name="C2 - Graphic Footer - D">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9" name="Google Shape;59;p10"/>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60" name="Google Shape;60;p10"/>
          <p:cNvSpPr txBox="1">
            <a:spLocks noGrp="1"/>
          </p:cNvSpPr>
          <p:nvPr>
            <p:ph type="body" idx="2"/>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62" name="Google Shape;62;p10"/>
          <p:cNvPicPr preferRelativeResize="0"/>
          <p:nvPr/>
        </p:nvPicPr>
        <p:blipFill>
          <a:blip r:embed="rId2">
            <a:alphaModFix/>
          </a:blip>
          <a:stretch>
            <a:fillRect/>
          </a:stretch>
        </p:blipFill>
        <p:spPr>
          <a:xfrm>
            <a:off x="10695851" y="5833878"/>
            <a:ext cx="1505273" cy="1048500"/>
          </a:xfrm>
          <a:prstGeom prst="rect">
            <a:avLst/>
          </a:prstGeom>
          <a:noFill/>
          <a:ln>
            <a:noFill/>
          </a:ln>
        </p:spPr>
      </p:pic>
      <p:sp>
        <p:nvSpPr>
          <p:cNvPr id="63" name="Google Shape;63;p10"/>
          <p:cNvSpPr txBox="1">
            <a:spLocks noGrp="1"/>
          </p:cNvSpPr>
          <p:nvPr>
            <p:ph type="subTitle" idx="3"/>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175305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G3 - Cards with Circles - 3-Up - A">
  <p:cSld name="G3 -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11790403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G3 - Cards with Circles - 3-Up - A" preserve="1">
  <p:cSld name="G3 - Multi-Color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chemeClr val="tx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chemeClr val="tx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7470993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G2 - Cards with Circles - 2-Up - A">
  <p:cSld name="G2 - Cards with Circles - 2-Up - A">
    <p:bg>
      <p:bgPr>
        <a:solidFill>
          <a:srgbClr val="EAF5FE"/>
        </a:solidFill>
        <a:effectLst/>
      </p:bgPr>
    </p:bg>
    <p:spTree>
      <p:nvGrpSpPr>
        <p:cNvPr id="1" name="Shape 755"/>
        <p:cNvGrpSpPr/>
        <p:nvPr/>
      </p:nvGrpSpPr>
      <p:grpSpPr>
        <a:xfrm>
          <a:off x="0" y="0"/>
          <a:ext cx="0" cy="0"/>
          <a:chOff x="0" y="0"/>
          <a:chExt cx="0" cy="0"/>
        </a:xfrm>
      </p:grpSpPr>
      <p:sp>
        <p:nvSpPr>
          <p:cNvPr id="756" name="Google Shape;756;p75"/>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57" name="Google Shape;757;p75"/>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58" name="Google Shape;758;p75"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9" name="Google Shape;759;p75" title="alt=&quot;&quot;"/>
          <p:cNvSpPr/>
          <p:nvPr/>
        </p:nvSpPr>
        <p:spPr>
          <a:xfrm>
            <a:off x="577850" y="2344309"/>
            <a:ext cx="5365800" cy="3879716"/>
          </a:xfrm>
          <a:prstGeom prst="roundRect">
            <a:avLst>
              <a:gd name="adj" fmla="val 2972"/>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60" name="Google Shape;760;p75" title="alt=&quot;&quot;"/>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61" name="Google Shape;761;p75" title="alt=&quot;&quot;"/>
          <p:cNvSpPr/>
          <p:nvPr/>
        </p:nvSpPr>
        <p:spPr>
          <a:xfrm>
            <a:off x="6251650" y="2344309"/>
            <a:ext cx="5365800" cy="3879716"/>
          </a:xfrm>
          <a:prstGeom prst="roundRect">
            <a:avLst>
              <a:gd name="adj" fmla="val 296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63" name="Google Shape;763;p75"/>
          <p:cNvSpPr txBox="1">
            <a:spLocks noGrp="1"/>
          </p:cNvSpPr>
          <p:nvPr>
            <p:ph type="body" idx="2"/>
          </p:nvPr>
        </p:nvSpPr>
        <p:spPr>
          <a:xfrm>
            <a:off x="748175" y="2593910"/>
            <a:ext cx="5047800" cy="350549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64" name="Google Shape;764;p75"/>
          <p:cNvSpPr txBox="1">
            <a:spLocks noGrp="1"/>
          </p:cNvSpPr>
          <p:nvPr>
            <p:ph type="body" idx="3"/>
          </p:nvPr>
        </p:nvSpPr>
        <p:spPr>
          <a:xfrm>
            <a:off x="6399300" y="2593910"/>
            <a:ext cx="5047800" cy="350549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765" name="Google Shape;765;p75"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
        <p:nvSpPr>
          <p:cNvPr id="766" name="Google Shape;766;p75"/>
          <p:cNvSpPr txBox="1">
            <a:spLocks noGrp="1"/>
          </p:cNvSpPr>
          <p:nvPr>
            <p:ph type="subTitle" idx="4"/>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6894672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1 - Corner - A">
  <p:cSld name="M1 - Corner - A">
    <p:spTree>
      <p:nvGrpSpPr>
        <p:cNvPr id="1" name="Shape 194"/>
        <p:cNvGrpSpPr/>
        <p:nvPr/>
      </p:nvGrpSpPr>
      <p:grpSpPr>
        <a:xfrm>
          <a:off x="0" y="0"/>
          <a:ext cx="0" cy="0"/>
          <a:chOff x="0" y="0"/>
          <a:chExt cx="0" cy="0"/>
        </a:xfrm>
      </p:grpSpPr>
      <p:sp>
        <p:nvSpPr>
          <p:cNvPr id="195" name="Google Shape;195;p24"/>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196" name="Google Shape;196;p24"/>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grpSp>
        <p:nvGrpSpPr>
          <p:cNvPr id="197" name="Google Shape;197;p24"/>
          <p:cNvGrpSpPr/>
          <p:nvPr/>
        </p:nvGrpSpPr>
        <p:grpSpPr>
          <a:xfrm>
            <a:off x="5379775" y="1133037"/>
            <a:ext cx="6809186" cy="4715013"/>
            <a:chOff x="5379775" y="1133037"/>
            <a:chExt cx="6809186" cy="4715013"/>
          </a:xfrm>
        </p:grpSpPr>
        <p:sp>
          <p:nvSpPr>
            <p:cNvPr id="198" name="Google Shape;198;p24"/>
            <p:cNvSpPr/>
            <p:nvPr/>
          </p:nvSpPr>
          <p:spPr>
            <a:xfrm>
              <a:off x="5379775" y="3880950"/>
              <a:ext cx="1967100" cy="19671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rgbClr val="F3F3F3"/>
                </a:solidFill>
              </a:endParaRPr>
            </a:p>
          </p:txBody>
        </p:sp>
        <p:sp>
          <p:nvSpPr>
            <p:cNvPr id="199" name="Google Shape;199;p24"/>
            <p:cNvSpPr/>
            <p:nvPr/>
          </p:nvSpPr>
          <p:spPr>
            <a:xfrm rot="5400000" flipH="1">
              <a:off x="10186053" y="1633569"/>
              <a:ext cx="2503440" cy="1502377"/>
            </a:xfrm>
            <a:custGeom>
              <a:avLst/>
              <a:gdLst/>
              <a:ahLst/>
              <a:cxnLst/>
              <a:rect l="l" t="t" r="r" b="b"/>
              <a:pathLst>
                <a:path w="31894" h="19141" extrusionOk="0">
                  <a:moveTo>
                    <a:pt x="309" y="1"/>
                  </a:moveTo>
                  <a:cubicBezTo>
                    <a:pt x="104" y="1028"/>
                    <a:pt x="1" y="2095"/>
                    <a:pt x="1" y="3184"/>
                  </a:cubicBezTo>
                  <a:cubicBezTo>
                    <a:pt x="1" y="11994"/>
                    <a:pt x="7127" y="19140"/>
                    <a:pt x="15957" y="19140"/>
                  </a:cubicBezTo>
                  <a:cubicBezTo>
                    <a:pt x="24767" y="19140"/>
                    <a:pt x="31893" y="11994"/>
                    <a:pt x="31893" y="3184"/>
                  </a:cubicBezTo>
                  <a:cubicBezTo>
                    <a:pt x="31893" y="2095"/>
                    <a:pt x="31791" y="1028"/>
                    <a:pt x="31585"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solidFill>
                  <a:srgbClr val="F3F3F3"/>
                </a:solidFill>
              </a:endParaRPr>
            </a:p>
          </p:txBody>
        </p:sp>
      </p:grpSp>
      <p:pic>
        <p:nvPicPr>
          <p:cNvPr id="200" name="Google Shape;200;p24"/>
          <p:cNvPicPr preferRelativeResize="0"/>
          <p:nvPr/>
        </p:nvPicPr>
        <p:blipFill>
          <a:blip r:embed="rId2">
            <a:alphaModFix/>
          </a:blip>
          <a:stretch>
            <a:fillRect/>
          </a:stretch>
        </p:blipFill>
        <p:spPr>
          <a:xfrm>
            <a:off x="5341367" y="2418381"/>
            <a:ext cx="6848858" cy="3674319"/>
          </a:xfrm>
          <a:prstGeom prst="rect">
            <a:avLst/>
          </a:prstGeom>
          <a:noFill/>
          <a:ln>
            <a:noFill/>
          </a:ln>
        </p:spPr>
      </p:pic>
      <p:sp>
        <p:nvSpPr>
          <p:cNvPr id="202" name="Google Shape;202;p24"/>
          <p:cNvSpPr txBox="1">
            <a:spLocks noGrp="1"/>
          </p:cNvSpPr>
          <p:nvPr>
            <p:ph type="body" idx="2"/>
          </p:nvPr>
        </p:nvSpPr>
        <p:spPr>
          <a:xfrm>
            <a:off x="576081"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03" name="Google Shape;203;p24"/>
          <p:cNvSpPr txBox="1">
            <a:spLocks noGrp="1"/>
          </p:cNvSpPr>
          <p:nvPr>
            <p:ph type="subTitle" idx="3"/>
          </p:nvPr>
        </p:nvSpPr>
        <p:spPr>
          <a:xfrm>
            <a:off x="5294429"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4785909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3 - Graphic Footer - C">
  <p:cSld name="B3 - Graphic Footer - C">
    <p:spTree>
      <p:nvGrpSpPr>
        <p:cNvPr id="1" name="Shape 561"/>
        <p:cNvGrpSpPr/>
        <p:nvPr/>
      </p:nvGrpSpPr>
      <p:grpSpPr>
        <a:xfrm>
          <a:off x="0" y="0"/>
          <a:ext cx="0" cy="0"/>
          <a:chOff x="0" y="0"/>
          <a:chExt cx="0" cy="0"/>
        </a:xfrm>
      </p:grpSpPr>
      <p:sp>
        <p:nvSpPr>
          <p:cNvPr id="562" name="Google Shape;562;p54"/>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63" name="Google Shape;563;p5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64" name="Google Shape;564;p54"/>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66" name="Google Shape;566;p54"/>
          <p:cNvPicPr preferRelativeResize="0"/>
          <p:nvPr/>
        </p:nvPicPr>
        <p:blipFill>
          <a:blip r:embed="rId2">
            <a:alphaModFix/>
          </a:blip>
          <a:stretch>
            <a:fillRect/>
          </a:stretch>
        </p:blipFill>
        <p:spPr>
          <a:xfrm>
            <a:off x="10767228" y="5960318"/>
            <a:ext cx="1445975" cy="922050"/>
          </a:xfrm>
          <a:prstGeom prst="rect">
            <a:avLst/>
          </a:prstGeom>
          <a:noFill/>
          <a:ln>
            <a:noFill/>
          </a:ln>
        </p:spPr>
      </p:pic>
      <p:sp>
        <p:nvSpPr>
          <p:cNvPr id="567" name="Google Shape;567;p54"/>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34386917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N6 - Thank You">
  <p:cSld name="N6 - Thank You">
    <p:bg>
      <p:bgPr>
        <a:solidFill>
          <a:srgbClr val="CFE9FE"/>
        </a:solidFill>
        <a:effectLst/>
      </p:bgPr>
    </p:bg>
    <p:spTree>
      <p:nvGrpSpPr>
        <p:cNvPr id="1" name="Shape 1052"/>
        <p:cNvGrpSpPr/>
        <p:nvPr/>
      </p:nvGrpSpPr>
      <p:grpSpPr>
        <a:xfrm>
          <a:off x="0" y="0"/>
          <a:ext cx="0" cy="0"/>
          <a:chOff x="0" y="0"/>
          <a:chExt cx="0" cy="0"/>
        </a:xfrm>
      </p:grpSpPr>
      <p:sp>
        <p:nvSpPr>
          <p:cNvPr id="1053" name="Google Shape;1053;p101"/>
          <p:cNvSpPr txBox="1"/>
          <p:nvPr/>
        </p:nvSpPr>
        <p:spPr>
          <a:xfrm>
            <a:off x="578450" y="2312975"/>
            <a:ext cx="5883000" cy="2628600"/>
          </a:xfrm>
          <a:prstGeom prst="rect">
            <a:avLst/>
          </a:prstGeom>
          <a:noFill/>
          <a:ln>
            <a:noFill/>
          </a:ln>
        </p:spPr>
        <p:txBody>
          <a:bodyPr spcFirstLastPara="1" wrap="square" lIns="91425" tIns="91425" rIns="91425" bIns="91425" anchor="t" anchorCtr="0">
            <a:noAutofit/>
          </a:bodyPr>
          <a:lstStyle/>
          <a:p>
            <a:pPr marL="0" marR="0" lvl="0" indent="0" algn="l" rtl="0">
              <a:lnSpc>
                <a:spcPct val="77000"/>
              </a:lnSpc>
              <a:spcBef>
                <a:spcPts val="0"/>
              </a:spcBef>
              <a:spcAft>
                <a:spcPts val="0"/>
              </a:spcAft>
              <a:buClr>
                <a:schemeClr val="accent1"/>
              </a:buClr>
              <a:buSzPts val="7500"/>
              <a:buFont typeface="Avant Garde Demi SFDC"/>
              <a:buNone/>
            </a:pPr>
            <a:r>
              <a:rPr lang="en-US" sz="7500">
                <a:solidFill>
                  <a:schemeClr val="accent1"/>
                </a:solidFill>
                <a:latin typeface="Avant Garde Demi SFDC"/>
                <a:ea typeface="Avant Garde Demi SFDC"/>
                <a:cs typeface="Avant Garde Demi SFDC"/>
                <a:sym typeface="Avant Garde Demi SFDC"/>
              </a:rPr>
              <a:t>Thank you</a:t>
            </a:r>
            <a:endParaRPr sz="7500">
              <a:solidFill>
                <a:schemeClr val="accent1"/>
              </a:solidFill>
              <a:latin typeface="Avant Garde Demi SFDC"/>
              <a:ea typeface="Avant Garde Demi SFDC"/>
              <a:cs typeface="Avant Garde Demi SFDC"/>
              <a:sym typeface="Avant Garde Demi SFDC"/>
            </a:endParaRPr>
          </a:p>
        </p:txBody>
      </p:sp>
      <p:sp>
        <p:nvSpPr>
          <p:cNvPr id="1054" name="Google Shape;1054;p101" title="alt=&quot;&quot;"/>
          <p:cNvSpPr/>
          <p:nvPr/>
        </p:nvSpPr>
        <p:spPr>
          <a:xfrm>
            <a:off x="5920575" y="4229412"/>
            <a:ext cx="414600" cy="2628600"/>
          </a:xfrm>
          <a:prstGeom prst="rect">
            <a:avLst/>
          </a:prstGeom>
          <a:solidFill>
            <a:srgbClr val="3876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5" name="Google Shape;1055;p101"/>
          <p:cNvGrpSpPr/>
          <p:nvPr/>
        </p:nvGrpSpPr>
        <p:grpSpPr>
          <a:xfrm>
            <a:off x="-101" y="501686"/>
            <a:ext cx="12188816" cy="6355677"/>
            <a:chOff x="774562" y="3721525"/>
            <a:chExt cx="3851248" cy="2008176"/>
          </a:xfrm>
        </p:grpSpPr>
        <p:pic>
          <p:nvPicPr>
            <p:cNvPr id="1056" name="Google Shape;1056;p101" title="alt=&quot;&quot;"/>
            <p:cNvPicPr preferRelativeResize="0"/>
            <p:nvPr/>
          </p:nvPicPr>
          <p:blipFill>
            <a:blip r:embed="rId2">
              <a:alphaModFix/>
            </a:blip>
            <a:stretch>
              <a:fillRect/>
            </a:stretch>
          </p:blipFill>
          <p:spPr>
            <a:xfrm>
              <a:off x="774562" y="3721525"/>
              <a:ext cx="1925923" cy="2008176"/>
            </a:xfrm>
            <a:prstGeom prst="rect">
              <a:avLst/>
            </a:prstGeom>
            <a:noFill/>
            <a:ln>
              <a:noFill/>
            </a:ln>
          </p:spPr>
        </p:pic>
        <p:pic>
          <p:nvPicPr>
            <p:cNvPr id="1057" name="Google Shape;1057;p101" title="alt=&quot;&quot;"/>
            <p:cNvPicPr preferRelativeResize="0"/>
            <p:nvPr/>
          </p:nvPicPr>
          <p:blipFill>
            <a:blip r:embed="rId3">
              <a:alphaModFix/>
            </a:blip>
            <a:stretch>
              <a:fillRect/>
            </a:stretch>
          </p:blipFill>
          <p:spPr>
            <a:xfrm>
              <a:off x="2699887" y="3721525"/>
              <a:ext cx="1925923" cy="2008176"/>
            </a:xfrm>
            <a:prstGeom prst="rect">
              <a:avLst/>
            </a:prstGeom>
            <a:noFill/>
            <a:ln>
              <a:noFill/>
            </a:ln>
          </p:spPr>
        </p:pic>
      </p:grpSp>
    </p:spTree>
    <p:extLst>
      <p:ext uri="{BB962C8B-B14F-4D97-AF65-F5344CB8AC3E}">
        <p14:creationId xmlns:p14="http://schemas.microsoft.com/office/powerpoint/2010/main" val="42407530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H4 - Quote or Big Idea - A">
  <p:cSld name="H4 - Quote or Big Idea - A">
    <p:bg>
      <p:bgPr>
        <a:solidFill>
          <a:srgbClr val="EAF5FE"/>
        </a:solidFill>
        <a:effectLst/>
      </p:bgPr>
    </p:bg>
    <p:spTree>
      <p:nvGrpSpPr>
        <p:cNvPr id="1" name="Shape 926"/>
        <p:cNvGrpSpPr/>
        <p:nvPr/>
      </p:nvGrpSpPr>
      <p:grpSpPr>
        <a:xfrm>
          <a:off x="0" y="0"/>
          <a:ext cx="0" cy="0"/>
          <a:chOff x="0" y="0"/>
          <a:chExt cx="0" cy="0"/>
        </a:xfrm>
      </p:grpSpPr>
      <p:sp>
        <p:nvSpPr>
          <p:cNvPr id="927" name="Google Shape;927;p89" title="alt=&quot;&quot;"/>
          <p:cNvSpPr/>
          <p:nvPr/>
        </p:nvSpPr>
        <p:spPr>
          <a:xfrm>
            <a:off x="0" y="565446"/>
            <a:ext cx="10645398" cy="6289272"/>
          </a:xfrm>
          <a:custGeom>
            <a:avLst/>
            <a:gdLst/>
            <a:ahLst/>
            <a:cxnLst/>
            <a:rect l="l" t="t" r="r" b="b"/>
            <a:pathLst>
              <a:path w="21600" h="21600" extrusionOk="0">
                <a:moveTo>
                  <a:pt x="7973" y="0"/>
                </a:moveTo>
                <a:cubicBezTo>
                  <a:pt x="5173" y="0"/>
                  <a:pt x="2374" y="1452"/>
                  <a:pt x="0" y="4348"/>
                </a:cubicBezTo>
                <a:lnTo>
                  <a:pt x="0" y="21600"/>
                </a:lnTo>
                <a:lnTo>
                  <a:pt x="21600" y="21600"/>
                </a:lnTo>
                <a:cubicBezTo>
                  <a:pt x="21391" y="16200"/>
                  <a:pt x="20071" y="10900"/>
                  <a:pt x="17632" y="6773"/>
                </a:cubicBezTo>
                <a:cubicBezTo>
                  <a:pt x="14965" y="2258"/>
                  <a:pt x="11469" y="0"/>
                  <a:pt x="7973" y="0"/>
                </a:cubicBezTo>
                <a:close/>
              </a:path>
            </a:pathLst>
          </a:custGeom>
          <a:solidFill>
            <a:srgbClr val="CFE9FE"/>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8" name="Google Shape;928;p89"/>
          <p:cNvSpPr txBox="1">
            <a:spLocks noGrp="1"/>
          </p:cNvSpPr>
          <p:nvPr>
            <p:ph type="title"/>
          </p:nvPr>
        </p:nvSpPr>
        <p:spPr>
          <a:xfrm>
            <a:off x="1521850" y="1876050"/>
            <a:ext cx="6313200" cy="31464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rgbClr val="032D60"/>
              </a:buClr>
              <a:buSzPts val="3200"/>
              <a:buNone/>
              <a:defRPr sz="3200">
                <a:solidFill>
                  <a:srgbClr val="032D60"/>
                </a:solidFill>
              </a:defRPr>
            </a:lvl1pPr>
            <a:lvl2pPr lvl="1"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2pPr>
            <a:lvl3pPr lvl="2"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3pPr>
            <a:lvl4pPr lvl="3"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4pPr>
            <a:lvl5pPr lvl="4"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5pPr>
            <a:lvl6pPr lvl="5"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6pPr>
            <a:lvl7pPr lvl="6"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7pPr>
            <a:lvl8pPr lvl="7"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8pPr>
            <a:lvl9pPr lvl="8" rtl="0">
              <a:lnSpc>
                <a:spcPct val="90000"/>
              </a:lnSpc>
              <a:spcBef>
                <a:spcPts val="0"/>
              </a:spcBef>
              <a:spcAft>
                <a:spcPts val="0"/>
              </a:spcAft>
              <a:buSzPts val="3200"/>
              <a:buFont typeface="Poppins"/>
              <a:buNone/>
              <a:defRPr b="1">
                <a:latin typeface="Salesforce Sans"/>
                <a:ea typeface="Salesforce Sans"/>
                <a:cs typeface="Salesforce Sans"/>
                <a:sym typeface="Salesforce Sans"/>
              </a:defRPr>
            </a:lvl9pPr>
          </a:lstStyle>
          <a:p>
            <a:endParaRPr/>
          </a:p>
        </p:txBody>
      </p:sp>
      <p:sp>
        <p:nvSpPr>
          <p:cNvPr id="929" name="Google Shape;929;p89"/>
          <p:cNvSpPr txBox="1">
            <a:spLocks noGrp="1"/>
          </p:cNvSpPr>
          <p:nvPr>
            <p:ph type="subTitle" idx="1"/>
          </p:nvPr>
        </p:nvSpPr>
        <p:spPr>
          <a:xfrm>
            <a:off x="1521850" y="5085175"/>
            <a:ext cx="6289500" cy="768600"/>
          </a:xfrm>
          <a:prstGeom prst="rect">
            <a:avLst/>
          </a:prstGeom>
        </p:spPr>
        <p:txBody>
          <a:bodyPr spcFirstLastPara="1" wrap="square" lIns="0" tIns="0" rIns="0" bIns="0" anchor="t" anchorCtr="0">
            <a:noAutofit/>
          </a:bodyPr>
          <a:lstStyle>
            <a:lvl1pPr lvl="0" rtl="0">
              <a:spcBef>
                <a:spcPts val="500"/>
              </a:spcBef>
              <a:spcAft>
                <a:spcPts val="0"/>
              </a:spcAft>
              <a:buClr>
                <a:srgbClr val="032D60"/>
              </a:buClr>
              <a:buSzPts val="2200"/>
              <a:buNone/>
              <a:defRPr sz="2200">
                <a:solidFill>
                  <a:srgbClr val="032D60"/>
                </a:solidFill>
              </a:defRPr>
            </a:lvl1pPr>
            <a:lvl2pPr lvl="1" rtl="0">
              <a:spcBef>
                <a:spcPts val="900"/>
              </a:spcBef>
              <a:spcAft>
                <a:spcPts val="0"/>
              </a:spcAft>
              <a:buSzPts val="1800"/>
              <a:buNone/>
              <a:defRPr b="1"/>
            </a:lvl2pPr>
            <a:lvl3pPr lvl="2" rtl="0">
              <a:spcBef>
                <a:spcPts val="900"/>
              </a:spcBef>
              <a:spcAft>
                <a:spcPts val="0"/>
              </a:spcAft>
              <a:buSzPts val="1600"/>
              <a:buNone/>
              <a:defRPr b="1"/>
            </a:lvl3pPr>
            <a:lvl4pPr lvl="3" rtl="0">
              <a:spcBef>
                <a:spcPts val="900"/>
              </a:spcBef>
              <a:spcAft>
                <a:spcPts val="0"/>
              </a:spcAft>
              <a:buSzPts val="1400"/>
              <a:buNone/>
              <a:defRPr b="1"/>
            </a:lvl4pPr>
            <a:lvl5pPr lvl="4" rtl="0">
              <a:spcBef>
                <a:spcPts val="900"/>
              </a:spcBef>
              <a:spcAft>
                <a:spcPts val="0"/>
              </a:spcAft>
              <a:buSzPts val="1400"/>
              <a:buNone/>
              <a:defRPr b="1"/>
            </a:lvl5pPr>
            <a:lvl6pPr lvl="5" rtl="0">
              <a:spcBef>
                <a:spcPts val="900"/>
              </a:spcBef>
              <a:spcAft>
                <a:spcPts val="0"/>
              </a:spcAft>
              <a:buSzPts val="1400"/>
              <a:buNone/>
              <a:defRPr b="1"/>
            </a:lvl6pPr>
            <a:lvl7pPr lvl="6" rtl="0">
              <a:spcBef>
                <a:spcPts val="900"/>
              </a:spcBef>
              <a:spcAft>
                <a:spcPts val="0"/>
              </a:spcAft>
              <a:buSzPts val="1400"/>
              <a:buNone/>
              <a:defRPr b="1"/>
            </a:lvl7pPr>
            <a:lvl8pPr lvl="7" rtl="0">
              <a:spcBef>
                <a:spcPts val="900"/>
              </a:spcBef>
              <a:spcAft>
                <a:spcPts val="0"/>
              </a:spcAft>
              <a:buSzPts val="1400"/>
              <a:buNone/>
              <a:defRPr b="1"/>
            </a:lvl8pPr>
            <a:lvl9pPr lvl="8" rtl="0">
              <a:spcBef>
                <a:spcPts val="900"/>
              </a:spcBef>
              <a:spcAft>
                <a:spcPts val="900"/>
              </a:spcAft>
              <a:buSzPts val="1400"/>
              <a:buNone/>
              <a:defRPr b="1"/>
            </a:lvl9pPr>
          </a:lstStyle>
          <a:p>
            <a:endParaRPr/>
          </a:p>
        </p:txBody>
      </p:sp>
    </p:spTree>
    <p:extLst>
      <p:ext uri="{BB962C8B-B14F-4D97-AF65-F5344CB8AC3E}">
        <p14:creationId xmlns:p14="http://schemas.microsoft.com/office/powerpoint/2010/main" val="23574920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L2 - Panelist Slide - 5 Up">
  <p:cSld name="L2 - Panelist Slide - 5 Up">
    <p:spTree>
      <p:nvGrpSpPr>
        <p:cNvPr id="1" name="Shape 1905"/>
        <p:cNvGrpSpPr/>
        <p:nvPr/>
      </p:nvGrpSpPr>
      <p:grpSpPr>
        <a:xfrm>
          <a:off x="0" y="0"/>
          <a:ext cx="0" cy="0"/>
          <a:chOff x="0" y="0"/>
          <a:chExt cx="0" cy="0"/>
        </a:xfrm>
      </p:grpSpPr>
      <p:sp>
        <p:nvSpPr>
          <p:cNvPr id="1906" name="Google Shape;1906;p137"/>
          <p:cNvSpPr/>
          <p:nvPr/>
        </p:nvSpPr>
        <p:spPr>
          <a:xfrm>
            <a:off x="-198" y="6207323"/>
            <a:ext cx="12189366" cy="650700"/>
          </a:xfrm>
          <a:custGeom>
            <a:avLst/>
            <a:gdLst/>
            <a:ahLst/>
            <a:cxnLst/>
            <a:rect l="l" t="t" r="r" b="b"/>
            <a:pathLst>
              <a:path w="21600" h="21600" extrusionOk="0">
                <a:moveTo>
                  <a:pt x="21599" y="0"/>
                </a:moveTo>
                <a:cubicBezTo>
                  <a:pt x="18017" y="9703"/>
                  <a:pt x="14404" y="14560"/>
                  <a:pt x="10793" y="14558"/>
                </a:cubicBezTo>
                <a:cubicBezTo>
                  <a:pt x="7184" y="14556"/>
                  <a:pt x="3577" y="9708"/>
                  <a:pt x="0" y="26"/>
                </a:cubicBezTo>
                <a:lnTo>
                  <a:pt x="0" y="21600"/>
                </a:lnTo>
                <a:lnTo>
                  <a:pt x="21600" y="21600"/>
                </a:lnTo>
                <a:lnTo>
                  <a:pt x="21599" y="0"/>
                </a:lnTo>
                <a:close/>
              </a:path>
            </a:pathLst>
          </a:custGeom>
          <a:solidFill>
            <a:schemeClr val="accent1">
              <a:lumMod val="10000"/>
              <a:lumOff val="90000"/>
            </a:schemeClr>
          </a:solidFill>
          <a:ln>
            <a:noFill/>
          </a:ln>
        </p:spPr>
        <p:txBody>
          <a:bodyPr spcFirstLastPara="1" wrap="square" lIns="38100" tIns="38100" rIns="38100" bIns="38100" anchor="ctr" anchorCtr="0">
            <a:noAutofit/>
          </a:bodyPr>
          <a:lstStyle/>
          <a:p>
            <a:pPr marL="0" marR="0" lvl="0" indent="0" algn="ctr" rtl="0">
              <a:lnSpc>
                <a:spcPct val="90000"/>
              </a:lnSpc>
              <a:spcBef>
                <a:spcPts val="0"/>
              </a:spcBef>
              <a:spcAft>
                <a:spcPts val="0"/>
              </a:spcAft>
              <a:buClr>
                <a:srgbClr val="FEFEFD"/>
              </a:buClr>
              <a:buSzPts val="1700"/>
              <a:buFont typeface="Helvetica Neue"/>
              <a:buNone/>
            </a:pPr>
            <a:endParaRPr sz="1700" b="1" i="0" u="none" strike="noStrike" cap="none">
              <a:solidFill>
                <a:srgbClr val="FEFEFD"/>
              </a:solidFill>
              <a:latin typeface="Helvetica Neue"/>
              <a:ea typeface="Helvetica Neue"/>
              <a:cs typeface="Helvetica Neue"/>
              <a:sym typeface="Helvetica Neue"/>
            </a:endParaRPr>
          </a:p>
        </p:txBody>
      </p:sp>
      <p:sp>
        <p:nvSpPr>
          <p:cNvPr id="1907" name="Google Shape;1907;p137"/>
          <p:cNvSpPr txBox="1">
            <a:spLocks noGrp="1"/>
          </p:cNvSpPr>
          <p:nvPr>
            <p:ph type="body" idx="1"/>
          </p:nvPr>
        </p:nvSpPr>
        <p:spPr>
          <a:xfrm>
            <a:off x="3426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08" name="Google Shape;1908;p13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09" name="Google Shape;1909;p13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0" name="Google Shape;1910;p137"/>
          <p:cNvSpPr txBox="1">
            <a:spLocks noGrp="1"/>
          </p:cNvSpPr>
          <p:nvPr>
            <p:ph type="body" idx="4"/>
          </p:nvPr>
        </p:nvSpPr>
        <p:spPr>
          <a:xfrm>
            <a:off x="2699324"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1" name="Google Shape;1911;p137"/>
          <p:cNvSpPr txBox="1">
            <a:spLocks noGrp="1"/>
          </p:cNvSpPr>
          <p:nvPr>
            <p:ph type="body" idx="5"/>
          </p:nvPr>
        </p:nvSpPr>
        <p:spPr>
          <a:xfrm>
            <a:off x="505595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2" name="Google Shape;1912;p137"/>
          <p:cNvSpPr txBox="1">
            <a:spLocks noGrp="1"/>
          </p:cNvSpPr>
          <p:nvPr>
            <p:ph type="body" idx="6"/>
          </p:nvPr>
        </p:nvSpPr>
        <p:spPr>
          <a:xfrm>
            <a:off x="381422" y="3805431"/>
            <a:ext cx="20712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3" name="Google Shape;1913;p137"/>
          <p:cNvSpPr txBox="1">
            <a:spLocks noGrp="1"/>
          </p:cNvSpPr>
          <p:nvPr>
            <p:ph type="body" idx="7"/>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2"/>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4" name="Google Shape;1914;p137"/>
          <p:cNvSpPr txBox="1">
            <a:spLocks noGrp="1"/>
          </p:cNvSpPr>
          <p:nvPr>
            <p:ph type="body" idx="8"/>
          </p:nvPr>
        </p:nvSpPr>
        <p:spPr>
          <a:xfrm>
            <a:off x="9797897" y="3805431"/>
            <a:ext cx="2068500" cy="850800"/>
          </a:xfrm>
          <a:prstGeom prst="rect">
            <a:avLst/>
          </a:prstGeom>
          <a:noFill/>
          <a:ln>
            <a:noFill/>
          </a:ln>
        </p:spPr>
        <p:txBody>
          <a:bodyPr spcFirstLastPara="1" wrap="square" lIns="9125" tIns="0" rIns="0" bIns="0" anchor="t" anchorCtr="0">
            <a:noAutofit/>
          </a:bodyPr>
          <a:lstStyle>
            <a:lvl1pPr marL="457200" lvl="0" indent="-317500" algn="ctr" rtl="0">
              <a:spcBef>
                <a:spcPts val="600"/>
              </a:spcBef>
              <a:spcAft>
                <a:spcPts val="0"/>
              </a:spcAft>
              <a:buSzPts val="1400"/>
              <a:buChar char="●"/>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2000"/>
              <a:buNone/>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5" name="Google Shape;1915;p137"/>
          <p:cNvSpPr txBox="1">
            <a:spLocks noGrp="1"/>
          </p:cNvSpPr>
          <p:nvPr>
            <p:ph type="body" idx="9"/>
          </p:nvPr>
        </p:nvSpPr>
        <p:spPr>
          <a:xfrm>
            <a:off x="7412593"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6" name="Google Shape;1916;p137"/>
          <p:cNvSpPr txBox="1">
            <a:spLocks noGrp="1"/>
          </p:cNvSpPr>
          <p:nvPr>
            <p:ph type="body" idx="13"/>
          </p:nvPr>
        </p:nvSpPr>
        <p:spPr>
          <a:xfrm>
            <a:off x="9769227"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dk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2000"/>
              <a:buNone/>
              <a:defRPr sz="1600">
                <a:solidFill>
                  <a:schemeClr val="lt1"/>
                </a:solidFill>
              </a:defRPr>
            </a:lvl5pPr>
            <a:lvl6pPr marL="2743200" lvl="5" indent="-342900" algn="l" rtl="0">
              <a:spcBef>
                <a:spcPts val="600"/>
              </a:spcBef>
              <a:spcAft>
                <a:spcPts val="0"/>
              </a:spcAft>
              <a:buClr>
                <a:schemeClr val="lt2"/>
              </a:buClr>
              <a:buSzPts val="1800"/>
              <a:buChar char="■"/>
              <a:defRPr/>
            </a:lvl6pPr>
            <a:lvl7pPr marL="3200400" lvl="6" indent="-342900" algn="l" rtl="0">
              <a:spcBef>
                <a:spcPts val="575"/>
              </a:spcBef>
              <a:spcAft>
                <a:spcPts val="0"/>
              </a:spcAft>
              <a:buClr>
                <a:schemeClr val="lt2"/>
              </a:buClr>
              <a:buSzPts val="1800"/>
              <a:buChar char="●"/>
              <a:defRPr/>
            </a:lvl7pPr>
            <a:lvl8pPr marL="3657600" lvl="7" indent="-342900" algn="l" rtl="0">
              <a:spcBef>
                <a:spcPts val="575"/>
              </a:spcBef>
              <a:spcAft>
                <a:spcPts val="0"/>
              </a:spcAft>
              <a:buClr>
                <a:schemeClr val="lt2"/>
              </a:buClr>
              <a:buSzPts val="1800"/>
              <a:buChar char="○"/>
              <a:defRPr/>
            </a:lvl8pPr>
            <a:lvl9pPr marL="4114800" lvl="8" indent="-342900" algn="l" rtl="0">
              <a:spcBef>
                <a:spcPts val="575"/>
              </a:spcBef>
              <a:spcAft>
                <a:spcPts val="575"/>
              </a:spcAft>
              <a:buClr>
                <a:schemeClr val="lt2"/>
              </a:buClr>
              <a:buSzPts val="1800"/>
              <a:buChar char="■"/>
              <a:defRPr/>
            </a:lvl9pPr>
          </a:lstStyle>
          <a:p>
            <a:endParaRPr/>
          </a:p>
        </p:txBody>
      </p:sp>
      <p:sp>
        <p:nvSpPr>
          <p:cNvPr id="1918" name="Google Shape;1918;p137"/>
          <p:cNvSpPr txBox="1">
            <a:spLocks noGrp="1"/>
          </p:cNvSpPr>
          <p:nvPr>
            <p:ph type="title"/>
          </p:nvPr>
        </p:nvSpPr>
        <p:spPr>
          <a:xfrm>
            <a:off x="571504" y="63500"/>
            <a:ext cx="10335982"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1919" name="Google Shape;1919;p137" descr="Footer 3.png"/>
          <p:cNvPicPr preferRelativeResize="0"/>
          <p:nvPr/>
        </p:nvPicPr>
        <p:blipFill rotWithShape="1">
          <a:blip r:embed="rId2">
            <a:alphaModFix/>
          </a:blip>
          <a:srcRect l="89" r="79"/>
          <a:stretch/>
        </p:blipFill>
        <p:spPr>
          <a:xfrm flipH="1">
            <a:off x="10345109" y="5768761"/>
            <a:ext cx="1853444" cy="1098100"/>
          </a:xfrm>
          <a:prstGeom prst="rect">
            <a:avLst/>
          </a:prstGeom>
          <a:noFill/>
          <a:ln>
            <a:noFill/>
          </a:ln>
        </p:spPr>
      </p:pic>
      <p:pic>
        <p:nvPicPr>
          <p:cNvPr id="1920" name="Google Shape;1920;p137" descr="Image"/>
          <p:cNvPicPr preferRelativeResize="0"/>
          <p:nvPr/>
        </p:nvPicPr>
        <p:blipFill rotWithShape="1">
          <a:blip r:embed="rId3">
            <a:alphaModFix/>
          </a:blip>
          <a:srcRect/>
          <a:stretch/>
        </p:blipFill>
        <p:spPr>
          <a:xfrm flipH="1">
            <a:off x="11463662" y="6029298"/>
            <a:ext cx="507060" cy="557516"/>
          </a:xfrm>
          <a:prstGeom prst="rect">
            <a:avLst/>
          </a:prstGeom>
          <a:noFill/>
          <a:ln>
            <a:noFill/>
          </a:ln>
        </p:spPr>
      </p:pic>
    </p:spTree>
    <p:extLst>
      <p:ext uri="{BB962C8B-B14F-4D97-AF65-F5344CB8AC3E}">
        <p14:creationId xmlns:p14="http://schemas.microsoft.com/office/powerpoint/2010/main" val="260739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2 - Graphic Footer - C">
  <p:cSld name="C2 - Graphic Footer - C">
    <p:spTree>
      <p:nvGrpSpPr>
        <p:cNvPr id="1" name="Shape 833"/>
        <p:cNvGrpSpPr/>
        <p:nvPr/>
      </p:nvGrpSpPr>
      <p:grpSpPr>
        <a:xfrm>
          <a:off x="0" y="0"/>
          <a:ext cx="0" cy="0"/>
          <a:chOff x="0" y="0"/>
          <a:chExt cx="0" cy="0"/>
        </a:xfrm>
      </p:grpSpPr>
      <p:sp>
        <p:nvSpPr>
          <p:cNvPr id="834" name="Google Shape;834;p89"/>
          <p:cNvSpPr txBox="1">
            <a:spLocks noGrp="1"/>
          </p:cNvSpPr>
          <p:nvPr>
            <p:ph type="title"/>
          </p:nvPr>
        </p:nvSpPr>
        <p:spPr>
          <a:xfrm>
            <a:off x="576081" y="0"/>
            <a:ext cx="10095074" cy="10484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835" name="Google Shape;835;p89"/>
          <p:cNvSpPr txBox="1">
            <a:spLocks noGrp="1"/>
          </p:cNvSpPr>
          <p:nvPr>
            <p:ph type="subTitle" idx="1"/>
          </p:nvPr>
        </p:nvSpPr>
        <p:spPr>
          <a:xfrm>
            <a:off x="576081" y="1082037"/>
            <a:ext cx="10396998" cy="5944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300"/>
              <a:buNone/>
              <a:defRPr sz="2300">
                <a:solidFill>
                  <a:schemeClr val="accent1"/>
                </a:solidFill>
              </a:defRPr>
            </a:lvl1pPr>
            <a:lvl2pPr lvl="1" rtl="0">
              <a:lnSpc>
                <a:spcPct val="95000"/>
              </a:lnSpc>
              <a:spcBef>
                <a:spcPts val="300"/>
              </a:spcBef>
              <a:spcAft>
                <a:spcPts val="0"/>
              </a:spcAft>
              <a:buClr>
                <a:schemeClr val="accent1"/>
              </a:buClr>
              <a:buSzPts val="2300"/>
              <a:buNone/>
              <a:defRPr sz="2300">
                <a:solidFill>
                  <a:schemeClr val="accent1"/>
                </a:solidFill>
              </a:defRPr>
            </a:lvl2pPr>
            <a:lvl3pPr lvl="2" rtl="0">
              <a:lnSpc>
                <a:spcPct val="95000"/>
              </a:lnSpc>
              <a:spcBef>
                <a:spcPts val="300"/>
              </a:spcBef>
              <a:spcAft>
                <a:spcPts val="0"/>
              </a:spcAft>
              <a:buClr>
                <a:schemeClr val="accent1"/>
              </a:buClr>
              <a:buSzPts val="2300"/>
              <a:buNone/>
              <a:defRPr sz="2300">
                <a:solidFill>
                  <a:schemeClr val="accent1"/>
                </a:solidFill>
              </a:defRPr>
            </a:lvl3pPr>
            <a:lvl4pPr lvl="3" rtl="0">
              <a:lnSpc>
                <a:spcPct val="95000"/>
              </a:lnSpc>
              <a:spcBef>
                <a:spcPts val="300"/>
              </a:spcBef>
              <a:spcAft>
                <a:spcPts val="0"/>
              </a:spcAft>
              <a:buClr>
                <a:schemeClr val="accent1"/>
              </a:buClr>
              <a:buSzPts val="2300"/>
              <a:buNone/>
              <a:defRPr sz="2300">
                <a:solidFill>
                  <a:schemeClr val="accent1"/>
                </a:solidFill>
              </a:defRPr>
            </a:lvl4pPr>
            <a:lvl5pPr lvl="4" rtl="0">
              <a:lnSpc>
                <a:spcPct val="95000"/>
              </a:lnSpc>
              <a:spcBef>
                <a:spcPts val="300"/>
              </a:spcBef>
              <a:spcAft>
                <a:spcPts val="0"/>
              </a:spcAft>
              <a:buClr>
                <a:schemeClr val="accent1"/>
              </a:buClr>
              <a:buSzPts val="2300"/>
              <a:buNone/>
              <a:defRPr sz="2300">
                <a:solidFill>
                  <a:schemeClr val="accent1"/>
                </a:solidFill>
              </a:defRPr>
            </a:lvl5pPr>
            <a:lvl6pPr lvl="5" rtl="0">
              <a:lnSpc>
                <a:spcPct val="95000"/>
              </a:lnSpc>
              <a:spcBef>
                <a:spcPts val="300"/>
              </a:spcBef>
              <a:spcAft>
                <a:spcPts val="0"/>
              </a:spcAft>
              <a:buClr>
                <a:schemeClr val="accent1"/>
              </a:buClr>
              <a:buSzPts val="2300"/>
              <a:buNone/>
              <a:defRPr sz="2300">
                <a:solidFill>
                  <a:schemeClr val="accent1"/>
                </a:solidFill>
              </a:defRPr>
            </a:lvl6pPr>
            <a:lvl7pPr lvl="6" rtl="0">
              <a:lnSpc>
                <a:spcPct val="95000"/>
              </a:lnSpc>
              <a:spcBef>
                <a:spcPts val="300"/>
              </a:spcBef>
              <a:spcAft>
                <a:spcPts val="0"/>
              </a:spcAft>
              <a:buClr>
                <a:schemeClr val="accent1"/>
              </a:buClr>
              <a:buSzPts val="2300"/>
              <a:buNone/>
              <a:defRPr sz="2300">
                <a:solidFill>
                  <a:schemeClr val="accent1"/>
                </a:solidFill>
              </a:defRPr>
            </a:lvl7pPr>
            <a:lvl8pPr lvl="7" rtl="0">
              <a:lnSpc>
                <a:spcPct val="95000"/>
              </a:lnSpc>
              <a:spcBef>
                <a:spcPts val="300"/>
              </a:spcBef>
              <a:spcAft>
                <a:spcPts val="0"/>
              </a:spcAft>
              <a:buClr>
                <a:schemeClr val="accent1"/>
              </a:buClr>
              <a:buSzPts val="2300"/>
              <a:buNone/>
              <a:defRPr sz="2300">
                <a:solidFill>
                  <a:schemeClr val="accent1"/>
                </a:solidFill>
              </a:defRPr>
            </a:lvl8pPr>
            <a:lvl9pPr lvl="8" rtl="0">
              <a:lnSpc>
                <a:spcPct val="95000"/>
              </a:lnSpc>
              <a:spcBef>
                <a:spcPts val="300"/>
              </a:spcBef>
              <a:spcAft>
                <a:spcPts val="300"/>
              </a:spcAft>
              <a:buClr>
                <a:schemeClr val="accent1"/>
              </a:buClr>
              <a:buSzPts val="2300"/>
              <a:buNone/>
              <a:defRPr sz="2300">
                <a:solidFill>
                  <a:schemeClr val="accent1"/>
                </a:solidFill>
              </a:defRPr>
            </a:lvl9pPr>
          </a:lstStyle>
          <a:p>
            <a:endParaRPr/>
          </a:p>
        </p:txBody>
      </p:sp>
      <p:sp>
        <p:nvSpPr>
          <p:cNvPr id="836" name="Google Shape;836;p89"/>
          <p:cNvSpPr txBox="1">
            <a:spLocks noGrp="1"/>
          </p:cNvSpPr>
          <p:nvPr>
            <p:ph type="body" idx="2"/>
          </p:nvPr>
        </p:nvSpPr>
        <p:spPr>
          <a:xfrm>
            <a:off x="576078" y="1783080"/>
            <a:ext cx="11034839" cy="4389600"/>
          </a:xfrm>
          <a:prstGeom prst="rect">
            <a:avLst/>
          </a:prstGeom>
        </p:spPr>
        <p:txBody>
          <a:bodyPr spcFirstLastPara="1" wrap="square" lIns="121875" tIns="121875" rIns="121875" bIns="121875" anchor="t" anchorCtr="0">
            <a:noAutofit/>
          </a:bodyPr>
          <a:lstStyle>
            <a:lvl1pPr marL="457200" lvl="0" indent="-349250" rtl="0">
              <a:spcBef>
                <a:spcPts val="500"/>
              </a:spcBef>
              <a:spcAft>
                <a:spcPts val="0"/>
              </a:spcAft>
              <a:buSzPts val="1900"/>
              <a:buChar char="●"/>
              <a:defRPr sz="1900"/>
            </a:lvl1pPr>
            <a:lvl2pPr marL="914400" lvl="1" indent="-349250" rtl="0">
              <a:spcBef>
                <a:spcPts val="900"/>
              </a:spcBef>
              <a:spcAft>
                <a:spcPts val="0"/>
              </a:spcAft>
              <a:buSzPts val="1900"/>
              <a:buChar char="○"/>
              <a:defRPr sz="1900"/>
            </a:lvl2pPr>
            <a:lvl3pPr marL="1371600" lvl="2" indent="-349250" rtl="0">
              <a:spcBef>
                <a:spcPts val="900"/>
              </a:spcBef>
              <a:spcAft>
                <a:spcPts val="0"/>
              </a:spcAft>
              <a:buSzPts val="1900"/>
              <a:buChar char="■"/>
              <a:defRPr sz="1900"/>
            </a:lvl3pPr>
            <a:lvl4pPr marL="1828800" lvl="3" indent="-349250" rtl="0">
              <a:spcBef>
                <a:spcPts val="900"/>
              </a:spcBef>
              <a:spcAft>
                <a:spcPts val="0"/>
              </a:spcAft>
              <a:buSzPts val="1900"/>
              <a:buChar char="●"/>
              <a:defRPr sz="1900"/>
            </a:lvl4pPr>
            <a:lvl5pPr marL="2286000" lvl="4" indent="-349250" rtl="0">
              <a:spcBef>
                <a:spcPts val="900"/>
              </a:spcBef>
              <a:spcAft>
                <a:spcPts val="0"/>
              </a:spcAft>
              <a:buSzPts val="1900"/>
              <a:buChar char="○"/>
              <a:defRPr sz="1900"/>
            </a:lvl5pPr>
            <a:lvl6pPr marL="2743200" lvl="5" indent="-349250" rtl="0">
              <a:spcBef>
                <a:spcPts val="900"/>
              </a:spcBef>
              <a:spcAft>
                <a:spcPts val="0"/>
              </a:spcAft>
              <a:buSzPts val="1900"/>
              <a:buChar char="■"/>
              <a:defRPr sz="1900"/>
            </a:lvl6pPr>
            <a:lvl7pPr marL="3200400" lvl="6" indent="-349250" rtl="0">
              <a:spcBef>
                <a:spcPts val="900"/>
              </a:spcBef>
              <a:spcAft>
                <a:spcPts val="0"/>
              </a:spcAft>
              <a:buSzPts val="1900"/>
              <a:buChar char="●"/>
              <a:defRPr sz="1900"/>
            </a:lvl7pPr>
            <a:lvl8pPr marL="3657600" lvl="7" indent="-349250" rtl="0">
              <a:spcBef>
                <a:spcPts val="900"/>
              </a:spcBef>
              <a:spcAft>
                <a:spcPts val="0"/>
              </a:spcAft>
              <a:buSzPts val="1900"/>
              <a:buChar char="○"/>
              <a:defRPr sz="1900"/>
            </a:lvl8pPr>
            <a:lvl9pPr marL="4114800" lvl="8" indent="-349250" rtl="0">
              <a:spcBef>
                <a:spcPts val="900"/>
              </a:spcBef>
              <a:spcAft>
                <a:spcPts val="900"/>
              </a:spcAft>
              <a:buSzPts val="1900"/>
              <a:buChar char="■"/>
              <a:defRPr sz="1900"/>
            </a:lvl9pPr>
          </a:lstStyle>
          <a:p>
            <a:endParaRPr/>
          </a:p>
        </p:txBody>
      </p:sp>
      <p:pic>
        <p:nvPicPr>
          <p:cNvPr id="837" name="Google Shape;837;p89" title="Salesforce logo"/>
          <p:cNvPicPr preferRelativeResize="0"/>
          <p:nvPr/>
        </p:nvPicPr>
        <p:blipFill rotWithShape="1">
          <a:blip r:embed="rId2">
            <a:alphaModFix/>
          </a:blip>
          <a:srcRect/>
          <a:stretch/>
        </p:blipFill>
        <p:spPr>
          <a:xfrm>
            <a:off x="11030686" y="565460"/>
            <a:ext cx="635575" cy="444984"/>
          </a:xfrm>
          <a:prstGeom prst="rect">
            <a:avLst/>
          </a:prstGeom>
          <a:noFill/>
          <a:ln>
            <a:noFill/>
          </a:ln>
        </p:spPr>
      </p:pic>
      <p:pic>
        <p:nvPicPr>
          <p:cNvPr id="838" name="Google Shape;838;p89"/>
          <p:cNvPicPr preferRelativeResize="0"/>
          <p:nvPr/>
        </p:nvPicPr>
        <p:blipFill>
          <a:blip r:embed="rId3">
            <a:alphaModFix/>
          </a:blip>
          <a:stretch>
            <a:fillRect/>
          </a:stretch>
        </p:blipFill>
        <p:spPr>
          <a:xfrm>
            <a:off x="10767338" y="5960318"/>
            <a:ext cx="1445612" cy="921820"/>
          </a:xfrm>
          <a:prstGeom prst="rect">
            <a:avLst/>
          </a:prstGeom>
          <a:noFill/>
          <a:ln>
            <a:noFill/>
          </a:ln>
        </p:spPr>
      </p:pic>
      <p:sp>
        <p:nvSpPr>
          <p:cNvPr id="839" name="Google Shape;839;p89"/>
          <p:cNvSpPr txBox="1">
            <a:spLocks noGrp="1"/>
          </p:cNvSpPr>
          <p:nvPr>
            <p:ph type="subTitle" idx="3"/>
          </p:nvPr>
        </p:nvSpPr>
        <p:spPr>
          <a:xfrm>
            <a:off x="576081" y="6446367"/>
            <a:ext cx="8418294" cy="2236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100"/>
              <a:buNone/>
              <a:defRPr sz="1100"/>
            </a:lvl1pPr>
            <a:lvl2pPr lvl="1" rtl="0">
              <a:lnSpc>
                <a:spcPct val="90000"/>
              </a:lnSpc>
              <a:spcBef>
                <a:spcPts val="300"/>
              </a:spcBef>
              <a:spcAft>
                <a:spcPts val="0"/>
              </a:spcAft>
              <a:buSzPts val="1100"/>
              <a:buNone/>
              <a:defRPr sz="1100"/>
            </a:lvl2pPr>
            <a:lvl3pPr lvl="2" rtl="0">
              <a:lnSpc>
                <a:spcPct val="90000"/>
              </a:lnSpc>
              <a:spcBef>
                <a:spcPts val="300"/>
              </a:spcBef>
              <a:spcAft>
                <a:spcPts val="0"/>
              </a:spcAft>
              <a:buSzPts val="1100"/>
              <a:buNone/>
              <a:defRPr sz="1100"/>
            </a:lvl3pPr>
            <a:lvl4pPr lvl="3" rtl="0">
              <a:lnSpc>
                <a:spcPct val="90000"/>
              </a:lnSpc>
              <a:spcBef>
                <a:spcPts val="300"/>
              </a:spcBef>
              <a:spcAft>
                <a:spcPts val="0"/>
              </a:spcAft>
              <a:buSzPts val="1100"/>
              <a:buNone/>
              <a:defRPr sz="1100"/>
            </a:lvl4pPr>
            <a:lvl5pPr lvl="4" rtl="0">
              <a:lnSpc>
                <a:spcPct val="90000"/>
              </a:lnSpc>
              <a:spcBef>
                <a:spcPts val="300"/>
              </a:spcBef>
              <a:spcAft>
                <a:spcPts val="0"/>
              </a:spcAft>
              <a:buSzPts val="1100"/>
              <a:buNone/>
              <a:defRPr sz="1100" b="0"/>
            </a:lvl5pPr>
            <a:lvl6pPr lvl="5" rtl="0">
              <a:lnSpc>
                <a:spcPct val="90000"/>
              </a:lnSpc>
              <a:spcBef>
                <a:spcPts val="300"/>
              </a:spcBef>
              <a:spcAft>
                <a:spcPts val="0"/>
              </a:spcAft>
              <a:buSzPts val="1100"/>
              <a:buNone/>
              <a:defRPr sz="1100"/>
            </a:lvl6pPr>
            <a:lvl7pPr lvl="6" rtl="0">
              <a:lnSpc>
                <a:spcPct val="90000"/>
              </a:lnSpc>
              <a:spcBef>
                <a:spcPts val="300"/>
              </a:spcBef>
              <a:spcAft>
                <a:spcPts val="0"/>
              </a:spcAft>
              <a:buSzPts val="1100"/>
              <a:buNone/>
              <a:defRPr sz="1100"/>
            </a:lvl7pPr>
            <a:lvl8pPr lvl="7" rtl="0">
              <a:lnSpc>
                <a:spcPct val="90000"/>
              </a:lnSpc>
              <a:spcBef>
                <a:spcPts val="300"/>
              </a:spcBef>
              <a:spcAft>
                <a:spcPts val="0"/>
              </a:spcAft>
              <a:buSzPts val="1100"/>
              <a:buNone/>
              <a:defRPr sz="1100"/>
            </a:lvl8pPr>
            <a:lvl9pPr lvl="8" rtl="0">
              <a:lnSpc>
                <a:spcPct val="90000"/>
              </a:lnSpc>
              <a:spcBef>
                <a:spcPts val="300"/>
              </a:spcBef>
              <a:spcAft>
                <a:spcPts val="300"/>
              </a:spcAft>
              <a:buSzPts val="1100"/>
              <a:buNone/>
              <a:defRPr sz="1100"/>
            </a:lvl9pPr>
          </a:lstStyle>
          <a:p>
            <a:endParaRPr/>
          </a:p>
        </p:txBody>
      </p:sp>
    </p:spTree>
    <p:extLst>
      <p:ext uri="{BB962C8B-B14F-4D97-AF65-F5344CB8AC3E}">
        <p14:creationId xmlns:p14="http://schemas.microsoft.com/office/powerpoint/2010/main" val="3468998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1 - Blank - Basic Content ">
  <p:cSld name="C1 - Blank - Basic Content ">
    <p:spTree>
      <p:nvGrpSpPr>
        <p:cNvPr id="1" name="Shape 516"/>
        <p:cNvGrpSpPr/>
        <p:nvPr/>
      </p:nvGrpSpPr>
      <p:grpSpPr>
        <a:xfrm>
          <a:off x="0" y="0"/>
          <a:ext cx="0" cy="0"/>
          <a:chOff x="0" y="0"/>
          <a:chExt cx="0" cy="0"/>
        </a:xfrm>
      </p:grpSpPr>
      <p:sp>
        <p:nvSpPr>
          <p:cNvPr id="517" name="Google Shape;517;p47"/>
          <p:cNvSpPr txBox="1">
            <a:spLocks noGrp="1"/>
          </p:cNvSpPr>
          <p:nvPr>
            <p:ph type="title"/>
          </p:nvPr>
        </p:nvSpPr>
        <p:spPr>
          <a:xfrm>
            <a:off x="576075" y="-11133"/>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18" name="Google Shape;518;p47"/>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19" name="Google Shape;519;p47"/>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521" name="Google Shape;521;p47"/>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2634197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1 - Cards with Circles - 1-Up - A" userDrawn="1">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754" name="Google Shape;754;p74"/>
          <p:cNvPicPr preferRelativeResize="0"/>
          <p:nvPr/>
        </p:nvPicPr>
        <p:blipFill>
          <a:blip r:embed="rId2">
            <a:alphaModFix/>
          </a:blip>
          <a:stretch>
            <a:fillRect/>
          </a:stretch>
        </p:blipFill>
        <p:spPr>
          <a:xfrm>
            <a:off x="8974972" y="5684325"/>
            <a:ext cx="3639801" cy="1173975"/>
          </a:xfrm>
          <a:prstGeom prst="rect">
            <a:avLst/>
          </a:prstGeom>
          <a:noFill/>
          <a:ln>
            <a:noFill/>
          </a:ln>
        </p:spPr>
      </p:pic>
    </p:spTree>
    <p:extLst>
      <p:ext uri="{BB962C8B-B14F-4D97-AF65-F5344CB8AC3E}">
        <p14:creationId xmlns:p14="http://schemas.microsoft.com/office/powerpoint/2010/main" val="708148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1 - Title Slide_D">
  <p:cSld name="A1 - Title Slide_D">
    <p:bg>
      <p:bgPr>
        <a:solidFill>
          <a:srgbClr val="CFE9FE"/>
        </a:solidFill>
        <a:effectLst/>
      </p:bgPr>
    </p:bg>
    <p:spTree>
      <p:nvGrpSpPr>
        <p:cNvPr id="1" name="Shape 575"/>
        <p:cNvGrpSpPr/>
        <p:nvPr/>
      </p:nvGrpSpPr>
      <p:grpSpPr>
        <a:xfrm>
          <a:off x="0" y="0"/>
          <a:ext cx="0" cy="0"/>
          <a:chOff x="0" y="0"/>
          <a:chExt cx="0" cy="0"/>
        </a:xfrm>
      </p:grpSpPr>
      <p:sp>
        <p:nvSpPr>
          <p:cNvPr id="576" name="Google Shape;576;p56" title="alt=&quot;&quot;"/>
          <p:cNvSpPr/>
          <p:nvPr/>
        </p:nvSpPr>
        <p:spPr>
          <a:xfrm>
            <a:off x="7725925" y="2574574"/>
            <a:ext cx="4469038" cy="4286268"/>
          </a:xfrm>
          <a:custGeom>
            <a:avLst/>
            <a:gdLst/>
            <a:ahLst/>
            <a:cxnLst/>
            <a:rect l="l" t="t" r="r" b="b"/>
            <a:pathLst>
              <a:path w="3341337" h="3204686" extrusionOk="0">
                <a:moveTo>
                  <a:pt x="3341337" y="320707"/>
                </a:moveTo>
                <a:cubicBezTo>
                  <a:pt x="3008184" y="117253"/>
                  <a:pt x="2616792" y="0"/>
                  <a:pt x="2197995" y="0"/>
                </a:cubicBezTo>
                <a:cubicBezTo>
                  <a:pt x="984045" y="0"/>
                  <a:pt x="0" y="984980"/>
                  <a:pt x="0" y="2200085"/>
                </a:cubicBezTo>
                <a:cubicBezTo>
                  <a:pt x="0" y="2562035"/>
                  <a:pt x="87356" y="2903506"/>
                  <a:pt x="242086" y="3204686"/>
                </a:cubicBezTo>
                <a:lnTo>
                  <a:pt x="3341337" y="3204686"/>
                </a:lnTo>
                <a:lnTo>
                  <a:pt x="3341337" y="320707"/>
                </a:lnTo>
                <a:close/>
              </a:path>
            </a:pathLst>
          </a:custGeom>
          <a:solidFill>
            <a:srgbClr val="EAF5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pic>
        <p:nvPicPr>
          <p:cNvPr id="577" name="Google Shape;577;p56" title="alt=&quot;&quot;"/>
          <p:cNvPicPr preferRelativeResize="0"/>
          <p:nvPr/>
        </p:nvPicPr>
        <p:blipFill>
          <a:blip r:embed="rId2">
            <a:alphaModFix/>
          </a:blip>
          <a:stretch>
            <a:fillRect/>
          </a:stretch>
        </p:blipFill>
        <p:spPr>
          <a:xfrm>
            <a:off x="6573413" y="386140"/>
            <a:ext cx="5658817" cy="6483096"/>
          </a:xfrm>
          <a:prstGeom prst="rect">
            <a:avLst/>
          </a:prstGeom>
          <a:noFill/>
          <a:ln>
            <a:noFill/>
          </a:ln>
        </p:spPr>
      </p:pic>
      <p:pic>
        <p:nvPicPr>
          <p:cNvPr id="581" name="Google Shape;581;p56" title="alt=&quot;&quot;"/>
          <p:cNvPicPr preferRelativeResize="0"/>
          <p:nvPr/>
        </p:nvPicPr>
        <p:blipFill>
          <a:blip r:embed="rId3">
            <a:alphaModFix/>
          </a:blip>
          <a:stretch>
            <a:fillRect/>
          </a:stretch>
        </p:blipFill>
        <p:spPr>
          <a:xfrm rot="505039" flipH="1">
            <a:off x="8445554" y="1748146"/>
            <a:ext cx="363510" cy="309656"/>
          </a:xfrm>
          <a:prstGeom prst="rect">
            <a:avLst/>
          </a:prstGeom>
          <a:noFill/>
          <a:ln>
            <a:noFill/>
          </a:ln>
        </p:spPr>
      </p:pic>
      <p:grpSp>
        <p:nvGrpSpPr>
          <p:cNvPr id="584" name="Google Shape;584;p56"/>
          <p:cNvGrpSpPr/>
          <p:nvPr/>
        </p:nvGrpSpPr>
        <p:grpSpPr>
          <a:xfrm>
            <a:off x="0" y="0"/>
            <a:ext cx="7778812" cy="6857986"/>
            <a:chOff x="0" y="-1"/>
            <a:chExt cx="8235905" cy="6855929"/>
          </a:xfrm>
        </p:grpSpPr>
        <p:sp>
          <p:nvSpPr>
            <p:cNvPr id="585" name="Google Shape;585;p56" title="alt=&quot;&quot;"/>
            <p:cNvSpPr/>
            <p:nvPr/>
          </p:nvSpPr>
          <p:spPr>
            <a:xfrm flipH="1">
              <a:off x="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586" name="Google Shape;586;p56" title="alt=&quot;&quot;"/>
            <p:cNvSpPr/>
            <p:nvPr/>
          </p:nvSpPr>
          <p:spPr>
            <a:xfrm flipH="1">
              <a:off x="168405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grpSp>
      <p:sp>
        <p:nvSpPr>
          <p:cNvPr id="587" name="Google Shape;587;p56"/>
          <p:cNvSpPr txBox="1">
            <a:spLocks noGrp="1"/>
          </p:cNvSpPr>
          <p:nvPr>
            <p:ph type="title"/>
          </p:nvPr>
        </p:nvSpPr>
        <p:spPr>
          <a:xfrm>
            <a:off x="576075" y="1210300"/>
            <a:ext cx="6620100" cy="2727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lt1"/>
              </a:buClr>
              <a:buSzPts val="4800"/>
              <a:buNone/>
              <a:defRPr sz="4800">
                <a:solidFill>
                  <a:schemeClr val="lt1"/>
                </a:solidFill>
              </a:defRPr>
            </a:lvl1pPr>
            <a:lvl2pPr lvl="1" algn="l" rtl="0">
              <a:lnSpc>
                <a:spcPct val="90000"/>
              </a:lnSpc>
              <a:spcBef>
                <a:spcPts val="0"/>
              </a:spcBef>
              <a:spcAft>
                <a:spcPts val="0"/>
              </a:spcAft>
              <a:buClr>
                <a:schemeClr val="lt1"/>
              </a:buClr>
              <a:buSzPts val="3200"/>
              <a:buNone/>
              <a:defRPr>
                <a:solidFill>
                  <a:schemeClr val="lt1"/>
                </a:solidFill>
              </a:defRPr>
            </a:lvl2pPr>
            <a:lvl3pPr lvl="2" algn="l" rtl="0">
              <a:lnSpc>
                <a:spcPct val="90000"/>
              </a:lnSpc>
              <a:spcBef>
                <a:spcPts val="0"/>
              </a:spcBef>
              <a:spcAft>
                <a:spcPts val="0"/>
              </a:spcAft>
              <a:buClr>
                <a:schemeClr val="lt1"/>
              </a:buClr>
              <a:buSzPts val="3200"/>
              <a:buNone/>
              <a:defRPr>
                <a:solidFill>
                  <a:schemeClr val="lt1"/>
                </a:solidFill>
              </a:defRPr>
            </a:lvl3pPr>
            <a:lvl4pPr lvl="3" algn="l" rtl="0">
              <a:lnSpc>
                <a:spcPct val="90000"/>
              </a:lnSpc>
              <a:spcBef>
                <a:spcPts val="0"/>
              </a:spcBef>
              <a:spcAft>
                <a:spcPts val="0"/>
              </a:spcAft>
              <a:buClr>
                <a:schemeClr val="lt1"/>
              </a:buClr>
              <a:buSzPts val="3200"/>
              <a:buNone/>
              <a:defRPr>
                <a:solidFill>
                  <a:schemeClr val="lt1"/>
                </a:solidFill>
              </a:defRPr>
            </a:lvl4pPr>
            <a:lvl5pPr lvl="4" algn="l" rtl="0">
              <a:lnSpc>
                <a:spcPct val="90000"/>
              </a:lnSpc>
              <a:spcBef>
                <a:spcPts val="0"/>
              </a:spcBef>
              <a:spcAft>
                <a:spcPts val="0"/>
              </a:spcAft>
              <a:buClr>
                <a:schemeClr val="lt1"/>
              </a:buClr>
              <a:buSzPts val="3200"/>
              <a:buNone/>
              <a:defRPr>
                <a:solidFill>
                  <a:schemeClr val="lt1"/>
                </a:solidFill>
              </a:defRPr>
            </a:lvl5pPr>
            <a:lvl6pPr lvl="5" algn="l" rtl="0">
              <a:lnSpc>
                <a:spcPct val="90000"/>
              </a:lnSpc>
              <a:spcBef>
                <a:spcPts val="0"/>
              </a:spcBef>
              <a:spcAft>
                <a:spcPts val="0"/>
              </a:spcAft>
              <a:buClr>
                <a:schemeClr val="lt1"/>
              </a:buClr>
              <a:buSzPts val="3200"/>
              <a:buNone/>
              <a:defRPr>
                <a:solidFill>
                  <a:schemeClr val="lt1"/>
                </a:solidFill>
              </a:defRPr>
            </a:lvl6pPr>
            <a:lvl7pPr lvl="6" algn="l" rtl="0">
              <a:lnSpc>
                <a:spcPct val="90000"/>
              </a:lnSpc>
              <a:spcBef>
                <a:spcPts val="0"/>
              </a:spcBef>
              <a:spcAft>
                <a:spcPts val="0"/>
              </a:spcAft>
              <a:buClr>
                <a:schemeClr val="lt1"/>
              </a:buClr>
              <a:buSzPts val="3200"/>
              <a:buNone/>
              <a:defRPr>
                <a:solidFill>
                  <a:schemeClr val="lt1"/>
                </a:solidFill>
              </a:defRPr>
            </a:lvl7pPr>
            <a:lvl8pPr lvl="7" algn="l" rtl="0">
              <a:lnSpc>
                <a:spcPct val="90000"/>
              </a:lnSpc>
              <a:spcBef>
                <a:spcPts val="0"/>
              </a:spcBef>
              <a:spcAft>
                <a:spcPts val="0"/>
              </a:spcAft>
              <a:buClr>
                <a:schemeClr val="lt1"/>
              </a:buClr>
              <a:buSzPts val="3200"/>
              <a:buNone/>
              <a:defRPr>
                <a:solidFill>
                  <a:schemeClr val="lt1"/>
                </a:solidFill>
              </a:defRPr>
            </a:lvl8pPr>
            <a:lvl9pPr lvl="8" algn="l" rtl="0">
              <a:lnSpc>
                <a:spcPct val="90000"/>
              </a:lnSpc>
              <a:spcBef>
                <a:spcPts val="0"/>
              </a:spcBef>
              <a:spcAft>
                <a:spcPts val="0"/>
              </a:spcAft>
              <a:buClr>
                <a:schemeClr val="lt1"/>
              </a:buClr>
              <a:buSzPts val="3200"/>
              <a:buNone/>
              <a:defRPr>
                <a:solidFill>
                  <a:schemeClr val="lt1"/>
                </a:solidFill>
              </a:defRPr>
            </a:lvl9pPr>
          </a:lstStyle>
          <a:p>
            <a:endParaRPr/>
          </a:p>
        </p:txBody>
      </p:sp>
      <p:sp>
        <p:nvSpPr>
          <p:cNvPr id="589" name="Google Shape;589;p56"/>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lvl1pPr lvl="0" rtl="0">
              <a:lnSpc>
                <a:spcPct val="103000"/>
              </a:lnSpc>
              <a:spcBef>
                <a:spcPts val="550"/>
              </a:spcBef>
              <a:spcAft>
                <a:spcPts val="0"/>
              </a:spcAft>
              <a:buClr>
                <a:schemeClr val="lt1"/>
              </a:buClr>
              <a:buSzPts val="2200"/>
              <a:buNone/>
              <a:defRPr sz="2200">
                <a:solidFill>
                  <a:schemeClr val="lt1"/>
                </a:solidFill>
              </a:defRPr>
            </a:lvl1pPr>
            <a:lvl2pPr lvl="1" rtl="0">
              <a:lnSpc>
                <a:spcPct val="95000"/>
              </a:lnSpc>
              <a:spcBef>
                <a:spcPts val="575"/>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sp>
        <p:nvSpPr>
          <p:cNvPr id="591" name="Google Shape;591;p56"/>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lvl1pPr lvl="0" rtl="0">
              <a:lnSpc>
                <a:spcPct val="100000"/>
              </a:lnSpc>
              <a:spcBef>
                <a:spcPts val="550"/>
              </a:spcBef>
              <a:spcAft>
                <a:spcPts val="0"/>
              </a:spcAft>
              <a:buClr>
                <a:schemeClr val="lt1"/>
              </a:buClr>
              <a:buSzPts val="1600"/>
              <a:buNone/>
              <a:defRPr sz="1600">
                <a:solidFill>
                  <a:schemeClr val="lt1"/>
                </a:solidFill>
              </a:defRPr>
            </a:lvl1pPr>
            <a:lvl2pPr lvl="1" rtl="0">
              <a:lnSpc>
                <a:spcPct val="100000"/>
              </a:lnSpc>
              <a:spcBef>
                <a:spcPts val="575"/>
              </a:spcBef>
              <a:spcAft>
                <a:spcPts val="0"/>
              </a:spcAft>
              <a:buClr>
                <a:schemeClr val="lt1"/>
              </a:buClr>
              <a:buSzPts val="1600"/>
              <a:buNone/>
              <a:defRPr sz="1600">
                <a:solidFill>
                  <a:schemeClr val="lt1"/>
                </a:solidFill>
              </a:defRPr>
            </a:lvl2pPr>
            <a:lvl3pPr lvl="2" rtl="0">
              <a:lnSpc>
                <a:spcPct val="100000"/>
              </a:lnSpc>
              <a:spcBef>
                <a:spcPts val="575"/>
              </a:spcBef>
              <a:spcAft>
                <a:spcPts val="0"/>
              </a:spcAft>
              <a:buClr>
                <a:schemeClr val="lt1"/>
              </a:buClr>
              <a:buSzPts val="1600"/>
              <a:buNone/>
              <a:defRPr>
                <a:solidFill>
                  <a:schemeClr val="lt1"/>
                </a:solidFill>
              </a:defRPr>
            </a:lvl3pPr>
            <a:lvl4pPr lvl="3" rtl="0">
              <a:lnSpc>
                <a:spcPct val="100000"/>
              </a:lnSpc>
              <a:spcBef>
                <a:spcPts val="575"/>
              </a:spcBef>
              <a:spcAft>
                <a:spcPts val="0"/>
              </a:spcAft>
              <a:buClr>
                <a:schemeClr val="lt1"/>
              </a:buClr>
              <a:buSzPts val="1600"/>
              <a:buNone/>
              <a:defRPr sz="1600">
                <a:solidFill>
                  <a:schemeClr val="lt1"/>
                </a:solidFill>
              </a:defRPr>
            </a:lvl4pPr>
            <a:lvl5pPr lvl="4" rtl="0">
              <a:lnSpc>
                <a:spcPct val="100000"/>
              </a:lnSpc>
              <a:spcBef>
                <a:spcPts val="575"/>
              </a:spcBef>
              <a:spcAft>
                <a:spcPts val="0"/>
              </a:spcAft>
              <a:buClr>
                <a:schemeClr val="lt1"/>
              </a:buClr>
              <a:buSzPts val="1600"/>
              <a:buNone/>
              <a:defRPr sz="1600">
                <a:solidFill>
                  <a:schemeClr val="lt1"/>
                </a:solidFill>
              </a:defRPr>
            </a:lvl5pPr>
            <a:lvl6pPr lvl="5" rtl="0">
              <a:lnSpc>
                <a:spcPct val="100000"/>
              </a:lnSpc>
              <a:spcBef>
                <a:spcPts val="575"/>
              </a:spcBef>
              <a:spcAft>
                <a:spcPts val="0"/>
              </a:spcAft>
              <a:buClr>
                <a:schemeClr val="lt1"/>
              </a:buClr>
              <a:buSzPts val="1600"/>
              <a:buNone/>
              <a:defRPr sz="1600">
                <a:solidFill>
                  <a:schemeClr val="lt1"/>
                </a:solidFill>
              </a:defRPr>
            </a:lvl6pPr>
            <a:lvl7pPr lvl="6" rtl="0">
              <a:lnSpc>
                <a:spcPct val="100000"/>
              </a:lnSpc>
              <a:spcBef>
                <a:spcPts val="575"/>
              </a:spcBef>
              <a:spcAft>
                <a:spcPts val="0"/>
              </a:spcAft>
              <a:buClr>
                <a:schemeClr val="lt1"/>
              </a:buClr>
              <a:buSzPts val="1600"/>
              <a:buNone/>
              <a:defRPr sz="1600">
                <a:solidFill>
                  <a:schemeClr val="lt1"/>
                </a:solidFill>
              </a:defRPr>
            </a:lvl7pPr>
            <a:lvl8pPr lvl="7" rtl="0">
              <a:lnSpc>
                <a:spcPct val="100000"/>
              </a:lnSpc>
              <a:spcBef>
                <a:spcPts val="575"/>
              </a:spcBef>
              <a:spcAft>
                <a:spcPts val="0"/>
              </a:spcAft>
              <a:buClr>
                <a:schemeClr val="lt1"/>
              </a:buClr>
              <a:buSzPts val="1600"/>
              <a:buNone/>
              <a:defRPr sz="1600">
                <a:solidFill>
                  <a:schemeClr val="lt1"/>
                </a:solidFill>
              </a:defRPr>
            </a:lvl8pPr>
            <a:lvl9pPr lvl="8" rtl="0">
              <a:lnSpc>
                <a:spcPct val="100000"/>
              </a:lnSpc>
              <a:spcBef>
                <a:spcPts val="575"/>
              </a:spcBef>
              <a:spcAft>
                <a:spcPts val="575"/>
              </a:spcAft>
              <a:buClr>
                <a:schemeClr val="lt1"/>
              </a:buClr>
              <a:buSzPts val="1600"/>
              <a:buNone/>
              <a:defRPr sz="1600">
                <a:solidFill>
                  <a:schemeClr val="lt1"/>
                </a:solidFill>
              </a:defRPr>
            </a:lvl9pPr>
          </a:lstStyle>
          <a:p>
            <a:endParaRPr/>
          </a:p>
        </p:txBody>
      </p:sp>
      <p:pic>
        <p:nvPicPr>
          <p:cNvPr id="592" name="Google Shape;592;p56"/>
          <p:cNvPicPr preferRelativeResize="0"/>
          <p:nvPr/>
        </p:nvPicPr>
        <p:blipFill>
          <a:blip r:embed="rId4">
            <a:alphaModFix/>
          </a:blip>
          <a:stretch>
            <a:fillRect/>
          </a:stretch>
        </p:blipFill>
        <p:spPr>
          <a:xfrm>
            <a:off x="6188885" y="6142651"/>
            <a:ext cx="2331549" cy="723025"/>
          </a:xfrm>
          <a:prstGeom prst="rect">
            <a:avLst/>
          </a:prstGeom>
          <a:noFill/>
          <a:ln>
            <a:noFill/>
          </a:ln>
        </p:spPr>
      </p:pic>
    </p:spTree>
    <p:extLst>
      <p:ext uri="{BB962C8B-B14F-4D97-AF65-F5344CB8AC3E}">
        <p14:creationId xmlns:p14="http://schemas.microsoft.com/office/powerpoint/2010/main" val="800093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G6 - Large Card on Sky">
  <p:cSld name="G6 - Large Card on Sky">
    <p:bg>
      <p:bgPr>
        <a:solidFill>
          <a:srgbClr val="CFE9FE"/>
        </a:solidFill>
        <a:effectLst/>
      </p:bgPr>
    </p:bg>
    <p:spTree>
      <p:nvGrpSpPr>
        <p:cNvPr id="1" name="Shape 1060"/>
        <p:cNvGrpSpPr/>
        <p:nvPr/>
      </p:nvGrpSpPr>
      <p:grpSpPr>
        <a:xfrm>
          <a:off x="0" y="0"/>
          <a:ext cx="0" cy="0"/>
          <a:chOff x="0" y="0"/>
          <a:chExt cx="0" cy="0"/>
        </a:xfrm>
      </p:grpSpPr>
      <p:pic>
        <p:nvPicPr>
          <p:cNvPr id="1061" name="Google Shape;1061;p102" title="alt=&quot;&quot;"/>
          <p:cNvPicPr preferRelativeResize="0"/>
          <p:nvPr/>
        </p:nvPicPr>
        <p:blipFill>
          <a:blip r:embed="rId2">
            <a:alphaModFix/>
          </a:blip>
          <a:stretch>
            <a:fillRect/>
          </a:stretch>
        </p:blipFill>
        <p:spPr>
          <a:xfrm>
            <a:off x="-12" y="1777302"/>
            <a:ext cx="12188827" cy="5080697"/>
          </a:xfrm>
          <a:prstGeom prst="rect">
            <a:avLst/>
          </a:prstGeom>
          <a:noFill/>
          <a:ln>
            <a:noFill/>
          </a:ln>
        </p:spPr>
      </p:pic>
      <p:sp>
        <p:nvSpPr>
          <p:cNvPr id="1063" name="Google Shape;1063;p102" title="alt=&quot;&quot;"/>
          <p:cNvSpPr/>
          <p:nvPr/>
        </p:nvSpPr>
        <p:spPr>
          <a:xfrm>
            <a:off x="578000" y="565450"/>
            <a:ext cx="8207400" cy="5528100"/>
          </a:xfrm>
          <a:prstGeom prst="roundRect">
            <a:avLst>
              <a:gd name="adj" fmla="val 3384"/>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strike="noStrike" cap="none">
              <a:solidFill>
                <a:srgbClr val="FFFFFF"/>
              </a:solidFill>
              <a:latin typeface="Salesforce Sans"/>
              <a:ea typeface="Salesforce Sans"/>
              <a:cs typeface="Salesforce Sans"/>
              <a:sym typeface="Salesforce Sans"/>
            </a:endParaRPr>
          </a:p>
        </p:txBody>
      </p:sp>
      <p:sp>
        <p:nvSpPr>
          <p:cNvPr id="1064" name="Google Shape;1064;p102"/>
          <p:cNvSpPr txBox="1">
            <a:spLocks noGrp="1"/>
          </p:cNvSpPr>
          <p:nvPr>
            <p:ph type="title"/>
          </p:nvPr>
        </p:nvSpPr>
        <p:spPr>
          <a:xfrm>
            <a:off x="1214081" y="868395"/>
            <a:ext cx="7332300" cy="4812600"/>
          </a:xfrm>
          <a:prstGeom prst="rect">
            <a:avLst/>
          </a:prstGeom>
        </p:spPr>
        <p:txBody>
          <a:bodyPr spcFirstLastPara="1" wrap="square" lIns="0" tIns="0" rIns="0" bIns="0" anchor="ctr" anchorCtr="0">
            <a:noAutofit/>
          </a:bodyPr>
          <a:lstStyle>
            <a:lvl1pPr lvl="0" rtl="0">
              <a:lnSpc>
                <a:spcPct val="90000"/>
              </a:lnSpc>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extLst>
      <p:ext uri="{BB962C8B-B14F-4D97-AF65-F5344CB8AC3E}">
        <p14:creationId xmlns:p14="http://schemas.microsoft.com/office/powerpoint/2010/main" val="2441509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3 - 70/30 Image Right - Large Vignette">
  <p:cSld name="E3 - 70/30 Image Right - Large Vignette">
    <p:spTree>
      <p:nvGrpSpPr>
        <p:cNvPr id="1" name="Shape 691"/>
        <p:cNvGrpSpPr/>
        <p:nvPr/>
      </p:nvGrpSpPr>
      <p:grpSpPr>
        <a:xfrm>
          <a:off x="0" y="0"/>
          <a:ext cx="0" cy="0"/>
          <a:chOff x="0" y="0"/>
          <a:chExt cx="0" cy="0"/>
        </a:xfrm>
      </p:grpSpPr>
      <p:sp>
        <p:nvSpPr>
          <p:cNvPr id="692" name="Google Shape;692;p67"/>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93" name="Google Shape;693;p67"/>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94" name="Google Shape;694;p67"/>
          <p:cNvPicPr preferRelativeResize="0"/>
          <p:nvPr/>
        </p:nvPicPr>
        <p:blipFill>
          <a:blip r:embed="rId2">
            <a:alphaModFix/>
          </a:blip>
          <a:stretch>
            <a:fillRect/>
          </a:stretch>
        </p:blipFill>
        <p:spPr>
          <a:xfrm>
            <a:off x="7176566" y="2486"/>
            <a:ext cx="5016137" cy="6858000"/>
          </a:xfrm>
          <a:prstGeom prst="rect">
            <a:avLst/>
          </a:prstGeom>
          <a:noFill/>
          <a:ln>
            <a:noFill/>
          </a:ln>
        </p:spPr>
      </p:pic>
      <p:sp>
        <p:nvSpPr>
          <p:cNvPr id="696" name="Google Shape;696;p67"/>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7" name="Google Shape;697;p67"/>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3308009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3 - 70/30 Image Right - Codey">
  <p:cSld name="D3 - 70/30 Image Right - Codey">
    <p:spTree>
      <p:nvGrpSpPr>
        <p:cNvPr id="1" name="Shape 1385"/>
        <p:cNvGrpSpPr/>
        <p:nvPr/>
      </p:nvGrpSpPr>
      <p:grpSpPr>
        <a:xfrm>
          <a:off x="0" y="0"/>
          <a:ext cx="0" cy="0"/>
          <a:chOff x="0" y="0"/>
          <a:chExt cx="0" cy="0"/>
        </a:xfrm>
      </p:grpSpPr>
      <p:pic>
        <p:nvPicPr>
          <p:cNvPr id="1386" name="Google Shape;1386;p88"/>
          <p:cNvPicPr preferRelativeResize="0"/>
          <p:nvPr/>
        </p:nvPicPr>
        <p:blipFill rotWithShape="1">
          <a:blip r:embed="rId2">
            <a:alphaModFix/>
          </a:blip>
          <a:srcRect l="44" r="36321"/>
          <a:stretch/>
        </p:blipFill>
        <p:spPr>
          <a:xfrm>
            <a:off x="9500617" y="1737360"/>
            <a:ext cx="2688209" cy="4224600"/>
          </a:xfrm>
          <a:custGeom>
            <a:avLst/>
            <a:gdLst/>
            <a:ahLst/>
            <a:cxnLst/>
            <a:rect l="l" t="t" r="r" b="b"/>
            <a:pathLst>
              <a:path w="2688209" h="4224600" extrusionOk="0">
                <a:moveTo>
                  <a:pt x="2112300" y="0"/>
                </a:moveTo>
                <a:cubicBezTo>
                  <a:pt x="2258124" y="0"/>
                  <a:pt x="2400497" y="14777"/>
                  <a:pt x="2538002" y="42915"/>
                </a:cubicBezTo>
                <a:lnTo>
                  <a:pt x="2688209" y="81537"/>
                </a:lnTo>
                <a:lnTo>
                  <a:pt x="2688209" y="4143064"/>
                </a:lnTo>
                <a:lnTo>
                  <a:pt x="2538002" y="4181686"/>
                </a:lnTo>
                <a:cubicBezTo>
                  <a:pt x="2400497" y="4209824"/>
                  <a:pt x="2258124" y="4224600"/>
                  <a:pt x="2112300" y="4224600"/>
                </a:cubicBezTo>
                <a:cubicBezTo>
                  <a:pt x="945709" y="4224600"/>
                  <a:pt x="0" y="3278891"/>
                  <a:pt x="0" y="2112300"/>
                </a:cubicBezTo>
                <a:cubicBezTo>
                  <a:pt x="0" y="945709"/>
                  <a:pt x="945709" y="0"/>
                  <a:pt x="2112300" y="0"/>
                </a:cubicBezTo>
                <a:close/>
              </a:path>
            </a:pathLst>
          </a:custGeom>
          <a:noFill/>
          <a:ln>
            <a:noFill/>
          </a:ln>
        </p:spPr>
      </p:pic>
      <p:pic>
        <p:nvPicPr>
          <p:cNvPr id="1387" name="Google Shape;1387;p88" descr="Google Shape;896;p63"/>
          <p:cNvPicPr preferRelativeResize="0"/>
          <p:nvPr/>
        </p:nvPicPr>
        <p:blipFill rotWithShape="1">
          <a:blip r:embed="rId3">
            <a:alphaModFix/>
          </a:blip>
          <a:srcRect r="48065"/>
          <a:stretch/>
        </p:blipFill>
        <p:spPr>
          <a:xfrm>
            <a:off x="11226050" y="1307500"/>
            <a:ext cx="962775" cy="4509251"/>
          </a:xfrm>
          <a:prstGeom prst="rect">
            <a:avLst/>
          </a:prstGeom>
          <a:noFill/>
          <a:ln>
            <a:noFill/>
          </a:ln>
        </p:spPr>
      </p:pic>
      <p:sp>
        <p:nvSpPr>
          <p:cNvPr id="1388" name="Google Shape;1388;p88"/>
          <p:cNvSpPr txBox="1">
            <a:spLocks noGrp="1"/>
          </p:cNvSpPr>
          <p:nvPr>
            <p:ph type="title"/>
          </p:nvPr>
        </p:nvSpPr>
        <p:spPr>
          <a:xfrm>
            <a:off x="571505" y="66197"/>
            <a:ext cx="10396800" cy="990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3200"/>
              <a:buNone/>
              <a:defRPr sz="3200">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pic>
        <p:nvPicPr>
          <p:cNvPr id="1389" name="Google Shape;1389;p88"/>
          <p:cNvPicPr preferRelativeResize="0"/>
          <p:nvPr/>
        </p:nvPicPr>
        <p:blipFill rotWithShape="1">
          <a:blip r:embed="rId4">
            <a:alphaModFix/>
          </a:blip>
          <a:srcRect b="54319"/>
          <a:stretch/>
        </p:blipFill>
        <p:spPr>
          <a:xfrm>
            <a:off x="10305925" y="5198450"/>
            <a:ext cx="2007426" cy="901074"/>
          </a:xfrm>
          <a:prstGeom prst="rect">
            <a:avLst/>
          </a:prstGeom>
          <a:noFill/>
          <a:ln>
            <a:noFill/>
          </a:ln>
        </p:spPr>
      </p:pic>
      <p:pic>
        <p:nvPicPr>
          <p:cNvPr id="1390" name="Google Shape;1390;p88" descr="4.png"/>
          <p:cNvPicPr preferRelativeResize="0"/>
          <p:nvPr/>
        </p:nvPicPr>
        <p:blipFill rotWithShape="1">
          <a:blip r:embed="rId5">
            <a:alphaModFix/>
          </a:blip>
          <a:srcRect r="33958"/>
          <a:stretch/>
        </p:blipFill>
        <p:spPr>
          <a:xfrm>
            <a:off x="10886875" y="5524925"/>
            <a:ext cx="1301950" cy="574600"/>
          </a:xfrm>
          <a:prstGeom prst="rect">
            <a:avLst/>
          </a:prstGeom>
          <a:noFill/>
          <a:ln>
            <a:noFill/>
          </a:ln>
        </p:spPr>
      </p:pic>
      <p:sp>
        <p:nvSpPr>
          <p:cNvPr id="1392" name="Google Shape;1392;p88"/>
          <p:cNvSpPr txBox="1">
            <a:spLocks noGrp="1"/>
          </p:cNvSpPr>
          <p:nvPr>
            <p:ph type="subTitle" idx="1"/>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1393" name="Google Shape;1393;p88"/>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lvl1pPr marL="457200" lvl="0" indent="-355600" rtl="0">
              <a:spcBef>
                <a:spcPts val="55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1200"/>
              </a:spcBef>
              <a:spcAft>
                <a:spcPts val="0"/>
              </a:spcAft>
              <a:buSzPts val="1600"/>
              <a:buChar char="■"/>
              <a:defRPr/>
            </a:lvl3pPr>
            <a:lvl4pPr marL="1828800" lvl="3" indent="-317500" rtl="0">
              <a:spcBef>
                <a:spcPts val="1200"/>
              </a:spcBef>
              <a:spcAft>
                <a:spcPts val="0"/>
              </a:spcAft>
              <a:buSzPts val="1400"/>
              <a:buChar char="●"/>
              <a:defRPr/>
            </a:lvl4pPr>
            <a:lvl5pPr marL="2286000" lvl="4" indent="-355600" rtl="0">
              <a:spcBef>
                <a:spcPts val="900"/>
              </a:spcBef>
              <a:spcAft>
                <a:spcPts val="0"/>
              </a:spcAft>
              <a:buSzPts val="2000"/>
              <a:buChar char="○"/>
              <a:defRPr/>
            </a:lvl5pPr>
            <a:lvl6pPr marL="2743200" lvl="5" indent="-355600" rtl="0">
              <a:spcBef>
                <a:spcPts val="575"/>
              </a:spcBef>
              <a:spcAft>
                <a:spcPts val="0"/>
              </a:spcAft>
              <a:buSzPts val="2000"/>
              <a:buChar char="■"/>
              <a:defRPr/>
            </a:lvl6pPr>
            <a:lvl7pPr marL="3200400" lvl="6" indent="-355600" rtl="0">
              <a:spcBef>
                <a:spcPts val="575"/>
              </a:spcBef>
              <a:spcAft>
                <a:spcPts val="0"/>
              </a:spcAft>
              <a:buSzPts val="2000"/>
              <a:buChar char="●"/>
              <a:defRPr/>
            </a:lvl7pPr>
            <a:lvl8pPr marL="3657600" lvl="7" indent="-355600" rtl="0">
              <a:spcBef>
                <a:spcPts val="575"/>
              </a:spcBef>
              <a:spcAft>
                <a:spcPts val="0"/>
              </a:spcAft>
              <a:buSzPts val="2000"/>
              <a:buChar char="○"/>
              <a:defRPr/>
            </a:lvl8pPr>
            <a:lvl9pPr marL="4114800" lvl="8" indent="-355600" rtl="0">
              <a:spcBef>
                <a:spcPts val="575"/>
              </a:spcBef>
              <a:spcAft>
                <a:spcPts val="575"/>
              </a:spcAft>
              <a:buSzPts val="2000"/>
              <a:buChar char="■"/>
              <a:defRPr/>
            </a:lvl9pPr>
          </a:lstStyle>
          <a:p>
            <a:endParaRPr/>
          </a:p>
        </p:txBody>
      </p:sp>
      <p:sp>
        <p:nvSpPr>
          <p:cNvPr id="1394" name="Google Shape;1394;p88"/>
          <p:cNvSpPr txBox="1">
            <a:spLocks noGrp="1"/>
          </p:cNvSpPr>
          <p:nvPr>
            <p:ph type="subTitle" idx="3"/>
          </p:nvPr>
        </p:nvSpPr>
        <p:spPr>
          <a:xfrm>
            <a:off x="576075" y="1115568"/>
            <a:ext cx="10397400" cy="591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Tree>
    <p:extLst>
      <p:ext uri="{BB962C8B-B14F-4D97-AF65-F5344CB8AC3E}">
        <p14:creationId xmlns:p14="http://schemas.microsoft.com/office/powerpoint/2010/main" val="1593122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1" r:id="rId1"/>
    <p:sldLayoutId id="2147483732" r:id="rId2"/>
    <p:sldLayoutId id="2147483734" r:id="rId3"/>
    <p:sldLayoutId id="2147483808" r:id="rId4"/>
    <p:sldLayoutId id="2147483809" r:id="rId5"/>
    <p:sldLayoutId id="2147483810" r:id="rId6"/>
    <p:sldLayoutId id="2147483811" r:id="rId7"/>
    <p:sldLayoutId id="2147483812" r:id="rId8"/>
    <p:sldLayoutId id="2147483826" r:id="rId9"/>
    <p:sldLayoutId id="2147483827" r:id="rId10"/>
    <p:sldLayoutId id="214748383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80" r:id="rId1"/>
    <p:sldLayoutId id="2147483788" r:id="rId2"/>
    <p:sldLayoutId id="2147483789" r:id="rId3"/>
    <p:sldLayoutId id="2147483794" r:id="rId4"/>
    <p:sldLayoutId id="2147483813" r:id="rId5"/>
    <p:sldLayoutId id="2147483814" r:id="rId6"/>
    <p:sldLayoutId id="2147483815" r:id="rId7"/>
    <p:sldLayoutId id="2147483817" r:id="rId8"/>
    <p:sldLayoutId id="2147483818" r:id="rId9"/>
    <p:sldLayoutId id="2147483819" r:id="rId10"/>
    <p:sldLayoutId id="2147483820" r:id="rId11"/>
    <p:sldLayoutId id="2147483831" r:id="rId12"/>
    <p:sldLayoutId id="2147483821" r:id="rId13"/>
    <p:sldLayoutId id="2147483822" r:id="rId14"/>
    <p:sldLayoutId id="2147483823" r:id="rId15"/>
    <p:sldLayoutId id="2147483824" r:id="rId16"/>
    <p:sldLayoutId id="2147483828" r:id="rId17"/>
    <p:sldLayoutId id="2147483830" r:id="rId18"/>
    <p:sldLayoutId id="2147483833"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2EA_24AB0D12.xml"/><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30.xml"/><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3" Type="http://schemas.openxmlformats.org/officeDocument/2006/relationships/image" Target="../media/image33.png"/><Relationship Id="rId7" Type="http://schemas.openxmlformats.org/officeDocument/2006/relationships/hyperlink" Target="http://sfdc.co/IntrotoAuthenticator" TargetMode="External"/><Relationship Id="rId12"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26.xml"/><Relationship Id="rId6" Type="http://schemas.openxmlformats.org/officeDocument/2006/relationships/image" Target="../media/image35.png"/><Relationship Id="rId11" Type="http://schemas.openxmlformats.org/officeDocument/2006/relationships/image" Target="../media/image38.png"/><Relationship Id="rId5" Type="http://schemas.openxmlformats.org/officeDocument/2006/relationships/image" Target="../media/image34.png"/><Relationship Id="rId10" Type="http://schemas.microsoft.com/office/2007/relationships/hdphoto" Target="../media/hdphoto1.wdp"/><Relationship Id="rId4" Type="http://schemas.openxmlformats.org/officeDocument/2006/relationships/image" Target="../media/image27.png"/><Relationship Id="rId9"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9.xml"/><Relationship Id="rId5" Type="http://schemas.openxmlformats.org/officeDocument/2006/relationships/image" Target="../media/image42.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46.png"/><Relationship Id="rId5" Type="http://schemas.openxmlformats.org/officeDocument/2006/relationships/hyperlink" Target="https://webauthn.guide/" TargetMode="External"/><Relationship Id="rId4" Type="http://schemas.openxmlformats.org/officeDocument/2006/relationships/hyperlink" Target="https://www.yubico.com/authentication-standards/fido-u2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21.xml"/><Relationship Id="rId5" Type="http://schemas.openxmlformats.org/officeDocument/2006/relationships/hyperlink" Target="https://fidoalliance.org/fido2/fido2-web-authentication-webauthn/" TargetMode="External"/><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9.xml"/><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2.xml"/><Relationship Id="rId1" Type="http://schemas.openxmlformats.org/officeDocument/2006/relationships/slideLayout" Target="../slideLayouts/slideLayout25.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6.png"/><Relationship Id="rId3" Type="http://schemas.microsoft.com/office/2018/10/relationships/comments" Target="../comments/modernComment_137_0.xml"/><Relationship Id="rId7" Type="http://schemas.openxmlformats.org/officeDocument/2006/relationships/image" Target="../media/image62.png"/><Relationship Id="rId12" Type="http://schemas.openxmlformats.org/officeDocument/2006/relationships/image" Target="../media/image65.png"/><Relationship Id="rId17" Type="http://schemas.openxmlformats.org/officeDocument/2006/relationships/image" Target="../media/image68.png"/><Relationship Id="rId2" Type="http://schemas.openxmlformats.org/officeDocument/2006/relationships/notesSlide" Target="../notesSlides/notesSlide24.xml"/><Relationship Id="rId16" Type="http://schemas.openxmlformats.org/officeDocument/2006/relationships/image" Target="../media/image67.png"/><Relationship Id="rId1" Type="http://schemas.openxmlformats.org/officeDocument/2006/relationships/slideLayout" Target="../slideLayouts/slideLayout18.xml"/><Relationship Id="rId6" Type="http://schemas.openxmlformats.org/officeDocument/2006/relationships/hyperlink" Target="https://help.salesforce.com/s/articleView?id=000396727&amp;type=1" TargetMode="External"/><Relationship Id="rId11" Type="http://schemas.openxmlformats.org/officeDocument/2006/relationships/hyperlink" Target="https://www.google.com/url?q=https://salesforce.vidyard.com/watch/Zs9r7CyxF6Wu9rfNmMnmFf&amp;sa=D&amp;ust=1610660701341000&amp;usg=AFQjCNElMheBvTo814_T_UxvfDeo1gRkpQ" TargetMode="External"/><Relationship Id="rId5" Type="http://schemas.openxmlformats.org/officeDocument/2006/relationships/image" Target="../media/image61.png"/><Relationship Id="rId15" Type="http://schemas.openxmlformats.org/officeDocument/2006/relationships/hyperlink" Target="https://trailblazers.salesforce.com/_ui/core/chatter/groups/GroupProfilePage?g=0F93A000000DQQH" TargetMode="External"/><Relationship Id="rId10" Type="http://schemas.openxmlformats.org/officeDocument/2006/relationships/image" Target="../media/image64.png"/><Relationship Id="rId4" Type="http://schemas.openxmlformats.org/officeDocument/2006/relationships/hyperlink" Target="https://security.salesforce.com/mfa" TargetMode="External"/><Relationship Id="rId9" Type="http://schemas.openxmlformats.org/officeDocument/2006/relationships/hyperlink" Target="https://www.salesforce.com/form/platform/forrester-tei-mfa/" TargetMode="External"/><Relationship Id="rId14" Type="http://schemas.openxmlformats.org/officeDocument/2006/relationships/hyperlink" Target="https://sfdc.co/download-mfa-rollout-pack"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10" name="Shape 146">
            <a:extLst>
              <a:ext uri="{FF2B5EF4-FFF2-40B4-BE49-F238E27FC236}">
                <a16:creationId xmlns:a16="http://schemas.microsoft.com/office/drawing/2014/main" id="{811C2D47-5797-98C0-BDDA-91A4DFF7C596}"/>
              </a:ext>
            </a:extLst>
          </p:cNvPr>
          <p:cNvSpPr txBox="1">
            <a:spLocks/>
          </p:cNvSpPr>
          <p:nvPr/>
        </p:nvSpPr>
        <p:spPr>
          <a:xfrm>
            <a:off x="338325" y="727788"/>
            <a:ext cx="11530214" cy="522303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nSpc>
                <a:spcPct val="150000"/>
              </a:lnSpc>
            </a:pPr>
            <a:r>
              <a:rPr lang="en-US" sz="3000" dirty="0">
                <a:solidFill>
                  <a:srgbClr val="434343"/>
                </a:solidFill>
                <a:latin typeface="+mj-lt"/>
              </a:rPr>
              <a:t>Welcome!</a:t>
            </a:r>
          </a:p>
          <a:p>
            <a:pPr marL="0" indent="0">
              <a:lnSpc>
                <a:spcPct val="100000"/>
              </a:lnSpc>
            </a:pPr>
            <a:endParaRPr lang="en-US" sz="2400" dirty="0">
              <a:solidFill>
                <a:srgbClr val="434343"/>
              </a:solidFill>
              <a:latin typeface="+mj-lt"/>
            </a:endParaRPr>
          </a:p>
          <a:p>
            <a:pPr marL="0" indent="0">
              <a:lnSpc>
                <a:spcPct val="100000"/>
              </a:lnSpc>
              <a:buClr>
                <a:schemeClr val="dk1"/>
              </a:buClr>
              <a:buSzPct val="25000"/>
            </a:pPr>
            <a:r>
              <a:rPr lang="en-US" sz="2400" dirty="0">
                <a:solidFill>
                  <a:srgbClr val="434343"/>
                </a:solidFill>
                <a:latin typeface="+mj-lt"/>
              </a:rPr>
              <a:t>This is a customizable presentation that you can use to introduce your company and your customers to the importance of multi-factor authentication (MFA) and the Salesforce requirement to use it. If your customers are responsible for administering their org and training their users, use these slides to provide guidance via webinars or ask-the-expert sessions that you host.</a:t>
            </a:r>
          </a:p>
          <a:p>
            <a:pPr marL="0" indent="0">
              <a:lnSpc>
                <a:spcPct val="100000"/>
              </a:lnSpc>
              <a:buClr>
                <a:schemeClr val="dk1"/>
              </a:buClr>
              <a:buSzPct val="25000"/>
            </a:pPr>
            <a:endParaRPr lang="en-US" sz="2400" dirty="0">
              <a:solidFill>
                <a:srgbClr val="434343"/>
              </a:solidFill>
              <a:latin typeface="+mj-lt"/>
            </a:endParaRPr>
          </a:p>
          <a:p>
            <a:pPr marL="0" indent="0">
              <a:lnSpc>
                <a:spcPct val="100000"/>
              </a:lnSpc>
              <a:buClr>
                <a:schemeClr val="dk1"/>
              </a:buClr>
              <a:buSzPct val="25000"/>
            </a:pPr>
            <a:r>
              <a:rPr lang="en-US" sz="2400" dirty="0">
                <a:solidFill>
                  <a:srgbClr val="434343"/>
                </a:solidFill>
                <a:latin typeface="+mj-lt"/>
              </a:rPr>
              <a:t>Modify as needed for your branding, business, and use cases.</a:t>
            </a:r>
          </a:p>
          <a:p>
            <a:pPr marL="0" indent="0">
              <a:lnSpc>
                <a:spcPct val="100000"/>
              </a:lnSpc>
              <a:buClr>
                <a:schemeClr val="dk1"/>
              </a:buClr>
              <a:buSzPct val="25000"/>
            </a:pPr>
            <a:endParaRPr lang="en-US" sz="3200" dirty="0">
              <a:solidFill>
                <a:srgbClr val="434343"/>
              </a:solidFill>
              <a:latin typeface="+mj-lt"/>
            </a:endParaRPr>
          </a:p>
          <a:p>
            <a:pPr marL="0" indent="0">
              <a:lnSpc>
                <a:spcPct val="100000"/>
              </a:lnSpc>
              <a:buClr>
                <a:schemeClr val="dk1"/>
              </a:buClr>
              <a:buSzPct val="25000"/>
            </a:pPr>
            <a:r>
              <a:rPr lang="en-US" sz="1800" dirty="0">
                <a:solidFill>
                  <a:srgbClr val="434343"/>
                </a:solidFill>
                <a:latin typeface="+mj-lt"/>
              </a:rPr>
              <a:t>Note: Turn on the Comments pane to see tips and guidance on customizing the deck.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0"/>
        <p:cNvGrpSpPr/>
        <p:nvPr/>
      </p:nvGrpSpPr>
      <p:grpSpPr>
        <a:xfrm>
          <a:off x="0" y="0"/>
          <a:ext cx="0" cy="0"/>
          <a:chOff x="0" y="0"/>
          <a:chExt cx="0" cy="0"/>
        </a:xfrm>
      </p:grpSpPr>
      <p:sp>
        <p:nvSpPr>
          <p:cNvPr id="10" name="Google Shape;1155;p160">
            <a:extLst>
              <a:ext uri="{FF2B5EF4-FFF2-40B4-BE49-F238E27FC236}">
                <a16:creationId xmlns:a16="http://schemas.microsoft.com/office/drawing/2014/main" id="{3A008057-A6D6-0760-E33D-D15BD4FCC0EE}"/>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n-lt"/>
                <a:ea typeface="Salesforce Sans"/>
                <a:cs typeface="Salesforce Sans"/>
                <a:sym typeface="Salesforce Sans"/>
              </a:rPr>
              <a:t>MFA can prevent some of the most prevalent types of attacks</a:t>
            </a:r>
            <a:endParaRPr sz="2400" dirty="0">
              <a:solidFill>
                <a:schemeClr val="accent1"/>
              </a:solidFill>
              <a:latin typeface="+mn-lt"/>
              <a:ea typeface="Salesforce Sans"/>
              <a:cs typeface="Salesforce Sans"/>
              <a:sym typeface="Salesforce Sans"/>
            </a:endParaRPr>
          </a:p>
        </p:txBody>
      </p:sp>
      <p:sp>
        <p:nvSpPr>
          <p:cNvPr id="11" name="Google Shape;1156;p160">
            <a:extLst>
              <a:ext uri="{FF2B5EF4-FFF2-40B4-BE49-F238E27FC236}">
                <a16:creationId xmlns:a16="http://schemas.microsoft.com/office/drawing/2014/main" id="{54E1A252-EA70-9890-A3A7-1386A4ED2588}"/>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How MFA Helps Prevent Common Attacks</a:t>
            </a:r>
            <a:endParaRPr sz="3200" b="1" dirty="0">
              <a:solidFill>
                <a:schemeClr val="accent1"/>
              </a:solidFill>
              <a:latin typeface="+mj-lt"/>
              <a:ea typeface="Salesforce Sans"/>
              <a:cs typeface="Salesforce Sans"/>
              <a:sym typeface="Salesforce Sans"/>
            </a:endParaRPr>
          </a:p>
        </p:txBody>
      </p:sp>
      <p:sp>
        <p:nvSpPr>
          <p:cNvPr id="12" name="Google Shape;1157;p160">
            <a:extLst>
              <a:ext uri="{FF2B5EF4-FFF2-40B4-BE49-F238E27FC236}">
                <a16:creationId xmlns:a16="http://schemas.microsoft.com/office/drawing/2014/main" id="{AA4348F1-8F2B-8DEE-251B-DCB8E290C2F5}"/>
              </a:ext>
            </a:extLst>
          </p:cNvPr>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Phishing, vishing, smishing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Spear phishing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Keyloggers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Credential stuffing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Brute force attacks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r>
              <a:rPr lang="en-US" sz="1900" dirty="0">
                <a:solidFill>
                  <a:srgbClr val="59575C"/>
                </a:solidFill>
                <a:latin typeface="+mn-lt"/>
                <a:ea typeface="Salesforce Sans"/>
                <a:cs typeface="Salesforce Sans"/>
                <a:sym typeface="Salesforce Sans"/>
              </a:rPr>
              <a:t>Man-in-the-middle (MITM) attacks</a:t>
            </a:r>
            <a:endParaRPr sz="1900" dirty="0">
              <a:solidFill>
                <a:srgbClr val="59575C"/>
              </a:solidFill>
              <a:latin typeface="+mn-lt"/>
              <a:ea typeface="Salesforce Sans"/>
              <a:cs typeface="Salesforce Sans"/>
              <a:sym typeface="Salesforce Sans"/>
            </a:endParaRPr>
          </a:p>
        </p:txBody>
      </p:sp>
      <p:sp>
        <p:nvSpPr>
          <p:cNvPr id="13" name="Google Shape;1158;p160">
            <a:extLst>
              <a:ext uri="{FF2B5EF4-FFF2-40B4-BE49-F238E27FC236}">
                <a16:creationId xmlns:a16="http://schemas.microsoft.com/office/drawing/2014/main" id="{E8FAE9B0-D733-1187-8345-BAE3EA0CE6A3}"/>
              </a:ext>
            </a:extLst>
          </p:cNvPr>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4" name="Google Shape;1159;p160">
            <a:extLst>
              <a:ext uri="{FF2B5EF4-FFF2-40B4-BE49-F238E27FC236}">
                <a16:creationId xmlns:a16="http://schemas.microsoft.com/office/drawing/2014/main" id="{BF64E6C2-4FB1-CA2F-689F-D739A87977B4}"/>
              </a:ext>
            </a:extLst>
          </p:cNvPr>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sends an email to the target</a:t>
            </a:r>
            <a:endParaRPr sz="1500" b="1" dirty="0">
              <a:solidFill>
                <a:srgbClr val="59575C"/>
              </a:solidFill>
              <a:latin typeface="+mn-lt"/>
              <a:ea typeface="Salesforce Sans"/>
              <a:cs typeface="Salesforce Sans"/>
              <a:sym typeface="Salesforce Sans"/>
            </a:endParaRPr>
          </a:p>
        </p:txBody>
      </p:sp>
      <p:sp>
        <p:nvSpPr>
          <p:cNvPr id="15" name="Google Shape;1160;p160">
            <a:extLst>
              <a:ext uri="{FF2B5EF4-FFF2-40B4-BE49-F238E27FC236}">
                <a16:creationId xmlns:a16="http://schemas.microsoft.com/office/drawing/2014/main" id="{0583BF8C-199D-7E0E-D53D-7D8BE2B65F49}"/>
              </a:ext>
            </a:extLst>
          </p:cNvPr>
          <p:cNvSpPr txBox="1"/>
          <p:nvPr/>
        </p:nvSpPr>
        <p:spPr>
          <a:xfrm>
            <a:off x="457081" y="3304032"/>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collects target's username/password</a:t>
            </a:r>
            <a:endParaRPr sz="1500" b="1" dirty="0">
              <a:solidFill>
                <a:srgbClr val="205CA0"/>
              </a:solidFill>
              <a:latin typeface="+mn-lt"/>
              <a:ea typeface="Salesforce Sans"/>
              <a:cs typeface="Salesforce Sans"/>
              <a:sym typeface="Salesforce Sans"/>
            </a:endParaRP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6" name="Google Shape;1161;p160">
            <a:extLst>
              <a:ext uri="{FF2B5EF4-FFF2-40B4-BE49-F238E27FC236}">
                <a16:creationId xmlns:a16="http://schemas.microsoft.com/office/drawing/2014/main" id="{EAF8F757-C66C-5149-B71F-DE2B1258CC3F}"/>
              </a:ext>
            </a:extLst>
          </p:cNvPr>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Target clicks on the email which goes to a phishing website</a:t>
            </a:r>
            <a:endParaRPr sz="1500" b="1" dirty="0">
              <a:solidFill>
                <a:srgbClr val="59575C"/>
              </a:solidFill>
              <a:latin typeface="+mn-lt"/>
              <a:ea typeface="Salesforce Sans"/>
              <a:cs typeface="Salesforce Sans"/>
              <a:sym typeface="Salesforce Sans"/>
            </a:endParaRPr>
          </a:p>
        </p:txBody>
      </p:sp>
      <p:sp>
        <p:nvSpPr>
          <p:cNvPr id="17" name="Google Shape;1162;p160">
            <a:extLst>
              <a:ext uri="{FF2B5EF4-FFF2-40B4-BE49-F238E27FC236}">
                <a16:creationId xmlns:a16="http://schemas.microsoft.com/office/drawing/2014/main" id="{9EE661B5-9E01-315D-5F07-5D20EFAE5E29}"/>
              </a:ext>
            </a:extLst>
          </p:cNvPr>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8" name="Google Shape;1163;p160">
            <a:extLst>
              <a:ext uri="{FF2B5EF4-FFF2-40B4-BE49-F238E27FC236}">
                <a16:creationId xmlns:a16="http://schemas.microsoft.com/office/drawing/2014/main" id="{DD2C6314-F007-6150-4738-15D20DBE16F4}"/>
              </a:ext>
            </a:extLst>
          </p:cNvPr>
          <p:cNvGrpSpPr/>
          <p:nvPr/>
        </p:nvGrpSpPr>
        <p:grpSpPr>
          <a:xfrm>
            <a:off x="3159975" y="1936722"/>
            <a:ext cx="763910" cy="477380"/>
            <a:chOff x="5452305" y="5153744"/>
            <a:chExt cx="203200" cy="127000"/>
          </a:xfrm>
        </p:grpSpPr>
        <p:sp>
          <p:nvSpPr>
            <p:cNvPr id="19" name="Google Shape;1164;p160">
              <a:extLst>
                <a:ext uri="{FF2B5EF4-FFF2-40B4-BE49-F238E27FC236}">
                  <a16:creationId xmlns:a16="http://schemas.microsoft.com/office/drawing/2014/main" id="{BC794F44-BF94-F8E0-0174-D2098CD24263}"/>
                </a:ext>
              </a:extLst>
            </p:cNvPr>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0" name="Google Shape;1165;p160">
              <a:extLst>
                <a:ext uri="{FF2B5EF4-FFF2-40B4-BE49-F238E27FC236}">
                  <a16:creationId xmlns:a16="http://schemas.microsoft.com/office/drawing/2014/main" id="{CCD91BD8-B304-4CA9-0718-6813CB54FD10}"/>
                </a:ext>
              </a:extLst>
            </p:cNvPr>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1" name="Google Shape;1166;p160">
              <a:extLst>
                <a:ext uri="{FF2B5EF4-FFF2-40B4-BE49-F238E27FC236}">
                  <a16:creationId xmlns:a16="http://schemas.microsoft.com/office/drawing/2014/main" id="{4C9BCD5B-8A66-34F3-0620-1775888EF6DA}"/>
                </a:ext>
              </a:extLst>
            </p:cNvPr>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2" name="Google Shape;1167;p160">
              <a:extLst>
                <a:ext uri="{FF2B5EF4-FFF2-40B4-BE49-F238E27FC236}">
                  <a16:creationId xmlns:a16="http://schemas.microsoft.com/office/drawing/2014/main" id="{51A65269-55C2-2B52-2D03-81B79F18BED9}"/>
                </a:ext>
              </a:extLst>
            </p:cNvPr>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23" name="Google Shape;1168;p160">
            <a:extLst>
              <a:ext uri="{FF2B5EF4-FFF2-40B4-BE49-F238E27FC236}">
                <a16:creationId xmlns:a16="http://schemas.microsoft.com/office/drawing/2014/main" id="{30B8FE92-807C-5661-78DF-A2B2AFA0EE0E}"/>
              </a:ext>
            </a:extLst>
          </p:cNvPr>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24" name="Google Shape;1169;p160">
            <a:extLst>
              <a:ext uri="{FF2B5EF4-FFF2-40B4-BE49-F238E27FC236}">
                <a16:creationId xmlns:a16="http://schemas.microsoft.com/office/drawing/2014/main" id="{A43C74B8-13BA-1A6C-E1E5-DC55DE7B1FB8}"/>
              </a:ext>
            </a:extLst>
          </p:cNvPr>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25" name="Google Shape;1170;p160">
            <a:extLst>
              <a:ext uri="{FF2B5EF4-FFF2-40B4-BE49-F238E27FC236}">
                <a16:creationId xmlns:a16="http://schemas.microsoft.com/office/drawing/2014/main" id="{02536559-485B-6D0D-388A-A435EBB1709A}"/>
              </a:ext>
            </a:extLst>
          </p:cNvPr>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26" name="Google Shape;1171;p160">
            <a:extLst>
              <a:ext uri="{FF2B5EF4-FFF2-40B4-BE49-F238E27FC236}">
                <a16:creationId xmlns:a16="http://schemas.microsoft.com/office/drawing/2014/main" id="{B0E29759-0F88-9AFE-C415-D645A92B8381}"/>
              </a:ext>
            </a:extLst>
          </p:cNvPr>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27" name="Google Shape;1172;p160">
            <a:extLst>
              <a:ext uri="{FF2B5EF4-FFF2-40B4-BE49-F238E27FC236}">
                <a16:creationId xmlns:a16="http://schemas.microsoft.com/office/drawing/2014/main" id="{91D61C77-9F63-36AE-B8A8-E4307599468F}"/>
              </a:ext>
            </a:extLst>
          </p:cNvPr>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28" name="Google Shape;1173;p160">
            <a:extLst>
              <a:ext uri="{FF2B5EF4-FFF2-40B4-BE49-F238E27FC236}">
                <a16:creationId xmlns:a16="http://schemas.microsoft.com/office/drawing/2014/main" id="{61C1CED7-C311-5470-1925-1C813C365AD2}"/>
              </a:ext>
            </a:extLst>
          </p:cNvPr>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denied access to target's account thanks to MFA</a:t>
            </a:r>
            <a:endParaRPr sz="1500" b="1" dirty="0">
              <a:solidFill>
                <a:srgbClr val="59575C"/>
              </a:solidFill>
              <a:latin typeface="+mn-lt"/>
              <a:ea typeface="Salesforce Sans"/>
              <a:cs typeface="Salesforce Sans"/>
              <a:sym typeface="Salesforce Sans"/>
            </a:endParaRPr>
          </a:p>
        </p:txBody>
      </p:sp>
      <p:sp>
        <p:nvSpPr>
          <p:cNvPr id="29" name="Google Shape;1174;p160">
            <a:extLst>
              <a:ext uri="{FF2B5EF4-FFF2-40B4-BE49-F238E27FC236}">
                <a16:creationId xmlns:a16="http://schemas.microsoft.com/office/drawing/2014/main" id="{3D78ED39-0678-8D11-FD62-30AC11F240D3}"/>
              </a:ext>
            </a:extLst>
          </p:cNvPr>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Phishing</a:t>
            </a:r>
            <a:endParaRPr sz="1500" b="1" dirty="0">
              <a:latin typeface="+mn-lt"/>
              <a:ea typeface="Salesforce Sans"/>
              <a:cs typeface="Salesforce Sans"/>
              <a:sym typeface="Salesforce Sans"/>
            </a:endParaRPr>
          </a:p>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Website</a:t>
            </a:r>
            <a:endParaRPr sz="1500" b="1" dirty="0">
              <a:latin typeface="+mn-lt"/>
              <a:ea typeface="Salesforce Sans"/>
              <a:cs typeface="Salesforce Sans"/>
              <a:sym typeface="Salesforce Sans"/>
            </a:endParaRPr>
          </a:p>
        </p:txBody>
      </p:sp>
      <p:cxnSp>
        <p:nvCxnSpPr>
          <p:cNvPr id="30" name="Google Shape;1175;p160">
            <a:extLst>
              <a:ext uri="{FF2B5EF4-FFF2-40B4-BE49-F238E27FC236}">
                <a16:creationId xmlns:a16="http://schemas.microsoft.com/office/drawing/2014/main" id="{2CF3A0F8-FF8C-1EAF-0118-5E0FFF5EE200}"/>
              </a:ext>
            </a:extLst>
          </p:cNvPr>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31" name="Google Shape;1176;p160">
            <a:extLst>
              <a:ext uri="{FF2B5EF4-FFF2-40B4-BE49-F238E27FC236}">
                <a16:creationId xmlns:a16="http://schemas.microsoft.com/office/drawing/2014/main" id="{D0C5D302-D474-7C1A-17EA-FD3FD3127A75}"/>
              </a:ext>
            </a:extLst>
          </p:cNvPr>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32" name="Google Shape;1177;p160">
            <a:extLst>
              <a:ext uri="{FF2B5EF4-FFF2-40B4-BE49-F238E27FC236}">
                <a16:creationId xmlns:a16="http://schemas.microsoft.com/office/drawing/2014/main" id="{64FBF1BC-2386-DE2A-B251-A306FEC8CE72}"/>
              </a:ext>
            </a:extLst>
          </p:cNvPr>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The Salesforce Requirement to Use MFA</a:t>
            </a:r>
            <a:endParaRPr dirty="0">
              <a:solidFill>
                <a:schemeClr val="accent1"/>
              </a:solidFill>
              <a:latin typeface="+mj-lt"/>
            </a:endParaRPr>
          </a:p>
        </p:txBody>
      </p:sp>
    </p:spTree>
    <p:extLst>
      <p:ext uri="{BB962C8B-B14F-4D97-AF65-F5344CB8AC3E}">
        <p14:creationId xmlns:p14="http://schemas.microsoft.com/office/powerpoint/2010/main" val="615189778"/>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Multi-Factor Authentication (MFA) Requirement</a:t>
            </a:r>
            <a:endParaRPr dirty="0">
              <a:latin typeface="+mj-lt"/>
            </a:endParaRPr>
          </a:p>
        </p:txBody>
      </p:sp>
      <p:sp>
        <p:nvSpPr>
          <p:cNvPr id="3" name="Google Shape;1097;p156">
            <a:extLst>
              <a:ext uri="{FF2B5EF4-FFF2-40B4-BE49-F238E27FC236}">
                <a16:creationId xmlns:a16="http://schemas.microsoft.com/office/drawing/2014/main" id="{9E43EF3E-80E4-CE55-2175-2D2EF2BC956E}"/>
              </a:ext>
            </a:extLst>
          </p:cNvPr>
          <p:cNvSpPr txBox="1">
            <a:spLocks/>
          </p:cNvSpPr>
          <p:nvPr/>
        </p:nvSpPr>
        <p:spPr>
          <a:xfrm>
            <a:off x="576075" y="1220631"/>
            <a:ext cx="10338962" cy="936661"/>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spcBef>
                <a:spcPts val="300"/>
              </a:spcBef>
            </a:pPr>
            <a:r>
              <a:rPr lang="en-US" sz="2400" dirty="0">
                <a:solidFill>
                  <a:schemeClr val="accent2"/>
                </a:solidFill>
                <a:latin typeface="+mn-lt"/>
              </a:rPr>
              <a:t>As of </a:t>
            </a:r>
            <a:r>
              <a:rPr lang="en-US" sz="2400" b="1" dirty="0">
                <a:solidFill>
                  <a:schemeClr val="accent2"/>
                </a:solidFill>
                <a:latin typeface="+mn-lt"/>
              </a:rPr>
              <a:t>February 1, 2022</a:t>
            </a:r>
            <a:r>
              <a:rPr lang="en-US" sz="2400" dirty="0">
                <a:solidFill>
                  <a:schemeClr val="accent2"/>
                </a:solidFill>
                <a:latin typeface="+mn-lt"/>
              </a:rPr>
              <a:t>, customers are required to use MFA when accessing products built on Salesforce technologies.</a:t>
            </a:r>
          </a:p>
        </p:txBody>
      </p:sp>
      <p:sp>
        <p:nvSpPr>
          <p:cNvPr id="19" name="Google Shape;881;p93">
            <a:extLst>
              <a:ext uri="{FF2B5EF4-FFF2-40B4-BE49-F238E27FC236}">
                <a16:creationId xmlns:a16="http://schemas.microsoft.com/office/drawing/2014/main" id="{BBA6D5BF-192B-3CE4-DE8A-2C2481A38A4F}"/>
              </a:ext>
            </a:extLst>
          </p:cNvPr>
          <p:cNvSpPr/>
          <p:nvPr/>
        </p:nvSpPr>
        <p:spPr>
          <a:xfrm>
            <a:off x="2793087" y="3776392"/>
            <a:ext cx="2743200" cy="2117400"/>
          </a:xfrm>
          <a:prstGeom prst="roundRect">
            <a:avLst>
              <a:gd name="adj" fmla="val 7333"/>
            </a:avLst>
          </a:prstGeom>
          <a:solidFill>
            <a:srgbClr val="CFE9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882;p93">
            <a:extLst>
              <a:ext uri="{FF2B5EF4-FFF2-40B4-BE49-F238E27FC236}">
                <a16:creationId xmlns:a16="http://schemas.microsoft.com/office/drawing/2014/main" id="{1D8E6904-2A20-4578-5DFF-C26CD14A66AC}"/>
              </a:ext>
            </a:extLst>
          </p:cNvPr>
          <p:cNvSpPr/>
          <p:nvPr/>
        </p:nvSpPr>
        <p:spPr>
          <a:xfrm>
            <a:off x="6652537" y="3776392"/>
            <a:ext cx="2743200" cy="2115300"/>
          </a:xfrm>
          <a:prstGeom prst="roundRect">
            <a:avLst>
              <a:gd name="adj" fmla="val 7333"/>
            </a:avLst>
          </a:prstGeom>
          <a:solidFill>
            <a:srgbClr val="CFE9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883;p93">
            <a:extLst>
              <a:ext uri="{FF2B5EF4-FFF2-40B4-BE49-F238E27FC236}">
                <a16:creationId xmlns:a16="http://schemas.microsoft.com/office/drawing/2014/main" id="{213A411E-55D7-45EC-4EDC-68D4B89DAA24}"/>
              </a:ext>
            </a:extLst>
          </p:cNvPr>
          <p:cNvSpPr/>
          <p:nvPr/>
        </p:nvSpPr>
        <p:spPr>
          <a:xfrm>
            <a:off x="3775888" y="3962927"/>
            <a:ext cx="777600" cy="758400"/>
          </a:xfrm>
          <a:prstGeom prst="ellipse">
            <a:avLst/>
          </a:prstGeom>
          <a:solidFill>
            <a:srgbClr val="032E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884;p93">
            <a:extLst>
              <a:ext uri="{FF2B5EF4-FFF2-40B4-BE49-F238E27FC236}">
                <a16:creationId xmlns:a16="http://schemas.microsoft.com/office/drawing/2014/main" id="{2F853234-868C-E46B-A215-71F11F4BFE7C}"/>
              </a:ext>
            </a:extLst>
          </p:cNvPr>
          <p:cNvSpPr/>
          <p:nvPr/>
        </p:nvSpPr>
        <p:spPr>
          <a:xfrm>
            <a:off x="7635329" y="3962938"/>
            <a:ext cx="777600" cy="758400"/>
          </a:xfrm>
          <a:prstGeom prst="ellipse">
            <a:avLst/>
          </a:prstGeom>
          <a:solidFill>
            <a:srgbClr val="032E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900"/>
          </a:p>
        </p:txBody>
      </p:sp>
      <p:grpSp>
        <p:nvGrpSpPr>
          <p:cNvPr id="23" name="Google Shape;885;p93">
            <a:extLst>
              <a:ext uri="{FF2B5EF4-FFF2-40B4-BE49-F238E27FC236}">
                <a16:creationId xmlns:a16="http://schemas.microsoft.com/office/drawing/2014/main" id="{ECA22F82-C30B-F39C-81B7-DE7E9DAC0017}"/>
              </a:ext>
            </a:extLst>
          </p:cNvPr>
          <p:cNvGrpSpPr/>
          <p:nvPr/>
        </p:nvGrpSpPr>
        <p:grpSpPr>
          <a:xfrm>
            <a:off x="7764775" y="4089370"/>
            <a:ext cx="518327" cy="505513"/>
            <a:chOff x="12005533" y="3560346"/>
            <a:chExt cx="462627" cy="462627"/>
          </a:xfrm>
        </p:grpSpPr>
        <p:sp>
          <p:nvSpPr>
            <p:cNvPr id="24" name="Google Shape;886;p93">
              <a:extLst>
                <a:ext uri="{FF2B5EF4-FFF2-40B4-BE49-F238E27FC236}">
                  <a16:creationId xmlns:a16="http://schemas.microsoft.com/office/drawing/2014/main" id="{04A547C8-3D7B-466B-7B5E-A898C3A7AC3A}"/>
                </a:ext>
              </a:extLst>
            </p:cNvPr>
            <p:cNvSpPr/>
            <p:nvPr/>
          </p:nvSpPr>
          <p:spPr>
            <a:xfrm>
              <a:off x="12005533"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5" name="Google Shape;887;p93">
              <a:extLst>
                <a:ext uri="{FF2B5EF4-FFF2-40B4-BE49-F238E27FC236}">
                  <a16:creationId xmlns:a16="http://schemas.microsoft.com/office/drawing/2014/main" id="{9530C531-9D1D-1EEC-1019-1E46E79D4B1B}"/>
                </a:ext>
              </a:extLst>
            </p:cNvPr>
            <p:cNvSpPr/>
            <p:nvPr/>
          </p:nvSpPr>
          <p:spPr>
            <a:xfrm>
              <a:off x="12117694"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grpSp>
        <p:nvGrpSpPr>
          <p:cNvPr id="26" name="Google Shape;888;p93">
            <a:extLst>
              <a:ext uri="{FF2B5EF4-FFF2-40B4-BE49-F238E27FC236}">
                <a16:creationId xmlns:a16="http://schemas.microsoft.com/office/drawing/2014/main" id="{918D28A7-F5A7-ADBD-35A5-2015D1F6EE6F}"/>
              </a:ext>
            </a:extLst>
          </p:cNvPr>
          <p:cNvGrpSpPr/>
          <p:nvPr/>
        </p:nvGrpSpPr>
        <p:grpSpPr>
          <a:xfrm>
            <a:off x="3929970" y="4069757"/>
            <a:ext cx="470673" cy="505485"/>
            <a:chOff x="8499634" y="3609064"/>
            <a:chExt cx="357600" cy="393864"/>
          </a:xfrm>
        </p:grpSpPr>
        <p:sp>
          <p:nvSpPr>
            <p:cNvPr id="27" name="Google Shape;889;p93">
              <a:extLst>
                <a:ext uri="{FF2B5EF4-FFF2-40B4-BE49-F238E27FC236}">
                  <a16:creationId xmlns:a16="http://schemas.microsoft.com/office/drawing/2014/main" id="{CDFB5D5F-9D47-2383-CF86-B286617ADF7B}"/>
                </a:ext>
              </a:extLst>
            </p:cNvPr>
            <p:cNvSpPr/>
            <p:nvPr/>
          </p:nvSpPr>
          <p:spPr>
            <a:xfrm>
              <a:off x="8499634" y="3661828"/>
              <a:ext cx="357600" cy="341100"/>
            </a:xfrm>
            <a:custGeom>
              <a:avLst/>
              <a:gdLst/>
              <a:ahLst/>
              <a:cxnLst/>
              <a:rect l="l" t="t" r="r" b="b"/>
              <a:pathLst>
                <a:path w="120000" h="120000" extrusionOk="0">
                  <a:moveTo>
                    <a:pt x="119972" y="57294"/>
                  </a:moveTo>
                  <a:cubicBezTo>
                    <a:pt x="119972" y="31722"/>
                    <a:pt x="105361" y="9822"/>
                    <a:pt x="84416" y="16"/>
                  </a:cubicBezTo>
                  <a:lnTo>
                    <a:pt x="84416" y="22988"/>
                  </a:lnTo>
                  <a:cubicBezTo>
                    <a:pt x="94455" y="30816"/>
                    <a:pt x="101016" y="43188"/>
                    <a:pt x="101050" y="57294"/>
                  </a:cubicBezTo>
                  <a:cubicBezTo>
                    <a:pt x="100972" y="80983"/>
                    <a:pt x="82666" y="100183"/>
                    <a:pt x="60000" y="100216"/>
                  </a:cubicBezTo>
                  <a:cubicBezTo>
                    <a:pt x="37333" y="100183"/>
                    <a:pt x="18983" y="80983"/>
                    <a:pt x="18950" y="57294"/>
                  </a:cubicBezTo>
                  <a:cubicBezTo>
                    <a:pt x="18950" y="43188"/>
                    <a:pt x="25544" y="30816"/>
                    <a:pt x="35572" y="22988"/>
                  </a:cubicBezTo>
                  <a:lnTo>
                    <a:pt x="35572" y="0"/>
                  </a:lnTo>
                  <a:cubicBezTo>
                    <a:pt x="14622" y="9794"/>
                    <a:pt x="0" y="31711"/>
                    <a:pt x="0" y="57294"/>
                  </a:cubicBezTo>
                  <a:cubicBezTo>
                    <a:pt x="0" y="91955"/>
                    <a:pt x="26844" y="120000"/>
                    <a:pt x="60000" y="120000"/>
                  </a:cubicBezTo>
                  <a:cubicBezTo>
                    <a:pt x="93116" y="120000"/>
                    <a:pt x="119972" y="91955"/>
                    <a:pt x="120000" y="57294"/>
                  </a:cubicBezTo>
                  <a:lnTo>
                    <a:pt x="119972" y="57294"/>
                  </a:lnTo>
                  <a:close/>
                  <a:moveTo>
                    <a:pt x="119972" y="57294"/>
                  </a:moveTo>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8" name="Google Shape;890;p93">
              <a:extLst>
                <a:ext uri="{FF2B5EF4-FFF2-40B4-BE49-F238E27FC236}">
                  <a16:creationId xmlns:a16="http://schemas.microsoft.com/office/drawing/2014/main" id="{0CCEF94E-73B9-2DE3-5AEA-5E5AE8320C45}"/>
                </a:ext>
              </a:extLst>
            </p:cNvPr>
            <p:cNvSpPr/>
            <p:nvPr/>
          </p:nvSpPr>
          <p:spPr>
            <a:xfrm>
              <a:off x="8649414" y="3609064"/>
              <a:ext cx="63300" cy="191700"/>
            </a:xfrm>
            <a:custGeom>
              <a:avLst/>
              <a:gdLst/>
              <a:ahLst/>
              <a:cxnLst/>
              <a:rect l="l" t="t" r="r" b="b"/>
              <a:pathLst>
                <a:path w="120000" h="120000" extrusionOk="0">
                  <a:moveTo>
                    <a:pt x="0" y="100211"/>
                  </a:moveTo>
                  <a:lnTo>
                    <a:pt x="0" y="19788"/>
                  </a:lnTo>
                  <a:cubicBezTo>
                    <a:pt x="0" y="8861"/>
                    <a:pt x="26861" y="0"/>
                    <a:pt x="60000" y="0"/>
                  </a:cubicBezTo>
                  <a:cubicBezTo>
                    <a:pt x="93138" y="0"/>
                    <a:pt x="120000" y="8861"/>
                    <a:pt x="120000" y="19788"/>
                  </a:cubicBezTo>
                  <a:lnTo>
                    <a:pt x="120000" y="100211"/>
                  </a:lnTo>
                  <a:cubicBezTo>
                    <a:pt x="120000" y="111138"/>
                    <a:pt x="93138" y="120000"/>
                    <a:pt x="60000" y="120000"/>
                  </a:cubicBezTo>
                  <a:cubicBezTo>
                    <a:pt x="26861" y="120000"/>
                    <a:pt x="0" y="111138"/>
                    <a:pt x="0" y="100211"/>
                  </a:cubicBezTo>
                  <a:close/>
                  <a:moveTo>
                    <a:pt x="0" y="100211"/>
                  </a:moveTo>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9" name="Google Shape;892;p93">
            <a:extLst>
              <a:ext uri="{FF2B5EF4-FFF2-40B4-BE49-F238E27FC236}">
                <a16:creationId xmlns:a16="http://schemas.microsoft.com/office/drawing/2014/main" id="{19C2BBC6-1AB5-2B30-1367-8D76916F2A8E}"/>
              </a:ext>
            </a:extLst>
          </p:cNvPr>
          <p:cNvSpPr txBox="1"/>
          <p:nvPr/>
        </p:nvSpPr>
        <p:spPr>
          <a:xfrm>
            <a:off x="3213463" y="4696942"/>
            <a:ext cx="1907176" cy="1465500"/>
          </a:xfrm>
          <a:prstGeom prst="rect">
            <a:avLst/>
          </a:prstGeom>
          <a:noFill/>
          <a:ln>
            <a:noFill/>
          </a:ln>
        </p:spPr>
        <p:txBody>
          <a:bodyPr spcFirstLastPara="1" wrap="square" lIns="0" tIns="0" rIns="0" bIns="0" anchor="t" anchorCtr="0">
            <a:noAutofit/>
          </a:bodyPr>
          <a:lstStyle/>
          <a:p>
            <a:pPr marL="0" lvl="0" indent="0" algn="ctr" rtl="0">
              <a:lnSpc>
                <a:spcPct val="115000"/>
              </a:lnSpc>
              <a:spcBef>
                <a:spcPts val="1100"/>
              </a:spcBef>
              <a:spcAft>
                <a:spcPts val="1300"/>
              </a:spcAft>
              <a:buNone/>
            </a:pPr>
            <a:r>
              <a:rPr lang="en" sz="1800" b="1" dirty="0">
                <a:solidFill>
                  <a:srgbClr val="032D60"/>
                </a:solidFill>
                <a:latin typeface="+mn-lt"/>
                <a:ea typeface="Salesforce Sans"/>
                <a:cs typeface="Salesforce Sans"/>
                <a:sym typeface="Salesforce Sans"/>
              </a:rPr>
              <a:t>Use MFA from Salesforce for direct logins</a:t>
            </a:r>
            <a:endParaRPr sz="1800" b="1" dirty="0">
              <a:solidFill>
                <a:srgbClr val="032D60"/>
              </a:solidFill>
              <a:latin typeface="+mn-lt"/>
              <a:ea typeface="Salesforce Sans"/>
              <a:cs typeface="Salesforce Sans"/>
              <a:sym typeface="Salesforce Sans"/>
            </a:endParaRPr>
          </a:p>
        </p:txBody>
      </p:sp>
      <p:sp>
        <p:nvSpPr>
          <p:cNvPr id="30" name="Google Shape;893;p93">
            <a:extLst>
              <a:ext uri="{FF2B5EF4-FFF2-40B4-BE49-F238E27FC236}">
                <a16:creationId xmlns:a16="http://schemas.microsoft.com/office/drawing/2014/main" id="{DBAA530A-F3DD-964F-3ABE-A9A3F816B30A}"/>
              </a:ext>
            </a:extLst>
          </p:cNvPr>
          <p:cNvSpPr txBox="1"/>
          <p:nvPr/>
        </p:nvSpPr>
        <p:spPr>
          <a:xfrm>
            <a:off x="6815288" y="4696942"/>
            <a:ext cx="2417700" cy="758400"/>
          </a:xfrm>
          <a:prstGeom prst="rect">
            <a:avLst/>
          </a:prstGeom>
          <a:noFill/>
          <a:ln>
            <a:noFill/>
          </a:ln>
        </p:spPr>
        <p:txBody>
          <a:bodyPr spcFirstLastPara="1" wrap="square" lIns="0" tIns="0" rIns="0" bIns="0" anchor="t" anchorCtr="0">
            <a:noAutofit/>
          </a:bodyPr>
          <a:lstStyle/>
          <a:p>
            <a:pPr marL="0" lvl="0" indent="0" algn="ctr" rtl="0">
              <a:lnSpc>
                <a:spcPct val="115000"/>
              </a:lnSpc>
              <a:spcBef>
                <a:spcPts val="1100"/>
              </a:spcBef>
              <a:spcAft>
                <a:spcPts val="1300"/>
              </a:spcAft>
              <a:buNone/>
            </a:pPr>
            <a:r>
              <a:rPr lang="en" sz="1800" b="1" dirty="0">
                <a:solidFill>
                  <a:srgbClr val="032D60"/>
                </a:solidFill>
                <a:latin typeface="+mn-lt"/>
                <a:ea typeface="Salesforce Sans"/>
                <a:cs typeface="Salesforce Sans"/>
                <a:sym typeface="Salesforce Sans"/>
              </a:rPr>
              <a:t>Use your SSO provider’s MFA service</a:t>
            </a:r>
            <a:endParaRPr sz="1800" b="1" dirty="0">
              <a:solidFill>
                <a:srgbClr val="032D60"/>
              </a:solidFill>
              <a:latin typeface="+mn-lt"/>
              <a:ea typeface="Salesforce Sans"/>
              <a:cs typeface="Salesforce Sans"/>
              <a:sym typeface="Salesforce Sans"/>
            </a:endParaRPr>
          </a:p>
        </p:txBody>
      </p:sp>
      <p:sp>
        <p:nvSpPr>
          <p:cNvPr id="2" name="Google Shape;1097;p156">
            <a:extLst>
              <a:ext uri="{FF2B5EF4-FFF2-40B4-BE49-F238E27FC236}">
                <a16:creationId xmlns:a16="http://schemas.microsoft.com/office/drawing/2014/main" id="{FB735E87-5C8B-1821-E679-CD0E09CDC08C}"/>
              </a:ext>
            </a:extLst>
          </p:cNvPr>
          <p:cNvSpPr txBox="1">
            <a:spLocks/>
          </p:cNvSpPr>
          <p:nvPr/>
        </p:nvSpPr>
        <p:spPr>
          <a:xfrm>
            <a:off x="924931" y="2869944"/>
            <a:ext cx="10338962" cy="57618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gn="ctr">
              <a:spcBef>
                <a:spcPts val="300"/>
              </a:spcBef>
            </a:pPr>
            <a:r>
              <a:rPr lang="en-US" sz="2400" b="1" dirty="0">
                <a:solidFill>
                  <a:schemeClr val="bg2"/>
                </a:solidFill>
                <a:latin typeface="+mn-lt"/>
              </a:rPr>
              <a:t>How can customers satisfy the MFA requirement?</a:t>
            </a:r>
          </a:p>
          <a:p>
            <a:pPr marL="0" indent="0">
              <a:spcBef>
                <a:spcPts val="300"/>
              </a:spcBef>
              <a:spcAft>
                <a:spcPts val="300"/>
              </a:spcAft>
            </a:pPr>
            <a:endParaRPr lang="en-US" dirty="0"/>
          </a:p>
        </p:txBody>
      </p:sp>
    </p:spTree>
    <p:extLst>
      <p:ext uri="{BB962C8B-B14F-4D97-AF65-F5344CB8AC3E}">
        <p14:creationId xmlns:p14="http://schemas.microsoft.com/office/powerpoint/2010/main" val="2586824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65"/>
        <p:cNvGrpSpPr/>
        <p:nvPr/>
      </p:nvGrpSpPr>
      <p:grpSpPr>
        <a:xfrm>
          <a:off x="0" y="0"/>
          <a:ext cx="0" cy="0"/>
          <a:chOff x="0" y="0"/>
          <a:chExt cx="0" cy="0"/>
        </a:xfrm>
      </p:grpSpPr>
      <p:sp>
        <p:nvSpPr>
          <p:cNvPr id="1466" name="Google Shape;1466;p145"/>
          <p:cNvSpPr txBox="1">
            <a:spLocks noGrp="1"/>
          </p:cNvSpPr>
          <p:nvPr>
            <p:ph type="title"/>
          </p:nvPr>
        </p:nvSpPr>
        <p:spPr>
          <a:xfrm>
            <a:off x="576075" y="606746"/>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How to Satisfy the MFA Requirement When Sharing Customer-Provided Licenses </a:t>
            </a:r>
            <a:endParaRPr dirty="0"/>
          </a:p>
        </p:txBody>
      </p:sp>
      <p:sp>
        <p:nvSpPr>
          <p:cNvPr id="1468" name="Google Shape;1468;p145"/>
          <p:cNvSpPr txBox="1">
            <a:spLocks noGrp="1"/>
          </p:cNvSpPr>
          <p:nvPr>
            <p:ph type="body" idx="2"/>
          </p:nvPr>
        </p:nvSpPr>
        <p:spPr>
          <a:xfrm>
            <a:off x="973427" y="2519264"/>
            <a:ext cx="4372869" cy="3580135"/>
          </a:xfrm>
          <a:prstGeom prst="rect">
            <a:avLst/>
          </a:prstGeom>
        </p:spPr>
        <p:txBody>
          <a:bodyPr spcFirstLastPara="1" wrap="square" lIns="0" tIns="0" rIns="0" bIns="0" anchor="t" anchorCtr="0">
            <a:noAutofit/>
          </a:bodyPr>
          <a:lstStyle/>
          <a:p>
            <a:pPr marL="101600" indent="0" algn="ctr">
              <a:buNone/>
            </a:pPr>
            <a:r>
              <a:rPr lang="en-US" sz="2200" b="1" dirty="0">
                <a:solidFill>
                  <a:schemeClr val="tx1"/>
                </a:solidFill>
                <a:latin typeface="+mn-lt"/>
              </a:rPr>
              <a:t>Option 1</a:t>
            </a:r>
          </a:p>
          <a:p>
            <a:r>
              <a:rPr lang="en-US" sz="2200" dirty="0">
                <a:latin typeface="+mn-lt"/>
              </a:rPr>
              <a:t>Customer gives their service provider enough unique licenses for each service provider user</a:t>
            </a:r>
          </a:p>
        </p:txBody>
      </p:sp>
      <p:sp>
        <p:nvSpPr>
          <p:cNvPr id="1469" name="Google Shape;1469;p145"/>
          <p:cNvSpPr txBox="1">
            <a:spLocks noGrp="1"/>
          </p:cNvSpPr>
          <p:nvPr>
            <p:ph type="body" idx="3"/>
          </p:nvPr>
        </p:nvSpPr>
        <p:spPr>
          <a:xfrm>
            <a:off x="6627781" y="2519264"/>
            <a:ext cx="4587616" cy="3580135"/>
          </a:xfrm>
          <a:prstGeom prst="rect">
            <a:avLst/>
          </a:prstGeom>
        </p:spPr>
        <p:txBody>
          <a:bodyPr spcFirstLastPara="1" wrap="square" lIns="0" tIns="0" rIns="0" bIns="0" anchor="t" anchorCtr="0">
            <a:noAutofit/>
          </a:bodyPr>
          <a:lstStyle/>
          <a:p>
            <a:pPr marL="101600" indent="0" algn="ctr">
              <a:buNone/>
            </a:pPr>
            <a:r>
              <a:rPr lang="en-US" sz="2200" b="1" dirty="0">
                <a:solidFill>
                  <a:schemeClr val="tx1"/>
                </a:solidFill>
                <a:latin typeface="+mn-lt"/>
              </a:rPr>
              <a:t>Option 2</a:t>
            </a:r>
          </a:p>
          <a:p>
            <a:r>
              <a:rPr lang="en-US" sz="2200" dirty="0">
                <a:latin typeface="+mn-lt"/>
              </a:rPr>
              <a:t>S</a:t>
            </a:r>
            <a:r>
              <a:rPr lang="en-US" sz="2200" i="0" dirty="0">
                <a:effectLst/>
                <a:latin typeface="+mn-lt"/>
              </a:rPr>
              <a:t>ervice provider deploys a </a:t>
            </a:r>
            <a:r>
              <a:rPr lang="en-US" sz="2200" b="1" i="0" dirty="0">
                <a:effectLst/>
                <a:latin typeface="+mn-lt"/>
              </a:rPr>
              <a:t>privileged account management or enterprise password management tool</a:t>
            </a:r>
            <a:r>
              <a:rPr lang="en-US" sz="2200" i="0" dirty="0">
                <a:effectLst/>
                <a:latin typeface="+mn-lt"/>
              </a:rPr>
              <a:t>, to function as an MFA verification method for shared credentials</a:t>
            </a:r>
            <a:endParaRPr lang="en-US" sz="2200" dirty="0">
              <a:latin typeface="+mn-lt"/>
            </a:endParaRPr>
          </a:p>
        </p:txBody>
      </p:sp>
      <p:sp>
        <p:nvSpPr>
          <p:cNvPr id="6" name="Google Shape;896;p93">
            <a:extLst>
              <a:ext uri="{FF2B5EF4-FFF2-40B4-BE49-F238E27FC236}">
                <a16:creationId xmlns:a16="http://schemas.microsoft.com/office/drawing/2014/main" id="{AA1D5000-7818-007E-B780-AC15D2AD8217}"/>
              </a:ext>
            </a:extLst>
          </p:cNvPr>
          <p:cNvSpPr>
            <a:spLocks noChangeAspect="1"/>
          </p:cNvSpPr>
          <p:nvPr/>
        </p:nvSpPr>
        <p:spPr>
          <a:xfrm>
            <a:off x="5623575" y="3178574"/>
            <a:ext cx="914400" cy="914400"/>
          </a:xfrm>
          <a:prstGeom prst="ellipse">
            <a:avLst/>
          </a:prstGeom>
          <a:solidFill>
            <a:srgbClr val="FBBE01"/>
          </a:solidFill>
          <a:ln>
            <a:noFill/>
          </a:ln>
        </p:spPr>
        <p:txBody>
          <a:bodyPr spcFirstLastPara="1" wrap="square" lIns="0" tIns="91425" rIns="0" bIns="91425" anchor="ctr" anchorCtr="0">
            <a:noAutofit/>
          </a:bodyPr>
          <a:lstStyle/>
          <a:p>
            <a:pPr marL="0" lvl="0" indent="0" algn="ctr" rtl="0">
              <a:spcBef>
                <a:spcPts val="0"/>
              </a:spcBef>
              <a:spcAft>
                <a:spcPts val="0"/>
              </a:spcAft>
              <a:buNone/>
            </a:pPr>
            <a:r>
              <a:rPr lang="en" sz="2000" b="1" dirty="0">
                <a:solidFill>
                  <a:srgbClr val="032D60"/>
                </a:solidFill>
                <a:latin typeface="+mn-lt"/>
                <a:ea typeface="Salesforce Sans"/>
                <a:cs typeface="Salesforce Sans"/>
                <a:sym typeface="Salesforce Sans"/>
              </a:rPr>
              <a:t>OR</a:t>
            </a:r>
            <a:endParaRPr sz="2000" b="1" dirty="0">
              <a:solidFill>
                <a:srgbClr val="032D60"/>
              </a:solidFill>
              <a:latin typeface="+mn-lt"/>
              <a:ea typeface="Salesforce Sans"/>
              <a:cs typeface="Salesforce Sans"/>
              <a:sym typeface="Salesforce Sans"/>
            </a:endParaRPr>
          </a:p>
        </p:txBody>
      </p:sp>
    </p:spTree>
    <p:extLst>
      <p:ext uri="{BB962C8B-B14F-4D97-AF65-F5344CB8AC3E}">
        <p14:creationId xmlns:p14="http://schemas.microsoft.com/office/powerpoint/2010/main" val="24943422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001"/>
        <p:cNvGrpSpPr/>
        <p:nvPr/>
      </p:nvGrpSpPr>
      <p:grpSpPr>
        <a:xfrm>
          <a:off x="0" y="0"/>
          <a:ext cx="0" cy="0"/>
          <a:chOff x="0" y="0"/>
          <a:chExt cx="0" cy="0"/>
        </a:xfrm>
      </p:grpSpPr>
      <p:sp>
        <p:nvSpPr>
          <p:cNvPr id="2002" name="Google Shape;2002;p175"/>
          <p:cNvSpPr/>
          <p:nvPr/>
        </p:nvSpPr>
        <p:spPr>
          <a:xfrm>
            <a:off x="100" y="1333425"/>
            <a:ext cx="12242700" cy="5606100"/>
          </a:xfrm>
          <a:prstGeom prst="roundRect">
            <a:avLst>
              <a:gd name="adj" fmla="val 0"/>
            </a:avLst>
          </a:prstGeom>
          <a:solidFill>
            <a:srgbClr val="D9D9D9"/>
          </a:solidFill>
          <a:ln w="9525" cap="flat" cmpd="sng">
            <a:solidFill>
              <a:srgbClr val="D9D9D9"/>
            </a:solidFill>
            <a:prstDash val="solid"/>
            <a:round/>
            <a:headEnd type="none" w="sm" len="sm"/>
            <a:tailEnd type="none" w="sm" len="sm"/>
          </a:ln>
        </p:spPr>
        <p:txBody>
          <a:bodyPr spcFirstLastPara="1" wrap="square" lIns="121875" tIns="121875" rIns="121875" bIns="121875" anchor="ctr" anchorCtr="0">
            <a:noAutofit/>
          </a:bodyPr>
          <a:lstStyle/>
          <a:p>
            <a:pPr marL="0" lvl="0" indent="0" algn="ctr" rtl="0">
              <a:spcBef>
                <a:spcPts val="0"/>
              </a:spcBef>
              <a:spcAft>
                <a:spcPts val="0"/>
              </a:spcAft>
              <a:buNone/>
            </a:pPr>
            <a:endParaRPr sz="1900">
              <a:latin typeface="Salesforce Sans"/>
              <a:ea typeface="Salesforce Sans"/>
              <a:cs typeface="Salesforce Sans"/>
              <a:sym typeface="Salesforce Sans"/>
            </a:endParaRPr>
          </a:p>
        </p:txBody>
      </p:sp>
      <p:sp>
        <p:nvSpPr>
          <p:cNvPr id="2003" name="Google Shape;2003;p175"/>
          <p:cNvSpPr txBox="1">
            <a:spLocks noGrp="1"/>
          </p:cNvSpPr>
          <p:nvPr>
            <p:ph type="title"/>
          </p:nvPr>
        </p:nvSpPr>
        <p:spPr>
          <a:xfrm>
            <a:off x="423675" y="76200"/>
            <a:ext cx="10711200" cy="1048500"/>
          </a:xfrm>
          <a:prstGeom prst="rect">
            <a:avLst/>
          </a:prstGeom>
        </p:spPr>
        <p:txBody>
          <a:bodyPr spcFirstLastPara="1" wrap="square" lIns="121875" tIns="121875" rIns="121875" bIns="121875" anchor="b" anchorCtr="0">
            <a:noAutofit/>
          </a:bodyPr>
          <a:lstStyle/>
          <a:p>
            <a:pPr marL="0" lvl="0" indent="0" algn="l" rtl="0">
              <a:spcBef>
                <a:spcPts val="0"/>
              </a:spcBef>
              <a:spcAft>
                <a:spcPts val="0"/>
              </a:spcAft>
              <a:buNone/>
            </a:pPr>
            <a:r>
              <a:rPr lang="en" dirty="0">
                <a:latin typeface="+mj-lt"/>
              </a:rPr>
              <a:t>MFA Is Enabled By Default: What to Expect</a:t>
            </a:r>
            <a:endParaRPr sz="1900" dirty="0">
              <a:latin typeface="+mj-lt"/>
            </a:endParaRPr>
          </a:p>
        </p:txBody>
      </p:sp>
      <p:pic>
        <p:nvPicPr>
          <p:cNvPr id="2004" name="Google Shape;2004;p175"/>
          <p:cNvPicPr preferRelativeResize="0"/>
          <p:nvPr/>
        </p:nvPicPr>
        <p:blipFill>
          <a:blip r:embed="rId3">
            <a:alphaModFix/>
          </a:blip>
          <a:stretch>
            <a:fillRect/>
          </a:stretch>
        </p:blipFill>
        <p:spPr>
          <a:xfrm>
            <a:off x="4572880" y="1564634"/>
            <a:ext cx="2079572" cy="2630389"/>
          </a:xfrm>
          <a:prstGeom prst="rect">
            <a:avLst/>
          </a:prstGeom>
          <a:noFill/>
          <a:ln w="9525" cap="flat" cmpd="sng">
            <a:solidFill>
              <a:srgbClr val="D9D9D9"/>
            </a:solidFill>
            <a:prstDash val="solid"/>
            <a:round/>
            <a:headEnd type="none" w="sm" len="sm"/>
            <a:tailEnd type="none" w="sm" len="sm"/>
          </a:ln>
          <a:effectLst>
            <a:outerShdw blurRad="57150" dist="19050" dir="5400000" algn="bl" rotWithShape="0">
              <a:srgbClr val="000000">
                <a:alpha val="50000"/>
              </a:srgbClr>
            </a:outerShdw>
          </a:effectLst>
        </p:spPr>
      </p:pic>
      <p:sp>
        <p:nvSpPr>
          <p:cNvPr id="2005" name="Google Shape;2005;p175"/>
          <p:cNvSpPr/>
          <p:nvPr/>
        </p:nvSpPr>
        <p:spPr>
          <a:xfrm>
            <a:off x="6574146" y="5197433"/>
            <a:ext cx="1490100" cy="598500"/>
          </a:xfrm>
          <a:prstGeom prst="roundRect">
            <a:avLst>
              <a:gd name="adj" fmla="val 16667"/>
            </a:avLst>
          </a:prstGeom>
          <a:noFill/>
          <a:ln w="38100" cap="flat" cmpd="sng">
            <a:solidFill>
              <a:srgbClr val="DD7A0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175"/>
          <p:cNvSpPr txBox="1">
            <a:spLocks noGrp="1"/>
          </p:cNvSpPr>
          <p:nvPr>
            <p:ph type="body" idx="2"/>
          </p:nvPr>
        </p:nvSpPr>
        <p:spPr>
          <a:xfrm>
            <a:off x="154650" y="1962600"/>
            <a:ext cx="3742800" cy="4448400"/>
          </a:xfrm>
          <a:prstGeom prst="rect">
            <a:avLst/>
          </a:prstGeom>
        </p:spPr>
        <p:txBody>
          <a:bodyPr spcFirstLastPara="1" wrap="square" lIns="121875" tIns="121875" rIns="121875" bIns="121875" anchor="t" anchorCtr="0">
            <a:noAutofit/>
          </a:bodyPr>
          <a:lstStyle/>
          <a:p>
            <a:pPr marL="609600" lvl="0" indent="-438150" algn="l" rtl="0">
              <a:lnSpc>
                <a:spcPct val="103000"/>
              </a:lnSpc>
              <a:spcBef>
                <a:spcPts val="0"/>
              </a:spcBef>
              <a:spcAft>
                <a:spcPts val="0"/>
              </a:spcAft>
              <a:buClr>
                <a:schemeClr val="accent1"/>
              </a:buClr>
              <a:buSzPts val="2100"/>
              <a:buFont typeface="Arial"/>
              <a:buChar char="●"/>
            </a:pPr>
            <a:r>
              <a:rPr lang="en" sz="2100" dirty="0">
                <a:solidFill>
                  <a:schemeClr val="accent1"/>
                </a:solidFill>
                <a:latin typeface="+mn-lt"/>
              </a:rPr>
              <a:t>When logging in directly, each user is prompted to register for MFA.</a:t>
            </a:r>
            <a:endParaRPr sz="2100" dirty="0">
              <a:solidFill>
                <a:schemeClr val="accent1"/>
              </a:solidFill>
              <a:latin typeface="+mn-lt"/>
            </a:endParaRPr>
          </a:p>
          <a:p>
            <a:pPr marL="609600" lvl="0" indent="-438150" algn="l" rtl="0">
              <a:lnSpc>
                <a:spcPct val="103000"/>
              </a:lnSpc>
              <a:spcBef>
                <a:spcPts val="2000"/>
              </a:spcBef>
              <a:spcAft>
                <a:spcPts val="0"/>
              </a:spcAft>
              <a:buClr>
                <a:schemeClr val="accent1"/>
              </a:buClr>
              <a:buSzPts val="2100"/>
              <a:buFont typeface="Arial"/>
              <a:buChar char="●"/>
            </a:pPr>
            <a:r>
              <a:rPr lang="en" sz="2100" dirty="0">
                <a:solidFill>
                  <a:schemeClr val="accent1"/>
                </a:solidFill>
                <a:latin typeface="+mn-lt"/>
              </a:rPr>
              <a:t>There’s a 30-day grace period </a:t>
            </a:r>
            <a:r>
              <a:rPr lang="en" sz="2100" u="sng" dirty="0">
                <a:solidFill>
                  <a:schemeClr val="accent1"/>
                </a:solidFill>
                <a:latin typeface="+mn-lt"/>
              </a:rPr>
              <a:t>for the org</a:t>
            </a:r>
            <a:r>
              <a:rPr lang="en" sz="2100" dirty="0">
                <a:solidFill>
                  <a:schemeClr val="accent1"/>
                </a:solidFill>
                <a:latin typeface="+mn-lt"/>
              </a:rPr>
              <a:t> where users can skip MFA.</a:t>
            </a:r>
            <a:endParaRPr sz="2100" dirty="0">
              <a:solidFill>
                <a:schemeClr val="accent1"/>
              </a:solidFill>
              <a:latin typeface="+mn-lt"/>
            </a:endParaRPr>
          </a:p>
          <a:p>
            <a:pPr marL="609600" lvl="0" indent="-438150" algn="l" rtl="0">
              <a:lnSpc>
                <a:spcPct val="103000"/>
              </a:lnSpc>
              <a:spcBef>
                <a:spcPts val="2000"/>
              </a:spcBef>
              <a:spcAft>
                <a:spcPts val="0"/>
              </a:spcAft>
              <a:buClr>
                <a:schemeClr val="accent1"/>
              </a:buClr>
              <a:buSzPts val="2100"/>
              <a:buFont typeface="Arial"/>
              <a:buChar char="●"/>
            </a:pPr>
            <a:r>
              <a:rPr lang="en" sz="2100" dirty="0">
                <a:solidFill>
                  <a:schemeClr val="accent1"/>
                </a:solidFill>
                <a:latin typeface="+mn-lt"/>
              </a:rPr>
              <a:t>After the grace period ends, users must use MFA to get access.</a:t>
            </a:r>
            <a:endParaRPr sz="2100" dirty="0">
              <a:solidFill>
                <a:schemeClr val="accent1"/>
              </a:solidFill>
              <a:latin typeface="+mn-lt"/>
            </a:endParaRPr>
          </a:p>
          <a:p>
            <a:pPr marL="0" lvl="0" indent="0" algn="l" rtl="0">
              <a:spcBef>
                <a:spcPts val="2000"/>
              </a:spcBef>
              <a:spcAft>
                <a:spcPts val="0"/>
              </a:spcAft>
              <a:buNone/>
            </a:pPr>
            <a:endParaRPr sz="1500" dirty="0">
              <a:solidFill>
                <a:schemeClr val="accent1"/>
              </a:solidFill>
              <a:latin typeface="Arial"/>
              <a:ea typeface="Arial"/>
              <a:cs typeface="Arial"/>
              <a:sym typeface="Arial"/>
            </a:endParaRPr>
          </a:p>
          <a:p>
            <a:pPr marL="0" lvl="0" indent="0" algn="l" rtl="0">
              <a:spcBef>
                <a:spcPts val="500"/>
              </a:spcBef>
              <a:spcAft>
                <a:spcPts val="900"/>
              </a:spcAft>
              <a:buNone/>
            </a:pPr>
            <a:endParaRPr sz="1900" dirty="0">
              <a:solidFill>
                <a:schemeClr val="accent1"/>
              </a:solidFill>
            </a:endParaRPr>
          </a:p>
        </p:txBody>
      </p:sp>
      <p:sp>
        <p:nvSpPr>
          <p:cNvPr id="2007" name="Google Shape;2007;p175"/>
          <p:cNvSpPr/>
          <p:nvPr/>
        </p:nvSpPr>
        <p:spPr>
          <a:xfrm>
            <a:off x="9074550" y="2531250"/>
            <a:ext cx="2879400" cy="3311100"/>
          </a:xfrm>
          <a:prstGeom prst="roundRect">
            <a:avLst>
              <a:gd name="adj" fmla="val 16667"/>
            </a:avLst>
          </a:prstGeom>
          <a:solidFill>
            <a:schemeClr val="dk2"/>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ctr" rtl="0">
              <a:spcBef>
                <a:spcPts val="0"/>
              </a:spcBef>
              <a:spcAft>
                <a:spcPts val="0"/>
              </a:spcAft>
              <a:buNone/>
            </a:pPr>
            <a:r>
              <a:rPr lang="en" sz="1600" b="1" dirty="0">
                <a:solidFill>
                  <a:schemeClr val="lt1"/>
                </a:solidFill>
                <a:latin typeface="+mn-lt"/>
                <a:ea typeface="Salesforce Sans"/>
                <a:cs typeface="Salesforce Sans"/>
                <a:sym typeface="Salesforce Sans"/>
              </a:rPr>
              <a:t>Need More Time To Get Ready for MFA?</a:t>
            </a:r>
            <a:endParaRPr sz="1600" b="1" dirty="0">
              <a:solidFill>
                <a:schemeClr val="lt1"/>
              </a:solidFill>
              <a:latin typeface="+mn-lt"/>
              <a:ea typeface="Salesforce Sans"/>
              <a:cs typeface="Salesforce Sans"/>
              <a:sym typeface="Salesforce Sans"/>
            </a:endParaRPr>
          </a:p>
          <a:p>
            <a:pPr marL="0" lvl="0" indent="0" algn="ctr" rtl="0">
              <a:spcBef>
                <a:spcPts val="800"/>
              </a:spcBef>
              <a:spcAft>
                <a:spcPts val="0"/>
              </a:spcAft>
              <a:buNone/>
            </a:pPr>
            <a:r>
              <a:rPr lang="en" sz="1600" dirty="0">
                <a:solidFill>
                  <a:schemeClr val="lt1"/>
                </a:solidFill>
                <a:latin typeface="+mn-lt"/>
                <a:ea typeface="Salesforce Sans"/>
                <a:cs typeface="Salesforce Sans"/>
                <a:sym typeface="Salesforce Sans"/>
              </a:rPr>
              <a:t>Salesforce admins can temporarily disable MFA.</a:t>
            </a:r>
            <a:endParaRPr sz="1600" dirty="0">
              <a:solidFill>
                <a:schemeClr val="lt1"/>
              </a:solidFill>
              <a:latin typeface="+mn-lt"/>
              <a:ea typeface="Salesforce Sans"/>
              <a:cs typeface="Salesforce Sans"/>
              <a:sym typeface="Salesforce Sans"/>
            </a:endParaRPr>
          </a:p>
          <a:p>
            <a:pPr marL="0" lvl="0" indent="0" algn="ctr" rtl="0">
              <a:spcBef>
                <a:spcPts val="800"/>
              </a:spcBef>
              <a:spcAft>
                <a:spcPts val="0"/>
              </a:spcAft>
              <a:buNone/>
            </a:pPr>
            <a:r>
              <a:rPr lang="en" sz="1600" dirty="0">
                <a:solidFill>
                  <a:schemeClr val="lt1"/>
                </a:solidFill>
                <a:latin typeface="+mn-lt"/>
                <a:ea typeface="Salesforce Sans"/>
                <a:cs typeface="Salesforce Sans"/>
                <a:sym typeface="Salesforce Sans"/>
              </a:rPr>
              <a:t>BUT: admins see periodic in-app warnings until MFA is re-enabled. </a:t>
            </a:r>
            <a:r>
              <a:rPr lang="en" sz="1600" i="1" dirty="0">
                <a:solidFill>
                  <a:schemeClr val="lt1"/>
                </a:solidFill>
                <a:latin typeface="+mn-lt"/>
                <a:ea typeface="Salesforce Sans"/>
                <a:cs typeface="Salesforce Sans"/>
                <a:sym typeface="Salesforce Sans"/>
              </a:rPr>
              <a:t>(effective Summer ‘24)</a:t>
            </a:r>
            <a:endParaRPr sz="1600" i="1" dirty="0">
              <a:solidFill>
                <a:schemeClr val="lt1"/>
              </a:solidFill>
              <a:latin typeface="+mn-lt"/>
              <a:ea typeface="Salesforce Sans"/>
              <a:cs typeface="Salesforce Sans"/>
              <a:sym typeface="Salesforce Sans"/>
            </a:endParaRPr>
          </a:p>
        </p:txBody>
      </p:sp>
      <p:sp>
        <p:nvSpPr>
          <p:cNvPr id="2008" name="Google Shape;2008;p175"/>
          <p:cNvSpPr/>
          <p:nvPr/>
        </p:nvSpPr>
        <p:spPr>
          <a:xfrm>
            <a:off x="4572875" y="1564625"/>
            <a:ext cx="2079600" cy="2630400"/>
          </a:xfrm>
          <a:prstGeom prst="rect">
            <a:avLst/>
          </a:prstGeom>
          <a:noFill/>
          <a:ln w="9525" cap="flat" cmpd="sng">
            <a:solidFill>
              <a:srgbClr val="22222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alesforce Sans"/>
              <a:ea typeface="Salesforce Sans"/>
              <a:cs typeface="Salesforce Sans"/>
              <a:sym typeface="Salesforce Sans"/>
            </a:endParaRPr>
          </a:p>
        </p:txBody>
      </p:sp>
      <p:pic>
        <p:nvPicPr>
          <p:cNvPr id="2009" name="Google Shape;2009;p175"/>
          <p:cNvPicPr preferRelativeResize="0"/>
          <p:nvPr/>
        </p:nvPicPr>
        <p:blipFill>
          <a:blip r:embed="rId4">
            <a:alphaModFix/>
          </a:blip>
          <a:stretch>
            <a:fillRect/>
          </a:stretch>
        </p:blipFill>
        <p:spPr>
          <a:xfrm>
            <a:off x="6113453" y="1899776"/>
            <a:ext cx="2411403" cy="4786456"/>
          </a:xfrm>
          <a:prstGeom prst="rect">
            <a:avLst/>
          </a:prstGeom>
          <a:noFill/>
          <a:ln>
            <a:noFill/>
          </a:ln>
          <a:effectLst>
            <a:outerShdw blurRad="57150" dist="19050" dir="5400000" algn="bl" rotWithShape="0">
              <a:srgbClr val="000000">
                <a:alpha val="50000"/>
              </a:srgbClr>
            </a:outerShdw>
          </a:effectLst>
        </p:spPr>
      </p:pic>
      <p:pic>
        <p:nvPicPr>
          <p:cNvPr id="2010" name="Google Shape;2010;p175" descr="ASTRO_Trailblazer_HoldingRightHand_SFS20_LR.png"/>
          <p:cNvPicPr preferRelativeResize="0"/>
          <p:nvPr/>
        </p:nvPicPr>
        <p:blipFill rotWithShape="1">
          <a:blip r:embed="rId5">
            <a:alphaModFix/>
          </a:blip>
          <a:srcRect/>
          <a:stretch/>
        </p:blipFill>
        <p:spPr>
          <a:xfrm>
            <a:off x="4055930" y="3864864"/>
            <a:ext cx="2444790" cy="296341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MFA Verification Methods and the User Experience</a:t>
            </a:r>
            <a:endParaRPr dirty="0">
              <a:solidFill>
                <a:schemeClr val="accent1"/>
              </a:solidFill>
              <a:latin typeface="+mj-lt"/>
            </a:endParaRPr>
          </a:p>
        </p:txBody>
      </p:sp>
    </p:spTree>
    <p:extLst>
      <p:ext uri="{BB962C8B-B14F-4D97-AF65-F5344CB8AC3E}">
        <p14:creationId xmlns:p14="http://schemas.microsoft.com/office/powerpoint/2010/main" val="1259469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8"/>
        <p:cNvGrpSpPr/>
        <p:nvPr/>
      </p:nvGrpSpPr>
      <p:grpSpPr>
        <a:xfrm>
          <a:off x="0" y="0"/>
          <a:ext cx="0" cy="0"/>
          <a:chOff x="0" y="0"/>
          <a:chExt cx="0" cy="0"/>
        </a:xfrm>
      </p:grpSpPr>
      <p:sp>
        <p:nvSpPr>
          <p:cNvPr id="10" name="Google Shape;1144;p157">
            <a:extLst>
              <a:ext uri="{FF2B5EF4-FFF2-40B4-BE49-F238E27FC236}">
                <a16:creationId xmlns:a16="http://schemas.microsoft.com/office/drawing/2014/main" id="{0B20E754-D147-FDAB-2B72-5A928159B39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Strong Verification Methods for MFA</a:t>
            </a:r>
            <a:endParaRPr sz="3200" b="1" dirty="0">
              <a:solidFill>
                <a:schemeClr val="accent1"/>
              </a:solidFill>
              <a:latin typeface="+mj-lt"/>
              <a:ea typeface="Salesforce Sans"/>
              <a:cs typeface="Salesforce Sans"/>
              <a:sym typeface="Salesforce Sans"/>
            </a:endParaRPr>
          </a:p>
        </p:txBody>
      </p:sp>
      <p:sp>
        <p:nvSpPr>
          <p:cNvPr id="11" name="Google Shape;1145;p157">
            <a:extLst>
              <a:ext uri="{FF2B5EF4-FFF2-40B4-BE49-F238E27FC236}">
                <a16:creationId xmlns:a16="http://schemas.microsoft.com/office/drawing/2014/main" id="{6F5DD3C2-AD74-A614-3FAD-1183CB40E9BB}"/>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Available types of verification methods</a:t>
            </a:r>
            <a:endParaRPr sz="2400" strike="sngStrike" dirty="0">
              <a:solidFill>
                <a:schemeClr val="accent1"/>
              </a:solidFill>
              <a:latin typeface="+mj-lt"/>
              <a:ea typeface="Salesforce Sans"/>
              <a:cs typeface="Salesforce Sans"/>
              <a:sym typeface="Salesforce Sans"/>
            </a:endParaRPr>
          </a:p>
        </p:txBody>
      </p:sp>
      <p:sp>
        <p:nvSpPr>
          <p:cNvPr id="12" name="Google Shape;1150;p157">
            <a:extLst>
              <a:ext uri="{FF2B5EF4-FFF2-40B4-BE49-F238E27FC236}">
                <a16:creationId xmlns:a16="http://schemas.microsoft.com/office/drawing/2014/main" id="{8F912ACA-521D-DD5C-F07B-CD55D23AD8F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3" name="Google Shape;1150;p157">
            <a:extLst>
              <a:ext uri="{FF2B5EF4-FFF2-40B4-BE49-F238E27FC236}">
                <a16:creationId xmlns:a16="http://schemas.microsoft.com/office/drawing/2014/main" id="{56A57EF9-D697-C235-2568-DDE88B0902C7}"/>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14" name="Google Shape;1165;p157">
            <a:extLst>
              <a:ext uri="{FF2B5EF4-FFF2-40B4-BE49-F238E27FC236}">
                <a16:creationId xmlns:a16="http://schemas.microsoft.com/office/drawing/2014/main" id="{F9E944F5-6A22-4201-681A-4E772843C3D0}"/>
              </a:ext>
            </a:extLst>
          </p:cNvPr>
          <p:cNvGrpSpPr/>
          <p:nvPr/>
        </p:nvGrpSpPr>
        <p:grpSpPr>
          <a:xfrm>
            <a:off x="9242224" y="2705422"/>
            <a:ext cx="2742617" cy="2743226"/>
            <a:chOff x="7009601" y="2029117"/>
            <a:chExt cx="2057477" cy="2057471"/>
          </a:xfrm>
        </p:grpSpPr>
        <p:sp>
          <p:nvSpPr>
            <p:cNvPr id="15" name="Google Shape;1166;p157">
              <a:extLst>
                <a:ext uri="{FF2B5EF4-FFF2-40B4-BE49-F238E27FC236}">
                  <a16:creationId xmlns:a16="http://schemas.microsoft.com/office/drawing/2014/main" id="{3227D4AE-0732-D37F-B92F-40134A92B856}"/>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16" name="Google Shape;1167;p157">
              <a:extLst>
                <a:ext uri="{FF2B5EF4-FFF2-40B4-BE49-F238E27FC236}">
                  <a16:creationId xmlns:a16="http://schemas.microsoft.com/office/drawing/2014/main" id="{D0839A85-7AE5-691C-260B-DE8C7984244D}"/>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17" name="Google Shape;1168;p157">
              <a:extLst>
                <a:ext uri="{FF2B5EF4-FFF2-40B4-BE49-F238E27FC236}">
                  <a16:creationId xmlns:a16="http://schemas.microsoft.com/office/drawing/2014/main" id="{4B545AE4-644E-3DC1-79F5-8498228CB067}"/>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SMS (Text) verification</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Phone call verification </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Email verification</a:t>
              </a:r>
              <a:endParaRPr sz="1300" dirty="0">
                <a:latin typeface="+mn-lt"/>
              </a:endParaRPr>
            </a:p>
          </p:txBody>
        </p:sp>
        <p:sp>
          <p:nvSpPr>
            <p:cNvPr id="18" name="Google Shape;1169;p157">
              <a:extLst>
                <a:ext uri="{FF2B5EF4-FFF2-40B4-BE49-F238E27FC236}">
                  <a16:creationId xmlns:a16="http://schemas.microsoft.com/office/drawing/2014/main" id="{FAE183F8-7EC5-1EE2-6B62-625B86CB4E59}"/>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en-US" sz="1600" b="1" dirty="0">
                  <a:solidFill>
                    <a:srgbClr val="FFFFFF"/>
                  </a:solidFill>
                  <a:latin typeface="+mn-lt"/>
                  <a:ea typeface="Salesforce Sans"/>
                  <a:cs typeface="Salesforce Sans"/>
                  <a:sym typeface="Salesforce Sans"/>
                </a:rPr>
                <a:t>Not Supported</a:t>
              </a:r>
              <a:endParaRPr sz="1600" b="1" dirty="0">
                <a:latin typeface="+mn-lt"/>
              </a:endParaRPr>
            </a:p>
          </p:txBody>
        </p:sp>
        <p:pic>
          <p:nvPicPr>
            <p:cNvPr id="19" name="Google Shape;1170;p157">
              <a:extLst>
                <a:ext uri="{FF2B5EF4-FFF2-40B4-BE49-F238E27FC236}">
                  <a16:creationId xmlns:a16="http://schemas.microsoft.com/office/drawing/2014/main" id="{31ADEE00-32DE-7440-DFDE-BD975EA5C019}"/>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20" name="Google Shape;1171;p157">
              <a:extLst>
                <a:ext uri="{FF2B5EF4-FFF2-40B4-BE49-F238E27FC236}">
                  <a16:creationId xmlns:a16="http://schemas.microsoft.com/office/drawing/2014/main" id="{EB651CA8-01D9-B436-838D-01286498F589}"/>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21" name="Google Shape;1172;p157">
              <a:extLst>
                <a:ext uri="{FF2B5EF4-FFF2-40B4-BE49-F238E27FC236}">
                  <a16:creationId xmlns:a16="http://schemas.microsoft.com/office/drawing/2014/main" id="{D0614351-14C4-9B96-F3AD-EB61B74F3C6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22" name="Google Shape;1173;p157">
              <a:extLst>
                <a:ext uri="{FF2B5EF4-FFF2-40B4-BE49-F238E27FC236}">
                  <a16:creationId xmlns:a16="http://schemas.microsoft.com/office/drawing/2014/main" id="{C86254F7-B35D-ADB8-25B3-E87123E8588D}"/>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23" name="Google Shape;1150;p157">
            <a:extLst>
              <a:ext uri="{FF2B5EF4-FFF2-40B4-BE49-F238E27FC236}">
                <a16:creationId xmlns:a16="http://schemas.microsoft.com/office/drawing/2014/main" id="{FBB216AE-5BBB-82FC-D389-2BA7BDC42C60}"/>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24" name="Google Shape;1150;p157">
            <a:extLst>
              <a:ext uri="{FF2B5EF4-FFF2-40B4-BE49-F238E27FC236}">
                <a16:creationId xmlns:a16="http://schemas.microsoft.com/office/drawing/2014/main" id="{D09127C0-1701-74C1-F444-65E7AE1809D4}"/>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25" name="Google Shape;1164;p157">
            <a:extLst>
              <a:ext uri="{FF2B5EF4-FFF2-40B4-BE49-F238E27FC236}">
                <a16:creationId xmlns:a16="http://schemas.microsoft.com/office/drawing/2014/main" id="{1D9AAA6C-0320-E6DF-4F26-274AECDCF01B}"/>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26" name="Google Shape;1156;p157">
            <a:extLst>
              <a:ext uri="{FF2B5EF4-FFF2-40B4-BE49-F238E27FC236}">
                <a16:creationId xmlns:a16="http://schemas.microsoft.com/office/drawing/2014/main" id="{18A03177-D239-D75D-4E8A-DFC181FFE29D}"/>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Salesforce Authenticator</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Mobile App</a:t>
            </a:r>
            <a:endParaRPr sz="2000" dirty="0">
              <a:solidFill>
                <a:srgbClr val="FFFFFF"/>
              </a:solidFill>
              <a:latin typeface="+mn-lt"/>
              <a:ea typeface="Salesforce Sans"/>
              <a:cs typeface="Salesforce Sans"/>
              <a:sym typeface="Salesforce Sans"/>
            </a:endParaRPr>
          </a:p>
        </p:txBody>
      </p:sp>
      <p:sp>
        <p:nvSpPr>
          <p:cNvPr id="27" name="Google Shape;1160;p157">
            <a:extLst>
              <a:ext uri="{FF2B5EF4-FFF2-40B4-BE49-F238E27FC236}">
                <a16:creationId xmlns:a16="http://schemas.microsoft.com/office/drawing/2014/main" id="{F2412491-FA7C-4070-3352-F7F330A706F2}"/>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Fast</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free authentication</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mn-lt"/>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mn-lt"/>
              <a:ea typeface="Salesforce Sans"/>
              <a:cs typeface="Salesforce Sans"/>
              <a:sym typeface="Salesforce Sans"/>
            </a:endParaRPr>
          </a:p>
        </p:txBody>
      </p:sp>
      <p:sp>
        <p:nvSpPr>
          <p:cNvPr id="28" name="Google Shape;1158;p157">
            <a:extLst>
              <a:ext uri="{FF2B5EF4-FFF2-40B4-BE49-F238E27FC236}">
                <a16:creationId xmlns:a16="http://schemas.microsoft.com/office/drawing/2014/main" id="{4CB91ABC-DEB4-6866-8A30-51034EC4E08A}"/>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Third-Party Authenticator </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Apps</a:t>
            </a:r>
            <a:endParaRPr sz="2000" dirty="0">
              <a:solidFill>
                <a:srgbClr val="FFFFFF"/>
              </a:solidFill>
              <a:latin typeface="+mn-lt"/>
              <a:ea typeface="Salesforce Sans"/>
              <a:cs typeface="Salesforce Sans"/>
              <a:sym typeface="Salesforce Sans"/>
            </a:endParaRPr>
          </a:p>
        </p:txBody>
      </p:sp>
      <p:sp>
        <p:nvSpPr>
          <p:cNvPr id="29" name="Google Shape;1161;p157">
            <a:extLst>
              <a:ext uri="{FF2B5EF4-FFF2-40B4-BE49-F238E27FC236}">
                <a16:creationId xmlns:a16="http://schemas.microsoft.com/office/drawing/2014/main" id="{0370706B-4E37-9A54-3B68-645F7BD334A8}"/>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Microsoft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Authy</a:t>
            </a:r>
            <a:endParaRPr sz="1100" dirty="0">
              <a:latin typeface="+mn-lt"/>
            </a:endParaRPr>
          </a:p>
        </p:txBody>
      </p:sp>
      <p:pic>
        <p:nvPicPr>
          <p:cNvPr id="30" name="Google Shape;1163;p157">
            <a:extLst>
              <a:ext uri="{FF2B5EF4-FFF2-40B4-BE49-F238E27FC236}">
                <a16:creationId xmlns:a16="http://schemas.microsoft.com/office/drawing/2014/main" id="{290BB8DD-4725-0C15-DB48-C8C79874F1ED}"/>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31" name="Google Shape;1159;p157">
            <a:extLst>
              <a:ext uri="{FF2B5EF4-FFF2-40B4-BE49-F238E27FC236}">
                <a16:creationId xmlns:a16="http://schemas.microsoft.com/office/drawing/2014/main" id="{DF841EB8-CF8B-17C8-915A-281FA3225A52}"/>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Security Keys</a:t>
            </a:r>
            <a:endParaRPr sz="2000" dirty="0">
              <a:latin typeface="+mn-lt"/>
            </a:endParaRPr>
          </a:p>
        </p:txBody>
      </p:sp>
      <p:sp>
        <p:nvSpPr>
          <p:cNvPr id="32" name="Google Shape;1162;p157">
            <a:extLst>
              <a:ext uri="{FF2B5EF4-FFF2-40B4-BE49-F238E27FC236}">
                <a16:creationId xmlns:a16="http://schemas.microsoft.com/office/drawing/2014/main" id="{AF4668FB-D115-B72A-B09E-CD7B8A887797}"/>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Yubico’s YubiKey</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Google’s Titan Security Key</a:t>
            </a:r>
            <a:endParaRPr sz="1100" dirty="0">
              <a:solidFill>
                <a:srgbClr val="FFFFFF"/>
              </a:solidFill>
              <a:latin typeface="+mn-lt"/>
              <a:ea typeface="Salesforce Sans"/>
              <a:cs typeface="Salesforce Sans"/>
              <a:sym typeface="Salesforce Sans"/>
            </a:endParaRPr>
          </a:p>
        </p:txBody>
      </p:sp>
      <p:pic>
        <p:nvPicPr>
          <p:cNvPr id="33" name="Picture 22">
            <a:extLst>
              <a:ext uri="{FF2B5EF4-FFF2-40B4-BE49-F238E27FC236}">
                <a16:creationId xmlns:a16="http://schemas.microsoft.com/office/drawing/2014/main" id="{E8FECFFB-11B6-3706-5E43-799E6BC1ACA6}"/>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4" name="Google Shape;1159;p157">
            <a:extLst>
              <a:ext uri="{FF2B5EF4-FFF2-40B4-BE49-F238E27FC236}">
                <a16:creationId xmlns:a16="http://schemas.microsoft.com/office/drawing/2014/main" id="{266CDCD6-6D7D-3E68-10C5-B27826866D9E}"/>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Built-In Authenticators</a:t>
            </a:r>
            <a:endParaRPr sz="2000" dirty="0">
              <a:latin typeface="+mn-lt"/>
            </a:endParaRPr>
          </a:p>
        </p:txBody>
      </p:sp>
      <p:sp>
        <p:nvSpPr>
          <p:cNvPr id="35" name="Google Shape;1161;p157">
            <a:extLst>
              <a:ext uri="{FF2B5EF4-FFF2-40B4-BE49-F238E27FC236}">
                <a16:creationId xmlns:a16="http://schemas.microsoft.com/office/drawing/2014/main" id="{EBA7836D-F958-FDAD-350A-05BCA2B12E30}"/>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en-US" sz="1100" dirty="0">
                <a:solidFill>
                  <a:schemeClr val="bg1"/>
                </a:solidFill>
                <a:latin typeface="+mn-lt"/>
              </a:rPr>
              <a:t>Desktop + mobile device biometric systems, such as: </a:t>
            </a:r>
          </a:p>
          <a:p>
            <a:pPr algn="ctr" fontAlgn="base"/>
            <a:r>
              <a:rPr lang="en-US" sz="1100" dirty="0">
                <a:solidFill>
                  <a:schemeClr val="bg1"/>
                </a:solidFill>
                <a:latin typeface="+mn-lt"/>
              </a:rPr>
              <a:t>Windows Hello</a:t>
            </a:r>
          </a:p>
          <a:p>
            <a:pPr algn="ctr" fontAlgn="base"/>
            <a:r>
              <a:rPr lang="en-US" sz="1100" dirty="0">
                <a:solidFill>
                  <a:schemeClr val="bg1"/>
                </a:solidFill>
                <a:latin typeface="+mn-lt"/>
              </a:rPr>
              <a:t>Touch ID</a:t>
            </a:r>
          </a:p>
          <a:p>
            <a:pPr algn="ctr" fontAlgn="base"/>
            <a:r>
              <a:rPr lang="en-US" sz="1100" dirty="0">
                <a:solidFill>
                  <a:schemeClr val="bg1"/>
                </a:solidFill>
                <a:latin typeface="+mn-lt"/>
              </a:rPr>
              <a:t>Face ID</a:t>
            </a:r>
          </a:p>
        </p:txBody>
      </p:sp>
      <p:pic>
        <p:nvPicPr>
          <p:cNvPr id="36" name="Picture 2">
            <a:extLst>
              <a:ext uri="{FF2B5EF4-FFF2-40B4-BE49-F238E27FC236}">
                <a16:creationId xmlns:a16="http://schemas.microsoft.com/office/drawing/2014/main" id="{98F56292-6798-EC97-C0E2-1B20BC2C815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a:extLst>
              <a:ext uri="{FF2B5EF4-FFF2-40B4-BE49-F238E27FC236}">
                <a16:creationId xmlns:a16="http://schemas.microsoft.com/office/drawing/2014/main" id="{B306CA4B-8E81-C796-40C1-50ED0F7B26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FFDC8639-A51C-C16A-08A1-D7E8ECFCF4B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43"/>
        <p:cNvGrpSpPr/>
        <p:nvPr/>
      </p:nvGrpSpPr>
      <p:grpSpPr>
        <a:xfrm>
          <a:off x="0" y="0"/>
          <a:ext cx="0" cy="0"/>
          <a:chOff x="0" y="0"/>
          <a:chExt cx="0" cy="0"/>
        </a:xfrm>
      </p:grpSpPr>
      <p:sp>
        <p:nvSpPr>
          <p:cNvPr id="10" name="Google Shape;1307;p164">
            <a:extLst>
              <a:ext uri="{FF2B5EF4-FFF2-40B4-BE49-F238E27FC236}">
                <a16:creationId xmlns:a16="http://schemas.microsoft.com/office/drawing/2014/main" id="{57621921-4AE1-A0E9-0460-3A55EECB2FF6}"/>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Salesforce Authenticator</a:t>
            </a:r>
            <a:endParaRPr sz="3200" b="1" dirty="0">
              <a:solidFill>
                <a:schemeClr val="accent1"/>
              </a:solidFill>
              <a:latin typeface="+mj-lt"/>
              <a:ea typeface="Salesforce Sans"/>
              <a:cs typeface="Salesforce Sans"/>
              <a:sym typeface="Salesforce Sans"/>
            </a:endParaRPr>
          </a:p>
        </p:txBody>
      </p:sp>
      <p:sp>
        <p:nvSpPr>
          <p:cNvPr id="11" name="Google Shape;1308;p164">
            <a:extLst>
              <a:ext uri="{FF2B5EF4-FFF2-40B4-BE49-F238E27FC236}">
                <a16:creationId xmlns:a16="http://schemas.microsoft.com/office/drawing/2014/main" id="{B5E3AD49-906E-821F-9017-7D055AF00FE0}"/>
              </a:ext>
            </a:extLst>
          </p:cNvPr>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2000" b="1" dirty="0">
                <a:solidFill>
                  <a:srgbClr val="59575C"/>
                </a:solidFill>
                <a:latin typeface="+mn-lt"/>
                <a:ea typeface="Salesforce Sans"/>
                <a:cs typeface="Salesforce Sans"/>
                <a:sym typeface="Salesforce Sans"/>
              </a:rPr>
              <a:t>Salesforce Authenticator </a:t>
            </a:r>
            <a:r>
              <a:rPr lang="en-US" sz="2000" dirty="0">
                <a:solidFill>
                  <a:srgbClr val="59575C"/>
                </a:solidFill>
                <a:latin typeface="+mn-lt"/>
                <a:ea typeface="Salesforce Sans"/>
                <a:cs typeface="Salesforce Sans"/>
                <a:sym typeface="Salesforce Sans"/>
              </a:rPr>
              <a:t>is a mobile app that can be used with MFA in your Salesforce org or tenant, driving a seamless user experience for your end users.</a:t>
            </a:r>
            <a:endParaRPr sz="20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b="1" dirty="0">
                <a:solidFill>
                  <a:srgbClr val="1C4587"/>
                </a:solidFill>
                <a:latin typeface="+mn-lt"/>
                <a:ea typeface="Salesforce Sans"/>
                <a:cs typeface="Salesforce Sans"/>
                <a:sym typeface="Salesforce Sans"/>
              </a:rPr>
              <a:t>Salesforce Authenticator tells the user:</a:t>
            </a:r>
            <a:endParaRPr sz="2000" b="1" dirty="0">
              <a:solidFill>
                <a:srgbClr val="1C4587"/>
              </a:solidFill>
              <a:latin typeface="+mn-lt"/>
              <a:ea typeface="Salesforce Sans"/>
              <a:cs typeface="Salesforce Sans"/>
              <a:sym typeface="Salesforce Sans"/>
            </a:endParaRPr>
          </a:p>
          <a:p>
            <a:pPr marL="749300" lvl="0" indent="-342900" algn="l" rtl="0">
              <a:spcBef>
                <a:spcPts val="3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action</a:t>
            </a:r>
            <a:r>
              <a:rPr lang="en-US" sz="1600" dirty="0">
                <a:solidFill>
                  <a:srgbClr val="59575C"/>
                </a:solidFill>
                <a:latin typeface="+mn-lt"/>
                <a:ea typeface="Salesforce Sans"/>
                <a:cs typeface="Salesforce Sans"/>
                <a:sym typeface="Salesforce Sans"/>
              </a:rPr>
              <a:t> needs to be approved</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user</a:t>
            </a:r>
            <a:r>
              <a:rPr lang="en-US" sz="1600" dirty="0">
                <a:solidFill>
                  <a:srgbClr val="59575C"/>
                </a:solidFill>
                <a:latin typeface="+mn-lt"/>
                <a:ea typeface="Salesforce Sans"/>
                <a:cs typeface="Salesforce Sans"/>
                <a:sym typeface="Salesforce Sans"/>
              </a:rPr>
              <a:t> is requesting the action</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which </a:t>
            </a:r>
            <a:r>
              <a:rPr lang="en-US" sz="1600" b="1" dirty="0">
                <a:solidFill>
                  <a:srgbClr val="59575C"/>
                </a:solidFill>
                <a:latin typeface="+mn-lt"/>
                <a:ea typeface="Salesforce Sans"/>
                <a:cs typeface="Salesforce Sans"/>
                <a:sym typeface="Salesforce Sans"/>
              </a:rPr>
              <a:t>service</a:t>
            </a:r>
            <a:r>
              <a:rPr lang="en-US" sz="1600" dirty="0">
                <a:solidFill>
                  <a:srgbClr val="59575C"/>
                </a:solidFill>
                <a:latin typeface="+mn-lt"/>
                <a:ea typeface="Salesforce Sans"/>
                <a:cs typeface="Salesforce Sans"/>
                <a:sym typeface="Salesforce Sans"/>
              </a:rPr>
              <a:t> is the requested action coming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device</a:t>
            </a:r>
            <a:r>
              <a:rPr lang="en-US" sz="1600" dirty="0">
                <a:solidFill>
                  <a:srgbClr val="59575C"/>
                </a:solidFill>
                <a:latin typeface="+mn-lt"/>
                <a:ea typeface="Salesforce Sans"/>
                <a:cs typeface="Salesforce Sans"/>
                <a:sym typeface="Salesforce Sans"/>
              </a:rPr>
              <a:t> the user is using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what </a:t>
            </a:r>
            <a:r>
              <a:rPr lang="en-US" sz="1600" b="1" dirty="0">
                <a:solidFill>
                  <a:srgbClr val="59575C"/>
                </a:solidFill>
                <a:latin typeface="+mn-lt"/>
                <a:ea typeface="Salesforce Sans"/>
                <a:cs typeface="Salesforce Sans"/>
                <a:sym typeface="Salesforce Sans"/>
              </a:rPr>
              <a:t>location</a:t>
            </a:r>
            <a:r>
              <a:rPr lang="en-US" sz="1600" dirty="0">
                <a:solidFill>
                  <a:srgbClr val="59575C"/>
                </a:solidFill>
                <a:latin typeface="+mn-lt"/>
                <a:ea typeface="Salesforce Sans"/>
                <a:cs typeface="Salesforce Sans"/>
                <a:sym typeface="Salesforce Sans"/>
              </a:rPr>
              <a:t> would the user approve or deny this request</a:t>
            </a:r>
            <a:endParaRPr sz="16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dirty="0">
                <a:solidFill>
                  <a:srgbClr val="59575C"/>
                </a:solidFill>
                <a:latin typeface="+mn-lt"/>
                <a:ea typeface="Salesforce Sans"/>
                <a:cs typeface="Salesforce Sans"/>
                <a:sym typeface="Salesforce Sans"/>
              </a:rPr>
              <a:t>With this information, the user can simply tap the "Approve" or "Deny" button to execute the decision, completing authentication quickly as part of their login process.</a:t>
            </a:r>
            <a:endParaRPr sz="20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2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 name="Google Shape;1309;p164">
            <a:extLst>
              <a:ext uri="{FF2B5EF4-FFF2-40B4-BE49-F238E27FC236}">
                <a16:creationId xmlns:a16="http://schemas.microsoft.com/office/drawing/2014/main" id="{599F3F83-F005-24A7-C103-0498145753CA}"/>
              </a:ext>
            </a:extLst>
          </p:cNvPr>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Fast, frictionless, free authentication</a:t>
            </a:r>
            <a:endParaRPr sz="2400" dirty="0">
              <a:solidFill>
                <a:schemeClr val="accent1"/>
              </a:solidFill>
              <a:latin typeface="+mj-lt"/>
              <a:ea typeface="Salesforce Sans"/>
              <a:cs typeface="Salesforce Sans"/>
              <a:sym typeface="Salesforce Sans"/>
            </a:endParaRPr>
          </a:p>
        </p:txBody>
      </p:sp>
      <p:grpSp>
        <p:nvGrpSpPr>
          <p:cNvPr id="13" name="Google Shape;1310;p164">
            <a:extLst>
              <a:ext uri="{FF2B5EF4-FFF2-40B4-BE49-F238E27FC236}">
                <a16:creationId xmlns:a16="http://schemas.microsoft.com/office/drawing/2014/main" id="{BCE40F94-C0F1-6E06-A4D2-6AAC89F828E4}"/>
              </a:ext>
            </a:extLst>
          </p:cNvPr>
          <p:cNvGrpSpPr/>
          <p:nvPr/>
        </p:nvGrpSpPr>
        <p:grpSpPr>
          <a:xfrm>
            <a:off x="7574651" y="720799"/>
            <a:ext cx="3811284" cy="5938726"/>
            <a:chOff x="5836401" y="470632"/>
            <a:chExt cx="2859178" cy="4454156"/>
          </a:xfrm>
        </p:grpSpPr>
        <p:pic>
          <p:nvPicPr>
            <p:cNvPr id="14" name="Google Shape;1311;p164">
              <a:extLst>
                <a:ext uri="{FF2B5EF4-FFF2-40B4-BE49-F238E27FC236}">
                  <a16:creationId xmlns:a16="http://schemas.microsoft.com/office/drawing/2014/main" id="{4EA76C87-93E0-69CE-8199-8E688A6EDDBD}"/>
                </a:ext>
              </a:extLst>
            </p:cNvPr>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5" name="Google Shape;1312;p164">
              <a:extLst>
                <a:ext uri="{FF2B5EF4-FFF2-40B4-BE49-F238E27FC236}">
                  <a16:creationId xmlns:a16="http://schemas.microsoft.com/office/drawing/2014/main" id="{5F0AB0DD-4DBA-0D3B-EF66-5B662114F47F}"/>
                </a:ext>
              </a:extLst>
            </p:cNvPr>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6" name="Google Shape;1313;p164">
              <a:extLst>
                <a:ext uri="{FF2B5EF4-FFF2-40B4-BE49-F238E27FC236}">
                  <a16:creationId xmlns:a16="http://schemas.microsoft.com/office/drawing/2014/main" id="{0C630522-8C74-981A-B290-74267AC4ADFC}"/>
                </a:ext>
              </a:extLst>
            </p:cNvPr>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03"/>
        <p:cNvGrpSpPr/>
        <p:nvPr/>
      </p:nvGrpSpPr>
      <p:grpSpPr>
        <a:xfrm>
          <a:off x="0" y="0"/>
          <a:ext cx="0" cy="0"/>
          <a:chOff x="0" y="0"/>
          <a:chExt cx="0" cy="0"/>
        </a:xfrm>
      </p:grpSpPr>
      <p:sp>
        <p:nvSpPr>
          <p:cNvPr id="11" name="Google Shape;1319;p165">
            <a:extLst>
              <a:ext uri="{FF2B5EF4-FFF2-40B4-BE49-F238E27FC236}">
                <a16:creationId xmlns:a16="http://schemas.microsoft.com/office/drawing/2014/main" id="{5F96423B-86DD-F52A-126B-2604FACF12C4}"/>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Third-Party Authenticator Apps</a:t>
            </a:r>
            <a:endParaRPr sz="3200" b="1" dirty="0">
              <a:solidFill>
                <a:schemeClr val="accent1"/>
              </a:solidFill>
              <a:latin typeface="+mj-lt"/>
              <a:ea typeface="Salesforce Sans"/>
              <a:cs typeface="Salesforce Sans"/>
              <a:sym typeface="Salesforce Sans"/>
            </a:endParaRPr>
          </a:p>
        </p:txBody>
      </p:sp>
      <p:sp>
        <p:nvSpPr>
          <p:cNvPr id="12" name="Google Shape;1320;p165">
            <a:extLst>
              <a:ext uri="{FF2B5EF4-FFF2-40B4-BE49-F238E27FC236}">
                <a16:creationId xmlns:a16="http://schemas.microsoft.com/office/drawing/2014/main" id="{13883C9E-EBCB-9101-4745-4918C01E3B85}"/>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 name="Google Shape;1321;p165">
            <a:extLst>
              <a:ext uri="{FF2B5EF4-FFF2-40B4-BE49-F238E27FC236}">
                <a16:creationId xmlns:a16="http://schemas.microsoft.com/office/drawing/2014/main" id="{8F2B4716-AFDE-04C4-27DD-AECEACA79285}"/>
              </a:ext>
            </a:extLst>
          </p:cNvPr>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You can use any authenticator app that generates temporary codes based on the OATH time-based one-time password (TOTP) algorithms </a:t>
            </a:r>
            <a:r>
              <a:rPr lang="en-US" sz="1600" dirty="0">
                <a:latin typeface="+mn-lt"/>
                <a:ea typeface="Salesforce Sans"/>
                <a:cs typeface="Salesforce Sans"/>
                <a:sym typeface="Salesforce Sans"/>
              </a:rPr>
              <a:t>(specified in </a:t>
            </a:r>
            <a:r>
              <a:rPr lang="en-US" sz="1600" u="sng" dirty="0">
                <a:solidFill>
                  <a:srgbClr val="1155CC"/>
                </a:solidFill>
                <a:latin typeface="+mn-lt"/>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en-US" sz="1600" dirty="0">
                <a:latin typeface="+mn-lt"/>
                <a:ea typeface="Salesforce Sans"/>
                <a:cs typeface="Salesforce Sans"/>
                <a:sym typeface="Salesforce Sans"/>
              </a:rPr>
              <a:t>). </a:t>
            </a:r>
            <a:endParaRPr sz="1900" dirty="0">
              <a:latin typeface="+mn-lt"/>
              <a:ea typeface="Salesforce Sans"/>
              <a:cs typeface="Salesforce Sans"/>
              <a:sym typeface="Salesforce Sans"/>
            </a:endParaRPr>
          </a:p>
        </p:txBody>
      </p:sp>
      <p:pic>
        <p:nvPicPr>
          <p:cNvPr id="14" name="Google Shape;1322;p165">
            <a:extLst>
              <a:ext uri="{FF2B5EF4-FFF2-40B4-BE49-F238E27FC236}">
                <a16:creationId xmlns:a16="http://schemas.microsoft.com/office/drawing/2014/main" id="{D5D4F889-C2CC-731B-9BEC-55C0306FEDF3}"/>
              </a:ext>
            </a:extLst>
          </p:cNvPr>
          <p:cNvPicPr preferRelativeResize="0"/>
          <p:nvPr/>
        </p:nvPicPr>
        <p:blipFill>
          <a:blip r:embed="rId4">
            <a:alphaModFix/>
          </a:blip>
          <a:stretch>
            <a:fillRect/>
          </a:stretch>
        </p:blipFill>
        <p:spPr>
          <a:xfrm>
            <a:off x="4298085" y="5596128"/>
            <a:ext cx="731329" cy="731329"/>
          </a:xfrm>
          <a:prstGeom prst="rect">
            <a:avLst/>
          </a:prstGeom>
          <a:noFill/>
          <a:ln>
            <a:noFill/>
          </a:ln>
        </p:spPr>
      </p:pic>
      <p:pic>
        <p:nvPicPr>
          <p:cNvPr id="15" name="Google Shape;1323;p165">
            <a:extLst>
              <a:ext uri="{FF2B5EF4-FFF2-40B4-BE49-F238E27FC236}">
                <a16:creationId xmlns:a16="http://schemas.microsoft.com/office/drawing/2014/main" id="{AD4DC69D-65DE-B2EB-FDAD-FE8DF537D7A9}"/>
              </a:ext>
            </a:extLst>
          </p:cNvPr>
          <p:cNvPicPr preferRelativeResize="0"/>
          <p:nvPr/>
        </p:nvPicPr>
        <p:blipFill>
          <a:blip r:embed="rId5">
            <a:alphaModFix/>
          </a:blip>
          <a:stretch>
            <a:fillRect/>
          </a:stretch>
        </p:blipFill>
        <p:spPr>
          <a:xfrm>
            <a:off x="2989939" y="5593583"/>
            <a:ext cx="624305" cy="731330"/>
          </a:xfrm>
          <a:prstGeom prst="rect">
            <a:avLst/>
          </a:prstGeom>
          <a:noFill/>
          <a:ln>
            <a:noFill/>
          </a:ln>
        </p:spPr>
      </p:pic>
      <p:pic>
        <p:nvPicPr>
          <p:cNvPr id="16" name="Google Shape;1324;p165">
            <a:extLst>
              <a:ext uri="{FF2B5EF4-FFF2-40B4-BE49-F238E27FC236}">
                <a16:creationId xmlns:a16="http://schemas.microsoft.com/office/drawing/2014/main" id="{04DE2D4E-3C33-10EA-FD36-48EE5DE6DD74}"/>
              </a:ext>
            </a:extLst>
          </p:cNvPr>
          <p:cNvPicPr preferRelativeResize="0"/>
          <p:nvPr/>
        </p:nvPicPr>
        <p:blipFill rotWithShape="1">
          <a:blip r:embed="rId6">
            <a:alphaModFix/>
          </a:blip>
          <a:srcRect t="8465" b="8457"/>
          <a:stretch/>
        </p:blipFill>
        <p:spPr>
          <a:xfrm>
            <a:off x="1647832" y="5593566"/>
            <a:ext cx="753491" cy="731520"/>
          </a:xfrm>
          <a:prstGeom prst="rect">
            <a:avLst/>
          </a:prstGeom>
          <a:noFill/>
          <a:ln>
            <a:noFill/>
          </a:ln>
        </p:spPr>
      </p:pic>
      <p:sp>
        <p:nvSpPr>
          <p:cNvPr id="17" name="Google Shape;1325;p165">
            <a:extLst>
              <a:ext uri="{FF2B5EF4-FFF2-40B4-BE49-F238E27FC236}">
                <a16:creationId xmlns:a16="http://schemas.microsoft.com/office/drawing/2014/main" id="{FD2057CA-D1B6-40B4-AC67-842E07AFE4B1}"/>
              </a:ext>
            </a:extLst>
          </p:cNvPr>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Google Authenticator</a:t>
            </a:r>
            <a:endParaRPr sz="1900" dirty="0">
              <a:latin typeface="+mn-lt"/>
              <a:ea typeface="Salesforce Sans"/>
              <a:cs typeface="Salesforce Sans"/>
              <a:sym typeface="Salesforce Sans"/>
            </a:endParaRPr>
          </a:p>
        </p:txBody>
      </p:sp>
      <p:sp>
        <p:nvSpPr>
          <p:cNvPr id="18" name="Google Shape;1326;p165">
            <a:extLst>
              <a:ext uri="{FF2B5EF4-FFF2-40B4-BE49-F238E27FC236}">
                <a16:creationId xmlns:a16="http://schemas.microsoft.com/office/drawing/2014/main" id="{EC89649F-1C7A-793A-4721-E2C7674BE0FF}"/>
              </a:ext>
            </a:extLst>
          </p:cNvPr>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Microsoft Authenticator</a:t>
            </a:r>
            <a:endParaRPr sz="1900" dirty="0">
              <a:latin typeface="+mn-lt"/>
            </a:endParaRPr>
          </a:p>
        </p:txBody>
      </p:sp>
      <p:sp>
        <p:nvSpPr>
          <p:cNvPr id="19" name="Google Shape;1327;p165">
            <a:extLst>
              <a:ext uri="{FF2B5EF4-FFF2-40B4-BE49-F238E27FC236}">
                <a16:creationId xmlns:a16="http://schemas.microsoft.com/office/drawing/2014/main" id="{618EDF6A-1D87-04E2-F753-612172102811}"/>
              </a:ext>
            </a:extLst>
          </p:cNvPr>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err="1">
                <a:latin typeface="+mn-lt"/>
                <a:ea typeface="Salesforce Sans"/>
                <a:cs typeface="Salesforce Sans"/>
                <a:sym typeface="Salesforce Sans"/>
              </a:rPr>
              <a:t>Authy</a:t>
            </a:r>
            <a:endParaRPr sz="1900" dirty="0">
              <a:latin typeface="+mn-lt"/>
            </a:endParaRPr>
          </a:p>
        </p:txBody>
      </p:sp>
      <p:sp>
        <p:nvSpPr>
          <p:cNvPr id="20" name="Google Shape;1328;p165">
            <a:extLst>
              <a:ext uri="{FF2B5EF4-FFF2-40B4-BE49-F238E27FC236}">
                <a16:creationId xmlns:a16="http://schemas.microsoft.com/office/drawing/2014/main" id="{EB85BCC8-4C7D-F643-F651-E597E220AB17}"/>
              </a:ext>
            </a:extLst>
          </p:cNvPr>
          <p:cNvSpPr txBox="1"/>
          <p:nvPr/>
        </p:nvSpPr>
        <p:spPr>
          <a:xfrm>
            <a:off x="1570900" y="4236217"/>
            <a:ext cx="3458514"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en-US" sz="2000" b="1" dirty="0">
                <a:solidFill>
                  <a:schemeClr val="dk1"/>
                </a:solidFill>
                <a:latin typeface="+mn-lt"/>
                <a:ea typeface="Salesforce Sans"/>
                <a:cs typeface="Salesforce Sans"/>
                <a:sym typeface="Salesforce Sans"/>
              </a:rPr>
              <a:t>  Widely-Used Apps</a:t>
            </a:r>
            <a:endParaRPr sz="2000" dirty="0">
              <a:latin typeface="+mn-lt"/>
            </a:endParaRPr>
          </a:p>
        </p:txBody>
      </p:sp>
      <p:sp>
        <p:nvSpPr>
          <p:cNvPr id="22" name="Google Shape;1330;p165">
            <a:extLst>
              <a:ext uri="{FF2B5EF4-FFF2-40B4-BE49-F238E27FC236}">
                <a16:creationId xmlns:a16="http://schemas.microsoft.com/office/drawing/2014/main" id="{F1174979-F97A-8B3F-79DE-A6F449740509}"/>
              </a:ext>
            </a:extLst>
          </p:cNvPr>
          <p:cNvSpPr txBox="1"/>
          <p:nvPr/>
        </p:nvSpPr>
        <p:spPr>
          <a:xfrm>
            <a:off x="463746" y="2499000"/>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 log in with this type of verification method, get a code from the app, then enter that code during the login process.</a:t>
            </a:r>
            <a:endParaRPr sz="2000" dirty="0">
              <a:latin typeface="+mn-lt"/>
              <a:ea typeface="Salesforce Sans"/>
              <a:cs typeface="Salesforce Sans"/>
              <a:sym typeface="Salesforce Sans"/>
            </a:endParaRPr>
          </a:p>
        </p:txBody>
      </p:sp>
      <p:sp>
        <p:nvSpPr>
          <p:cNvPr id="23" name="Google Shape;1331;p165">
            <a:extLst>
              <a:ext uri="{FF2B5EF4-FFF2-40B4-BE49-F238E27FC236}">
                <a16:creationId xmlns:a16="http://schemas.microsoft.com/office/drawing/2014/main" id="{F3C1B060-50BD-60C2-2102-25C4C01FF3B9}"/>
              </a:ext>
            </a:extLst>
          </p:cNvPr>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TOTP apps don’t require a data or internet connection. </a:t>
            </a:r>
            <a:endParaRPr sz="2000" dirty="0">
              <a:latin typeface="+mn-lt"/>
              <a:ea typeface="Salesforce Sans"/>
              <a:cs typeface="Salesforce Sans"/>
              <a:sym typeface="Salesforce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79"/>
        <p:cNvGrpSpPr/>
        <p:nvPr/>
      </p:nvGrpSpPr>
      <p:grpSpPr>
        <a:xfrm>
          <a:off x="0" y="0"/>
          <a:ext cx="0" cy="0"/>
          <a:chOff x="0" y="0"/>
          <a:chExt cx="0" cy="0"/>
        </a:xfrm>
      </p:grpSpPr>
      <p:sp>
        <p:nvSpPr>
          <p:cNvPr id="1580" name="Google Shape;1580;p124"/>
          <p:cNvSpPr txBox="1"/>
          <p:nvPr/>
        </p:nvSpPr>
        <p:spPr>
          <a:xfrm>
            <a:off x="577856" y="76429"/>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Security Keys</a:t>
            </a:r>
            <a:endParaRPr sz="3200" b="1" dirty="0">
              <a:solidFill>
                <a:srgbClr val="032D60"/>
              </a:solidFill>
              <a:latin typeface="+mj-lt"/>
              <a:ea typeface="Avant Garde Demi SFDC"/>
              <a:cs typeface="Avant Garde Demi SFDC"/>
              <a:sym typeface="Avant Garde Demi SFDC"/>
            </a:endParaRPr>
          </a:p>
        </p:txBody>
      </p:sp>
      <p:sp>
        <p:nvSpPr>
          <p:cNvPr id="1582" name="Google Shape;1582;p124"/>
          <p:cNvSpPr/>
          <p:nvPr/>
        </p:nvSpPr>
        <p:spPr>
          <a:xfrm>
            <a:off x="6836625" y="1274775"/>
            <a:ext cx="4795500" cy="4341300"/>
          </a:xfrm>
          <a:prstGeom prst="roundRect">
            <a:avLst>
              <a:gd name="adj" fmla="val 13222"/>
            </a:avLst>
          </a:prstGeom>
          <a:solidFill>
            <a:srgbClr val="0D9DDA"/>
          </a:solidFill>
          <a:ln>
            <a:noFill/>
          </a:ln>
          <a:effectLst>
            <a:outerShdw blurRad="57150" dist="19050" dir="5400000" algn="bl" rotWithShape="0">
              <a:srgbClr val="000000">
                <a:alpha val="50000"/>
              </a:srgbClr>
            </a:outerShdw>
          </a:effectLst>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pic>
        <p:nvPicPr>
          <p:cNvPr id="1583" name="Google Shape;1583;p124"/>
          <p:cNvPicPr preferRelativeResize="0"/>
          <p:nvPr/>
        </p:nvPicPr>
        <p:blipFill>
          <a:blip r:embed="rId3">
            <a:alphaModFix/>
          </a:blip>
          <a:stretch>
            <a:fillRect/>
          </a:stretch>
        </p:blipFill>
        <p:spPr>
          <a:xfrm>
            <a:off x="9118561" y="355565"/>
            <a:ext cx="2993518" cy="1772719"/>
          </a:xfrm>
          <a:prstGeom prst="rect">
            <a:avLst/>
          </a:prstGeom>
          <a:noFill/>
          <a:ln>
            <a:noFill/>
          </a:ln>
          <a:effectLst>
            <a:outerShdw blurRad="57150" dist="19050" dir="5400000" algn="bl" rotWithShape="0">
              <a:srgbClr val="000000">
                <a:alpha val="50000"/>
              </a:srgbClr>
            </a:outerShdw>
          </a:effectLst>
        </p:spPr>
      </p:pic>
      <p:sp>
        <p:nvSpPr>
          <p:cNvPr id="1584" name="Google Shape;1584;p124"/>
          <p:cNvSpPr txBox="1"/>
          <p:nvPr/>
        </p:nvSpPr>
        <p:spPr>
          <a:xfrm>
            <a:off x="7173300" y="1902975"/>
            <a:ext cx="4128300" cy="3440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2000" b="1" dirty="0">
                <a:solidFill>
                  <a:srgbClr val="FFFFFF"/>
                </a:solidFill>
                <a:latin typeface="+mn-lt"/>
                <a:ea typeface="Salesforce Sans"/>
                <a:cs typeface="Salesforce Sans"/>
                <a:sym typeface="Salesforce Sans"/>
              </a:rPr>
              <a:t>Supported form factors: </a:t>
            </a:r>
            <a:r>
              <a:rPr lang="en" sz="2000" dirty="0">
                <a:solidFill>
                  <a:srgbClr val="FFFFFF"/>
                </a:solidFill>
                <a:latin typeface="+mn-lt"/>
                <a:ea typeface="Salesforce Sans"/>
                <a:cs typeface="Salesforce Sans"/>
                <a:sym typeface="Salesforce Sans"/>
              </a:rPr>
              <a:t> </a:t>
            </a:r>
            <a:endParaRPr sz="2000"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USB-A, USB-C, Lightning</a:t>
            </a:r>
            <a:endParaRPr sz="1600" dirty="0">
              <a:solidFill>
                <a:srgbClr val="FFFFFF"/>
              </a:solidFill>
              <a:latin typeface="+mn-lt"/>
              <a:ea typeface="Salesforce Sans"/>
              <a:cs typeface="Salesforce Sans"/>
              <a:sym typeface="Salesforce Sans"/>
            </a:endParaRPr>
          </a:p>
          <a:p>
            <a:pPr marL="0" lvl="0" indent="0" algn="l" rtl="0">
              <a:lnSpc>
                <a:spcPct val="100000"/>
              </a:lnSpc>
              <a:spcBef>
                <a:spcPts val="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en" sz="2000" b="1" dirty="0">
                <a:solidFill>
                  <a:srgbClr val="FFFFFF"/>
                </a:solidFill>
                <a:latin typeface="+mn-lt"/>
                <a:ea typeface="Salesforce Sans"/>
                <a:cs typeface="Salesforce Sans"/>
                <a:sym typeface="Salesforce Sans"/>
              </a:rPr>
              <a:t>Supported browsers for </a:t>
            </a:r>
            <a:r>
              <a:rPr lang="en" sz="2000" b="1" dirty="0" err="1">
                <a:solidFill>
                  <a:srgbClr val="FFFFFF"/>
                </a:solidFill>
                <a:latin typeface="+mn-lt"/>
                <a:ea typeface="Salesforce Sans"/>
                <a:cs typeface="Salesforce Sans"/>
                <a:sym typeface="Salesforce Sans"/>
              </a:rPr>
              <a:t>WebAuthn</a:t>
            </a:r>
            <a:r>
              <a:rPr lang="en" sz="2000" b="1" dirty="0">
                <a:solidFill>
                  <a:srgbClr val="FFFFFF"/>
                </a:solidFill>
                <a:latin typeface="+mn-lt"/>
                <a:ea typeface="Salesforce Sans"/>
                <a:cs typeface="Salesforce Sans"/>
                <a:sym typeface="Salesforce Sans"/>
              </a:rPr>
              <a:t> keys:</a:t>
            </a:r>
            <a:endParaRPr sz="2000" b="1"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Chrome, Edge Chromium, Firefox, Safari</a:t>
            </a:r>
            <a:endParaRPr sz="1600"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en" sz="2000" b="1" dirty="0">
                <a:solidFill>
                  <a:srgbClr val="FFFFFF"/>
                </a:solidFill>
                <a:latin typeface="+mn-lt"/>
                <a:ea typeface="Salesforce Sans"/>
                <a:cs typeface="Salesforce Sans"/>
                <a:sym typeface="Salesforce Sans"/>
              </a:rPr>
              <a:t>Supported browsers for U2F keys:</a:t>
            </a:r>
            <a:endParaRPr sz="2000" b="1"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Chrome, version 41 or later, Edge Chromium</a:t>
            </a:r>
            <a:endParaRPr sz="1600" b="1" dirty="0">
              <a:solidFill>
                <a:srgbClr val="FFFFFF"/>
              </a:solidFill>
              <a:latin typeface="+mn-lt"/>
              <a:ea typeface="Salesforce Sans"/>
              <a:cs typeface="Salesforce Sans"/>
              <a:sym typeface="Salesforce Sans"/>
            </a:endParaRPr>
          </a:p>
          <a:p>
            <a:pPr marL="0" lvl="0" indent="0" algn="l" rtl="0">
              <a:lnSpc>
                <a:spcPct val="100000"/>
              </a:lnSpc>
              <a:spcBef>
                <a:spcPts val="10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lnSpc>
                <a:spcPct val="100000"/>
              </a:lnSpc>
              <a:spcBef>
                <a:spcPts val="10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5" name="Google Shape;1585;p124"/>
          <p:cNvSpPr txBox="1"/>
          <p:nvPr/>
        </p:nvSpPr>
        <p:spPr>
          <a:xfrm>
            <a:off x="577839" y="3920479"/>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2000" b="1" dirty="0">
                <a:solidFill>
                  <a:srgbClr val="8A033E"/>
                </a:solidFill>
                <a:latin typeface="+mn-lt"/>
                <a:ea typeface="Salesforce Sans"/>
                <a:cs typeface="Salesforce Sans"/>
                <a:sym typeface="Salesforce Sans"/>
              </a:rPr>
              <a:t>Logging in with a security key is simple</a:t>
            </a:r>
            <a:endParaRPr sz="2000" b="1" dirty="0">
              <a:solidFill>
                <a:srgbClr val="8A033E"/>
              </a:solidFill>
              <a:latin typeface="+mn-lt"/>
              <a:ea typeface="Salesforce Sans"/>
              <a:cs typeface="Salesforce Sans"/>
              <a:sym typeface="Salesforce Sans"/>
            </a:endParaRPr>
          </a:p>
          <a:p>
            <a:pPr marL="609600" lvl="0" indent="-419100" algn="l" rtl="0">
              <a:lnSpc>
                <a:spcPct val="100000"/>
              </a:lnSpc>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Connect a security key to the computer</a:t>
            </a:r>
            <a:endParaRPr sz="1800" dirty="0">
              <a:solidFill>
                <a:srgbClr val="59575C"/>
              </a:solidFill>
              <a:latin typeface="+mn-lt"/>
              <a:ea typeface="Salesforce Sans"/>
              <a:cs typeface="Salesforce Sans"/>
              <a:sym typeface="Salesforce Sans"/>
            </a:endParaRPr>
          </a:p>
          <a:p>
            <a:pPr marL="609600" lvl="0" indent="-419100" algn="l" rtl="0">
              <a:lnSpc>
                <a:spcPct val="100000"/>
              </a:lnSpc>
              <a:spcBef>
                <a:spcPts val="700"/>
              </a:spcBef>
              <a:spcAft>
                <a:spcPts val="70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Press the key’s button to verify your identity</a:t>
            </a:r>
            <a:endParaRPr sz="1100" dirty="0">
              <a:solidFill>
                <a:srgbClr val="59575C"/>
              </a:solidFill>
              <a:latin typeface="+mn-lt"/>
              <a:ea typeface="Salesforce Sans"/>
              <a:cs typeface="Salesforce Sans"/>
              <a:sym typeface="Salesforce Sans"/>
            </a:endParaRPr>
          </a:p>
        </p:txBody>
      </p:sp>
      <p:sp>
        <p:nvSpPr>
          <p:cNvPr id="1586" name="Google Shape;1586;p124"/>
          <p:cNvSpPr txBox="1"/>
          <p:nvPr/>
        </p:nvSpPr>
        <p:spPr>
          <a:xfrm>
            <a:off x="577840" y="5343433"/>
            <a:ext cx="592826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1800" dirty="0">
                <a:solidFill>
                  <a:srgbClr val="59575C"/>
                </a:solidFill>
                <a:latin typeface="+mn-lt"/>
                <a:ea typeface="Salesforce Sans"/>
                <a:cs typeface="Salesforce Sans"/>
                <a:sym typeface="Salesforce Sans"/>
              </a:rPr>
              <a:t>Use any security key that’s compatible with the </a:t>
            </a:r>
            <a:r>
              <a:rPr lang="en" sz="1800" dirty="0">
                <a:solidFill>
                  <a:srgbClr val="0B5CAB"/>
                </a:solidFill>
                <a:uFill>
                  <a:noFill/>
                </a:uFill>
                <a:latin typeface="+mn-lt"/>
                <a:ea typeface="Salesforce Sans"/>
                <a:cs typeface="Salesforce Sans"/>
                <a:sym typeface="Salesforce Sans"/>
                <a:hlinkClick r:id="rId4">
                  <a:extLst>
                    <a:ext uri="{A12FA001-AC4F-418D-AE19-62706E023703}">
                      <ahyp:hlinkClr xmlns:ahyp="http://schemas.microsoft.com/office/drawing/2018/hyperlinkcolor" val="tx"/>
                    </a:ext>
                  </a:extLst>
                </a:hlinkClick>
              </a:rPr>
              <a:t>FIDO U2F</a:t>
            </a:r>
            <a:r>
              <a:rPr lang="en" sz="1800" dirty="0">
                <a:solidFill>
                  <a:srgbClr val="59575C"/>
                </a:solidFill>
                <a:latin typeface="+mn-lt"/>
                <a:ea typeface="Salesforce Sans"/>
                <a:cs typeface="Salesforce Sans"/>
                <a:sym typeface="Salesforce Sans"/>
              </a:rPr>
              <a:t> or </a:t>
            </a:r>
            <a:r>
              <a:rPr lang="en" sz="1800" dirty="0">
                <a:solidFill>
                  <a:srgbClr val="0B5CAB"/>
                </a:solidFill>
                <a:uFill>
                  <a:noFill/>
                </a:u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WebAuthn (FIDO2)</a:t>
            </a:r>
            <a:r>
              <a:rPr lang="en" sz="1800" dirty="0">
                <a:solidFill>
                  <a:srgbClr val="59575C"/>
                </a:solidFill>
                <a:latin typeface="+mn-lt"/>
                <a:ea typeface="Salesforce Sans"/>
                <a:cs typeface="Salesforce Sans"/>
                <a:sym typeface="Salesforce Sans"/>
              </a:rPr>
              <a:t> standards, including </a:t>
            </a:r>
            <a:r>
              <a:rPr lang="en" sz="1800" dirty="0" err="1">
                <a:solidFill>
                  <a:srgbClr val="59575C"/>
                </a:solidFill>
                <a:latin typeface="+mn-lt"/>
                <a:ea typeface="Salesforce Sans"/>
                <a:cs typeface="Salesforce Sans"/>
                <a:sym typeface="Salesforce Sans"/>
              </a:rPr>
              <a:t>Yubico’s</a:t>
            </a:r>
            <a:r>
              <a:rPr lang="en" sz="1800" dirty="0">
                <a:solidFill>
                  <a:srgbClr val="59575C"/>
                </a:solidFill>
                <a:latin typeface="+mn-lt"/>
                <a:ea typeface="Salesforce Sans"/>
                <a:cs typeface="Salesforce Sans"/>
                <a:sym typeface="Salesforce Sans"/>
              </a:rPr>
              <a:t> YubiKey or Google’s Titan Key.</a:t>
            </a:r>
            <a:r>
              <a:rPr lang="en" sz="1800" b="1" dirty="0">
                <a:solidFill>
                  <a:srgbClr val="59575C"/>
                </a:solidFill>
                <a:latin typeface="+mn-lt"/>
                <a:ea typeface="Salesforce Sans"/>
                <a:cs typeface="Salesforce Sans"/>
                <a:sym typeface="Salesforce Sans"/>
              </a:rPr>
              <a:t> </a:t>
            </a:r>
            <a:endParaRPr sz="18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7" name="Google Shape;1587;p124"/>
          <p:cNvSpPr txBox="1"/>
          <p:nvPr/>
        </p:nvSpPr>
        <p:spPr>
          <a:xfrm>
            <a:off x="594950" y="1392550"/>
            <a:ext cx="6016200" cy="1956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2000" b="1" dirty="0">
                <a:solidFill>
                  <a:srgbClr val="8A033E"/>
                </a:solidFill>
                <a:latin typeface="+mn-lt"/>
                <a:ea typeface="Salesforce Sans"/>
                <a:cs typeface="Salesforce Sans"/>
                <a:sym typeface="Salesforce Sans"/>
              </a:rPr>
              <a:t>Easy-to-use hardware solution provides an alternative to mobile app verification methods</a:t>
            </a:r>
            <a:endParaRPr sz="2000" b="1" dirty="0">
              <a:solidFill>
                <a:srgbClr val="8A033E"/>
              </a:solidFill>
              <a:latin typeface="+mn-lt"/>
              <a:ea typeface="Salesforce Sans"/>
              <a:cs typeface="Salesforce Sans"/>
              <a:sym typeface="Salesforce Sans"/>
            </a:endParaRPr>
          </a:p>
          <a:p>
            <a:pPr marL="609600" lvl="0" indent="-419100" algn="l" rtl="0">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Works out of the box — no software to install</a:t>
            </a:r>
            <a:endParaRPr sz="1800" dirty="0">
              <a:solidFill>
                <a:srgbClr val="59575C"/>
              </a:solidFill>
              <a:latin typeface="+mn-lt"/>
              <a:ea typeface="Salesforce Sans"/>
              <a:cs typeface="Salesforce Sans"/>
              <a:sym typeface="Salesforce Sans"/>
            </a:endParaRPr>
          </a:p>
          <a:p>
            <a:pPr marL="609600" lvl="0" indent="-419100" algn="l" rtl="0">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Strong public-key cryptography that’s bound to a user’s account and your org’s domain</a:t>
            </a:r>
            <a:endParaRPr sz="1800" dirty="0">
              <a:solidFill>
                <a:srgbClr val="59575C"/>
              </a:solidFill>
              <a:latin typeface="+mn-lt"/>
              <a:ea typeface="Salesforce Sans"/>
              <a:cs typeface="Salesforce Sans"/>
              <a:sym typeface="Salesforce Sans"/>
            </a:endParaRPr>
          </a:p>
          <a:p>
            <a:pPr marL="609600" lvl="0" indent="-419100" algn="l" rtl="0">
              <a:spcBef>
                <a:spcPts val="700"/>
              </a:spcBef>
              <a:spcAft>
                <a:spcPts val="70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Resistant to malware and man-in-the-middle attacks</a:t>
            </a:r>
            <a:endParaRPr sz="2100" b="1" dirty="0">
              <a:solidFill>
                <a:srgbClr val="8A033E"/>
              </a:solidFill>
              <a:latin typeface="+mn-lt"/>
              <a:ea typeface="Salesforce Sans"/>
              <a:cs typeface="Salesforce Sans"/>
              <a:sym typeface="Salesforce Sans"/>
            </a:endParaRPr>
          </a:p>
        </p:txBody>
      </p:sp>
      <p:pic>
        <p:nvPicPr>
          <p:cNvPr id="1588" name="Google Shape;1588;p124"/>
          <p:cNvPicPr preferRelativeResize="0"/>
          <p:nvPr/>
        </p:nvPicPr>
        <p:blipFill rotWithShape="1">
          <a:blip r:embed="rId6">
            <a:alphaModFix/>
          </a:blip>
          <a:srcRect r="1390" b="30853"/>
          <a:stretch/>
        </p:blipFill>
        <p:spPr>
          <a:xfrm>
            <a:off x="9449912" y="6200099"/>
            <a:ext cx="2739040" cy="6579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sp>
        <p:nvSpPr>
          <p:cNvPr id="1296" name="Google Shape;1296;p124"/>
          <p:cNvSpPr txBox="1">
            <a:spLocks noGrp="1"/>
          </p:cNvSpPr>
          <p:nvPr>
            <p:ph type="title"/>
          </p:nvPr>
        </p:nvSpPr>
        <p:spPr>
          <a:xfrm>
            <a:off x="576075" y="1210300"/>
            <a:ext cx="6620100" cy="2727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Multi-Factor Authentication (MFA)</a:t>
            </a:r>
            <a:endParaRPr dirty="0">
              <a:latin typeface="+mj-lt"/>
            </a:endParaRPr>
          </a:p>
        </p:txBody>
      </p:sp>
      <p:sp>
        <p:nvSpPr>
          <p:cNvPr id="1297" name="Google Shape;1297;p124"/>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p>
            <a:pPr marL="0" lvl="0" indent="0" algn="l" rtl="0">
              <a:spcBef>
                <a:spcPts val="550"/>
              </a:spcBef>
              <a:spcAft>
                <a:spcPts val="575"/>
              </a:spcAft>
              <a:buNone/>
            </a:pPr>
            <a:r>
              <a:rPr lang="en-US" dirty="0">
                <a:latin typeface="+mj-lt"/>
              </a:rPr>
              <a:t>Securing user account access</a:t>
            </a:r>
            <a:endParaRPr dirty="0">
              <a:latin typeface="+mj-lt"/>
            </a:endParaRPr>
          </a:p>
        </p:txBody>
      </p:sp>
      <p:sp>
        <p:nvSpPr>
          <p:cNvPr id="1298" name="Google Shape;1298;p124"/>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p>
            <a:pPr marL="0" lvl="0" indent="0" algn="l" rtl="0">
              <a:spcBef>
                <a:spcPts val="550"/>
              </a:spcBef>
              <a:spcAft>
                <a:spcPts val="575"/>
              </a:spcAft>
              <a:buNone/>
            </a:pPr>
            <a:r>
              <a:rPr lang="en-US" b="1" dirty="0">
                <a:latin typeface="+mj-lt"/>
              </a:rPr>
              <a:t>Name, Title</a:t>
            </a:r>
            <a:br>
              <a:rPr lang="en-US" dirty="0">
                <a:latin typeface="+mj-lt"/>
              </a:rPr>
            </a:br>
            <a:r>
              <a:rPr lang="en-US" dirty="0">
                <a:latin typeface="+mj-lt"/>
              </a:rPr>
              <a:t>Twitter | Email</a:t>
            </a:r>
            <a:endParaRPr dirty="0">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92"/>
        <p:cNvGrpSpPr/>
        <p:nvPr/>
      </p:nvGrpSpPr>
      <p:grpSpPr>
        <a:xfrm>
          <a:off x="0" y="0"/>
          <a:ext cx="0" cy="0"/>
          <a:chOff x="0" y="0"/>
          <a:chExt cx="0" cy="0"/>
        </a:xfrm>
      </p:grpSpPr>
      <p:sp>
        <p:nvSpPr>
          <p:cNvPr id="1593" name="Google Shape;1593;p125"/>
          <p:cNvSpPr txBox="1"/>
          <p:nvPr/>
        </p:nvSpPr>
        <p:spPr>
          <a:xfrm>
            <a:off x="57785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Built-In Authenticators</a:t>
            </a:r>
            <a:endParaRPr sz="3200" b="1" dirty="0">
              <a:solidFill>
                <a:srgbClr val="032D60"/>
              </a:solidFill>
              <a:latin typeface="+mj-lt"/>
              <a:ea typeface="Avant Garde Demi SFDC"/>
              <a:cs typeface="Avant Garde Demi SFDC"/>
              <a:sym typeface="Avant Garde Demi SFDC"/>
            </a:endParaRPr>
          </a:p>
        </p:txBody>
      </p:sp>
      <p:sp>
        <p:nvSpPr>
          <p:cNvPr id="1594" name="Google Shape;1594;p125"/>
          <p:cNvSpPr txBox="1"/>
          <p:nvPr/>
        </p:nvSpPr>
        <p:spPr>
          <a:xfrm>
            <a:off x="571475" y="1348200"/>
            <a:ext cx="6252600" cy="4919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800" b="1" dirty="0">
                <a:solidFill>
                  <a:srgbClr val="8A033E"/>
                </a:solidFill>
                <a:latin typeface="+mn-lt"/>
                <a:ea typeface="Salesforce Sans"/>
                <a:cs typeface="Salesforce Sans"/>
                <a:sym typeface="Salesforce Sans"/>
              </a:rPr>
              <a:t>Easy MFA verification using a desktop or mobile device’s built-in authenticator service, such as Windows Hello, Touch ID, or Face ID</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Verify identity with fingerprint, iris, or facial recognition scan</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No apps needed</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Strong public-key cryptography that’s unique to the user’s account</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Resistant to malware, phishing, and man-in-the-middle attacks</a:t>
            </a:r>
            <a:endParaRPr sz="1700" dirty="0">
              <a:solidFill>
                <a:srgbClr val="59575C"/>
              </a:solidFill>
              <a:latin typeface="+mn-lt"/>
              <a:ea typeface="Salesforce Sans"/>
              <a:cs typeface="Salesforce Sans"/>
              <a:sym typeface="Salesforce Sans"/>
            </a:endParaRPr>
          </a:p>
          <a:p>
            <a:pPr marL="0" lvl="0" indent="0" algn="l" rtl="0">
              <a:spcBef>
                <a:spcPts val="800"/>
              </a:spcBef>
              <a:spcAft>
                <a:spcPts val="0"/>
              </a:spcAft>
              <a:buNone/>
            </a:pPr>
            <a:endParaRPr lang="en" sz="1800" b="1" dirty="0">
              <a:solidFill>
                <a:srgbClr val="8A033E"/>
              </a:solidFill>
              <a:latin typeface="+mn-lt"/>
              <a:ea typeface="Salesforce Sans"/>
              <a:cs typeface="Salesforce Sans"/>
              <a:sym typeface="Salesforce Sans"/>
            </a:endParaRPr>
          </a:p>
          <a:p>
            <a:pPr marL="0" lvl="0" indent="0" algn="l" rtl="0">
              <a:spcBef>
                <a:spcPts val="800"/>
              </a:spcBef>
              <a:spcAft>
                <a:spcPts val="0"/>
              </a:spcAft>
              <a:buNone/>
            </a:pPr>
            <a:r>
              <a:rPr lang="en" sz="1800" b="1" dirty="0">
                <a:solidFill>
                  <a:srgbClr val="8A033E"/>
                </a:solidFill>
                <a:latin typeface="+mn-lt"/>
                <a:ea typeface="Salesforce Sans"/>
                <a:cs typeface="Salesforce Sans"/>
                <a:sym typeface="Salesforce Sans"/>
              </a:rPr>
              <a:t>Logging in with this type of verification method is easy!</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AutoNum type="arabicPeriod"/>
            </a:pPr>
            <a:r>
              <a:rPr lang="en" sz="1600" dirty="0">
                <a:solidFill>
                  <a:srgbClr val="59575C"/>
                </a:solidFill>
                <a:latin typeface="+mn-lt"/>
                <a:ea typeface="Salesforce Sans"/>
                <a:cs typeface="Salesforce Sans"/>
                <a:sym typeface="Salesforce Sans"/>
              </a:rPr>
              <a:t>Enter a username and password</a:t>
            </a:r>
            <a:endParaRPr sz="1600" dirty="0">
              <a:solidFill>
                <a:srgbClr val="59575C"/>
              </a:solidFill>
              <a:latin typeface="+mn-lt"/>
              <a:ea typeface="Salesforce Sans"/>
              <a:cs typeface="Salesforce Sans"/>
              <a:sym typeface="Salesforce Sans"/>
            </a:endParaRPr>
          </a:p>
          <a:p>
            <a:pPr marL="609600" lvl="0" indent="-406400" algn="l" rtl="0">
              <a:spcBef>
                <a:spcPts val="800"/>
              </a:spcBef>
              <a:spcAft>
                <a:spcPts val="800"/>
              </a:spcAft>
              <a:buClr>
                <a:srgbClr val="59575C"/>
              </a:buClr>
              <a:buSzPts val="1600"/>
              <a:buAutoNum type="arabicPeriod"/>
            </a:pPr>
            <a:r>
              <a:rPr lang="en" sz="1600" dirty="0">
                <a:solidFill>
                  <a:srgbClr val="59575C"/>
                </a:solidFill>
                <a:latin typeface="+mn-lt"/>
                <a:ea typeface="Salesforce Sans"/>
                <a:cs typeface="Salesforce Sans"/>
                <a:sym typeface="Salesforce Sans"/>
              </a:rPr>
              <a:t>Use your built-in authenticator to provide your biometric identifier, PIN, or password</a:t>
            </a:r>
            <a:endParaRPr sz="1900" dirty="0">
              <a:solidFill>
                <a:srgbClr val="59575C"/>
              </a:solidFill>
              <a:latin typeface="+mn-lt"/>
              <a:ea typeface="Salesforce Sans"/>
              <a:cs typeface="Salesforce Sans"/>
              <a:sym typeface="Salesforce Sans"/>
            </a:endParaRPr>
          </a:p>
        </p:txBody>
      </p:sp>
      <p:pic>
        <p:nvPicPr>
          <p:cNvPr id="1595" name="Google Shape;1595;p125" descr="9.png"/>
          <p:cNvPicPr preferRelativeResize="0"/>
          <p:nvPr/>
        </p:nvPicPr>
        <p:blipFill rotWithShape="1">
          <a:blip r:embed="rId3">
            <a:alphaModFix/>
          </a:blip>
          <a:srcRect/>
          <a:stretch/>
        </p:blipFill>
        <p:spPr>
          <a:xfrm>
            <a:off x="-374899" y="5811475"/>
            <a:ext cx="3673025" cy="1046600"/>
          </a:xfrm>
          <a:prstGeom prst="rect">
            <a:avLst/>
          </a:prstGeom>
          <a:noFill/>
          <a:ln>
            <a:noFill/>
          </a:ln>
        </p:spPr>
      </p:pic>
      <p:pic>
        <p:nvPicPr>
          <p:cNvPr id="1596" name="Google Shape;1596;p125" descr="22.png"/>
          <p:cNvPicPr preferRelativeResize="0"/>
          <p:nvPr/>
        </p:nvPicPr>
        <p:blipFill rotWithShape="1">
          <a:blip r:embed="rId4">
            <a:alphaModFix/>
          </a:blip>
          <a:srcRect/>
          <a:stretch/>
        </p:blipFill>
        <p:spPr>
          <a:xfrm>
            <a:off x="956518" y="5944275"/>
            <a:ext cx="809469" cy="714919"/>
          </a:xfrm>
          <a:prstGeom prst="rect">
            <a:avLst/>
          </a:prstGeom>
          <a:noFill/>
          <a:ln>
            <a:noFill/>
          </a:ln>
        </p:spPr>
      </p:pic>
      <p:sp>
        <p:nvSpPr>
          <p:cNvPr id="1597" name="Google Shape;1597;p125"/>
          <p:cNvSpPr/>
          <p:nvPr/>
        </p:nvSpPr>
        <p:spPr>
          <a:xfrm>
            <a:off x="7110225" y="1348200"/>
            <a:ext cx="4503000" cy="4847100"/>
          </a:xfrm>
          <a:prstGeom prst="roundRect">
            <a:avLst>
              <a:gd name="adj" fmla="val 11120"/>
            </a:avLst>
          </a:prstGeom>
          <a:solidFill>
            <a:srgbClr val="8A033E"/>
          </a:solidFill>
          <a:ln w="9525" cap="flat" cmpd="sng">
            <a:solidFill>
              <a:srgbClr val="8A033E"/>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598" name="Google Shape;1598;p125"/>
          <p:cNvSpPr txBox="1"/>
          <p:nvPr/>
        </p:nvSpPr>
        <p:spPr>
          <a:xfrm>
            <a:off x="7260075" y="2584925"/>
            <a:ext cx="4086900" cy="3435900"/>
          </a:xfrm>
          <a:prstGeom prst="rect">
            <a:avLst/>
          </a:prstGeom>
          <a:noFill/>
          <a:ln>
            <a:noFill/>
          </a:ln>
        </p:spPr>
        <p:txBody>
          <a:bodyPr spcFirstLastPara="1" wrap="square" lIns="0" tIns="0" rIns="0" bIns="0" anchor="t" anchorCtr="0">
            <a:noAutofit/>
          </a:bodyPr>
          <a:lstStyle/>
          <a:p>
            <a:pPr marL="457200" marR="0" lvl="0" indent="-330200" algn="l" rtl="0">
              <a:lnSpc>
                <a:spcPct val="100000"/>
              </a:lnSpc>
              <a:spcBef>
                <a:spcPts val="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User’s device, operating system, and browser must support the </a:t>
            </a:r>
            <a:r>
              <a:rPr lang="en" sz="1600" i="0" u="sng" strike="noStrike" cap="none" dirty="0">
                <a:solidFill>
                  <a:srgbClr val="FFFFFF"/>
                </a:solid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FIDO2 WebAuthn standard</a:t>
            </a:r>
            <a:r>
              <a:rPr lang="en" sz="1600" i="0" u="none" strike="noStrike" cap="none" dirty="0">
                <a:solidFill>
                  <a:srgbClr val="FFFFFF"/>
                </a:solidFill>
                <a:latin typeface="+mn-lt"/>
                <a:ea typeface="Salesforce Sans"/>
                <a:cs typeface="Salesforce Sans"/>
                <a:sym typeface="Salesforce Sans"/>
              </a:rPr>
              <a:t>.</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Built-in authenticator service must be enabled and set up to verify a user’s identity via a biometric, PIN, or password.</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For biometric authentication, user’s device must include a supported fingerprint, iris, or facial scanner.</a:t>
            </a:r>
            <a:endParaRPr sz="1600" i="0" u="none" strike="noStrike" cap="none"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800"/>
              </a:spcAft>
              <a:buClr>
                <a:srgbClr val="FFFFFF"/>
              </a:buClr>
              <a:buSzPts val="1600"/>
              <a:buFont typeface="Salesforce Sans"/>
              <a:buChar char="●"/>
            </a:pPr>
            <a:r>
              <a:rPr lang="en" sz="1600" dirty="0">
                <a:solidFill>
                  <a:srgbClr val="FFFFFF"/>
                </a:solidFill>
                <a:latin typeface="+mn-lt"/>
                <a:ea typeface="Salesforce Sans"/>
                <a:cs typeface="Salesforce Sans"/>
                <a:sym typeface="Salesforce Sans"/>
              </a:rPr>
              <a:t>Works only for logins to the device where the built-in authenticator exists.</a:t>
            </a:r>
            <a:endParaRPr sz="1600" dirty="0">
              <a:solidFill>
                <a:srgbClr val="FFFFFF"/>
              </a:solidFill>
              <a:latin typeface="+mn-lt"/>
              <a:ea typeface="Salesforce Sans"/>
              <a:cs typeface="Salesforce Sans"/>
              <a:sym typeface="Salesforce Sans"/>
            </a:endParaRPr>
          </a:p>
        </p:txBody>
      </p:sp>
      <p:sp>
        <p:nvSpPr>
          <p:cNvPr id="1599" name="Google Shape;1599;p125"/>
          <p:cNvSpPr/>
          <p:nvPr/>
        </p:nvSpPr>
        <p:spPr>
          <a:xfrm>
            <a:off x="9005124" y="1520226"/>
            <a:ext cx="551502" cy="821999"/>
          </a:xfrm>
          <a:custGeom>
            <a:avLst/>
            <a:gdLst/>
            <a:ahLst/>
            <a:cxnLst/>
            <a:rect l="l" t="t" r="r" b="b"/>
            <a:pathLst>
              <a:path w="1986" h="2960" extrusionOk="0">
                <a:moveTo>
                  <a:pt x="451" y="1294"/>
                </a:moveTo>
                <a:cubicBezTo>
                  <a:pt x="451" y="1315"/>
                  <a:pt x="440" y="1330"/>
                  <a:pt x="420" y="1338"/>
                </a:cubicBezTo>
                <a:cubicBezTo>
                  <a:pt x="399" y="1347"/>
                  <a:pt x="382" y="1345"/>
                  <a:pt x="369" y="1332"/>
                </a:cubicBezTo>
                <a:cubicBezTo>
                  <a:pt x="286" y="1244"/>
                  <a:pt x="226" y="1143"/>
                  <a:pt x="191" y="1028"/>
                </a:cubicBezTo>
                <a:cubicBezTo>
                  <a:pt x="156" y="913"/>
                  <a:pt x="147" y="795"/>
                  <a:pt x="166" y="671"/>
                </a:cubicBezTo>
                <a:cubicBezTo>
                  <a:pt x="181" y="584"/>
                  <a:pt x="209" y="502"/>
                  <a:pt x="251" y="426"/>
                </a:cubicBezTo>
                <a:cubicBezTo>
                  <a:pt x="292" y="350"/>
                  <a:pt x="345" y="282"/>
                  <a:pt x="407" y="223"/>
                </a:cubicBezTo>
                <a:cubicBezTo>
                  <a:pt x="470" y="165"/>
                  <a:pt x="541" y="118"/>
                  <a:pt x="622" y="81"/>
                </a:cubicBezTo>
                <a:cubicBezTo>
                  <a:pt x="702" y="45"/>
                  <a:pt x="787" y="21"/>
                  <a:pt x="877" y="11"/>
                </a:cubicBezTo>
                <a:cubicBezTo>
                  <a:pt x="993" y="1"/>
                  <a:pt x="1104" y="14"/>
                  <a:pt x="1209" y="51"/>
                </a:cubicBezTo>
                <a:cubicBezTo>
                  <a:pt x="1313" y="89"/>
                  <a:pt x="1404" y="144"/>
                  <a:pt x="1483" y="216"/>
                </a:cubicBezTo>
                <a:cubicBezTo>
                  <a:pt x="1561" y="288"/>
                  <a:pt x="1623" y="374"/>
                  <a:pt x="1669" y="474"/>
                </a:cubicBezTo>
                <a:cubicBezTo>
                  <a:pt x="1714" y="574"/>
                  <a:pt x="1738" y="680"/>
                  <a:pt x="1738" y="794"/>
                </a:cubicBezTo>
                <a:cubicBezTo>
                  <a:pt x="1738" y="896"/>
                  <a:pt x="1718" y="993"/>
                  <a:pt x="1681" y="1086"/>
                </a:cubicBezTo>
                <a:cubicBezTo>
                  <a:pt x="1643" y="1179"/>
                  <a:pt x="1591" y="1261"/>
                  <a:pt x="1522" y="1332"/>
                </a:cubicBezTo>
                <a:cubicBezTo>
                  <a:pt x="1507" y="1345"/>
                  <a:pt x="1489" y="1347"/>
                  <a:pt x="1468" y="1338"/>
                </a:cubicBezTo>
                <a:cubicBezTo>
                  <a:pt x="1448" y="1330"/>
                  <a:pt x="1437" y="1315"/>
                  <a:pt x="1437" y="1294"/>
                </a:cubicBezTo>
                <a:lnTo>
                  <a:pt x="1437" y="765"/>
                </a:lnTo>
                <a:cubicBezTo>
                  <a:pt x="1431" y="638"/>
                  <a:pt x="1383" y="529"/>
                  <a:pt x="1293" y="439"/>
                </a:cubicBezTo>
                <a:cubicBezTo>
                  <a:pt x="1203" y="350"/>
                  <a:pt x="1094" y="302"/>
                  <a:pt x="968" y="295"/>
                </a:cubicBezTo>
                <a:lnTo>
                  <a:pt x="917" y="295"/>
                </a:lnTo>
                <a:cubicBezTo>
                  <a:pt x="793" y="302"/>
                  <a:pt x="684" y="350"/>
                  <a:pt x="595" y="439"/>
                </a:cubicBezTo>
                <a:cubicBezTo>
                  <a:pt x="505" y="529"/>
                  <a:pt x="457" y="638"/>
                  <a:pt x="451" y="765"/>
                </a:cubicBezTo>
                <a:close/>
                <a:moveTo>
                  <a:pt x="1718" y="1713"/>
                </a:moveTo>
                <a:cubicBezTo>
                  <a:pt x="1808" y="1747"/>
                  <a:pt x="1877" y="1807"/>
                  <a:pt x="1925" y="1893"/>
                </a:cubicBezTo>
                <a:cubicBezTo>
                  <a:pt x="1974" y="1978"/>
                  <a:pt x="1985" y="2071"/>
                  <a:pt x="1959" y="2171"/>
                </a:cubicBezTo>
                <a:lnTo>
                  <a:pt x="1763" y="2872"/>
                </a:lnTo>
                <a:cubicBezTo>
                  <a:pt x="1757" y="2897"/>
                  <a:pt x="1743" y="2917"/>
                  <a:pt x="1724" y="2935"/>
                </a:cubicBezTo>
                <a:cubicBezTo>
                  <a:pt x="1704" y="2951"/>
                  <a:pt x="1680" y="2959"/>
                  <a:pt x="1652" y="2959"/>
                </a:cubicBezTo>
                <a:lnTo>
                  <a:pt x="535" y="2959"/>
                </a:lnTo>
                <a:cubicBezTo>
                  <a:pt x="510" y="2959"/>
                  <a:pt x="488" y="2953"/>
                  <a:pt x="468" y="2941"/>
                </a:cubicBezTo>
                <a:cubicBezTo>
                  <a:pt x="449" y="2929"/>
                  <a:pt x="434" y="2911"/>
                  <a:pt x="426" y="2890"/>
                </a:cubicBezTo>
                <a:lnTo>
                  <a:pt x="1" y="1885"/>
                </a:lnTo>
                <a:lnTo>
                  <a:pt x="82" y="1824"/>
                </a:lnTo>
                <a:cubicBezTo>
                  <a:pt x="136" y="1783"/>
                  <a:pt x="196" y="1771"/>
                  <a:pt x="263" y="1784"/>
                </a:cubicBezTo>
                <a:cubicBezTo>
                  <a:pt x="330" y="1798"/>
                  <a:pt x="380" y="1834"/>
                  <a:pt x="414" y="1893"/>
                </a:cubicBezTo>
                <a:lnTo>
                  <a:pt x="541" y="2164"/>
                </a:lnTo>
                <a:cubicBezTo>
                  <a:pt x="573" y="2213"/>
                  <a:pt x="614" y="2227"/>
                  <a:pt x="667" y="2210"/>
                </a:cubicBezTo>
                <a:cubicBezTo>
                  <a:pt x="719" y="2192"/>
                  <a:pt x="745" y="2156"/>
                  <a:pt x="745" y="2102"/>
                </a:cubicBezTo>
                <a:lnTo>
                  <a:pt x="745" y="778"/>
                </a:lnTo>
                <a:cubicBezTo>
                  <a:pt x="745" y="728"/>
                  <a:pt x="764" y="683"/>
                  <a:pt x="802" y="646"/>
                </a:cubicBezTo>
                <a:cubicBezTo>
                  <a:pt x="839" y="608"/>
                  <a:pt x="884" y="590"/>
                  <a:pt x="936" y="590"/>
                </a:cubicBezTo>
                <a:lnTo>
                  <a:pt x="955" y="590"/>
                </a:lnTo>
                <a:cubicBezTo>
                  <a:pt x="1007" y="590"/>
                  <a:pt x="1052" y="607"/>
                  <a:pt x="1089" y="643"/>
                </a:cubicBezTo>
                <a:cubicBezTo>
                  <a:pt x="1127" y="678"/>
                  <a:pt x="1146" y="724"/>
                  <a:pt x="1146" y="778"/>
                </a:cubicBezTo>
                <a:lnTo>
                  <a:pt x="1146" y="1448"/>
                </a:lnTo>
                <a:cubicBezTo>
                  <a:pt x="1146" y="1468"/>
                  <a:pt x="1153" y="1488"/>
                  <a:pt x="1166" y="1505"/>
                </a:cubicBezTo>
                <a:cubicBezTo>
                  <a:pt x="1180" y="1523"/>
                  <a:pt x="1196" y="1535"/>
                  <a:pt x="1215" y="154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78"/>
        <p:cNvGrpSpPr/>
        <p:nvPr/>
      </p:nvGrpSpPr>
      <p:grpSpPr>
        <a:xfrm>
          <a:off x="0" y="0"/>
          <a:ext cx="0" cy="0"/>
          <a:chOff x="0" y="0"/>
          <a:chExt cx="0" cy="0"/>
        </a:xfrm>
      </p:grpSpPr>
      <p:sp>
        <p:nvSpPr>
          <p:cNvPr id="2479" name="Google Shape;2479;p170"/>
          <p:cNvSpPr txBox="1"/>
          <p:nvPr/>
        </p:nvSpPr>
        <p:spPr>
          <a:xfrm>
            <a:off x="582275" y="425125"/>
            <a:ext cx="11037000" cy="543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chemeClr val="accent1"/>
                </a:solidFill>
                <a:latin typeface="+mj-lt"/>
                <a:ea typeface="Salesforce Sans"/>
                <a:cs typeface="Salesforce Sans"/>
                <a:sym typeface="Salesforce Sans"/>
              </a:rPr>
              <a:t>What Users Experience When MFA is Enabled</a:t>
            </a:r>
            <a:endParaRPr sz="3200" b="1" dirty="0">
              <a:solidFill>
                <a:schemeClr val="accent1"/>
              </a:solidFill>
              <a:latin typeface="+mj-lt"/>
              <a:ea typeface="Salesforce Sans"/>
              <a:cs typeface="Salesforce Sans"/>
              <a:sym typeface="Salesforce Sans"/>
            </a:endParaRPr>
          </a:p>
        </p:txBody>
      </p:sp>
      <p:sp>
        <p:nvSpPr>
          <p:cNvPr id="2480" name="Google Shape;2480;p170"/>
          <p:cNvSpPr txBox="1"/>
          <p:nvPr/>
        </p:nvSpPr>
        <p:spPr>
          <a:xfrm>
            <a:off x="555674" y="1044750"/>
            <a:ext cx="11037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 sz="2200" dirty="0">
                <a:solidFill>
                  <a:srgbClr val="032D60"/>
                </a:solidFill>
                <a:latin typeface="+mn-lt"/>
                <a:ea typeface="Salesforce Sans"/>
                <a:cs typeface="Salesforce Sans"/>
                <a:sym typeface="Salesforce Sans"/>
              </a:rPr>
              <a:t>Each user must:</a:t>
            </a:r>
            <a:endParaRPr sz="2200" dirty="0">
              <a:solidFill>
                <a:srgbClr val="032D60"/>
              </a:solidFill>
              <a:latin typeface="+mn-lt"/>
              <a:ea typeface="Salesforce Sans"/>
              <a:cs typeface="Salesforce Sans"/>
              <a:sym typeface="Salesforce Sans"/>
            </a:endParaRPr>
          </a:p>
        </p:txBody>
      </p:sp>
      <p:pic>
        <p:nvPicPr>
          <p:cNvPr id="2481" name="Google Shape;2481;p170" descr="21.png"/>
          <p:cNvPicPr preferRelativeResize="0"/>
          <p:nvPr/>
        </p:nvPicPr>
        <p:blipFill rotWithShape="1">
          <a:blip r:embed="rId3">
            <a:alphaModFix/>
          </a:blip>
          <a:srcRect/>
          <a:stretch/>
        </p:blipFill>
        <p:spPr>
          <a:xfrm>
            <a:off x="7802332" y="5056976"/>
            <a:ext cx="196583" cy="543388"/>
          </a:xfrm>
          <a:prstGeom prst="rect">
            <a:avLst/>
          </a:prstGeom>
          <a:noFill/>
          <a:ln>
            <a:noFill/>
          </a:ln>
        </p:spPr>
      </p:pic>
      <p:sp>
        <p:nvSpPr>
          <p:cNvPr id="2482" name="Google Shape;2482;p170"/>
          <p:cNvSpPr txBox="1"/>
          <p:nvPr/>
        </p:nvSpPr>
        <p:spPr>
          <a:xfrm>
            <a:off x="903011"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Obtain a verification method</a:t>
            </a:r>
            <a:endParaRPr sz="2000" dirty="0">
              <a:solidFill>
                <a:srgbClr val="59575C"/>
              </a:solidFill>
              <a:latin typeface="+mn-lt"/>
              <a:ea typeface="Salesforce Sans"/>
              <a:cs typeface="Salesforce Sans"/>
              <a:sym typeface="Salesforce Sans"/>
            </a:endParaRPr>
          </a:p>
        </p:txBody>
      </p:sp>
      <p:sp>
        <p:nvSpPr>
          <p:cNvPr id="2483" name="Google Shape;2483;p170"/>
          <p:cNvSpPr/>
          <p:nvPr/>
        </p:nvSpPr>
        <p:spPr>
          <a:xfrm>
            <a:off x="1943922"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1</a:t>
            </a:r>
            <a:endParaRPr sz="2400" b="1">
              <a:solidFill>
                <a:srgbClr val="FFFFFF"/>
              </a:solidFill>
              <a:latin typeface="Salesforce Sans"/>
              <a:ea typeface="Salesforce Sans"/>
              <a:cs typeface="Salesforce Sans"/>
              <a:sym typeface="Salesforce Sans"/>
            </a:endParaRPr>
          </a:p>
        </p:txBody>
      </p:sp>
      <p:sp>
        <p:nvSpPr>
          <p:cNvPr id="2484" name="Google Shape;2484;p170"/>
          <p:cNvSpPr txBox="1"/>
          <p:nvPr/>
        </p:nvSpPr>
        <p:spPr>
          <a:xfrm>
            <a:off x="4669386"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Register the method to connect it to their    Salesforce account</a:t>
            </a:r>
            <a:endParaRPr sz="2000" dirty="0">
              <a:solidFill>
                <a:srgbClr val="59575C"/>
              </a:solidFill>
              <a:latin typeface="+mn-lt"/>
              <a:ea typeface="Salesforce Sans"/>
              <a:cs typeface="Salesforce Sans"/>
              <a:sym typeface="Salesforce Sans"/>
            </a:endParaRPr>
          </a:p>
        </p:txBody>
      </p:sp>
      <p:sp>
        <p:nvSpPr>
          <p:cNvPr id="2485" name="Google Shape;2485;p170"/>
          <p:cNvSpPr/>
          <p:nvPr/>
        </p:nvSpPr>
        <p:spPr>
          <a:xfrm>
            <a:off x="5710296"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2</a:t>
            </a:r>
            <a:endParaRPr sz="2400" b="1">
              <a:solidFill>
                <a:srgbClr val="FFFFFF"/>
              </a:solidFill>
              <a:latin typeface="Salesforce Sans"/>
              <a:ea typeface="Salesforce Sans"/>
              <a:cs typeface="Salesforce Sans"/>
              <a:sym typeface="Salesforce Sans"/>
            </a:endParaRPr>
          </a:p>
        </p:txBody>
      </p:sp>
      <p:sp>
        <p:nvSpPr>
          <p:cNvPr id="2486" name="Google Shape;2486;p170"/>
          <p:cNvSpPr txBox="1"/>
          <p:nvPr/>
        </p:nvSpPr>
        <p:spPr>
          <a:xfrm>
            <a:off x="8490200" y="3193375"/>
            <a:ext cx="27507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Use the verification method at each login to  verify their identity</a:t>
            </a:r>
            <a:endParaRPr sz="2000" dirty="0">
              <a:solidFill>
                <a:srgbClr val="59575C"/>
              </a:solidFill>
              <a:latin typeface="+mn-lt"/>
              <a:ea typeface="Salesforce Sans"/>
              <a:cs typeface="Salesforce Sans"/>
              <a:sym typeface="Salesforce Sans"/>
            </a:endParaRPr>
          </a:p>
        </p:txBody>
      </p:sp>
      <p:sp>
        <p:nvSpPr>
          <p:cNvPr id="2487" name="Google Shape;2487;p170"/>
          <p:cNvSpPr/>
          <p:nvPr/>
        </p:nvSpPr>
        <p:spPr>
          <a:xfrm>
            <a:off x="9490251"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3</a:t>
            </a:r>
            <a:endParaRPr sz="2400" b="1">
              <a:solidFill>
                <a:srgbClr val="FFFFFF"/>
              </a:solidFill>
              <a:latin typeface="Salesforce Sans"/>
              <a:ea typeface="Salesforce Sans"/>
              <a:cs typeface="Salesforce Sans"/>
              <a:sym typeface="Salesforce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27"/>
        <p:cNvGrpSpPr/>
        <p:nvPr/>
      </p:nvGrpSpPr>
      <p:grpSpPr>
        <a:xfrm>
          <a:off x="0" y="0"/>
          <a:ext cx="0" cy="0"/>
          <a:chOff x="0" y="0"/>
          <a:chExt cx="0" cy="0"/>
        </a:xfrm>
      </p:grpSpPr>
      <p:sp>
        <p:nvSpPr>
          <p:cNvPr id="2328" name="Google Shape;2328;p167"/>
          <p:cNvSpPr txBox="1">
            <a:spLocks noGrp="1"/>
          </p:cNvSpPr>
          <p:nvPr>
            <p:ph type="title"/>
          </p:nvPr>
        </p:nvSpPr>
        <p:spPr>
          <a:xfrm>
            <a:off x="571504" y="63500"/>
            <a:ext cx="110457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sz="3200" dirty="0">
                <a:solidFill>
                  <a:schemeClr val="accent1"/>
                </a:solidFill>
                <a:latin typeface="+mj-lt"/>
              </a:rPr>
              <a:t>Waive MFA for MFA-Exempt Use Cases</a:t>
            </a:r>
            <a:endParaRPr sz="3200" dirty="0">
              <a:solidFill>
                <a:schemeClr val="accent1"/>
              </a:solidFill>
              <a:latin typeface="+mj-lt"/>
            </a:endParaRPr>
          </a:p>
        </p:txBody>
      </p:sp>
      <p:pic>
        <p:nvPicPr>
          <p:cNvPr id="2329" name="Google Shape;2329;p167"/>
          <p:cNvPicPr preferRelativeResize="0"/>
          <p:nvPr/>
        </p:nvPicPr>
        <p:blipFill rotWithShape="1">
          <a:blip r:embed="rId3">
            <a:alphaModFix amt="74000"/>
          </a:blip>
          <a:srcRect l="-50" t="13239" r="49" b="22555"/>
          <a:stretch/>
        </p:blipFill>
        <p:spPr>
          <a:xfrm>
            <a:off x="1117538" y="1916499"/>
            <a:ext cx="9953626" cy="3280050"/>
          </a:xfrm>
          <a:prstGeom prst="rect">
            <a:avLst/>
          </a:prstGeom>
          <a:noFill/>
          <a:ln w="9525" cap="flat" cmpd="sng">
            <a:solidFill>
              <a:schemeClr val="dk1"/>
            </a:solidFill>
            <a:prstDash val="solid"/>
            <a:round/>
            <a:headEnd type="none" w="sm" len="sm"/>
            <a:tailEnd type="none" w="sm" len="sm"/>
          </a:ln>
        </p:spPr>
      </p:pic>
      <p:sp>
        <p:nvSpPr>
          <p:cNvPr id="2330" name="Google Shape;2330;p167"/>
          <p:cNvSpPr/>
          <p:nvPr/>
        </p:nvSpPr>
        <p:spPr>
          <a:xfrm>
            <a:off x="1183950" y="4484625"/>
            <a:ext cx="10039800" cy="509400"/>
          </a:xfrm>
          <a:prstGeom prst="roundRect">
            <a:avLst>
              <a:gd name="adj" fmla="val 16667"/>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31" name="Google Shape;2331;p167"/>
          <p:cNvPicPr preferRelativeResize="0"/>
          <p:nvPr/>
        </p:nvPicPr>
        <p:blipFill rotWithShape="1">
          <a:blip r:embed="rId4">
            <a:alphaModFix/>
          </a:blip>
          <a:srcRect r="3975"/>
          <a:stretch/>
        </p:blipFill>
        <p:spPr>
          <a:xfrm>
            <a:off x="1227050" y="4510725"/>
            <a:ext cx="9953624" cy="4572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304"/>
        <p:cNvGrpSpPr/>
        <p:nvPr/>
      </p:nvGrpSpPr>
      <p:grpSpPr>
        <a:xfrm>
          <a:off x="0" y="0"/>
          <a:ext cx="0" cy="0"/>
          <a:chOff x="0" y="0"/>
          <a:chExt cx="0" cy="0"/>
        </a:xfrm>
      </p:grpSpPr>
      <p:pic>
        <p:nvPicPr>
          <p:cNvPr id="2305" name="Google Shape;2305;p166"/>
          <p:cNvPicPr preferRelativeResize="0"/>
          <p:nvPr/>
        </p:nvPicPr>
        <p:blipFill rotWithShape="1">
          <a:blip r:embed="rId3">
            <a:alphaModFix/>
          </a:blip>
          <a:srcRect b="11629"/>
          <a:stretch/>
        </p:blipFill>
        <p:spPr>
          <a:xfrm rot="5">
            <a:off x="7072251" y="5650993"/>
            <a:ext cx="1528460" cy="437473"/>
          </a:xfrm>
          <a:prstGeom prst="rect">
            <a:avLst/>
          </a:prstGeom>
          <a:noFill/>
          <a:ln>
            <a:noFill/>
          </a:ln>
        </p:spPr>
      </p:pic>
      <p:sp>
        <p:nvSpPr>
          <p:cNvPr id="2308" name="Google Shape;2308;p166"/>
          <p:cNvSpPr txBox="1"/>
          <p:nvPr/>
        </p:nvSpPr>
        <p:spPr>
          <a:xfrm>
            <a:off x="571494" y="409350"/>
            <a:ext cx="9158700" cy="687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Support Users and Ongoing Operations</a:t>
            </a:r>
            <a:endParaRPr sz="3200" b="1" dirty="0">
              <a:solidFill>
                <a:srgbClr val="032D60"/>
              </a:solidFill>
              <a:latin typeface="+mj-lt"/>
              <a:ea typeface="Avant Garde Demi SFDC"/>
              <a:cs typeface="Avant Garde Demi SFDC"/>
              <a:sym typeface="Avant Garde Demi SFDC"/>
            </a:endParaRPr>
          </a:p>
        </p:txBody>
      </p:sp>
      <p:sp>
        <p:nvSpPr>
          <p:cNvPr id="2309" name="Google Shape;2309;p166"/>
          <p:cNvSpPr txBox="1"/>
          <p:nvPr/>
        </p:nvSpPr>
        <p:spPr>
          <a:xfrm>
            <a:off x="571525" y="1216300"/>
            <a:ext cx="5673900" cy="12222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2400" dirty="0">
                <a:solidFill>
                  <a:srgbClr val="032D60"/>
                </a:solidFill>
                <a:latin typeface="+mj-lt"/>
                <a:ea typeface="Salesforce Sans"/>
                <a:cs typeface="Salesforce Sans"/>
                <a:sym typeface="Salesforce Sans"/>
              </a:rPr>
              <a:t>Assist your support team with operational issues and day-to-day user needs</a:t>
            </a:r>
            <a:endParaRPr sz="2400" dirty="0">
              <a:solidFill>
                <a:srgbClr val="032D60"/>
              </a:solidFill>
              <a:latin typeface="+mj-lt"/>
              <a:ea typeface="Salesforce Sans"/>
              <a:cs typeface="Salesforce Sans"/>
              <a:sym typeface="Salesforce Sans"/>
            </a:endParaRPr>
          </a:p>
        </p:txBody>
      </p:sp>
      <p:sp>
        <p:nvSpPr>
          <p:cNvPr id="2310" name="Google Shape;2310;p166"/>
          <p:cNvSpPr txBox="1"/>
          <p:nvPr/>
        </p:nvSpPr>
        <p:spPr>
          <a:xfrm>
            <a:off x="534195" y="2290845"/>
            <a:ext cx="4678138" cy="3467700"/>
          </a:xfrm>
          <a:prstGeom prst="rect">
            <a:avLst/>
          </a:prstGeom>
          <a:noFill/>
          <a:ln>
            <a:noFill/>
          </a:ln>
        </p:spPr>
        <p:txBody>
          <a:bodyPr spcFirstLastPara="1" wrap="square" lIns="0" tIns="0" rIns="0" bIns="0" anchor="t" anchorCtr="0">
            <a:noAutofit/>
          </a:bodyPr>
          <a:lstStyle/>
          <a:p>
            <a:pPr marL="457200" lvl="0" indent="-355600" algn="l" rtl="0">
              <a:spcBef>
                <a:spcPts val="0"/>
              </a:spcBef>
              <a:spcAft>
                <a:spcPts val="0"/>
              </a:spcAft>
              <a:buClr>
                <a:srgbClr val="59575C"/>
              </a:buClr>
              <a:buSzPts val="2000"/>
              <a:buChar char="●"/>
            </a:pPr>
            <a:r>
              <a:rPr lang="en" sz="2200" dirty="0">
                <a:solidFill>
                  <a:srgbClr val="59575C"/>
                </a:solidFill>
                <a:latin typeface="+mn-lt"/>
                <a:ea typeface="Salesforce Sans"/>
                <a:cs typeface="Salesforce Sans"/>
                <a:sym typeface="Salesforce Sans"/>
              </a:rPr>
              <a:t>Troubleshoot and resolve login and authentication problems</a:t>
            </a:r>
            <a:endParaRPr sz="2200" dirty="0">
              <a:solidFill>
                <a:srgbClr val="59575C"/>
              </a:solidFill>
              <a:latin typeface="+mn-lt"/>
              <a:ea typeface="Salesforce Sans"/>
              <a:cs typeface="Salesforce Sans"/>
              <a:sym typeface="Salesforce Sans"/>
            </a:endParaRPr>
          </a:p>
          <a:p>
            <a:pPr marL="457200" lvl="0" indent="-355600" algn="l" rtl="0">
              <a:spcBef>
                <a:spcPts val="1000"/>
              </a:spcBef>
              <a:spcAft>
                <a:spcPts val="0"/>
              </a:spcAft>
              <a:buClr>
                <a:srgbClr val="59575C"/>
              </a:buClr>
              <a:buSzPts val="2000"/>
              <a:buChar char="●"/>
            </a:pPr>
            <a:r>
              <a:rPr lang="en" sz="2200" dirty="0">
                <a:solidFill>
                  <a:srgbClr val="59575C"/>
                </a:solidFill>
                <a:latin typeface="+mn-lt"/>
                <a:ea typeface="Salesforce Sans"/>
                <a:cs typeface="Salesforce Sans"/>
                <a:sym typeface="Salesforce Sans"/>
              </a:rPr>
              <a:t>Help users recover access with temporary verification codes</a:t>
            </a:r>
            <a:endParaRPr sz="2200" dirty="0">
              <a:solidFill>
                <a:srgbClr val="59575C"/>
              </a:solidFill>
              <a:latin typeface="+mn-lt"/>
              <a:ea typeface="Salesforce Sans"/>
              <a:cs typeface="Salesforce Sans"/>
              <a:sym typeface="Salesforce Sans"/>
            </a:endParaRPr>
          </a:p>
          <a:p>
            <a:pPr marL="457200" lvl="0" indent="-355600" algn="l" rtl="0">
              <a:spcBef>
                <a:spcPts val="1000"/>
              </a:spcBef>
              <a:spcAft>
                <a:spcPts val="0"/>
              </a:spcAft>
              <a:buClr>
                <a:srgbClr val="59575C"/>
              </a:buClr>
              <a:buSzPts val="2000"/>
              <a:buChar char="●"/>
            </a:pPr>
            <a:r>
              <a:rPr lang="en" sz="2200" dirty="0">
                <a:solidFill>
                  <a:srgbClr val="59575C"/>
                </a:solidFill>
                <a:latin typeface="+mn-lt"/>
                <a:ea typeface="Salesforce Sans"/>
                <a:cs typeface="Salesforce Sans"/>
                <a:sym typeface="Salesforce Sans"/>
              </a:rPr>
              <a:t>Enable MFA for new employees</a:t>
            </a:r>
            <a:endParaRPr sz="2200" dirty="0">
              <a:solidFill>
                <a:srgbClr val="59575C"/>
              </a:solidFill>
              <a:latin typeface="+mn-lt"/>
              <a:ea typeface="Salesforce Sans"/>
              <a:cs typeface="Salesforce Sans"/>
              <a:sym typeface="Salesforce Sans"/>
            </a:endParaRPr>
          </a:p>
          <a:p>
            <a:pPr marL="457200" lvl="0" indent="-355600" algn="l" rtl="0">
              <a:spcBef>
                <a:spcPts val="1000"/>
              </a:spcBef>
              <a:spcAft>
                <a:spcPts val="0"/>
              </a:spcAft>
              <a:buClr>
                <a:srgbClr val="59575C"/>
              </a:buClr>
              <a:buSzPts val="2000"/>
              <a:buChar char="●"/>
            </a:pPr>
            <a:r>
              <a:rPr lang="en" sz="2200" dirty="0">
                <a:solidFill>
                  <a:srgbClr val="59575C"/>
                </a:solidFill>
                <a:latin typeface="+mn-lt"/>
                <a:ea typeface="Salesforce Sans"/>
                <a:cs typeface="Salesforce Sans"/>
                <a:sym typeface="Salesforce Sans"/>
              </a:rPr>
              <a:t>Stock and distribute security keys</a:t>
            </a:r>
            <a:endParaRPr sz="2200" dirty="0">
              <a:solidFill>
                <a:srgbClr val="59575C"/>
              </a:solidFill>
              <a:latin typeface="+mn-lt"/>
              <a:ea typeface="Salesforce Sans"/>
              <a:cs typeface="Salesforce Sans"/>
              <a:sym typeface="Salesforce Sans"/>
            </a:endParaRPr>
          </a:p>
          <a:p>
            <a:pPr marL="457200" lvl="0" indent="-355600" algn="l" rtl="0">
              <a:spcBef>
                <a:spcPts val="1000"/>
              </a:spcBef>
              <a:spcAft>
                <a:spcPts val="1000"/>
              </a:spcAft>
              <a:buClr>
                <a:srgbClr val="59575C"/>
              </a:buClr>
              <a:buSzPts val="2000"/>
              <a:buChar char="●"/>
            </a:pPr>
            <a:r>
              <a:rPr lang="en" sz="2200" dirty="0">
                <a:solidFill>
                  <a:srgbClr val="59575C"/>
                </a:solidFill>
                <a:latin typeface="+mn-lt"/>
                <a:ea typeface="Salesforce Sans"/>
                <a:cs typeface="Salesforce Sans"/>
                <a:sym typeface="Salesforce Sans"/>
              </a:rPr>
              <a:t>Manage inventory of security keys</a:t>
            </a:r>
            <a:endParaRPr sz="2200" dirty="0">
              <a:solidFill>
                <a:srgbClr val="59575C"/>
              </a:solidFill>
              <a:latin typeface="+mn-lt"/>
              <a:ea typeface="Salesforce Sans"/>
              <a:cs typeface="Salesforce Sans"/>
              <a:sym typeface="Salesforce Sans"/>
            </a:endParaRPr>
          </a:p>
        </p:txBody>
      </p:sp>
      <p:sp>
        <p:nvSpPr>
          <p:cNvPr id="2311" name="Google Shape;2311;p166"/>
          <p:cNvSpPr/>
          <p:nvPr/>
        </p:nvSpPr>
        <p:spPr>
          <a:xfrm>
            <a:off x="6493902" y="1902525"/>
            <a:ext cx="5795700" cy="3359700"/>
          </a:xfrm>
          <a:prstGeom prst="roundRect">
            <a:avLst>
              <a:gd name="adj" fmla="val 2978"/>
            </a:avLst>
          </a:prstGeom>
          <a:solidFill>
            <a:srgbClr val="032E61"/>
          </a:solidFill>
          <a:ln w="9525" cap="flat" cmpd="sng">
            <a:solidFill>
              <a:srgbClr val="0D9DD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12" name="Google Shape;2312;p166" descr="Google Shape;1895;p175"/>
          <p:cNvPicPr preferRelativeResize="0"/>
          <p:nvPr/>
        </p:nvPicPr>
        <p:blipFill rotWithShape="1">
          <a:blip r:embed="rId4">
            <a:alphaModFix/>
          </a:blip>
          <a:srcRect r="4698" b="15131"/>
          <a:stretch/>
        </p:blipFill>
        <p:spPr>
          <a:xfrm flipH="1">
            <a:off x="9904402" y="5772562"/>
            <a:ext cx="1381848" cy="287508"/>
          </a:xfrm>
          <a:prstGeom prst="rect">
            <a:avLst/>
          </a:prstGeom>
          <a:noFill/>
          <a:ln>
            <a:noFill/>
          </a:ln>
        </p:spPr>
      </p:pic>
      <p:pic>
        <p:nvPicPr>
          <p:cNvPr id="2313" name="Google Shape;2313;p166" descr="Google Shape;1897;p175"/>
          <p:cNvPicPr preferRelativeResize="0"/>
          <p:nvPr/>
        </p:nvPicPr>
        <p:blipFill rotWithShape="1">
          <a:blip r:embed="rId5">
            <a:alphaModFix/>
          </a:blip>
          <a:srcRect b="9518"/>
          <a:stretch/>
        </p:blipFill>
        <p:spPr>
          <a:xfrm>
            <a:off x="7872608" y="5438630"/>
            <a:ext cx="1458609" cy="692139"/>
          </a:xfrm>
          <a:prstGeom prst="rect">
            <a:avLst/>
          </a:prstGeom>
          <a:noFill/>
          <a:ln>
            <a:noFill/>
          </a:ln>
        </p:spPr>
      </p:pic>
      <p:pic>
        <p:nvPicPr>
          <p:cNvPr id="2314" name="Google Shape;2314;p166" descr="Google Shape;1898;p175"/>
          <p:cNvPicPr preferRelativeResize="0"/>
          <p:nvPr/>
        </p:nvPicPr>
        <p:blipFill rotWithShape="1">
          <a:blip r:embed="rId6">
            <a:alphaModFix/>
          </a:blip>
          <a:srcRect/>
          <a:stretch/>
        </p:blipFill>
        <p:spPr>
          <a:xfrm>
            <a:off x="8715014" y="6240804"/>
            <a:ext cx="1416561" cy="56963"/>
          </a:xfrm>
          <a:prstGeom prst="rect">
            <a:avLst/>
          </a:prstGeom>
          <a:noFill/>
          <a:ln>
            <a:noFill/>
          </a:ln>
        </p:spPr>
      </p:pic>
      <p:pic>
        <p:nvPicPr>
          <p:cNvPr id="2315" name="Google Shape;2315;p166" descr="Google Shape;1899;p175"/>
          <p:cNvPicPr preferRelativeResize="0"/>
          <p:nvPr/>
        </p:nvPicPr>
        <p:blipFill rotWithShape="1">
          <a:blip r:embed="rId7">
            <a:alphaModFix/>
          </a:blip>
          <a:srcRect/>
          <a:stretch/>
        </p:blipFill>
        <p:spPr>
          <a:xfrm>
            <a:off x="6445793" y="1848643"/>
            <a:ext cx="6036595" cy="4420442"/>
          </a:xfrm>
          <a:prstGeom prst="rect">
            <a:avLst/>
          </a:prstGeom>
          <a:noFill/>
          <a:ln>
            <a:noFill/>
          </a:ln>
        </p:spPr>
      </p:pic>
      <p:pic>
        <p:nvPicPr>
          <p:cNvPr id="2316" name="Google Shape;2316;p166" descr="Google Shape;1900;p175"/>
          <p:cNvPicPr preferRelativeResize="0"/>
          <p:nvPr/>
        </p:nvPicPr>
        <p:blipFill rotWithShape="1">
          <a:blip r:embed="rId8">
            <a:alphaModFix/>
          </a:blip>
          <a:srcRect/>
          <a:stretch/>
        </p:blipFill>
        <p:spPr>
          <a:xfrm>
            <a:off x="8165201" y="5864398"/>
            <a:ext cx="1027595" cy="437487"/>
          </a:xfrm>
          <a:prstGeom prst="rect">
            <a:avLst/>
          </a:prstGeom>
          <a:noFill/>
          <a:ln>
            <a:noFill/>
          </a:ln>
        </p:spPr>
      </p:pic>
      <p:pic>
        <p:nvPicPr>
          <p:cNvPr id="2317" name="Google Shape;2317;p166" descr="Google Shape;1901;p175"/>
          <p:cNvPicPr preferRelativeResize="0"/>
          <p:nvPr/>
        </p:nvPicPr>
        <p:blipFill rotWithShape="1">
          <a:blip r:embed="rId9">
            <a:alphaModFix/>
          </a:blip>
          <a:srcRect b="8062"/>
          <a:stretch/>
        </p:blipFill>
        <p:spPr>
          <a:xfrm flipH="1">
            <a:off x="8757238" y="6020881"/>
            <a:ext cx="566737" cy="293985"/>
          </a:xfrm>
          <a:prstGeom prst="rect">
            <a:avLst/>
          </a:prstGeom>
          <a:noFill/>
          <a:ln>
            <a:noFill/>
          </a:ln>
        </p:spPr>
      </p:pic>
      <p:pic>
        <p:nvPicPr>
          <p:cNvPr id="2318" name="Google Shape;2318;p166" descr="Google Shape;1902;p175"/>
          <p:cNvPicPr preferRelativeResize="0"/>
          <p:nvPr/>
        </p:nvPicPr>
        <p:blipFill rotWithShape="1">
          <a:blip r:embed="rId10">
            <a:alphaModFix/>
          </a:blip>
          <a:srcRect b="2837"/>
          <a:stretch/>
        </p:blipFill>
        <p:spPr>
          <a:xfrm>
            <a:off x="8557610" y="6163892"/>
            <a:ext cx="430775" cy="152281"/>
          </a:xfrm>
          <a:prstGeom prst="rect">
            <a:avLst/>
          </a:prstGeom>
          <a:noFill/>
          <a:ln>
            <a:noFill/>
          </a:ln>
        </p:spPr>
      </p:pic>
      <p:sp>
        <p:nvSpPr>
          <p:cNvPr id="2319" name="Google Shape;2319;p166"/>
          <p:cNvSpPr txBox="1"/>
          <p:nvPr/>
        </p:nvSpPr>
        <p:spPr>
          <a:xfrm>
            <a:off x="6992800" y="2416800"/>
            <a:ext cx="4846200" cy="2252700"/>
          </a:xfrm>
          <a:prstGeom prst="rect">
            <a:avLst/>
          </a:prstGeom>
          <a:noFill/>
          <a:ln>
            <a:noFill/>
          </a:ln>
        </p:spPr>
        <p:txBody>
          <a:bodyPr spcFirstLastPara="1" wrap="square" lIns="119875" tIns="119875" rIns="119875" bIns="119875" anchor="t" anchorCtr="0">
            <a:noAutofit/>
          </a:bodyPr>
          <a:lstStyle/>
          <a:p>
            <a:pPr marL="0" lvl="0" indent="0" algn="ctr" rtl="0">
              <a:spcBef>
                <a:spcPts val="0"/>
              </a:spcBef>
              <a:spcAft>
                <a:spcPts val="0"/>
              </a:spcAft>
              <a:buNone/>
            </a:pPr>
            <a:r>
              <a:rPr lang="en" sz="2200" b="1" dirty="0">
                <a:solidFill>
                  <a:srgbClr val="FFFFFF"/>
                </a:solidFill>
                <a:latin typeface="+mn-lt"/>
                <a:ea typeface="Avant Garde Demi SFDC"/>
                <a:cs typeface="Avant Garde Demi SFDC"/>
                <a:sym typeface="Avant Garde Demi SFDC"/>
              </a:rPr>
              <a:t>Temporary Verification Codes</a:t>
            </a:r>
            <a:endParaRPr sz="2200" b="1" dirty="0">
              <a:solidFill>
                <a:srgbClr val="FFFFFF"/>
              </a:solidFill>
              <a:latin typeface="+mn-lt"/>
              <a:ea typeface="Avant Garde Demi SFDC"/>
              <a:cs typeface="Avant Garde Demi SFDC"/>
              <a:sym typeface="Avant Garde Demi SFDC"/>
            </a:endParaRPr>
          </a:p>
          <a:p>
            <a:pPr marL="0" lvl="0" indent="0" algn="ctr" rtl="0">
              <a:spcBef>
                <a:spcPts val="1300"/>
              </a:spcBef>
              <a:spcAft>
                <a:spcPts val="0"/>
              </a:spcAft>
              <a:buNone/>
            </a:pPr>
            <a:r>
              <a:rPr lang="en" sz="2200" dirty="0">
                <a:solidFill>
                  <a:srgbClr val="FFFFFF"/>
                </a:solidFill>
                <a:latin typeface="+mn-lt"/>
                <a:ea typeface="Salesforce Sans"/>
                <a:cs typeface="Salesforce Sans"/>
                <a:sym typeface="Salesforce Sans"/>
              </a:rPr>
              <a:t>Recovery plan if users forget or lose their usual verification method(s)</a:t>
            </a:r>
            <a:endParaRPr sz="2200" dirty="0">
              <a:solidFill>
                <a:srgbClr val="FFFFFF"/>
              </a:solidFill>
              <a:latin typeface="+mn-lt"/>
              <a:ea typeface="Salesforce Sans"/>
              <a:cs typeface="Salesforce Sans"/>
              <a:sym typeface="Salesforce Sans"/>
            </a:endParaRPr>
          </a:p>
          <a:p>
            <a:pPr marL="0" lvl="0" indent="0" algn="ctr" rtl="0">
              <a:spcBef>
                <a:spcPts val="1300"/>
              </a:spcBef>
              <a:spcAft>
                <a:spcPts val="1300"/>
              </a:spcAft>
              <a:buNone/>
            </a:pPr>
            <a:r>
              <a:rPr lang="en" sz="2200" dirty="0">
                <a:solidFill>
                  <a:srgbClr val="FFFFFF"/>
                </a:solidFill>
                <a:latin typeface="+mn-lt"/>
                <a:ea typeface="Salesforce Sans"/>
                <a:cs typeface="Salesforce Sans"/>
                <a:sym typeface="Salesforce Sans"/>
              </a:rPr>
              <a:t>Admins can set code expiration times from 1-24 hours</a:t>
            </a:r>
            <a:endParaRPr sz="2200" dirty="0">
              <a:solidFill>
                <a:srgbClr val="FFFFFF"/>
              </a:solidFill>
              <a:latin typeface="+mn-lt"/>
              <a:ea typeface="Salesforce Sans"/>
              <a:cs typeface="Salesforce Sans"/>
              <a:sym typeface="Salesforce Sans"/>
            </a:endParaRPr>
          </a:p>
        </p:txBody>
      </p:sp>
      <p:pic>
        <p:nvPicPr>
          <p:cNvPr id="2321" name="Google Shape;2321;p166" descr="Image"/>
          <p:cNvPicPr preferRelativeResize="0"/>
          <p:nvPr/>
        </p:nvPicPr>
        <p:blipFill rotWithShape="1">
          <a:blip r:embed="rId11">
            <a:alphaModFix/>
          </a:blip>
          <a:srcRect l="3643" t="8975" r="40050"/>
          <a:stretch/>
        </p:blipFill>
        <p:spPr>
          <a:xfrm flipH="1">
            <a:off x="9904395" y="5853405"/>
            <a:ext cx="619831" cy="446742"/>
          </a:xfrm>
          <a:custGeom>
            <a:avLst/>
            <a:gdLst/>
            <a:ahLst/>
            <a:cxnLst/>
            <a:rect l="l" t="t" r="r" b="b"/>
            <a:pathLst>
              <a:path w="21115" h="21600" extrusionOk="0">
                <a:moveTo>
                  <a:pt x="7588" y="0"/>
                </a:moveTo>
                <a:cubicBezTo>
                  <a:pt x="3741" y="1232"/>
                  <a:pt x="798" y="5637"/>
                  <a:pt x="135" y="11153"/>
                </a:cubicBezTo>
                <a:cubicBezTo>
                  <a:pt x="-310" y="14849"/>
                  <a:pt x="359" y="18634"/>
                  <a:pt x="1972" y="21600"/>
                </a:cubicBezTo>
                <a:lnTo>
                  <a:pt x="10407" y="21600"/>
                </a:lnTo>
                <a:lnTo>
                  <a:pt x="17658" y="21510"/>
                </a:lnTo>
                <a:cubicBezTo>
                  <a:pt x="18344" y="19663"/>
                  <a:pt x="18988" y="17790"/>
                  <a:pt x="19593" y="15894"/>
                </a:cubicBezTo>
                <a:cubicBezTo>
                  <a:pt x="20476" y="13122"/>
                  <a:pt x="21290" y="10199"/>
                  <a:pt x="21082" y="7139"/>
                </a:cubicBezTo>
                <a:cubicBezTo>
                  <a:pt x="21018" y="6191"/>
                  <a:pt x="20855" y="5267"/>
                  <a:pt x="20600" y="4397"/>
                </a:cubicBezTo>
                <a:lnTo>
                  <a:pt x="18132" y="1348"/>
                </a:lnTo>
                <a:lnTo>
                  <a:pt x="7588" y="0"/>
                </a:lnTo>
                <a:close/>
              </a:path>
            </a:pathLst>
          </a:cu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Help and Resources</a:t>
            </a:r>
            <a:br>
              <a:rPr lang="en-US" dirty="0">
                <a:solidFill>
                  <a:schemeClr val="accent1"/>
                </a:solidFill>
                <a:latin typeface="+mj-lt"/>
              </a:rPr>
            </a:br>
            <a:endParaRPr dirty="0">
              <a:solidFill>
                <a:schemeClr val="accent1"/>
              </a:solidFill>
              <a:latin typeface="+mj-lt"/>
            </a:endParaRPr>
          </a:p>
        </p:txBody>
      </p:sp>
    </p:spTree>
    <p:extLst>
      <p:ext uri="{BB962C8B-B14F-4D97-AF65-F5344CB8AC3E}">
        <p14:creationId xmlns:p14="http://schemas.microsoft.com/office/powerpoint/2010/main" val="18254443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723"/>
        <p:cNvGrpSpPr/>
        <p:nvPr/>
      </p:nvGrpSpPr>
      <p:grpSpPr>
        <a:xfrm>
          <a:off x="0" y="0"/>
          <a:ext cx="0" cy="0"/>
          <a:chOff x="0" y="0"/>
          <a:chExt cx="0" cy="0"/>
        </a:xfrm>
      </p:grpSpPr>
      <p:sp>
        <p:nvSpPr>
          <p:cNvPr id="2724" name="Google Shape;2724;p214"/>
          <p:cNvSpPr/>
          <p:nvPr/>
        </p:nvSpPr>
        <p:spPr>
          <a:xfrm rot="8716006">
            <a:off x="1289133" y="-1855920"/>
            <a:ext cx="9640087" cy="7546178"/>
          </a:xfrm>
          <a:custGeom>
            <a:avLst/>
            <a:gdLst/>
            <a:ahLst/>
            <a:cxnLst/>
            <a:rect l="l" t="t" r="r" b="b"/>
            <a:pathLst>
              <a:path w="20776" h="21058" extrusionOk="0">
                <a:moveTo>
                  <a:pt x="0" y="137"/>
                </a:moveTo>
                <a:cubicBezTo>
                  <a:pt x="1339" y="962"/>
                  <a:pt x="2475" y="-542"/>
                  <a:pt x="4044" y="227"/>
                </a:cubicBezTo>
                <a:cubicBezTo>
                  <a:pt x="5444" y="912"/>
                  <a:pt x="7080" y="817"/>
                  <a:pt x="8408" y="1074"/>
                </a:cubicBezTo>
                <a:cubicBezTo>
                  <a:pt x="9481" y="1281"/>
                  <a:pt x="10473" y="2002"/>
                  <a:pt x="10220" y="3140"/>
                </a:cubicBezTo>
                <a:cubicBezTo>
                  <a:pt x="9876" y="4683"/>
                  <a:pt x="8366" y="3626"/>
                  <a:pt x="7298" y="3889"/>
                </a:cubicBezTo>
                <a:cubicBezTo>
                  <a:pt x="6760" y="4021"/>
                  <a:pt x="6146" y="4415"/>
                  <a:pt x="6200" y="5310"/>
                </a:cubicBezTo>
                <a:cubicBezTo>
                  <a:pt x="6257" y="6262"/>
                  <a:pt x="6675" y="6669"/>
                  <a:pt x="7136" y="7097"/>
                </a:cubicBezTo>
                <a:cubicBezTo>
                  <a:pt x="7656" y="7578"/>
                  <a:pt x="8228" y="8212"/>
                  <a:pt x="8960" y="9027"/>
                </a:cubicBezTo>
                <a:cubicBezTo>
                  <a:pt x="10467" y="10704"/>
                  <a:pt x="12054" y="8821"/>
                  <a:pt x="13630" y="10011"/>
                </a:cubicBezTo>
                <a:cubicBezTo>
                  <a:pt x="15247" y="11232"/>
                  <a:pt x="16243" y="10891"/>
                  <a:pt x="17678" y="12036"/>
                </a:cubicBezTo>
                <a:cubicBezTo>
                  <a:pt x="19014" y="13102"/>
                  <a:pt x="17747" y="15340"/>
                  <a:pt x="19569" y="16986"/>
                </a:cubicBezTo>
                <a:cubicBezTo>
                  <a:pt x="21600" y="18822"/>
                  <a:pt x="20061" y="20390"/>
                  <a:pt x="20776" y="21058"/>
                </a:cubicBezTo>
              </a:path>
            </a:pathLst>
          </a:custGeom>
          <a:noFill/>
          <a:ln w="15875" cap="flat" cmpd="sng">
            <a:solidFill>
              <a:srgbClr val="59575C"/>
            </a:solidFill>
            <a:prstDash val="dash"/>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400">
              <a:solidFill>
                <a:srgbClr val="000000"/>
              </a:solidFill>
              <a:latin typeface="Arial"/>
              <a:ea typeface="Arial"/>
              <a:cs typeface="Arial"/>
              <a:sym typeface="Arial"/>
            </a:endParaRPr>
          </a:p>
        </p:txBody>
      </p:sp>
      <p:sp>
        <p:nvSpPr>
          <p:cNvPr id="2725" name="Google Shape;2725;p214"/>
          <p:cNvSpPr txBox="1"/>
          <p:nvPr/>
        </p:nvSpPr>
        <p:spPr>
          <a:xfrm>
            <a:off x="10268576" y="3891150"/>
            <a:ext cx="1319400" cy="469359"/>
          </a:xfrm>
          <a:prstGeom prst="rect">
            <a:avLst/>
          </a:prstGeom>
          <a:noFill/>
          <a:ln>
            <a:noFill/>
          </a:ln>
        </p:spPr>
        <p:txBody>
          <a:bodyPr spcFirstLastPara="1" wrap="square" lIns="0" tIns="0" rIns="0" bIns="0" anchor="t" anchorCtr="0">
            <a:spAutoFit/>
          </a:bodyPr>
          <a:lstStyle/>
          <a:p>
            <a:pPr marL="0" lvl="0" indent="0" algn="ctr" rtl="0">
              <a:spcBef>
                <a:spcPts val="0"/>
              </a:spcBef>
              <a:spcAft>
                <a:spcPts val="300"/>
              </a:spcAft>
              <a:buNone/>
            </a:pPr>
            <a:r>
              <a:rPr lang="en" b="1" u="sng" dirty="0">
                <a:solidFill>
                  <a:schemeClr val="tx1"/>
                </a:solidFill>
                <a:latin typeface="+mn-lt"/>
                <a:ea typeface="Salesforce Sans"/>
                <a:cs typeface="Salesforce Sans"/>
                <a:sym typeface="Salesforce Sans"/>
                <a:hlinkClick r:id="rId4">
                  <a:extLst>
                    <a:ext uri="{A12FA001-AC4F-418D-AE19-62706E023703}">
                      <ahyp:hlinkClr xmlns:ahyp="http://schemas.microsoft.com/office/drawing/2018/hyperlinkcolor" val="tx"/>
                    </a:ext>
                  </a:extLst>
                </a:hlinkClick>
              </a:rPr>
              <a:t>MFA for Salesforce Site</a:t>
            </a:r>
            <a:endParaRPr b="1" dirty="0">
              <a:solidFill>
                <a:schemeClr val="tx1"/>
              </a:solidFill>
              <a:latin typeface="+mn-lt"/>
              <a:ea typeface="Salesforce Sans"/>
              <a:cs typeface="Salesforce Sans"/>
              <a:sym typeface="Salesforce Sans"/>
            </a:endParaRPr>
          </a:p>
        </p:txBody>
      </p:sp>
      <p:pic>
        <p:nvPicPr>
          <p:cNvPr id="2726" name="Google Shape;2726;p214"/>
          <p:cNvPicPr preferRelativeResize="0"/>
          <p:nvPr/>
        </p:nvPicPr>
        <p:blipFill rotWithShape="1">
          <a:blip r:embed="rId5">
            <a:alphaModFix/>
          </a:blip>
          <a:srcRect t="980" b="980"/>
          <a:stretch/>
        </p:blipFill>
        <p:spPr>
          <a:xfrm>
            <a:off x="560126" y="1538747"/>
            <a:ext cx="1228952" cy="1280147"/>
          </a:xfrm>
          <a:prstGeom prst="rect">
            <a:avLst/>
          </a:prstGeom>
          <a:noFill/>
          <a:ln>
            <a:noFill/>
          </a:ln>
        </p:spPr>
      </p:pic>
      <p:sp>
        <p:nvSpPr>
          <p:cNvPr id="2727" name="Google Shape;2727;p214"/>
          <p:cNvSpPr txBox="1"/>
          <p:nvPr/>
        </p:nvSpPr>
        <p:spPr>
          <a:xfrm>
            <a:off x="3225753" y="3814619"/>
            <a:ext cx="1166100" cy="253916"/>
          </a:xfrm>
          <a:prstGeom prst="rect">
            <a:avLst/>
          </a:prstGeom>
          <a:noFill/>
          <a:ln>
            <a:noFill/>
          </a:ln>
        </p:spPr>
        <p:txBody>
          <a:bodyPr spcFirstLastPara="1" wrap="square" lIns="0" tIns="0" rIns="0" bIns="0" anchor="t" anchorCtr="0">
            <a:spAutoFit/>
          </a:bodyPr>
          <a:lstStyle/>
          <a:p>
            <a:pPr marL="0" lvl="0" indent="0" algn="ctr" rtl="0">
              <a:spcBef>
                <a:spcPts val="0"/>
              </a:spcBef>
              <a:spcAft>
                <a:spcPts val="300"/>
              </a:spcAft>
              <a:buNone/>
            </a:pPr>
            <a:r>
              <a:rPr lang="en" b="1" u="sng" dirty="0">
                <a:solidFill>
                  <a:schemeClr val="tx1"/>
                </a:solidFill>
                <a:latin typeface="+mn-lt"/>
                <a:ea typeface="Salesforce Sans"/>
                <a:cs typeface="Salesforce Sans"/>
                <a:sym typeface="Salesforce Sans"/>
                <a:hlinkClick r:id="rId6">
                  <a:extLst>
                    <a:ext uri="{A12FA001-AC4F-418D-AE19-62706E023703}">
                      <ahyp:hlinkClr xmlns:ahyp="http://schemas.microsoft.com/office/drawing/2018/hyperlinkcolor" val="tx"/>
                    </a:ext>
                  </a:extLst>
                </a:hlinkClick>
              </a:rPr>
              <a:t>MFA FAQ</a:t>
            </a:r>
            <a:endParaRPr b="1" dirty="0">
              <a:solidFill>
                <a:schemeClr val="tx1"/>
              </a:solidFill>
              <a:latin typeface="+mn-lt"/>
              <a:ea typeface="Salesforce Sans"/>
              <a:cs typeface="Salesforce Sans"/>
              <a:sym typeface="Salesforce Sans"/>
            </a:endParaRPr>
          </a:p>
        </p:txBody>
      </p:sp>
      <p:pic>
        <p:nvPicPr>
          <p:cNvPr id="2728" name="Google Shape;2728;p214"/>
          <p:cNvPicPr preferRelativeResize="0"/>
          <p:nvPr/>
        </p:nvPicPr>
        <p:blipFill>
          <a:blip r:embed="rId7">
            <a:alphaModFix/>
          </a:blip>
          <a:stretch>
            <a:fillRect/>
          </a:stretch>
        </p:blipFill>
        <p:spPr>
          <a:xfrm>
            <a:off x="10492851" y="2462073"/>
            <a:ext cx="960129" cy="1280160"/>
          </a:xfrm>
          <a:prstGeom prst="rect">
            <a:avLst/>
          </a:prstGeom>
          <a:noFill/>
          <a:ln>
            <a:noFill/>
          </a:ln>
          <a:effectLst>
            <a:outerShdw blurRad="57150" dist="19050" dir="5400000" algn="bl" rotWithShape="0">
              <a:srgbClr val="000000">
                <a:alpha val="50000"/>
              </a:srgbClr>
            </a:outerShdw>
          </a:effectLst>
        </p:spPr>
      </p:pic>
      <p:pic>
        <p:nvPicPr>
          <p:cNvPr id="2730" name="Google Shape;2730;p214"/>
          <p:cNvPicPr preferRelativeResize="0"/>
          <p:nvPr/>
        </p:nvPicPr>
        <p:blipFill>
          <a:blip r:embed="rId8">
            <a:alphaModFix/>
          </a:blip>
          <a:stretch>
            <a:fillRect/>
          </a:stretch>
        </p:blipFill>
        <p:spPr>
          <a:xfrm>
            <a:off x="3194313" y="2456698"/>
            <a:ext cx="1228964" cy="1280160"/>
          </a:xfrm>
          <a:prstGeom prst="rect">
            <a:avLst/>
          </a:prstGeom>
          <a:noFill/>
          <a:ln>
            <a:noFill/>
          </a:ln>
          <a:effectLst>
            <a:outerShdw blurRad="57150" dist="19050" dir="5400000" algn="bl" rotWithShape="0">
              <a:srgbClr val="000000">
                <a:alpha val="50000"/>
              </a:srgbClr>
            </a:outerShdw>
          </a:effectLst>
        </p:spPr>
      </p:pic>
      <p:sp>
        <p:nvSpPr>
          <p:cNvPr id="2731" name="Google Shape;2731;p214"/>
          <p:cNvSpPr txBox="1"/>
          <p:nvPr/>
        </p:nvSpPr>
        <p:spPr>
          <a:xfrm>
            <a:off x="506875" y="2933025"/>
            <a:ext cx="1532700" cy="1115690"/>
          </a:xfrm>
          <a:prstGeom prst="rect">
            <a:avLst/>
          </a:prstGeom>
          <a:noFill/>
          <a:ln>
            <a:noFill/>
          </a:ln>
        </p:spPr>
        <p:txBody>
          <a:bodyPr spcFirstLastPara="1" wrap="square" lIns="0" tIns="0" rIns="0" bIns="0" anchor="t" anchorCtr="0">
            <a:spAutoFit/>
          </a:bodyPr>
          <a:lstStyle/>
          <a:p>
            <a:pPr marL="0" lvl="0" indent="0" algn="ctr" rtl="0">
              <a:spcBef>
                <a:spcPts val="0"/>
              </a:spcBef>
              <a:spcAft>
                <a:spcPts val="300"/>
              </a:spcAft>
              <a:buNone/>
            </a:pPr>
            <a:r>
              <a:rPr lang="en" b="1" u="sng" dirty="0">
                <a:solidFill>
                  <a:schemeClr val="tx1"/>
                </a:solidFill>
                <a:latin typeface="+mn-lt"/>
                <a:ea typeface="Salesforce Sans"/>
                <a:cs typeface="Salesforce Sans"/>
                <a:sym typeface="Salesforce Sans"/>
                <a:hlinkClick r:id="rId9">
                  <a:extLst>
                    <a:ext uri="{A12FA001-AC4F-418D-AE19-62706E023703}">
                      <ahyp:hlinkClr xmlns:ahyp="http://schemas.microsoft.com/office/drawing/2018/hyperlinkcolor" val="tx"/>
                    </a:ext>
                  </a:extLst>
                </a:hlinkClick>
              </a:rPr>
              <a:t>The Total Economic Impact of Multi-Factor Authentication from Salesforce</a:t>
            </a:r>
            <a:endParaRPr b="1" dirty="0">
              <a:solidFill>
                <a:schemeClr val="tx1"/>
              </a:solidFill>
              <a:latin typeface="+mn-lt"/>
              <a:ea typeface="Salesforce Sans"/>
              <a:cs typeface="Salesforce Sans"/>
              <a:sym typeface="Salesforce Sans"/>
            </a:endParaRPr>
          </a:p>
        </p:txBody>
      </p:sp>
      <p:pic>
        <p:nvPicPr>
          <p:cNvPr id="2732" name="Google Shape;2732;p214"/>
          <p:cNvPicPr preferRelativeResize="0"/>
          <p:nvPr/>
        </p:nvPicPr>
        <p:blipFill rotWithShape="1">
          <a:blip r:embed="rId10">
            <a:alphaModFix/>
          </a:blip>
          <a:srcRect/>
          <a:stretch/>
        </p:blipFill>
        <p:spPr>
          <a:xfrm>
            <a:off x="10965246" y="519120"/>
            <a:ext cx="653791" cy="457195"/>
          </a:xfrm>
          <a:prstGeom prst="rect">
            <a:avLst/>
          </a:prstGeom>
          <a:noFill/>
          <a:ln>
            <a:noFill/>
          </a:ln>
        </p:spPr>
      </p:pic>
      <p:sp>
        <p:nvSpPr>
          <p:cNvPr id="2733" name="Google Shape;2733;p214"/>
          <p:cNvSpPr txBox="1"/>
          <p:nvPr/>
        </p:nvSpPr>
        <p:spPr>
          <a:xfrm>
            <a:off x="576081" y="0"/>
            <a:ext cx="10095000" cy="10485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None/>
            </a:pPr>
            <a:r>
              <a:rPr lang="en" sz="3200" b="1" dirty="0">
                <a:solidFill>
                  <a:srgbClr val="032D60"/>
                </a:solidFill>
                <a:latin typeface="+mj-lt"/>
                <a:ea typeface="Avant Garde Demi SFDC"/>
                <a:cs typeface="Avant Garde Demi SFDC"/>
                <a:sym typeface="Avant Garde Demi SFDC"/>
              </a:rPr>
              <a:t>Learn More About MFA</a:t>
            </a:r>
            <a:endParaRPr sz="3200" b="1" dirty="0">
              <a:solidFill>
                <a:srgbClr val="032D60"/>
              </a:solidFill>
              <a:latin typeface="+mj-lt"/>
              <a:ea typeface="Avant Garde Demi SFDC"/>
              <a:cs typeface="Avant Garde Demi SFDC"/>
              <a:sym typeface="Avant Garde Demi SFDC"/>
            </a:endParaRPr>
          </a:p>
        </p:txBody>
      </p:sp>
      <p:sp>
        <p:nvSpPr>
          <p:cNvPr id="2734" name="Google Shape;2734;p214"/>
          <p:cNvSpPr txBox="1"/>
          <p:nvPr/>
        </p:nvSpPr>
        <p:spPr>
          <a:xfrm>
            <a:off x="5364742" y="2800489"/>
            <a:ext cx="1594200" cy="603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300"/>
              </a:spcAft>
              <a:buNone/>
            </a:pPr>
            <a:r>
              <a:rPr lang="en" b="1" u="sng" dirty="0">
                <a:solidFill>
                  <a:schemeClr val="tx1"/>
                </a:solidFill>
                <a:latin typeface="+mn-lt"/>
                <a:ea typeface="Salesforce Sans"/>
                <a:cs typeface="Salesforce Sans"/>
                <a:sym typeface="Salesforce Sans"/>
                <a:hlinkClick r:id="rId11">
                  <a:extLst>
                    <a:ext uri="{A12FA001-AC4F-418D-AE19-62706E023703}">
                      <ahyp:hlinkClr xmlns:ahyp="http://schemas.microsoft.com/office/drawing/2018/hyperlinkcolor" val="tx"/>
                    </a:ext>
                  </a:extLst>
                </a:hlinkClick>
              </a:rPr>
              <a:t>Intro to MFA  Video</a:t>
            </a:r>
            <a:endParaRPr dirty="0">
              <a:solidFill>
                <a:schemeClr val="tx1"/>
              </a:solidFill>
              <a:latin typeface="+mn-lt"/>
              <a:ea typeface="Salesforce Sans"/>
              <a:cs typeface="Salesforce Sans"/>
              <a:sym typeface="Salesforce Sans"/>
            </a:endParaRPr>
          </a:p>
        </p:txBody>
      </p:sp>
      <p:grpSp>
        <p:nvGrpSpPr>
          <p:cNvPr id="2735" name="Google Shape;2735;p214"/>
          <p:cNvGrpSpPr/>
          <p:nvPr/>
        </p:nvGrpSpPr>
        <p:grpSpPr>
          <a:xfrm>
            <a:off x="5728500" y="1858375"/>
            <a:ext cx="866700" cy="793299"/>
            <a:chOff x="10814225" y="5266125"/>
            <a:chExt cx="866700" cy="793299"/>
          </a:xfrm>
        </p:grpSpPr>
        <p:pic>
          <p:nvPicPr>
            <p:cNvPr id="2736" name="Google Shape;2736;p214"/>
            <p:cNvPicPr preferRelativeResize="0"/>
            <p:nvPr/>
          </p:nvPicPr>
          <p:blipFill rotWithShape="1">
            <a:blip r:embed="rId12">
              <a:alphaModFix/>
            </a:blip>
            <a:srcRect l="15986" r="20066"/>
            <a:stretch/>
          </p:blipFill>
          <p:spPr>
            <a:xfrm>
              <a:off x="10814304" y="5266944"/>
              <a:ext cx="866553" cy="792480"/>
            </a:xfrm>
            <a:prstGeom prst="rect">
              <a:avLst/>
            </a:prstGeom>
            <a:noFill/>
            <a:ln>
              <a:noFill/>
            </a:ln>
            <a:effectLst>
              <a:outerShdw blurRad="57150" dist="19050" dir="5400000" algn="bl" rotWithShape="0">
                <a:srgbClr val="000000">
                  <a:alpha val="50000"/>
                </a:srgbClr>
              </a:outerShdw>
            </a:effectLst>
          </p:spPr>
        </p:pic>
        <p:sp>
          <p:nvSpPr>
            <p:cNvPr id="2737" name="Google Shape;2737;p214"/>
            <p:cNvSpPr/>
            <p:nvPr/>
          </p:nvSpPr>
          <p:spPr>
            <a:xfrm>
              <a:off x="10814225" y="5266125"/>
              <a:ext cx="866700" cy="792600"/>
            </a:xfrm>
            <a:prstGeom prst="rect">
              <a:avLst/>
            </a:prstGeom>
            <a:noFill/>
            <a:ln w="9525" cap="flat" cmpd="sng">
              <a:solidFill>
                <a:srgbClr val="22222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alesforce Sans"/>
                <a:ea typeface="Salesforce Sans"/>
                <a:cs typeface="Salesforce Sans"/>
                <a:sym typeface="Salesforce Sans"/>
              </a:endParaRPr>
            </a:p>
          </p:txBody>
        </p:sp>
      </p:grpSp>
      <p:pic>
        <p:nvPicPr>
          <p:cNvPr id="2738" name="Google Shape;2738;p214"/>
          <p:cNvPicPr preferRelativeResize="0"/>
          <p:nvPr/>
        </p:nvPicPr>
        <p:blipFill>
          <a:blip r:embed="rId13">
            <a:alphaModFix/>
          </a:blip>
          <a:stretch>
            <a:fillRect/>
          </a:stretch>
        </p:blipFill>
        <p:spPr>
          <a:xfrm>
            <a:off x="7315694" y="3262563"/>
            <a:ext cx="1319479" cy="1319479"/>
          </a:xfrm>
          <a:prstGeom prst="rect">
            <a:avLst/>
          </a:prstGeom>
          <a:noFill/>
          <a:ln>
            <a:noFill/>
          </a:ln>
          <a:effectLst>
            <a:outerShdw blurRad="57150" dist="19050" dir="5400000" algn="bl" rotWithShape="0">
              <a:srgbClr val="000000">
                <a:alpha val="50000"/>
              </a:srgbClr>
            </a:outerShdw>
          </a:effectLst>
        </p:spPr>
      </p:pic>
      <p:sp>
        <p:nvSpPr>
          <p:cNvPr id="2739" name="Google Shape;2739;p214"/>
          <p:cNvSpPr txBox="1"/>
          <p:nvPr/>
        </p:nvSpPr>
        <p:spPr>
          <a:xfrm>
            <a:off x="7209088" y="4658250"/>
            <a:ext cx="1532700" cy="5205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400"/>
              </a:spcAft>
              <a:buNone/>
            </a:pPr>
            <a:r>
              <a:rPr lang="en" b="1" u="sng" dirty="0">
                <a:solidFill>
                  <a:schemeClr val="dk1"/>
                </a:solidFill>
                <a:latin typeface="+mn-lt"/>
                <a:ea typeface="Salesforce Sans"/>
                <a:cs typeface="Salesforce Sans"/>
                <a:sym typeface="Salesforce Sans"/>
                <a:hlinkClick r:id="rId14">
                  <a:extLst>
                    <a:ext uri="{A12FA001-AC4F-418D-AE19-62706E023703}">
                      <ahyp:hlinkClr xmlns:ahyp="http://schemas.microsoft.com/office/drawing/2018/hyperlinkcolor" val="tx"/>
                    </a:ext>
                  </a:extLst>
                </a:hlinkClick>
              </a:rPr>
              <a:t>MFA Rollout Pack</a:t>
            </a:r>
            <a:endParaRPr b="1" dirty="0">
              <a:solidFill>
                <a:schemeClr val="dk1"/>
              </a:solidFill>
              <a:latin typeface="+mn-lt"/>
              <a:ea typeface="Salesforce Sans"/>
              <a:cs typeface="Salesforce Sans"/>
              <a:sym typeface="Salesforce Sans"/>
            </a:endParaRPr>
          </a:p>
        </p:txBody>
      </p:sp>
      <p:sp>
        <p:nvSpPr>
          <p:cNvPr id="2742" name="Google Shape;2742;p214"/>
          <p:cNvSpPr txBox="1"/>
          <p:nvPr/>
        </p:nvSpPr>
        <p:spPr>
          <a:xfrm>
            <a:off x="9903262" y="4397250"/>
            <a:ext cx="2139300" cy="223138"/>
          </a:xfrm>
          <a:prstGeom prst="rect">
            <a:avLst/>
          </a:prstGeom>
          <a:noFill/>
          <a:ln>
            <a:noFill/>
          </a:ln>
        </p:spPr>
        <p:txBody>
          <a:bodyPr spcFirstLastPara="1" wrap="square" lIns="0" tIns="0" rIns="0" bIns="0" anchor="t" anchorCtr="0">
            <a:spAutoFit/>
          </a:bodyPr>
          <a:lstStyle/>
          <a:p>
            <a:pPr marL="0" lvl="0" indent="0" algn="ctr" rtl="0">
              <a:spcBef>
                <a:spcPts val="0"/>
              </a:spcBef>
              <a:spcAft>
                <a:spcPts val="300"/>
              </a:spcAft>
              <a:buNone/>
            </a:pPr>
            <a:r>
              <a:rPr lang="en" sz="1200" b="1" i="1" dirty="0">
                <a:solidFill>
                  <a:srgbClr val="205CA0"/>
                </a:solidFill>
                <a:latin typeface="+mn-lt"/>
                <a:ea typeface="Salesforce Sans"/>
                <a:cs typeface="Salesforce Sans"/>
                <a:sym typeface="Salesforce Sans"/>
              </a:rPr>
              <a:t>(includes MFA Help docs)</a:t>
            </a:r>
            <a:endParaRPr sz="1200" b="1" i="1" dirty="0">
              <a:solidFill>
                <a:srgbClr val="205CA0"/>
              </a:solidFill>
              <a:latin typeface="+mn-lt"/>
              <a:ea typeface="Salesforce Sans"/>
              <a:cs typeface="Salesforce Sans"/>
              <a:sym typeface="Salesforce Sans"/>
            </a:endParaRPr>
          </a:p>
        </p:txBody>
      </p:sp>
      <p:sp>
        <p:nvSpPr>
          <p:cNvPr id="2" name="Google Shape;2700;p189">
            <a:extLst>
              <a:ext uri="{FF2B5EF4-FFF2-40B4-BE49-F238E27FC236}">
                <a16:creationId xmlns:a16="http://schemas.microsoft.com/office/drawing/2014/main" id="{90A2074E-DBE3-CE2E-752B-60FF8EC6B3A5}"/>
              </a:ext>
            </a:extLst>
          </p:cNvPr>
          <p:cNvSpPr/>
          <p:nvPr/>
        </p:nvSpPr>
        <p:spPr>
          <a:xfrm rot="-5404374">
            <a:off x="5588386" y="1282392"/>
            <a:ext cx="707401" cy="9345009"/>
          </a:xfrm>
          <a:prstGeom prst="roundRect">
            <a:avLst>
              <a:gd name="adj" fmla="val 50000"/>
            </a:avLst>
          </a:prstGeom>
          <a:solidFill>
            <a:schemeClr val="dk1"/>
          </a:solidFill>
          <a:ln w="9525" cap="flat" cmpd="sng">
            <a:solidFill>
              <a:schemeClr val="dk1"/>
            </a:solidFill>
            <a:prstDash val="solid"/>
            <a:round/>
            <a:headEnd type="none" w="sm" len="sm"/>
            <a:tailEnd type="none" w="sm" len="sm"/>
          </a:ln>
          <a:effectLst>
            <a:outerShdw blurRad="292100" dist="101600" dir="3660000" rotWithShape="0">
              <a:srgbClr val="000000">
                <a:alpha val="16470"/>
              </a:srgbClr>
            </a:outerShdw>
          </a:effectLst>
        </p:spPr>
        <p:txBody>
          <a:bodyPr spcFirstLastPara="1" wrap="square" lIns="45650" tIns="45650" rIns="45650" bIns="45650" anchor="ctr" anchorCtr="0">
            <a:noAutofit/>
          </a:bodyPr>
          <a:lstStyle/>
          <a:p>
            <a:pPr marL="0" marR="0" lvl="0" indent="0" algn="ctr" rtl="0">
              <a:spcBef>
                <a:spcPts val="0"/>
              </a:spcBef>
              <a:spcAft>
                <a:spcPts val="0"/>
              </a:spcAft>
              <a:buNone/>
            </a:pPr>
            <a:endParaRPr sz="1100">
              <a:solidFill>
                <a:srgbClr val="0B5CAB"/>
              </a:solidFill>
              <a:latin typeface="Salesforce Sans"/>
              <a:ea typeface="Salesforce Sans"/>
              <a:cs typeface="Salesforce Sans"/>
              <a:sym typeface="Salesforce Sans"/>
            </a:endParaRPr>
          </a:p>
        </p:txBody>
      </p:sp>
      <p:sp>
        <p:nvSpPr>
          <p:cNvPr id="3" name="Google Shape;2701;p189">
            <a:extLst>
              <a:ext uri="{FF2B5EF4-FFF2-40B4-BE49-F238E27FC236}">
                <a16:creationId xmlns:a16="http://schemas.microsoft.com/office/drawing/2014/main" id="{250A7D77-D4EE-424B-946A-7AD72AB36427}"/>
              </a:ext>
            </a:extLst>
          </p:cNvPr>
          <p:cNvSpPr txBox="1"/>
          <p:nvPr/>
        </p:nvSpPr>
        <p:spPr>
          <a:xfrm>
            <a:off x="1628975" y="5705775"/>
            <a:ext cx="8626200" cy="468300"/>
          </a:xfrm>
          <a:prstGeom prst="rect">
            <a:avLst/>
          </a:prstGeom>
          <a:noFill/>
          <a:ln>
            <a:noFill/>
          </a:ln>
        </p:spPr>
        <p:txBody>
          <a:bodyPr spcFirstLastPara="1" wrap="square" lIns="119875" tIns="119875" rIns="119875" bIns="119875" anchor="t" anchorCtr="0">
            <a:noAutofit/>
          </a:bodyPr>
          <a:lstStyle/>
          <a:p>
            <a:pPr marL="0" lvl="0" indent="0" algn="l" rtl="0">
              <a:spcBef>
                <a:spcPts val="0"/>
              </a:spcBef>
              <a:spcAft>
                <a:spcPts val="0"/>
              </a:spcAft>
              <a:buNone/>
            </a:pPr>
            <a:r>
              <a:rPr lang="en" sz="1800" b="1" dirty="0">
                <a:solidFill>
                  <a:schemeClr val="lt1"/>
                </a:solidFill>
                <a:latin typeface="Salesforce Sans"/>
                <a:ea typeface="Salesforce Sans"/>
                <a:cs typeface="Salesforce Sans"/>
                <a:sym typeface="Salesforce Sans"/>
              </a:rPr>
              <a:t>Join the MFA discussion in the </a:t>
            </a:r>
            <a:r>
              <a:rPr lang="en" sz="1800" b="1" u="sng" dirty="0">
                <a:solidFill>
                  <a:schemeClr val="lt1"/>
                </a:solidFill>
                <a:latin typeface="Salesforce Sans"/>
                <a:ea typeface="Salesforce Sans"/>
                <a:cs typeface="Salesforce Sans"/>
                <a:sym typeface="Salesforce Sans"/>
                <a:hlinkClick r:id="rId15">
                  <a:extLst>
                    <a:ext uri="{A12FA001-AC4F-418D-AE19-62706E023703}">
                      <ahyp:hlinkClr xmlns:ahyp="http://schemas.microsoft.com/office/drawing/2018/hyperlinkcolor" val="tx"/>
                    </a:ext>
                  </a:extLst>
                </a:hlinkClick>
              </a:rPr>
              <a:t>MFA - Getting Started Trailblazer Community</a:t>
            </a:r>
            <a:endParaRPr sz="1800" b="1" dirty="0">
              <a:solidFill>
                <a:schemeClr val="lt1"/>
              </a:solidFill>
              <a:latin typeface="Salesforce Sans"/>
              <a:ea typeface="Salesforce Sans"/>
              <a:cs typeface="Salesforce Sans"/>
              <a:sym typeface="Salesforce Sans"/>
            </a:endParaRPr>
          </a:p>
          <a:p>
            <a:pPr marL="0" lvl="0" indent="0" algn="l" rtl="0">
              <a:spcBef>
                <a:spcPts val="0"/>
              </a:spcBef>
              <a:spcAft>
                <a:spcPts val="0"/>
              </a:spcAft>
              <a:buNone/>
            </a:pPr>
            <a:endParaRPr sz="1800" b="1" dirty="0">
              <a:solidFill>
                <a:schemeClr val="lt1"/>
              </a:solidFill>
              <a:latin typeface="Salesforce Sans"/>
              <a:ea typeface="Salesforce Sans"/>
              <a:cs typeface="Salesforce Sans"/>
              <a:sym typeface="Salesforce Sans"/>
            </a:endParaRPr>
          </a:p>
        </p:txBody>
      </p:sp>
      <p:pic>
        <p:nvPicPr>
          <p:cNvPr id="4" name="Google Shape;2702;p189" descr="Google Shape;914;p64">
            <a:extLst>
              <a:ext uri="{FF2B5EF4-FFF2-40B4-BE49-F238E27FC236}">
                <a16:creationId xmlns:a16="http://schemas.microsoft.com/office/drawing/2014/main" id="{F6E5857F-AD66-3262-2AF5-2431E0D2A845}"/>
              </a:ext>
            </a:extLst>
          </p:cNvPr>
          <p:cNvPicPr preferRelativeResize="0"/>
          <p:nvPr/>
        </p:nvPicPr>
        <p:blipFill rotWithShape="1">
          <a:blip r:embed="rId16">
            <a:alphaModFix/>
          </a:blip>
          <a:srcRect r="51307"/>
          <a:stretch/>
        </p:blipFill>
        <p:spPr>
          <a:xfrm rot="-337106">
            <a:off x="325860" y="5869319"/>
            <a:ext cx="708833" cy="748657"/>
          </a:xfrm>
          <a:prstGeom prst="rect">
            <a:avLst/>
          </a:prstGeom>
          <a:noFill/>
          <a:ln>
            <a:noFill/>
          </a:ln>
        </p:spPr>
      </p:pic>
      <p:pic>
        <p:nvPicPr>
          <p:cNvPr id="5" name="Google Shape;2703;p189" descr="7.png">
            <a:extLst>
              <a:ext uri="{FF2B5EF4-FFF2-40B4-BE49-F238E27FC236}">
                <a16:creationId xmlns:a16="http://schemas.microsoft.com/office/drawing/2014/main" id="{2FE9CCE0-AE23-BBE3-9351-3D9EDFCE94AF}"/>
              </a:ext>
            </a:extLst>
          </p:cNvPr>
          <p:cNvPicPr preferRelativeResize="0"/>
          <p:nvPr/>
        </p:nvPicPr>
        <p:blipFill rotWithShape="1">
          <a:blip r:embed="rId17">
            <a:alphaModFix/>
          </a:blip>
          <a:srcRect b="3185"/>
          <a:stretch/>
        </p:blipFill>
        <p:spPr>
          <a:xfrm>
            <a:off x="-1511027" y="6115202"/>
            <a:ext cx="2967701" cy="742800"/>
          </a:xfrm>
          <a:prstGeom prst="rect">
            <a:avLst/>
          </a:prstGeom>
          <a:noFill/>
          <a:ln>
            <a:noFill/>
          </a:ln>
        </p:spPr>
      </p:pic>
      <p:pic>
        <p:nvPicPr>
          <p:cNvPr id="6" name="Google Shape;2704;p189" descr="7.png">
            <a:extLst>
              <a:ext uri="{FF2B5EF4-FFF2-40B4-BE49-F238E27FC236}">
                <a16:creationId xmlns:a16="http://schemas.microsoft.com/office/drawing/2014/main" id="{0E8E52E2-C7E4-22C5-E9DB-78F7E10C009D}"/>
              </a:ext>
            </a:extLst>
          </p:cNvPr>
          <p:cNvPicPr preferRelativeResize="0"/>
          <p:nvPr/>
        </p:nvPicPr>
        <p:blipFill rotWithShape="1">
          <a:blip r:embed="rId17">
            <a:alphaModFix/>
          </a:blip>
          <a:srcRect b="3185"/>
          <a:stretch/>
        </p:blipFill>
        <p:spPr>
          <a:xfrm flipH="1">
            <a:off x="10427098" y="6115202"/>
            <a:ext cx="2967701" cy="742800"/>
          </a:xfrm>
          <a:prstGeom prst="rect">
            <a:avLst/>
          </a:prstGeom>
          <a:noFill/>
          <a:ln>
            <a:noFill/>
          </a:ln>
        </p:spPr>
      </p:pic>
    </p:spTree>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25"/>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1091;p155">
            <a:extLst>
              <a:ext uri="{FF2B5EF4-FFF2-40B4-BE49-F238E27FC236}">
                <a16:creationId xmlns:a16="http://schemas.microsoft.com/office/drawing/2014/main" id="{E5BB6234-F686-BA23-D694-99C6823712BE}"/>
              </a:ext>
            </a:extLst>
          </p:cNvPr>
          <p:cNvSpPr txBox="1">
            <a:spLocks noGrp="1"/>
          </p:cNvSpPr>
          <p:nvPr>
            <p:ph type="title"/>
          </p:nvPr>
        </p:nvSpPr>
        <p:spPr>
          <a:xfrm>
            <a:off x="571500" y="321440"/>
            <a:ext cx="11046000" cy="672429"/>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dirty="0"/>
              <a:t>Forward-Looking Statement</a:t>
            </a:r>
            <a:endParaRPr b="0" dirty="0"/>
          </a:p>
        </p:txBody>
      </p:sp>
      <p:sp>
        <p:nvSpPr>
          <p:cNvPr id="13" name="Google Shape;1092;p155">
            <a:extLst>
              <a:ext uri="{FF2B5EF4-FFF2-40B4-BE49-F238E27FC236}">
                <a16:creationId xmlns:a16="http://schemas.microsoft.com/office/drawing/2014/main" id="{B3BF8298-AE68-37FE-0FCC-6B3AF052A3D4}"/>
              </a:ext>
            </a:extLst>
          </p:cNvPr>
          <p:cNvSpPr txBox="1"/>
          <p:nvPr/>
        </p:nvSpPr>
        <p:spPr>
          <a:xfrm>
            <a:off x="584350" y="1001091"/>
            <a:ext cx="11166600" cy="5416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900"/>
              </a:spcBef>
              <a:spcAft>
                <a:spcPts val="0"/>
              </a:spcAft>
              <a:buNone/>
            </a:pPr>
            <a:r>
              <a:rPr lang="en-US" sz="1050" dirty="0">
                <a:solidFill>
                  <a:srgbClr val="59575C"/>
                </a:solidFill>
                <a:latin typeface="Salesforce Sans"/>
                <a:ea typeface="Salesforce Sans"/>
                <a:cs typeface="Salesforce Sans"/>
                <a:sym typeface="Salesforce Sans"/>
              </a:rPr>
              <a:t>Statement under the Private Securities Litigation Reform Act of 1995:</a:t>
            </a: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dirty="0">
                <a:solidFill>
                  <a:srgbClr val="59575C"/>
                </a:solidFill>
                <a:latin typeface="Salesforce Sans"/>
                <a:ea typeface="Salesforce Sans"/>
                <a:cs typeface="Salesforce Sans"/>
                <a:sym typeface="Salesforce Sans"/>
              </a:rPr>
              <a:t>This presentation contains forward-looking statements about the company’s financial and operating results, which may include expected GAAP and non-GAAP financial and other operating and non-operating results, including revenue, net income, diluted earnings per share, operating cash flow growth, operating margin improvement, expected revenue growth, expected current remaining performance obligation growth, expected tax rates, the one-time accounting non-cash charge that was incurred in connection with the </a:t>
            </a:r>
            <a:r>
              <a:rPr lang="en-US" sz="1050" dirty="0" err="1">
                <a:solidFill>
                  <a:srgbClr val="59575C"/>
                </a:solidFill>
                <a:latin typeface="Salesforce Sans"/>
                <a:ea typeface="Salesforce Sans"/>
                <a:cs typeface="Salesforce Sans"/>
                <a:sym typeface="Salesforce Sans"/>
              </a:rPr>
              <a:t>Salesforce.org</a:t>
            </a:r>
            <a:r>
              <a:rPr lang="en-US" sz="1050" dirty="0">
                <a:solidFill>
                  <a:srgbClr val="59575C"/>
                </a:solidFill>
                <a:latin typeface="Salesforce Sans"/>
                <a:ea typeface="Salesforce Sans"/>
                <a:cs typeface="Salesforce Sans"/>
                <a:sym typeface="Salesforce Sans"/>
              </a:rPr>
              <a:t> combination; stock-based compensation expenses, amortization of purchased intangibles, shares outstanding, market growth and sustainability goals. The achievement or success of the matters covered by such forward-looking statements involves risks, uncertainties and assumptions. If any such risks or uncertainties materialize or if any of the assumptions prove incorrect, the company’s results could differ materially from the results expressed or implied by the forward-looking statements we make. </a:t>
            </a: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dirty="0">
                <a:solidFill>
                  <a:srgbClr val="59575C"/>
                </a:solidFill>
                <a:latin typeface="Salesforce Sans"/>
                <a:ea typeface="Salesforce Sans"/>
                <a:cs typeface="Salesforce Sans"/>
                <a:sym typeface="Salesforce Sans"/>
              </a:rPr>
              <a:t>The risks and uncertainties referred to above include -- but are not limited to -- risks associated with the effect of general economic and market conditions; the impact of geopolitical events; the impact of foreign currency exchange rate and interest rate fluctuations on our results; our business strategy and our plan to build our business, including our strategy to be the leading provider of enterprise cloud computing applications and platforms; the pace of change and innovation in enterprise cloud computing services; the seasonal nature of our sales cycles; the competitive nature of the market in which we participate; our international expansion strategy; the demands on our personnel and infrastructure resulting from significant growth in our customer base and operations, including as a result of acquisitions; our service performance and security, including the resources and costs required to avoid unanticipated downtime and prevent, detect and remediate potential security breaches; the expenses associated with new data centers and third-party infrastructure providers; additional data center capacity; real estate and office facilities space; our operating results and cash flows; new services and product features, including any efforts to expand our services beyond the CRM market; our strategy of acquiring or making investments in complementary businesses, joint ventures, services, technologies and intellectual property rights; the performance and fair value of our investments in complementary businesses through our strategic investment portfolio; our ability to realize the benefits from strategic partnerships, joint ventures and investments; the impact of future gains or losses from our strategic investment portfolio, including gains or losses from overall market conditions that may affect the publicly traded companies within the company's strategic investment portfolio; our ability to execute our business plans; our ability to successfully integrate acquired businesses and technologies, including delays related to the integration of Tableau due to regulatory review by the United Kingdom Competition and Markets Authority; our ability to continue to grow unearned revenue and remaining performance obligation; our ability to protect our intellectual property rights; our ability to develop our brands; our reliance on third-party hardware, software and platform providers; our dependency on the development and maintenance of the infrastructure of the Internet; the </a:t>
            </a:r>
            <a:br>
              <a:rPr lang="en-US" sz="1050" dirty="0">
                <a:solidFill>
                  <a:srgbClr val="59575C"/>
                </a:solidFill>
                <a:latin typeface="Salesforce Sans"/>
                <a:ea typeface="Salesforce Sans"/>
                <a:cs typeface="Salesforce Sans"/>
                <a:sym typeface="Salesforce Sans"/>
              </a:rPr>
            </a:br>
            <a:r>
              <a:rPr lang="en-US" sz="1050" dirty="0">
                <a:solidFill>
                  <a:srgbClr val="59575C"/>
                </a:solidFill>
                <a:latin typeface="Salesforce Sans"/>
                <a:ea typeface="Salesforce Sans"/>
                <a:cs typeface="Salesforce Sans"/>
                <a:sym typeface="Salesforce Sans"/>
              </a:rPr>
              <a:t>effect of evolving domestic and foreign government regulations, including those related to the provision of services on the Internet, those related to accessing the Internet, and those addressing data privacy, cross-border data transfers and import and export controls; the valuation of our deferred tax assets and the release of related valuation allowances; the potential availability of additional tax assets in the future; the impact of new accounting pronouncements and tax laws; uncertainties affecting our ability to estimate our tax </a:t>
            </a:r>
            <a:br>
              <a:rPr lang="en-US" sz="1050" dirty="0">
                <a:solidFill>
                  <a:srgbClr val="59575C"/>
                </a:solidFill>
                <a:latin typeface="Salesforce Sans"/>
                <a:ea typeface="Salesforce Sans"/>
                <a:cs typeface="Salesforce Sans"/>
                <a:sym typeface="Salesforce Sans"/>
              </a:rPr>
            </a:br>
            <a:r>
              <a:rPr lang="en-US" sz="1050" dirty="0">
                <a:solidFill>
                  <a:srgbClr val="59575C"/>
                </a:solidFill>
                <a:latin typeface="Salesforce Sans"/>
                <a:ea typeface="Salesforce Sans"/>
                <a:cs typeface="Salesforce Sans"/>
                <a:sym typeface="Salesforce Sans"/>
              </a:rPr>
              <a:t>rate; the impact of expensing stock options and other equity awards; the sufficiency of our capital resources; factors related to our outstanding debt, revolving credit facility, term loan and loan associated with 50 Fremont; compliance with our debt covenants and lease obligations; current and potential litigation involving us; and the impact of climate change.</a:t>
            </a: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dirty="0">
                <a:solidFill>
                  <a:srgbClr val="59575C"/>
                </a:solidFill>
                <a:latin typeface="Salesforce Sans"/>
                <a:ea typeface="Salesforce Sans"/>
                <a:cs typeface="Salesforce Sans"/>
                <a:sym typeface="Salesforce Sans"/>
              </a:rPr>
              <a:t>Further information on these and other factors that could affect the company’s financial results is included in the reports on Forms 10-K, 10-Q and 8-K and in other filings it makes with the Securities and Exchange Commission from time to time. These documents are available on the SEC Filings section of the Investor Information section of the company’s website at </a:t>
            </a:r>
            <a:r>
              <a:rPr lang="en-US" sz="1050" dirty="0" err="1">
                <a:solidFill>
                  <a:srgbClr val="59575C"/>
                </a:solidFill>
                <a:latin typeface="Salesforce Sans"/>
                <a:ea typeface="Salesforce Sans"/>
                <a:cs typeface="Salesforce Sans"/>
                <a:sym typeface="Salesforce Sans"/>
              </a:rPr>
              <a:t>www.salesforce.com</a:t>
            </a:r>
            <a:r>
              <a:rPr lang="en-US" sz="1050" dirty="0">
                <a:solidFill>
                  <a:srgbClr val="59575C"/>
                </a:solidFill>
                <a:latin typeface="Salesforce Sans"/>
                <a:ea typeface="Salesforce Sans"/>
                <a:cs typeface="Salesforce Sans"/>
                <a:sym typeface="Salesforce Sans"/>
              </a:rPr>
              <a:t>/investor. </a:t>
            </a: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600"/>
              </a:spcBef>
              <a:spcAft>
                <a:spcPts val="0"/>
              </a:spcAft>
              <a:buNone/>
            </a:pPr>
            <a:r>
              <a:rPr lang="en-US" sz="1050" dirty="0" err="1">
                <a:solidFill>
                  <a:srgbClr val="59575C"/>
                </a:solidFill>
                <a:latin typeface="Salesforce Sans"/>
                <a:ea typeface="Salesforce Sans"/>
                <a:cs typeface="Salesforce Sans"/>
                <a:sym typeface="Salesforce Sans"/>
              </a:rPr>
              <a:t>Salesforce.com</a:t>
            </a:r>
            <a:r>
              <a:rPr lang="en-US" sz="1050" dirty="0">
                <a:solidFill>
                  <a:srgbClr val="59575C"/>
                </a:solidFill>
                <a:latin typeface="Salesforce Sans"/>
                <a:ea typeface="Salesforce Sans"/>
                <a:cs typeface="Salesforce Sans"/>
                <a:sym typeface="Salesforce Sans"/>
              </a:rPr>
              <a:t>, inc. assumes no obligation and does not intend to update these forward-looking statements, except as required by law.</a:t>
            </a: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900"/>
              </a:spcBef>
              <a:spcAft>
                <a:spcPts val="0"/>
              </a:spcAft>
              <a:buNone/>
            </a:pPr>
            <a:endParaRPr sz="1050" dirty="0">
              <a:solidFill>
                <a:srgbClr val="59575C"/>
              </a:solidFill>
              <a:latin typeface="Salesforce Sans"/>
              <a:ea typeface="Salesforce Sans"/>
              <a:cs typeface="Salesforce Sans"/>
              <a:sym typeface="Salesforce Sans"/>
            </a:endParaRPr>
          </a:p>
          <a:p>
            <a:pPr marL="0" lvl="0" indent="0" algn="l" rtl="0">
              <a:lnSpc>
                <a:spcPct val="100000"/>
              </a:lnSpc>
              <a:spcBef>
                <a:spcPts val="900"/>
              </a:spcBef>
              <a:spcAft>
                <a:spcPts val="0"/>
              </a:spcAft>
              <a:buNone/>
            </a:pPr>
            <a:endParaRPr sz="1050" dirty="0">
              <a:solidFill>
                <a:srgbClr val="59575C"/>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3694095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072"/>
        <p:cNvGrpSpPr/>
        <p:nvPr/>
      </p:nvGrpSpPr>
      <p:grpSpPr>
        <a:xfrm>
          <a:off x="0" y="0"/>
          <a:ext cx="0" cy="0"/>
          <a:chOff x="0" y="0"/>
          <a:chExt cx="0" cy="0"/>
        </a:xfrm>
      </p:grpSpPr>
      <p:sp>
        <p:nvSpPr>
          <p:cNvPr id="2073" name="Google Shape;2073;p150"/>
          <p:cNvSpPr txBox="1">
            <a:spLocks noGrp="1"/>
          </p:cNvSpPr>
          <p:nvPr>
            <p:ph type="title"/>
          </p:nvPr>
        </p:nvSpPr>
        <p:spPr>
          <a:xfrm>
            <a:off x="571505" y="262142"/>
            <a:ext cx="10396800" cy="99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Agenda</a:t>
            </a:r>
            <a:endParaRPr dirty="0">
              <a:latin typeface="+mj-lt"/>
            </a:endParaRPr>
          </a:p>
        </p:txBody>
      </p:sp>
      <p:sp>
        <p:nvSpPr>
          <p:cNvPr id="2074" name="Google Shape;2074;p150"/>
          <p:cNvSpPr txBox="1">
            <a:spLocks noGrp="1"/>
          </p:cNvSpPr>
          <p:nvPr>
            <p:ph type="body" idx="2"/>
          </p:nvPr>
        </p:nvSpPr>
        <p:spPr>
          <a:xfrm>
            <a:off x="489859" y="1709925"/>
            <a:ext cx="8202900" cy="4389600"/>
          </a:xfrm>
          <a:prstGeom prst="rect">
            <a:avLst/>
          </a:prstGeom>
        </p:spPr>
        <p:txBody>
          <a:bodyPr spcFirstLastPara="1" wrap="square" lIns="91425" tIns="91425" rIns="91425" bIns="91425" anchor="t" anchorCtr="0">
            <a:noAutofit/>
          </a:bodyPr>
          <a:lstStyle/>
          <a:p>
            <a:pPr marL="457200" lvl="0" indent="-368300" algn="l" rtl="0">
              <a:lnSpc>
                <a:spcPct val="115000"/>
              </a:lnSpc>
              <a:spcBef>
                <a:spcPts val="1100"/>
              </a:spcBef>
              <a:spcAft>
                <a:spcPts val="0"/>
              </a:spcAft>
              <a:buClr>
                <a:schemeClr val="accent1"/>
              </a:buClr>
              <a:buSzPts val="2200"/>
              <a:buChar char="●"/>
            </a:pPr>
            <a:r>
              <a:rPr lang="en-US" sz="2200" dirty="0">
                <a:latin typeface="+mn-lt"/>
              </a:rPr>
              <a:t>What MFA is and why it’s important</a:t>
            </a:r>
            <a:endParaRPr sz="2200" dirty="0">
              <a:latin typeface="+mn-lt"/>
            </a:endParaRPr>
          </a:p>
          <a:p>
            <a:pPr marL="457200" lvl="0" indent="-368300" algn="l" rtl="0">
              <a:lnSpc>
                <a:spcPct val="115000"/>
              </a:lnSpc>
              <a:spcBef>
                <a:spcPts val="1000"/>
              </a:spcBef>
              <a:spcAft>
                <a:spcPts val="0"/>
              </a:spcAft>
              <a:buClr>
                <a:schemeClr val="accent1"/>
              </a:buClr>
              <a:buSzPts val="2200"/>
              <a:buChar char="●"/>
            </a:pPr>
            <a:r>
              <a:rPr lang="en-US" sz="2200" dirty="0">
                <a:latin typeface="+mn-lt"/>
              </a:rPr>
              <a:t>The MFA requirement and its effect on logins to Salesforce orgs</a:t>
            </a:r>
          </a:p>
          <a:p>
            <a:pPr marL="457200" lvl="0" indent="-368300" algn="l" rtl="0">
              <a:lnSpc>
                <a:spcPct val="115000"/>
              </a:lnSpc>
              <a:spcBef>
                <a:spcPts val="1000"/>
              </a:spcBef>
              <a:spcAft>
                <a:spcPts val="0"/>
              </a:spcAft>
              <a:buClr>
                <a:schemeClr val="accent1"/>
              </a:buClr>
              <a:buSzPts val="2200"/>
              <a:buChar char="●"/>
            </a:pPr>
            <a:r>
              <a:rPr lang="en-US" sz="2200" dirty="0">
                <a:latin typeface="+mn-lt"/>
              </a:rPr>
              <a:t>Verification methods and the user experience when MFA is enabled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89"/>
        <p:cNvGrpSpPr/>
        <p:nvPr/>
      </p:nvGrpSpPr>
      <p:grpSpPr>
        <a:xfrm>
          <a:off x="0" y="0"/>
          <a:ext cx="0" cy="0"/>
          <a:chOff x="0" y="0"/>
          <a:chExt cx="0" cy="0"/>
        </a:xfrm>
      </p:grpSpPr>
      <p:sp>
        <p:nvSpPr>
          <p:cNvPr id="6" name="Google Shape;2079;p151">
            <a:extLst>
              <a:ext uri="{FF2B5EF4-FFF2-40B4-BE49-F238E27FC236}">
                <a16:creationId xmlns:a16="http://schemas.microsoft.com/office/drawing/2014/main" id="{DA2F348C-825E-5134-1E08-DD63E5D24590}"/>
              </a:ext>
            </a:extLst>
          </p:cNvPr>
          <p:cNvSpPr txBox="1">
            <a:spLocks noGrp="1"/>
          </p:cNvSpPr>
          <p:nvPr>
            <p:ph type="title"/>
          </p:nvPr>
        </p:nvSpPr>
        <p:spPr>
          <a:xfrm>
            <a:off x="1070345" y="3249827"/>
            <a:ext cx="7690595" cy="1011404"/>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solidFill>
                  <a:schemeClr val="accent1"/>
                </a:solidFill>
                <a:latin typeface="+mj-lt"/>
              </a:rPr>
              <a:t>MFA: </a:t>
            </a:r>
            <a:br>
              <a:rPr lang="en-US" dirty="0">
                <a:solidFill>
                  <a:schemeClr val="accent1"/>
                </a:solidFill>
                <a:latin typeface="+mj-lt"/>
              </a:rPr>
            </a:br>
            <a:r>
              <a:rPr lang="en-US" dirty="0">
                <a:solidFill>
                  <a:schemeClr val="accent1"/>
                </a:solidFill>
                <a:latin typeface="+mj-lt"/>
              </a:rPr>
              <a:t>What It Is and Why It’s Important</a:t>
            </a:r>
            <a:endParaRPr dirty="0">
              <a:solidFill>
                <a:schemeClr val="accent1"/>
              </a:solidFill>
              <a:latin typeface="+mj-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Today’s Security Landscape</a:t>
            </a:r>
            <a:endParaRPr dirty="0">
              <a:latin typeface="+mj-lt"/>
            </a:endParaRPr>
          </a:p>
        </p:txBody>
      </p:sp>
      <p:sp>
        <p:nvSpPr>
          <p:cNvPr id="8" name="Google Shape;1097;p156">
            <a:extLst>
              <a:ext uri="{FF2B5EF4-FFF2-40B4-BE49-F238E27FC236}">
                <a16:creationId xmlns:a16="http://schemas.microsoft.com/office/drawing/2014/main" id="{0A1F5E1F-E003-117B-01CE-49A7EF4C84FC}"/>
              </a:ext>
            </a:extLst>
          </p:cNvPr>
          <p:cNvSpPr txBox="1">
            <a:spLocks/>
          </p:cNvSpPr>
          <p:nvPr/>
        </p:nvSpPr>
        <p:spPr>
          <a:xfrm>
            <a:off x="914400" y="2211724"/>
            <a:ext cx="10338962" cy="35328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95000"/>
              </a:lnSpc>
              <a:spcBef>
                <a:spcPts val="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1pPr>
            <a:lvl2pPr marL="914400" marR="0" lvl="1" indent="-3429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2pPr>
            <a:lvl3pPr marL="1371600" marR="0" lvl="2" indent="-3302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3pPr>
            <a:lvl4pPr marL="1828800" marR="0" lvl="3" indent="-3175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4pPr>
            <a:lvl5pPr marL="2286000" marR="0" lvl="4" indent="-228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5pPr>
            <a:lvl6pPr marL="2743200" marR="0" lvl="5"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6pPr>
            <a:lvl7pPr marL="3200400" marR="0" lvl="6"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7pPr>
            <a:lvl8pPr marL="3657600" marR="0" lvl="7" indent="-355600" algn="l" rtl="0">
              <a:lnSpc>
                <a:spcPct val="95000"/>
              </a:lnSpc>
              <a:spcBef>
                <a:spcPts val="300"/>
              </a:spcBef>
              <a:spcAft>
                <a:spcPts val="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8pPr>
            <a:lvl9pPr marL="4114800" marR="0" lvl="8" indent="-355600" algn="l" rtl="0">
              <a:lnSpc>
                <a:spcPct val="95000"/>
              </a:lnSpc>
              <a:spcBef>
                <a:spcPts val="300"/>
              </a:spcBef>
              <a:spcAft>
                <a:spcPts val="300"/>
              </a:spcAft>
              <a:buClr>
                <a:schemeClr val="accent1"/>
              </a:buClr>
              <a:buSzPts val="2200"/>
              <a:buFont typeface="Arial"/>
              <a:buNone/>
              <a:defRPr sz="2200" b="0" i="0" u="none" strike="noStrike" cap="none">
                <a:solidFill>
                  <a:schemeClr val="accent1"/>
                </a:solidFill>
                <a:latin typeface="Salesforce Sans"/>
                <a:ea typeface="Salesforce Sans"/>
                <a:cs typeface="Salesforce Sans"/>
                <a:sym typeface="Salesforce Sans"/>
              </a:defRPr>
            </a:lvl9pPr>
          </a:lstStyle>
          <a:p>
            <a:pPr marL="0" indent="0" algn="ctr">
              <a:lnSpc>
                <a:spcPts val="3500"/>
              </a:lnSpc>
              <a:spcBef>
                <a:spcPts val="300"/>
              </a:spcBef>
            </a:pPr>
            <a:r>
              <a:rPr lang="en-US" sz="2800" b="1" dirty="0">
                <a:solidFill>
                  <a:schemeClr val="accent3"/>
                </a:solidFill>
                <a:latin typeface="+mn-lt"/>
              </a:rPr>
              <a:t>Strong security measures are more important than ever</a:t>
            </a:r>
          </a:p>
          <a:p>
            <a:pPr marL="0" indent="0">
              <a:lnSpc>
                <a:spcPts val="3500"/>
              </a:lnSpc>
              <a:spcBef>
                <a:spcPts val="300"/>
              </a:spcBef>
            </a:pPr>
            <a:endParaRPr lang="en-US" sz="2400" dirty="0">
              <a:latin typeface="+mn-lt"/>
            </a:endParaRPr>
          </a:p>
          <a:p>
            <a:pPr marL="0" indent="0">
              <a:lnSpc>
                <a:spcPts val="3500"/>
              </a:lnSpc>
            </a:pPr>
            <a:r>
              <a:rPr lang="en-US" sz="2400" dirty="0">
                <a:latin typeface="+mn-lt"/>
              </a:rPr>
              <a:t>The global threat landscape is constantly evolving, and attacks are on the rise.</a:t>
            </a:r>
          </a:p>
          <a:p>
            <a:pPr marL="0" indent="0">
              <a:lnSpc>
                <a:spcPct val="150000"/>
              </a:lnSpc>
              <a:spcBef>
                <a:spcPts val="300"/>
              </a:spcBef>
            </a:pPr>
            <a:r>
              <a:rPr lang="en-US" sz="2400" dirty="0">
                <a:latin typeface="+mn-lt"/>
              </a:rPr>
              <a:t>Remote work environments are a new front for attacks.</a:t>
            </a:r>
          </a:p>
          <a:p>
            <a:pPr marL="0" indent="0">
              <a:lnSpc>
                <a:spcPts val="3500"/>
              </a:lnSpc>
              <a:spcBef>
                <a:spcPts val="300"/>
              </a:spcBef>
            </a:pPr>
            <a:r>
              <a:rPr lang="en-US" sz="2400" dirty="0">
                <a:latin typeface="+mn-lt"/>
              </a:rPr>
              <a:t>Usernames and passwords are no longer sufficient protection on their own.</a:t>
            </a:r>
            <a:endParaRPr lang="en-US" dirty="0">
              <a:latin typeface="+mn-lt"/>
            </a:endParaRPr>
          </a:p>
          <a:p>
            <a:pPr marL="0" indent="0">
              <a:spcBef>
                <a:spcPts val="300"/>
              </a:spcBef>
            </a:pPr>
            <a:endParaRPr lang="en-US" dirty="0"/>
          </a:p>
          <a:p>
            <a:pPr marL="0" indent="0">
              <a:spcBef>
                <a:spcPts val="300"/>
              </a:spcBef>
              <a:spcAft>
                <a:spcPts val="300"/>
              </a:spcAft>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52"/>
        <p:cNvGrpSpPr/>
        <p:nvPr/>
      </p:nvGrpSpPr>
      <p:grpSpPr>
        <a:xfrm>
          <a:off x="0" y="0"/>
          <a:ext cx="0" cy="0"/>
          <a:chOff x="0" y="0"/>
          <a:chExt cx="0" cy="0"/>
        </a:xfrm>
      </p:grpSpPr>
      <p:sp>
        <p:nvSpPr>
          <p:cNvPr id="4" name="Title 7">
            <a:extLst>
              <a:ext uri="{FF2B5EF4-FFF2-40B4-BE49-F238E27FC236}">
                <a16:creationId xmlns:a16="http://schemas.microsoft.com/office/drawing/2014/main" id="{642960CE-F211-4A09-A325-414EB82EE4A9}"/>
              </a:ext>
            </a:extLst>
          </p:cNvPr>
          <p:cNvSpPr>
            <a:spLocks noGrp="1"/>
          </p:cNvSpPr>
          <p:nvPr>
            <p:ph type="title"/>
          </p:nvPr>
        </p:nvSpPr>
        <p:spPr>
          <a:xfrm>
            <a:off x="944725" y="552270"/>
            <a:ext cx="7863373" cy="990119"/>
          </a:xfrm>
        </p:spPr>
        <p:txBody>
          <a:bodyPr/>
          <a:lstStyle/>
          <a:p>
            <a:r>
              <a:rPr lang="en-US" sz="3200" dirty="0">
                <a:solidFill>
                  <a:schemeClr val="accent1"/>
                </a:solidFill>
                <a:latin typeface="+mj-lt"/>
              </a:rPr>
              <a:t>Impact of Phishing Attacks</a:t>
            </a:r>
          </a:p>
        </p:txBody>
      </p:sp>
      <p:sp>
        <p:nvSpPr>
          <p:cNvPr id="5" name="Content Placeholder 8">
            <a:extLst>
              <a:ext uri="{FF2B5EF4-FFF2-40B4-BE49-F238E27FC236}">
                <a16:creationId xmlns:a16="http://schemas.microsoft.com/office/drawing/2014/main" id="{1251A6A2-A65A-B231-4629-76A3D700A154}"/>
              </a:ext>
            </a:extLst>
          </p:cNvPr>
          <p:cNvSpPr txBox="1">
            <a:spLocks/>
          </p:cNvSpPr>
          <p:nvPr/>
        </p:nvSpPr>
        <p:spPr>
          <a:xfrm>
            <a:off x="944725" y="1542389"/>
            <a:ext cx="7620778" cy="457023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rtl="0" fontAlgn="base">
              <a:spcBef>
                <a:spcPts val="0"/>
              </a:spcBef>
              <a:spcAft>
                <a:spcPts val="2000"/>
              </a:spcAft>
              <a:buFont typeface="Arial" panose="020B0604020202020204" pitchFamily="34" charset="0"/>
              <a:buChar char="•"/>
            </a:pPr>
            <a:r>
              <a:rPr lang="en-US" sz="2200" b="0" i="0" u="none" strike="noStrike" dirty="0">
                <a:solidFill>
                  <a:schemeClr val="accent1"/>
                </a:solidFill>
                <a:effectLst/>
                <a:latin typeface="+mn-lt"/>
              </a:rPr>
              <a:t>82% of data breaches involve a human element, including phishing and the use of stolen credentials per the Verizon DBIR 2022.</a:t>
            </a:r>
          </a:p>
          <a:p>
            <a:pPr marL="342900" indent="-342900" rtl="0" fontAlgn="base">
              <a:spcBef>
                <a:spcPts val="0"/>
              </a:spcBef>
              <a:spcAft>
                <a:spcPts val="2000"/>
              </a:spcAft>
              <a:buFont typeface="Arial" panose="020B0604020202020204" pitchFamily="34" charset="0"/>
              <a:buChar char="•"/>
            </a:pPr>
            <a:r>
              <a:rPr lang="en-US" sz="2200" b="0" i="0" u="none" strike="noStrike" dirty="0">
                <a:solidFill>
                  <a:schemeClr val="accent1"/>
                </a:solidFill>
                <a:effectLst/>
                <a:latin typeface="+mn-lt"/>
              </a:rPr>
              <a:t>According to IBM, one in five companies that suffer a malicious data breach is infiltrated due to lost or stolen credentials, while 17% are breached via a direct phishing attack.</a:t>
            </a:r>
          </a:p>
          <a:p>
            <a:pPr marL="342900" indent="-342900" rtl="0" fontAlgn="base">
              <a:spcBef>
                <a:spcPts val="0"/>
              </a:spcBef>
              <a:spcAft>
                <a:spcPts val="2000"/>
              </a:spcAft>
              <a:buFont typeface="Arial" panose="020B0604020202020204" pitchFamily="34" charset="0"/>
              <a:buChar char="•"/>
            </a:pPr>
            <a:r>
              <a:rPr lang="en-US" sz="2200" b="0" i="0" u="none" strike="noStrike" dirty="0">
                <a:solidFill>
                  <a:schemeClr val="accent1"/>
                </a:solidFill>
                <a:effectLst/>
                <a:latin typeface="+mn-lt"/>
              </a:rPr>
              <a:t>The FBI’s Internet Crime Complaint Center (IC3)’s, Internet Crime Report found that phishing &amp; related attacks were up 34% in 2021 compared to the previous year.</a:t>
            </a:r>
          </a:p>
        </p:txBody>
      </p:sp>
      <p:sp>
        <p:nvSpPr>
          <p:cNvPr id="6" name="Rectangle 5">
            <a:extLst>
              <a:ext uri="{FF2B5EF4-FFF2-40B4-BE49-F238E27FC236}">
                <a16:creationId xmlns:a16="http://schemas.microsoft.com/office/drawing/2014/main" id="{AFA73305-10AC-28AD-0B1E-175C54A7BD2F}"/>
              </a:ext>
            </a:extLst>
          </p:cNvPr>
          <p:cNvSpPr/>
          <p:nvPr/>
        </p:nvSpPr>
        <p:spPr>
          <a:xfrm>
            <a:off x="944725" y="6378611"/>
            <a:ext cx="6127880" cy="307777"/>
          </a:xfrm>
          <a:prstGeom prst="rect">
            <a:avLst/>
          </a:prstGeom>
        </p:spPr>
        <p:txBody>
          <a:bodyPr wrap="square">
            <a:spAutoFit/>
          </a:bodyPr>
          <a:lstStyle/>
          <a:p>
            <a:pPr>
              <a:spcBef>
                <a:spcPts val="800"/>
              </a:spcBef>
            </a:pPr>
            <a:r>
              <a:rPr lang="en-US" dirty="0">
                <a:solidFill>
                  <a:schemeClr val="bg1"/>
                </a:solidFill>
                <a:latin typeface="Salesforce Sans" panose="020B0505020202020203" pitchFamily="34" charset="77"/>
              </a:rPr>
              <a:t>* See notes for sources</a:t>
            </a:r>
            <a:endParaRPr lang="en-US"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27"/>
        <p:cNvGrpSpPr/>
        <p:nvPr/>
      </p:nvGrpSpPr>
      <p:grpSpPr>
        <a:xfrm>
          <a:off x="0" y="0"/>
          <a:ext cx="0" cy="0"/>
          <a:chOff x="0" y="0"/>
          <a:chExt cx="0" cy="0"/>
        </a:xfrm>
      </p:grpSpPr>
      <p:sp>
        <p:nvSpPr>
          <p:cNvPr id="10" name="Title 7">
            <a:extLst>
              <a:ext uri="{FF2B5EF4-FFF2-40B4-BE49-F238E27FC236}">
                <a16:creationId xmlns:a16="http://schemas.microsoft.com/office/drawing/2014/main" id="{2E6E5500-1C54-CC7C-E40F-15E6EA056806}"/>
              </a:ext>
            </a:extLst>
          </p:cNvPr>
          <p:cNvSpPr>
            <a:spLocks noGrp="1"/>
          </p:cNvSpPr>
          <p:nvPr>
            <p:ph type="title"/>
          </p:nvPr>
        </p:nvSpPr>
        <p:spPr>
          <a:xfrm>
            <a:off x="571500" y="63504"/>
            <a:ext cx="7429500" cy="990119"/>
          </a:xfrm>
        </p:spPr>
        <p:txBody>
          <a:bodyPr/>
          <a:lstStyle/>
          <a:p>
            <a:r>
              <a:rPr lang="en-US" dirty="0">
                <a:latin typeface="+mj-lt"/>
              </a:rPr>
              <a:t>Risks from an Account Takeover</a:t>
            </a:r>
          </a:p>
        </p:txBody>
      </p:sp>
      <p:sp>
        <p:nvSpPr>
          <p:cNvPr id="12" name="Footer Placeholder 4">
            <a:extLst>
              <a:ext uri="{FF2B5EF4-FFF2-40B4-BE49-F238E27FC236}">
                <a16:creationId xmlns:a16="http://schemas.microsoft.com/office/drawing/2014/main" id="{BA8D435C-7CAA-4A2B-DF0B-FE8D05FCD01B}"/>
              </a:ext>
            </a:extLst>
          </p:cNvPr>
          <p:cNvSpPr txBox="1">
            <a:spLocks/>
          </p:cNvSpPr>
          <p:nvPr/>
        </p:nvSpPr>
        <p:spPr>
          <a:xfrm>
            <a:off x="427703" y="6499983"/>
            <a:ext cx="7717094" cy="473252"/>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500"/>
              </a:spcBef>
              <a:spcAft>
                <a:spcPts val="0"/>
              </a:spcAft>
              <a:buClr>
                <a:srgbClr val="7F7F7F"/>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lnSpc>
                <a:spcPct val="100000"/>
              </a:lnSpc>
              <a:spcBef>
                <a:spcPts val="9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lnSpc>
                <a:spcPct val="100000"/>
              </a:lnSpc>
              <a:spcBef>
                <a:spcPts val="9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lnSpc>
                <a:spcPct val="100000"/>
              </a:lnSpc>
              <a:spcBef>
                <a:spcPts val="9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317500" algn="l" rtl="0">
              <a:lnSpc>
                <a:spcPct val="100000"/>
              </a:lnSpc>
              <a:spcBef>
                <a:spcPts val="900"/>
              </a:spcBef>
              <a:spcAft>
                <a:spcPts val="0"/>
              </a:spcAft>
              <a:buClr>
                <a:srgbClr val="000000"/>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5pPr>
            <a:lvl6pPr marL="2743200" marR="0" lvl="5"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17500" algn="l" rtl="0">
              <a:lnSpc>
                <a:spcPct val="100000"/>
              </a:lnSpc>
              <a:spcBef>
                <a:spcPts val="900"/>
              </a:spcBef>
              <a:spcAft>
                <a:spcPts val="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17500" algn="l" rtl="0">
              <a:lnSpc>
                <a:spcPct val="100000"/>
              </a:lnSpc>
              <a:spcBef>
                <a:spcPts val="900"/>
              </a:spcBef>
              <a:spcAft>
                <a:spcPts val="900"/>
              </a:spcAft>
              <a:buClr>
                <a:schemeClr val="accent2"/>
              </a:buClr>
              <a:buSzPts val="1400"/>
              <a:buFont typeface="Arial"/>
              <a:buChar char="■"/>
              <a:defRPr sz="2000" b="0" i="0" u="none" strike="noStrike" cap="none">
                <a:solidFill>
                  <a:schemeClr val="accent2"/>
                </a:solidFill>
                <a:latin typeface="Salesforce Sans"/>
                <a:ea typeface="Salesforce Sans"/>
                <a:cs typeface="Salesforce Sans"/>
                <a:sym typeface="Salesforce Sans"/>
              </a:defRPr>
            </a:lvl9pPr>
          </a:lstStyle>
          <a:p>
            <a:pPr marL="101600" indent="0">
              <a:buNone/>
            </a:pPr>
            <a:r>
              <a:rPr lang="en-US" sz="1100" u="sng" dirty="0">
                <a:hlinkClick r:id="rId3">
                  <a:extLst>
                    <a:ext uri="{A12FA001-AC4F-418D-AE19-62706E023703}">
                      <ahyp:hlinkClr xmlns:ahyp="http://schemas.microsoft.com/office/drawing/2018/hyperlinkcolor" val="tx"/>
                    </a:ext>
                  </a:extLst>
                </a:hlinkClick>
              </a:rPr>
              <a:t>https://www.okta.com/infographic/one-minute-whitepaper-the-anatomy-of-account-takeover-attacks/</a:t>
            </a:r>
            <a:endParaRPr lang="en-US" sz="1100" dirty="0"/>
          </a:p>
        </p:txBody>
      </p:sp>
      <p:sp>
        <p:nvSpPr>
          <p:cNvPr id="14" name="Google Shape;1430;p140">
            <a:extLst>
              <a:ext uri="{FF2B5EF4-FFF2-40B4-BE49-F238E27FC236}">
                <a16:creationId xmlns:a16="http://schemas.microsoft.com/office/drawing/2014/main" id="{E92DFCED-5BE3-9526-89CA-C747251623F3}"/>
              </a:ext>
            </a:extLst>
          </p:cNvPr>
          <p:cNvSpPr txBox="1">
            <a:spLocks noGrp="1"/>
          </p:cNvSpPr>
          <p:nvPr>
            <p:ph type="body" idx="3"/>
          </p:nvPr>
        </p:nvSpPr>
        <p:spPr>
          <a:xfrm>
            <a:off x="576075" y="1380931"/>
            <a:ext cx="6318600" cy="4791744"/>
          </a:xfrm>
          <a:prstGeom prst="rect">
            <a:avLst/>
          </a:prstGeom>
        </p:spPr>
        <p:txBody>
          <a:bodyPr spcFirstLastPara="1" wrap="square" lIns="0" tIns="0" rIns="0" bIns="0" anchor="t" anchorCtr="0">
            <a:noAutofit/>
          </a:bodyPr>
          <a:lstStyle/>
          <a:p>
            <a:pPr marL="0" lvl="0" indent="0" algn="l" rtl="0">
              <a:lnSpc>
                <a:spcPct val="103000"/>
              </a:lnSpc>
              <a:spcBef>
                <a:spcPts val="550"/>
              </a:spcBef>
              <a:spcAft>
                <a:spcPts val="0"/>
              </a:spcAft>
              <a:buNone/>
            </a:pPr>
            <a:r>
              <a:rPr lang="en-US" sz="2400" dirty="0">
                <a:solidFill>
                  <a:schemeClr val="accent1"/>
                </a:solidFill>
                <a:latin typeface="+mn-lt"/>
              </a:rPr>
              <a:t>What are bad actors trying to do?</a:t>
            </a:r>
          </a:p>
          <a:p>
            <a:pPr marL="342900" indent="-342900">
              <a:lnSpc>
                <a:spcPct val="103000"/>
              </a:lnSpc>
              <a:spcBef>
                <a:spcPts val="550"/>
              </a:spcBef>
            </a:pPr>
            <a:r>
              <a:rPr lang="en-US" sz="1800" dirty="0">
                <a:latin typeface="+mn-lt"/>
              </a:rPr>
              <a:t>Sell credentials on the black market</a:t>
            </a:r>
          </a:p>
          <a:p>
            <a:pPr marL="342900" indent="-342900">
              <a:lnSpc>
                <a:spcPct val="103000"/>
              </a:lnSpc>
              <a:spcBef>
                <a:spcPts val="550"/>
              </a:spcBef>
            </a:pPr>
            <a:r>
              <a:rPr lang="en-US" sz="1800" dirty="0">
                <a:latin typeface="+mn-lt"/>
              </a:rPr>
              <a:t>Take over the identity of a real user</a:t>
            </a:r>
          </a:p>
          <a:p>
            <a:pPr marL="342900" indent="-342900">
              <a:lnSpc>
                <a:spcPct val="103000"/>
              </a:lnSpc>
              <a:spcBef>
                <a:spcPts val="550"/>
              </a:spcBef>
            </a:pPr>
            <a:r>
              <a:rPr lang="en-US" sz="1800" dirty="0">
                <a:latin typeface="+mn-lt"/>
              </a:rPr>
              <a:t>Spam from legitimate accounts</a:t>
            </a:r>
          </a:p>
          <a:p>
            <a:pPr marL="342900" indent="-342900">
              <a:lnSpc>
                <a:spcPct val="103000"/>
              </a:lnSpc>
              <a:spcBef>
                <a:spcPts val="550"/>
              </a:spcBef>
            </a:pPr>
            <a:r>
              <a:rPr lang="en-US" sz="1800" dirty="0">
                <a:latin typeface="+mn-lt"/>
              </a:rPr>
              <a:t>Use stored financial instruments</a:t>
            </a:r>
          </a:p>
          <a:p>
            <a:pPr marL="342900" indent="-342900">
              <a:lnSpc>
                <a:spcPct val="103000"/>
              </a:lnSpc>
              <a:spcBef>
                <a:spcPts val="550"/>
              </a:spcBef>
            </a:pPr>
            <a:r>
              <a:rPr lang="en-US" sz="1800" dirty="0">
                <a:latin typeface="+mn-lt"/>
              </a:rPr>
              <a:t>Make high value purchases</a:t>
            </a:r>
          </a:p>
          <a:p>
            <a:pPr marL="342900" indent="-342900">
              <a:lnSpc>
                <a:spcPct val="103000"/>
              </a:lnSpc>
              <a:spcBef>
                <a:spcPts val="550"/>
              </a:spcBef>
            </a:pPr>
            <a:r>
              <a:rPr lang="en-US" sz="1800" dirty="0">
                <a:latin typeface="+mn-lt"/>
              </a:rPr>
              <a:t>Add card skimming code on a site</a:t>
            </a:r>
            <a:endParaRPr lang="en-US" dirty="0">
              <a:latin typeface="+mn-lt"/>
            </a:endParaRPr>
          </a:p>
          <a:p>
            <a:pPr marL="0" indent="0">
              <a:lnSpc>
                <a:spcPct val="103000"/>
              </a:lnSpc>
              <a:spcBef>
                <a:spcPts val="1500"/>
              </a:spcBef>
              <a:buNone/>
            </a:pPr>
            <a:r>
              <a:rPr lang="en-US" sz="2400" dirty="0">
                <a:solidFill>
                  <a:schemeClr val="accent1"/>
                </a:solidFill>
                <a:latin typeface="+mn-lt"/>
              </a:rPr>
              <a:t>What is the impact on your business?</a:t>
            </a:r>
          </a:p>
          <a:p>
            <a:pPr marL="342900" indent="-342900">
              <a:lnSpc>
                <a:spcPct val="103000"/>
              </a:lnSpc>
              <a:spcBef>
                <a:spcPts val="550"/>
              </a:spcBef>
            </a:pPr>
            <a:r>
              <a:rPr lang="en-US" sz="1800" dirty="0">
                <a:latin typeface="+mn-lt"/>
              </a:rPr>
              <a:t>Loss of customer trust</a:t>
            </a:r>
          </a:p>
          <a:p>
            <a:pPr marL="342900" indent="-342900">
              <a:lnSpc>
                <a:spcPct val="103000"/>
              </a:lnSpc>
              <a:spcBef>
                <a:spcPts val="550"/>
              </a:spcBef>
            </a:pPr>
            <a:r>
              <a:rPr lang="en-US" sz="1800" dirty="0">
                <a:latin typeface="+mn-lt"/>
              </a:rPr>
              <a:t>Lost revenue</a:t>
            </a:r>
          </a:p>
          <a:p>
            <a:pPr marL="342900" indent="-342900">
              <a:lnSpc>
                <a:spcPct val="103000"/>
              </a:lnSpc>
              <a:spcBef>
                <a:spcPts val="550"/>
              </a:spcBef>
            </a:pPr>
            <a:r>
              <a:rPr lang="en-US" sz="1800" dirty="0">
                <a:latin typeface="+mn-lt"/>
              </a:rPr>
              <a:t>Brand damage</a:t>
            </a:r>
          </a:p>
          <a:p>
            <a:pPr marL="342900" indent="-342900">
              <a:lnSpc>
                <a:spcPct val="103000"/>
              </a:lnSpc>
              <a:spcBef>
                <a:spcPts val="550"/>
              </a:spcBef>
            </a:pPr>
            <a:r>
              <a:rPr lang="en-US" sz="1800" dirty="0">
                <a:latin typeface="+mn-lt"/>
              </a:rPr>
              <a:t>GDPR violations</a:t>
            </a:r>
          </a:p>
          <a:p>
            <a:pPr marL="342900" indent="-342900">
              <a:lnSpc>
                <a:spcPct val="103000"/>
              </a:lnSpc>
              <a:spcBef>
                <a:spcPts val="550"/>
              </a:spcBef>
            </a:pPr>
            <a:r>
              <a:rPr lang="en-US" sz="1800" dirty="0">
                <a:latin typeface="+mn-lt"/>
              </a:rPr>
              <a:t>Other fines</a:t>
            </a:r>
          </a:p>
          <a:p>
            <a:pPr marL="0" lvl="0" indent="0" algn="l" rtl="0">
              <a:spcBef>
                <a:spcPts val="575"/>
              </a:spcBef>
              <a:spcAft>
                <a:spcPts val="90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2" name="Google Shape;1126;p159">
            <a:extLst>
              <a:ext uri="{FF2B5EF4-FFF2-40B4-BE49-F238E27FC236}">
                <a16:creationId xmlns:a16="http://schemas.microsoft.com/office/drawing/2014/main" id="{D59BBEC3-8331-AD50-9869-BEE9D90BFBE5}"/>
              </a:ext>
            </a:extLst>
          </p:cNvPr>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Enhance the Security of Your Business</a:t>
            </a:r>
            <a:endParaRPr dirty="0">
              <a:latin typeface="+mj-lt"/>
            </a:endParaRPr>
          </a:p>
        </p:txBody>
      </p:sp>
      <p:sp>
        <p:nvSpPr>
          <p:cNvPr id="3" name="Google Shape;1127;p159">
            <a:extLst>
              <a:ext uri="{FF2B5EF4-FFF2-40B4-BE49-F238E27FC236}">
                <a16:creationId xmlns:a16="http://schemas.microsoft.com/office/drawing/2014/main" id="{D754AE77-F9E1-9884-9BCD-616C71ED6236}"/>
              </a:ext>
            </a:extLst>
          </p:cNvPr>
          <p:cNvSpPr txBox="1">
            <a:spLocks noGrp="1"/>
          </p:cNvSpPr>
          <p:nvPr>
            <p:ph type="body" idx="2"/>
          </p:nvPr>
        </p:nvSpPr>
        <p:spPr>
          <a:xfrm>
            <a:off x="428756" y="1026100"/>
            <a:ext cx="8865300"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n-US" dirty="0">
                <a:solidFill>
                  <a:schemeClr val="accent1"/>
                </a:solidFill>
              </a:rPr>
              <a:t>Secure user accounts with Multi-Factor Authentication (MFA)</a:t>
            </a:r>
            <a:endParaRPr dirty="0">
              <a:solidFill>
                <a:schemeClr val="accent1"/>
              </a:solidFill>
            </a:endParaRPr>
          </a:p>
        </p:txBody>
      </p:sp>
      <p:sp>
        <p:nvSpPr>
          <p:cNvPr id="4" name="Google Shape;1128;p159">
            <a:extLst>
              <a:ext uri="{FF2B5EF4-FFF2-40B4-BE49-F238E27FC236}">
                <a16:creationId xmlns:a16="http://schemas.microsoft.com/office/drawing/2014/main" id="{E52B0469-9A9E-13A5-DDFD-6DD1E4897DD7}"/>
              </a:ext>
            </a:extLst>
          </p:cNvPr>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a:solidFill>
                  <a:srgbClr val="205CA0"/>
                </a:solidFill>
                <a:latin typeface="Salesforce Sans"/>
                <a:ea typeface="Salesforce Sans"/>
                <a:cs typeface="Salesforce Sans"/>
                <a:sym typeface="Salesforce Sans"/>
              </a:rPr>
              <a:t>Something you know</a:t>
            </a:r>
            <a:endParaRPr sz="2400" b="1">
              <a:solidFill>
                <a:srgbClr val="205CA0"/>
              </a:solidFill>
              <a:latin typeface="Salesforce Sans"/>
              <a:ea typeface="Salesforce Sans"/>
              <a:cs typeface="Salesforce Sans"/>
              <a:sym typeface="Salesforce Sans"/>
            </a:endParaRPr>
          </a:p>
          <a:p>
            <a:pPr marL="0" lvl="0" indent="0" algn="ctr" rtl="0">
              <a:spcBef>
                <a:spcPts val="300"/>
              </a:spcBef>
              <a:spcAft>
                <a:spcPts val="300"/>
              </a:spcAft>
              <a:buNone/>
            </a:pPr>
            <a:r>
              <a:rPr lang="en-US" sz="1900">
                <a:solidFill>
                  <a:srgbClr val="59575C"/>
                </a:solidFill>
                <a:latin typeface="Salesforce Sans"/>
                <a:ea typeface="Salesforce Sans"/>
                <a:cs typeface="Salesforce Sans"/>
                <a:sym typeface="Salesforce Sans"/>
              </a:rPr>
              <a:t>Login Credentials</a:t>
            </a:r>
            <a:endParaRPr sz="1900">
              <a:solidFill>
                <a:srgbClr val="59575C"/>
              </a:solidFill>
              <a:latin typeface="Salesforce Sans"/>
              <a:ea typeface="Salesforce Sans"/>
              <a:cs typeface="Salesforce Sans"/>
              <a:sym typeface="Salesforce Sans"/>
            </a:endParaRPr>
          </a:p>
        </p:txBody>
      </p:sp>
      <p:sp>
        <p:nvSpPr>
          <p:cNvPr id="5" name="Google Shape;1129;p159">
            <a:extLst>
              <a:ext uri="{FF2B5EF4-FFF2-40B4-BE49-F238E27FC236}">
                <a16:creationId xmlns:a16="http://schemas.microsoft.com/office/drawing/2014/main" id="{DE5C6C97-24EB-DFE9-E101-AE0E4048E83A}"/>
              </a:ext>
            </a:extLst>
          </p:cNvPr>
          <p:cNvSpPr/>
          <p:nvPr/>
        </p:nvSpPr>
        <p:spPr>
          <a:xfrm>
            <a:off x="4233180"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130;p159">
            <a:extLst>
              <a:ext uri="{FF2B5EF4-FFF2-40B4-BE49-F238E27FC236}">
                <a16:creationId xmlns:a16="http://schemas.microsoft.com/office/drawing/2014/main" id="{10ACCBFE-074A-B9CC-E2B3-469AE47C0103}"/>
              </a:ext>
            </a:extLst>
          </p:cNvPr>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dirty="0">
                <a:solidFill>
                  <a:srgbClr val="205CA0"/>
                </a:solidFill>
                <a:latin typeface="Salesforce Sans"/>
                <a:ea typeface="Salesforce Sans"/>
                <a:cs typeface="Salesforce Sans"/>
                <a:sym typeface="Salesforce Sans"/>
              </a:rPr>
              <a:t>Something you have</a:t>
            </a:r>
            <a:endParaRPr sz="2400" b="1" dirty="0">
              <a:solidFill>
                <a:srgbClr val="205CA0"/>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Authenticator App</a:t>
            </a:r>
            <a:endParaRPr sz="1900" dirty="0">
              <a:solidFill>
                <a:schemeClr val="accent2"/>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 Security Key</a:t>
            </a: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Built-In Authenticator</a:t>
            </a:r>
            <a:endParaRPr sz="2400" dirty="0">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7" name="Google Shape;1131;p159">
            <a:extLst>
              <a:ext uri="{FF2B5EF4-FFF2-40B4-BE49-F238E27FC236}">
                <a16:creationId xmlns:a16="http://schemas.microsoft.com/office/drawing/2014/main" id="{DF7F296F-178A-0031-9609-A3196738CAB7}"/>
              </a:ext>
            </a:extLst>
          </p:cNvPr>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132;p159">
            <a:extLst>
              <a:ext uri="{FF2B5EF4-FFF2-40B4-BE49-F238E27FC236}">
                <a16:creationId xmlns:a16="http://schemas.microsoft.com/office/drawing/2014/main" id="{1DE61B80-D12C-74A7-0CF2-6817BCCD7F62}"/>
              </a:ext>
            </a:extLst>
          </p:cNvPr>
          <p:cNvGrpSpPr/>
          <p:nvPr/>
        </p:nvGrpSpPr>
        <p:grpSpPr>
          <a:xfrm>
            <a:off x="541677" y="1936201"/>
            <a:ext cx="3657858" cy="2027618"/>
            <a:chOff x="579020" y="2521894"/>
            <a:chExt cx="2974352" cy="1648604"/>
          </a:xfrm>
        </p:grpSpPr>
        <p:pic>
          <p:nvPicPr>
            <p:cNvPr id="9" name="Google Shape;1133;p159">
              <a:extLst>
                <a:ext uri="{FF2B5EF4-FFF2-40B4-BE49-F238E27FC236}">
                  <a16:creationId xmlns:a16="http://schemas.microsoft.com/office/drawing/2014/main" id="{44E21A67-A63F-F596-5215-2D44D17E62C7}"/>
                </a:ext>
              </a:extLst>
            </p:cNvPr>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 name="Google Shape;1134;p159">
              <a:extLst>
                <a:ext uri="{FF2B5EF4-FFF2-40B4-BE49-F238E27FC236}">
                  <a16:creationId xmlns:a16="http://schemas.microsoft.com/office/drawing/2014/main" id="{1C629894-7DF3-AF55-C028-22D2FCCFBA8D}"/>
                </a:ext>
              </a:extLst>
            </p:cNvPr>
            <p:cNvGrpSpPr/>
            <p:nvPr/>
          </p:nvGrpSpPr>
          <p:grpSpPr>
            <a:xfrm>
              <a:off x="579020" y="2521894"/>
              <a:ext cx="2974352" cy="1648604"/>
              <a:chOff x="310555" y="3851187"/>
              <a:chExt cx="4300682" cy="2383754"/>
            </a:xfrm>
          </p:grpSpPr>
          <p:pic>
            <p:nvPicPr>
              <p:cNvPr id="12" name="Google Shape;1135;p159">
                <a:extLst>
                  <a:ext uri="{FF2B5EF4-FFF2-40B4-BE49-F238E27FC236}">
                    <a16:creationId xmlns:a16="http://schemas.microsoft.com/office/drawing/2014/main" id="{0F094507-9804-D01F-7B9D-978FECE0969C}"/>
                  </a:ext>
                </a:extLst>
              </p:cNvPr>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3" name="Google Shape;1136;p159">
                <a:extLst>
                  <a:ext uri="{FF2B5EF4-FFF2-40B4-BE49-F238E27FC236}">
                    <a16:creationId xmlns:a16="http://schemas.microsoft.com/office/drawing/2014/main" id="{66D112B8-7FA1-4553-5DF1-91375C6F5848}"/>
                  </a:ext>
                </a:extLst>
              </p:cNvPr>
              <p:cNvGrpSpPr/>
              <p:nvPr/>
            </p:nvGrpSpPr>
            <p:grpSpPr>
              <a:xfrm>
                <a:off x="455499" y="3851187"/>
                <a:ext cx="3975729" cy="2269478"/>
                <a:chOff x="0" y="0"/>
                <a:chExt cx="7953048" cy="4539865"/>
              </a:xfrm>
            </p:grpSpPr>
            <p:pic>
              <p:nvPicPr>
                <p:cNvPr id="14" name="Google Shape;1137;p159" descr="SafariBrowserBar.png">
                  <a:extLst>
                    <a:ext uri="{FF2B5EF4-FFF2-40B4-BE49-F238E27FC236}">
                      <a16:creationId xmlns:a16="http://schemas.microsoft.com/office/drawing/2014/main" id="{0225613C-DDF7-8EA9-7AEA-FCA6152A85F5}"/>
                    </a:ext>
                  </a:extLst>
                </p:cNvPr>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5" name="Google Shape;1138;p159" descr="MacbookPro2018_Cutout.png">
                  <a:extLst>
                    <a:ext uri="{FF2B5EF4-FFF2-40B4-BE49-F238E27FC236}">
                      <a16:creationId xmlns:a16="http://schemas.microsoft.com/office/drawing/2014/main" id="{3CCB3EBB-CDD0-79F9-92EE-947D1C480264}"/>
                    </a:ext>
                  </a:extLst>
                </p:cNvPr>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6" name="Google Shape;1139;p159">
            <a:extLst>
              <a:ext uri="{FF2B5EF4-FFF2-40B4-BE49-F238E27FC236}">
                <a16:creationId xmlns:a16="http://schemas.microsoft.com/office/drawing/2014/main" id="{ABBC0B08-86D0-C012-E97E-E2489F2BB16C}"/>
              </a:ext>
            </a:extLst>
          </p:cNvPr>
          <p:cNvGrpSpPr/>
          <p:nvPr/>
        </p:nvGrpSpPr>
        <p:grpSpPr>
          <a:xfrm>
            <a:off x="5619352" y="1822289"/>
            <a:ext cx="1119241" cy="2140950"/>
            <a:chOff x="6224460" y="2105973"/>
            <a:chExt cx="1490930" cy="2851938"/>
          </a:xfrm>
        </p:grpSpPr>
        <p:pic>
          <p:nvPicPr>
            <p:cNvPr id="17" name="Google Shape;1140;p159">
              <a:extLst>
                <a:ext uri="{FF2B5EF4-FFF2-40B4-BE49-F238E27FC236}">
                  <a16:creationId xmlns:a16="http://schemas.microsoft.com/office/drawing/2014/main" id="{5DC08AC1-1CB2-1ABE-1501-D5F10A4A88DF}"/>
                </a:ext>
              </a:extLst>
            </p:cNvPr>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8" name="Google Shape;1141;p159">
              <a:extLst>
                <a:ext uri="{FF2B5EF4-FFF2-40B4-BE49-F238E27FC236}">
                  <a16:creationId xmlns:a16="http://schemas.microsoft.com/office/drawing/2014/main" id="{2EE7C667-9205-28CD-B542-A9D3B41F18F3}"/>
                </a:ext>
              </a:extLst>
            </p:cNvPr>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9" name="Google Shape;1142;p159">
            <a:extLst>
              <a:ext uri="{FF2B5EF4-FFF2-40B4-BE49-F238E27FC236}">
                <a16:creationId xmlns:a16="http://schemas.microsoft.com/office/drawing/2014/main" id="{83C4C1A3-D8FE-4A3B-2327-E29B00EE1A0D}"/>
              </a:ext>
            </a:extLst>
          </p:cNvPr>
          <p:cNvGrpSpPr/>
          <p:nvPr/>
        </p:nvGrpSpPr>
        <p:grpSpPr>
          <a:xfrm>
            <a:off x="8920775" y="2586712"/>
            <a:ext cx="1658500" cy="726600"/>
            <a:chOff x="10951025" y="3294975"/>
            <a:chExt cx="1658500" cy="726600"/>
          </a:xfrm>
        </p:grpSpPr>
        <p:grpSp>
          <p:nvGrpSpPr>
            <p:cNvPr id="20" name="Google Shape;1143;p159">
              <a:extLst>
                <a:ext uri="{FF2B5EF4-FFF2-40B4-BE49-F238E27FC236}">
                  <a16:creationId xmlns:a16="http://schemas.microsoft.com/office/drawing/2014/main" id="{7DCD1E48-5C14-781B-3D5B-ACA01F7F27AC}"/>
                </a:ext>
              </a:extLst>
            </p:cNvPr>
            <p:cNvGrpSpPr/>
            <p:nvPr/>
          </p:nvGrpSpPr>
          <p:grpSpPr>
            <a:xfrm>
              <a:off x="10951025" y="3500751"/>
              <a:ext cx="315049" cy="315049"/>
              <a:chOff x="12341216" y="3560346"/>
              <a:chExt cx="462627" cy="462627"/>
            </a:xfrm>
          </p:grpSpPr>
          <p:sp>
            <p:nvSpPr>
              <p:cNvPr id="22" name="Google Shape;1144;p159">
                <a:extLst>
                  <a:ext uri="{FF2B5EF4-FFF2-40B4-BE49-F238E27FC236}">
                    <a16:creationId xmlns:a16="http://schemas.microsoft.com/office/drawing/2014/main" id="{8D0C56FA-0A29-B23A-3150-3A8E3C1BA6E6}"/>
                  </a:ext>
                </a:extLst>
              </p:cNvPr>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23" name="Google Shape;1145;p159">
                <a:extLst>
                  <a:ext uri="{FF2B5EF4-FFF2-40B4-BE49-F238E27FC236}">
                    <a16:creationId xmlns:a16="http://schemas.microsoft.com/office/drawing/2014/main" id="{B340D243-BAF6-9E59-82AA-2057ADB1A3DD}"/>
                  </a:ext>
                </a:extLst>
              </p:cNvPr>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21" name="Google Shape;1146;p159">
              <a:extLst>
                <a:ext uri="{FF2B5EF4-FFF2-40B4-BE49-F238E27FC236}">
                  <a16:creationId xmlns:a16="http://schemas.microsoft.com/office/drawing/2014/main" id="{D4063510-5FBB-5999-1C7B-8AFE1E101D56}"/>
                </a:ext>
              </a:extLst>
            </p:cNvPr>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3100" b="1">
                  <a:solidFill>
                    <a:srgbClr val="205CA0"/>
                  </a:solidFill>
                  <a:latin typeface="Salesforce Sans"/>
                  <a:ea typeface="Salesforce Sans"/>
                  <a:cs typeface="Salesforce Sans"/>
                  <a:sym typeface="Salesforce Sans"/>
                </a:rPr>
                <a:t>MFA</a:t>
              </a:r>
              <a:endParaRPr sz="3100" b="1">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24" name="Google Shape;1147;p159">
            <a:extLst>
              <a:ext uri="{FF2B5EF4-FFF2-40B4-BE49-F238E27FC236}">
                <a16:creationId xmlns:a16="http://schemas.microsoft.com/office/drawing/2014/main" id="{5B5D74AE-1703-DBBE-6673-244F66F53F63}"/>
              </a:ext>
            </a:extLst>
          </p:cNvPr>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25" name="Google Shape;1148;p159">
            <a:extLst>
              <a:ext uri="{FF2B5EF4-FFF2-40B4-BE49-F238E27FC236}">
                <a16:creationId xmlns:a16="http://schemas.microsoft.com/office/drawing/2014/main" id="{82DDA309-0018-350E-2D53-F2D2D2D7ED3B}"/>
              </a:ext>
            </a:extLst>
          </p:cNvPr>
          <p:cNvGrpSpPr/>
          <p:nvPr/>
        </p:nvGrpSpPr>
        <p:grpSpPr>
          <a:xfrm>
            <a:off x="8492806" y="4187171"/>
            <a:ext cx="3233987" cy="2805139"/>
            <a:chOff x="8569990" y="4187170"/>
            <a:chExt cx="3234957" cy="2805139"/>
          </a:xfrm>
        </p:grpSpPr>
        <p:pic>
          <p:nvPicPr>
            <p:cNvPr id="26" name="Google Shape;1149;p159">
              <a:extLst>
                <a:ext uri="{FF2B5EF4-FFF2-40B4-BE49-F238E27FC236}">
                  <a16:creationId xmlns:a16="http://schemas.microsoft.com/office/drawing/2014/main" id="{AA51A9D3-100A-0B29-CC24-4F915507CAAC}"/>
                </a:ext>
              </a:extLst>
            </p:cNvPr>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27" name="Google Shape;1150;p159">
              <a:extLst>
                <a:ext uri="{FF2B5EF4-FFF2-40B4-BE49-F238E27FC236}">
                  <a16:creationId xmlns:a16="http://schemas.microsoft.com/office/drawing/2014/main" id="{EAB2E107-2065-8803-0551-2333DAEDF807}"/>
                </a:ext>
              </a:extLst>
            </p:cNvPr>
            <p:cNvSpPr txBox="1"/>
            <p:nvPr/>
          </p:nvSpPr>
          <p:spPr>
            <a:xfrm rot="-23926">
              <a:off x="8838550"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600" b="1">
                  <a:solidFill>
                    <a:srgbClr val="FFFFFF"/>
                  </a:solidFill>
                  <a:latin typeface="Salesforce Sans"/>
                  <a:ea typeface="Salesforce Sans"/>
                  <a:cs typeface="Salesforce Sans"/>
                  <a:sym typeface="Salesforce Sans"/>
                </a:rPr>
                <a:t>Enabling MFA is one of the easiest, most effective actions you can take to help secure your org(s)  </a:t>
              </a:r>
              <a:endParaRPr sz="1500">
                <a:latin typeface="Salesforce Sans"/>
                <a:ea typeface="Salesforce Sans"/>
                <a:cs typeface="Salesforce Sans"/>
                <a:sym typeface="Salesforce Sans"/>
              </a:endParaRPr>
            </a:p>
          </p:txBody>
        </p:sp>
      </p:grpSp>
    </p:spTree>
    <p:extLst>
      <p:ext uri="{BB962C8B-B14F-4D97-AF65-F5344CB8AC3E}">
        <p14:creationId xmlns:p14="http://schemas.microsoft.com/office/powerpoint/2010/main" val="1721052348"/>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3384</TotalTime>
  <Words>6697</Words>
  <Application>Microsoft Macintosh PowerPoint</Application>
  <PresentationFormat>Custom</PresentationFormat>
  <Paragraphs>436</Paragraphs>
  <Slides>26</Slides>
  <Notes>25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26</vt:i4>
      </vt:variant>
    </vt:vector>
  </HeadingPairs>
  <TitlesOfParts>
    <vt:vector size="35" baseType="lpstr">
      <vt:lpstr>Arial</vt:lpstr>
      <vt:lpstr>Avant Garde Demi SFDC</vt:lpstr>
      <vt:lpstr>Calibri</vt:lpstr>
      <vt:lpstr>Courier New</vt:lpstr>
      <vt:lpstr>Helvetica Neue</vt:lpstr>
      <vt:lpstr>Poppins</vt:lpstr>
      <vt:lpstr>Salesforce Sans</vt:lpstr>
      <vt:lpstr>Salesforce Google Slides Corporate Template - 2019</vt:lpstr>
      <vt:lpstr>Salesforce Google Slides Corporate Template - 2019</vt:lpstr>
      <vt:lpstr>PowerPoint Presentation</vt:lpstr>
      <vt:lpstr>Multi-Factor Authentication (MFA)</vt:lpstr>
      <vt:lpstr>Forward-Looking Statement</vt:lpstr>
      <vt:lpstr>Agenda</vt:lpstr>
      <vt:lpstr>MFA:  What It Is and Why It’s Important</vt:lpstr>
      <vt:lpstr>Today’s Security Landscape</vt:lpstr>
      <vt:lpstr>Impact of Phishing Attacks</vt:lpstr>
      <vt:lpstr>Risks from an Account Takeover</vt:lpstr>
      <vt:lpstr>Enhance the Security of Your Business</vt:lpstr>
      <vt:lpstr>PowerPoint Presentation</vt:lpstr>
      <vt:lpstr>The Salesforce Requirement to Use MFA</vt:lpstr>
      <vt:lpstr>Multi-Factor Authentication (MFA) Requirement</vt:lpstr>
      <vt:lpstr>How to Satisfy the MFA Requirement When Sharing Customer-Provided Licenses </vt:lpstr>
      <vt:lpstr>MFA Is Enabled By Default: What to Expect</vt:lpstr>
      <vt:lpstr>MFA Verification Methods and the User Experience</vt:lpstr>
      <vt:lpstr>PowerPoint Presentation</vt:lpstr>
      <vt:lpstr>PowerPoint Presentation</vt:lpstr>
      <vt:lpstr>PowerPoint Presentation</vt:lpstr>
      <vt:lpstr>PowerPoint Presentation</vt:lpstr>
      <vt:lpstr>PowerPoint Presentation</vt:lpstr>
      <vt:lpstr>PowerPoint Presentation</vt:lpstr>
      <vt:lpstr>Waive MFA for MFA-Exempt Use Cases</vt:lpstr>
      <vt:lpstr>PowerPoint Presentation</vt:lpstr>
      <vt:lpstr>Help and Resources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         </cp:lastModifiedBy>
  <cp:revision>240</cp:revision>
  <dcterms:modified xsi:type="dcterms:W3CDTF">2024-08-06T00:02:16Z</dcterms:modified>
</cp:coreProperties>
</file>