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3.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4.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887" r:id="rId1"/>
    <p:sldMasterId id="2147483888" r:id="rId2"/>
    <p:sldMasterId id="2147483890" r:id="rId3"/>
    <p:sldMasterId id="2147483891" r:id="rId4"/>
    <p:sldMasterId id="2147483892" r:id="rId5"/>
  </p:sldMasterIdLst>
  <p:notesMasterIdLst>
    <p:notesMasterId r:id="rId4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5" r:id="rId24"/>
    <p:sldId id="274" r:id="rId25"/>
    <p:sldId id="276" r:id="rId26"/>
    <p:sldId id="277" r:id="rId27"/>
    <p:sldId id="278" r:id="rId28"/>
    <p:sldId id="279" r:id="rId29"/>
    <p:sldId id="280" r:id="rId30"/>
    <p:sldId id="281" r:id="rId31"/>
    <p:sldId id="282" r:id="rId32"/>
    <p:sldId id="283" r:id="rId33"/>
    <p:sldId id="284" r:id="rId34"/>
    <p:sldId id="286" r:id="rId35"/>
    <p:sldId id="285" r:id="rId36"/>
    <p:sldId id="289" r:id="rId37"/>
    <p:sldId id="290" r:id="rId38"/>
    <p:sldId id="288" r:id="rId3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880">
          <p15:clr>
            <a:srgbClr val="A4A3A4"/>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5470F37-8B12-47F0-81BC-2B07CDDA16E9}">
  <a:tblStyle styleId="{45470F37-8B12-47F0-81BC-2B07CDDA16E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892ADE3-4121-4F3F-8AFE-779C9AB57E45}"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E1EA29B-3266-48F9-973C-6F6B3B3533FC}" styleName="Table_2">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1"/>
    <p:restoredTop sz="82993"/>
  </p:normalViewPr>
  <p:slideViewPr>
    <p:cSldViewPr snapToGrid="0">
      <p:cViewPr varScale="1">
        <p:scale>
          <a:sx n="140" d="100"/>
          <a:sy n="140" d="100"/>
        </p:scale>
        <p:origin x="1400" y="192"/>
      </p:cViewPr>
      <p:guideLst>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4"/>
        <p:cNvGrpSpPr/>
        <p:nvPr/>
      </p:nvGrpSpPr>
      <p:grpSpPr>
        <a:xfrm>
          <a:off x="0" y="0"/>
          <a:ext cx="0" cy="0"/>
          <a:chOff x="0" y="0"/>
          <a:chExt cx="0" cy="0"/>
        </a:xfrm>
      </p:grpSpPr>
      <p:sp>
        <p:nvSpPr>
          <p:cNvPr id="1665" name="Google Shape;1665;g55b8782c17_2_2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6" name="Google Shape;1666;g55b8782c17_2_215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1"/>
        <p:cNvGrpSpPr/>
        <p:nvPr/>
      </p:nvGrpSpPr>
      <p:grpSpPr>
        <a:xfrm>
          <a:off x="0" y="0"/>
          <a:ext cx="0" cy="0"/>
          <a:chOff x="0" y="0"/>
          <a:chExt cx="0" cy="0"/>
        </a:xfrm>
      </p:grpSpPr>
      <p:sp>
        <p:nvSpPr>
          <p:cNvPr id="1872" name="Google Shape;1872;g55f098bfe4_9_7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3" name="Google Shape;1873;g55f098bfe4_9_7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0"/>
        <p:cNvGrpSpPr/>
        <p:nvPr/>
      </p:nvGrpSpPr>
      <p:grpSpPr>
        <a:xfrm>
          <a:off x="0" y="0"/>
          <a:ext cx="0" cy="0"/>
          <a:chOff x="0" y="0"/>
          <a:chExt cx="0" cy="0"/>
        </a:xfrm>
      </p:grpSpPr>
      <p:sp>
        <p:nvSpPr>
          <p:cNvPr id="1881" name="Google Shape;1881;g55f098bfe4_9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2" name="Google Shape;1882;g55f098bfe4_9_86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1"/>
        <p:cNvGrpSpPr/>
        <p:nvPr/>
      </p:nvGrpSpPr>
      <p:grpSpPr>
        <a:xfrm>
          <a:off x="0" y="0"/>
          <a:ext cx="0" cy="0"/>
          <a:chOff x="0" y="0"/>
          <a:chExt cx="0" cy="0"/>
        </a:xfrm>
      </p:grpSpPr>
      <p:sp>
        <p:nvSpPr>
          <p:cNvPr id="1892" name="Google Shape;1892;g583baf2878_4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3" name="Google Shape;1893;g583baf2878_4_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5"/>
        <p:cNvGrpSpPr/>
        <p:nvPr/>
      </p:nvGrpSpPr>
      <p:grpSpPr>
        <a:xfrm>
          <a:off x="0" y="0"/>
          <a:ext cx="0" cy="0"/>
          <a:chOff x="0" y="0"/>
          <a:chExt cx="0" cy="0"/>
        </a:xfrm>
      </p:grpSpPr>
      <p:sp>
        <p:nvSpPr>
          <p:cNvPr id="2026" name="Google Shape;2026;g5626363f6c_16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7" name="Google Shape;2027;g5626363f6c_16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1"/>
        <p:cNvGrpSpPr/>
        <p:nvPr/>
      </p:nvGrpSpPr>
      <p:grpSpPr>
        <a:xfrm>
          <a:off x="0" y="0"/>
          <a:ext cx="0" cy="0"/>
          <a:chOff x="0" y="0"/>
          <a:chExt cx="0" cy="0"/>
        </a:xfrm>
      </p:grpSpPr>
      <p:sp>
        <p:nvSpPr>
          <p:cNvPr id="2032" name="Google Shape;2032;g55f098bfe4_9_8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3" name="Google Shape;2033;g55f098bfe4_9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6"/>
        <p:cNvGrpSpPr/>
        <p:nvPr/>
      </p:nvGrpSpPr>
      <p:grpSpPr>
        <a:xfrm>
          <a:off x="0" y="0"/>
          <a:ext cx="0" cy="0"/>
          <a:chOff x="0" y="0"/>
          <a:chExt cx="0" cy="0"/>
        </a:xfrm>
      </p:grpSpPr>
      <p:sp>
        <p:nvSpPr>
          <p:cNvPr id="2037" name="Google Shape;2037;g55b8782c17_2_8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8" name="Google Shape;2038;g55b8782c17_2_8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6"/>
        <p:cNvGrpSpPr/>
        <p:nvPr/>
      </p:nvGrpSpPr>
      <p:grpSpPr>
        <a:xfrm>
          <a:off x="0" y="0"/>
          <a:ext cx="0" cy="0"/>
          <a:chOff x="0" y="0"/>
          <a:chExt cx="0" cy="0"/>
        </a:xfrm>
      </p:grpSpPr>
      <p:sp>
        <p:nvSpPr>
          <p:cNvPr id="2057" name="Google Shape;2057;g55b8782c17_2_10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8" name="Google Shape;2058;g55b8782c17_2_100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6"/>
        <p:cNvGrpSpPr/>
        <p:nvPr/>
      </p:nvGrpSpPr>
      <p:grpSpPr>
        <a:xfrm>
          <a:off x="0" y="0"/>
          <a:ext cx="0" cy="0"/>
          <a:chOff x="0" y="0"/>
          <a:chExt cx="0" cy="0"/>
        </a:xfrm>
      </p:grpSpPr>
      <p:sp>
        <p:nvSpPr>
          <p:cNvPr id="2077" name="Google Shape;2077;g58d026d319_4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8" name="Google Shape;2078;g58d026d319_4_5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6"/>
        <p:cNvGrpSpPr/>
        <p:nvPr/>
      </p:nvGrpSpPr>
      <p:grpSpPr>
        <a:xfrm>
          <a:off x="0" y="0"/>
          <a:ext cx="0" cy="0"/>
          <a:chOff x="0" y="0"/>
          <a:chExt cx="0" cy="0"/>
        </a:xfrm>
      </p:grpSpPr>
      <p:sp>
        <p:nvSpPr>
          <p:cNvPr id="2097" name="Google Shape;2097;g55b8782c17_2_10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8" name="Google Shape;2098;g55b8782c17_2_107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7"/>
        <p:cNvGrpSpPr/>
        <p:nvPr/>
      </p:nvGrpSpPr>
      <p:grpSpPr>
        <a:xfrm>
          <a:off x="0" y="0"/>
          <a:ext cx="0" cy="0"/>
          <a:chOff x="0" y="0"/>
          <a:chExt cx="0" cy="0"/>
        </a:xfrm>
      </p:grpSpPr>
      <p:sp>
        <p:nvSpPr>
          <p:cNvPr id="2138" name="Google Shape;2138;g58d026d319_4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9" name="Google Shape;2139;g58d026d319_4_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 </a:t>
            </a:r>
            <a:endParaRPr/>
          </a:p>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0"/>
        <p:cNvGrpSpPr/>
        <p:nvPr/>
      </p:nvGrpSpPr>
      <p:grpSpPr>
        <a:xfrm>
          <a:off x="0" y="0"/>
          <a:ext cx="0" cy="0"/>
          <a:chOff x="0" y="0"/>
          <a:chExt cx="0" cy="0"/>
        </a:xfrm>
      </p:grpSpPr>
      <p:sp>
        <p:nvSpPr>
          <p:cNvPr id="1671" name="Google Shape;1671;g55b8782c17_2_2462:notes"/>
          <p:cNvSpPr>
            <a:spLocks noGrp="1" noRot="1" noChangeAspect="1"/>
          </p:cNvSpPr>
          <p:nvPr>
            <p:ph type="sldImg" idx="2"/>
          </p:nvPr>
        </p:nvSpPr>
        <p:spPr>
          <a:xfrm>
            <a:off x="398328" y="685487"/>
            <a:ext cx="60612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2" name="Google Shape;1672;g55b8782c17_2_246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6"/>
        <p:cNvGrpSpPr/>
        <p:nvPr/>
      </p:nvGrpSpPr>
      <p:grpSpPr>
        <a:xfrm>
          <a:off x="0" y="0"/>
          <a:ext cx="0" cy="0"/>
          <a:chOff x="0" y="0"/>
          <a:chExt cx="0" cy="0"/>
        </a:xfrm>
      </p:grpSpPr>
      <p:sp>
        <p:nvSpPr>
          <p:cNvPr id="2117" name="Google Shape;2117;g55b8782c17_2_1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8" name="Google Shape;2118;g55b8782c17_2_115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7"/>
        <p:cNvGrpSpPr/>
        <p:nvPr/>
      </p:nvGrpSpPr>
      <p:grpSpPr>
        <a:xfrm>
          <a:off x="0" y="0"/>
          <a:ext cx="0" cy="0"/>
          <a:chOff x="0" y="0"/>
          <a:chExt cx="0" cy="0"/>
        </a:xfrm>
      </p:grpSpPr>
      <p:sp>
        <p:nvSpPr>
          <p:cNvPr id="2158" name="Google Shape;2158;g55b8782c17_2_1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9" name="Google Shape;2159;g55b8782c17_2_117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3"/>
        <p:cNvGrpSpPr/>
        <p:nvPr/>
      </p:nvGrpSpPr>
      <p:grpSpPr>
        <a:xfrm>
          <a:off x="0" y="0"/>
          <a:ext cx="0" cy="0"/>
          <a:chOff x="0" y="0"/>
          <a:chExt cx="0" cy="0"/>
        </a:xfrm>
      </p:grpSpPr>
      <p:sp>
        <p:nvSpPr>
          <p:cNvPr id="2174" name="Google Shape;2174;g55b8782c17_2_18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5" name="Google Shape;2175;g55b8782c17_2_188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3"/>
        <p:cNvGrpSpPr/>
        <p:nvPr/>
      </p:nvGrpSpPr>
      <p:grpSpPr>
        <a:xfrm>
          <a:off x="0" y="0"/>
          <a:ext cx="0" cy="0"/>
          <a:chOff x="0" y="0"/>
          <a:chExt cx="0" cy="0"/>
        </a:xfrm>
      </p:grpSpPr>
      <p:sp>
        <p:nvSpPr>
          <p:cNvPr id="2194" name="Google Shape;2194;g55b8782c17_2_19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5" name="Google Shape;2195;g55b8782c17_2_191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3"/>
        <p:cNvGrpSpPr/>
        <p:nvPr/>
      </p:nvGrpSpPr>
      <p:grpSpPr>
        <a:xfrm>
          <a:off x="0" y="0"/>
          <a:ext cx="0" cy="0"/>
          <a:chOff x="0" y="0"/>
          <a:chExt cx="0" cy="0"/>
        </a:xfrm>
      </p:grpSpPr>
      <p:sp>
        <p:nvSpPr>
          <p:cNvPr id="2214" name="Google Shape;2214;g55b8782c17_2_19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5" name="Google Shape;2215;g55b8782c17_2_193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3"/>
        <p:cNvGrpSpPr/>
        <p:nvPr/>
      </p:nvGrpSpPr>
      <p:grpSpPr>
        <a:xfrm>
          <a:off x="0" y="0"/>
          <a:ext cx="0" cy="0"/>
          <a:chOff x="0" y="0"/>
          <a:chExt cx="0" cy="0"/>
        </a:xfrm>
      </p:grpSpPr>
      <p:sp>
        <p:nvSpPr>
          <p:cNvPr id="2234" name="Google Shape;2234;g58d026d319_4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5" name="Google Shape;2235;g58d026d319_4_9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55b8782c17_2_19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6" name="Google Shape;2256;g55b8782c17_2_198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4"/>
        <p:cNvGrpSpPr/>
        <p:nvPr/>
      </p:nvGrpSpPr>
      <p:grpSpPr>
        <a:xfrm>
          <a:off x="0" y="0"/>
          <a:ext cx="0" cy="0"/>
          <a:chOff x="0" y="0"/>
          <a:chExt cx="0" cy="0"/>
        </a:xfrm>
      </p:grpSpPr>
      <p:sp>
        <p:nvSpPr>
          <p:cNvPr id="2275" name="Google Shape;2275;g5626363f6c_15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6" name="Google Shape;2276;g5626363f6c_15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0"/>
        <p:cNvGrpSpPr/>
        <p:nvPr/>
      </p:nvGrpSpPr>
      <p:grpSpPr>
        <a:xfrm>
          <a:off x="0" y="0"/>
          <a:ext cx="0" cy="0"/>
          <a:chOff x="0" y="0"/>
          <a:chExt cx="0" cy="0"/>
        </a:xfrm>
      </p:grpSpPr>
      <p:sp>
        <p:nvSpPr>
          <p:cNvPr id="2281" name="Google Shape;2281;g5626363f6c_10_195:notes"/>
          <p:cNvSpPr>
            <a:spLocks noGrp="1" noRot="1" noChangeAspect="1"/>
          </p:cNvSpPr>
          <p:nvPr>
            <p:ph type="sldImg" idx="2"/>
          </p:nvPr>
        </p:nvSpPr>
        <p:spPr>
          <a:xfrm>
            <a:off x="398328" y="685487"/>
            <a:ext cx="60612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2" name="Google Shape;2282;g5626363f6c_10_19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8"/>
        <p:cNvGrpSpPr/>
        <p:nvPr/>
      </p:nvGrpSpPr>
      <p:grpSpPr>
        <a:xfrm>
          <a:off x="0" y="0"/>
          <a:ext cx="0" cy="0"/>
          <a:chOff x="0" y="0"/>
          <a:chExt cx="0" cy="0"/>
        </a:xfrm>
      </p:grpSpPr>
      <p:sp>
        <p:nvSpPr>
          <p:cNvPr id="2289" name="Google Shape;2289;g5626363f6c_17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0" name="Google Shape;2290;g5626363f6c_17_1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5"/>
        <p:cNvGrpSpPr/>
        <p:nvPr/>
      </p:nvGrpSpPr>
      <p:grpSpPr>
        <a:xfrm>
          <a:off x="0" y="0"/>
          <a:ext cx="0" cy="0"/>
          <a:chOff x="0" y="0"/>
          <a:chExt cx="0" cy="0"/>
        </a:xfrm>
      </p:grpSpPr>
      <p:sp>
        <p:nvSpPr>
          <p:cNvPr id="1676" name="Google Shape;1676;g55b8782c17_2_481:notes"/>
          <p:cNvSpPr>
            <a:spLocks noGrp="1" noRot="1" noChangeAspect="1"/>
          </p:cNvSpPr>
          <p:nvPr>
            <p:ph type="sldImg" idx="2"/>
          </p:nvPr>
        </p:nvSpPr>
        <p:spPr>
          <a:xfrm>
            <a:off x="398328" y="685487"/>
            <a:ext cx="60612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7" name="Google Shape;1677;g55b8782c17_2_48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2"/>
        <p:cNvGrpSpPr/>
        <p:nvPr/>
      </p:nvGrpSpPr>
      <p:grpSpPr>
        <a:xfrm>
          <a:off x="0" y="0"/>
          <a:ext cx="0" cy="0"/>
          <a:chOff x="0" y="0"/>
          <a:chExt cx="0" cy="0"/>
        </a:xfrm>
      </p:grpSpPr>
      <p:sp>
        <p:nvSpPr>
          <p:cNvPr id="2313" name="Google Shape;2313;g55f098bfe4_7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4" name="Google Shape;2314;g55f098bfe4_7_66:notes"/>
          <p:cNvSpPr txBox="1">
            <a:spLocks noGrp="1"/>
          </p:cNvSpPr>
          <p:nvPr>
            <p:ph type="body" idx="1"/>
          </p:nvPr>
        </p:nvSpPr>
        <p:spPr>
          <a:xfrm>
            <a:off x="685800" y="4343400"/>
            <a:ext cx="5486400" cy="45975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400"/>
          </a:p>
          <a:p>
            <a:pPr marL="635000" marR="0" lvl="1" indent="-101600" algn="l" rtl="0">
              <a:spcBef>
                <a:spcPts val="100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a:p>
            <a:pPr marL="635000" marR="0" lvl="1" indent="-10160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a:p>
            <a:pPr marL="1079500" marR="0" lvl="2" indent="-88900" algn="l" rtl="0">
              <a:lnSpc>
                <a:spcPct val="100000"/>
              </a:lnSpc>
              <a:spcBef>
                <a:spcPts val="0"/>
              </a:spcBef>
              <a:spcAft>
                <a:spcPts val="0"/>
              </a:spcAft>
              <a:buClr>
                <a:schemeClr val="dk1"/>
              </a:buClr>
              <a:buSzPts val="1200"/>
              <a:buFont typeface="Arial"/>
              <a:buNone/>
            </a:pPr>
            <a:endParaRPr sz="1200" b="1" i="1" u="none" strike="noStrike" cap="none">
              <a:solidFill>
                <a:schemeClr val="dk1"/>
              </a:solidFill>
              <a:latin typeface="Proxima Nova"/>
              <a:ea typeface="Proxima Nova"/>
              <a:cs typeface="Proxima Nova"/>
              <a:sym typeface="Proxima Nova"/>
            </a:endParaRPr>
          </a:p>
          <a:p>
            <a:pPr marL="177800" marR="0" lvl="0" indent="-10160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p:txBody>
      </p:sp>
      <p:sp>
        <p:nvSpPr>
          <p:cNvPr id="2315" name="Google Shape;2315;g55f098bfe4_7_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Proxima Nova"/>
                <a:ea typeface="Proxima Nova"/>
                <a:cs typeface="Proxima Nova"/>
                <a:sym typeface="Proxima Nova"/>
              </a:rPr>
              <a:t>30</a:t>
            </a:fld>
            <a:endParaRPr sz="1200" b="0" i="0" u="none" strike="noStrike" cap="none">
              <a:solidFill>
                <a:schemeClr val="dk1"/>
              </a:solidFill>
              <a:latin typeface="Proxima Nova"/>
              <a:ea typeface="Proxima Nova"/>
              <a:cs typeface="Proxima Nova"/>
              <a:sym typeface="Proxima Nova"/>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7"/>
        <p:cNvGrpSpPr/>
        <p:nvPr/>
      </p:nvGrpSpPr>
      <p:grpSpPr>
        <a:xfrm>
          <a:off x="0" y="0"/>
          <a:ext cx="0" cy="0"/>
          <a:chOff x="0" y="0"/>
          <a:chExt cx="0" cy="0"/>
        </a:xfrm>
      </p:grpSpPr>
      <p:sp>
        <p:nvSpPr>
          <p:cNvPr id="2298" name="Google Shape;2298;g5626363f6c_10_4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9" name="Google Shape;2299;g5626363f6c_10_4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200" b="0" i="0" u="none" strike="noStrike" cap="none">
              <a:solidFill>
                <a:schemeClr val="dk1"/>
              </a:solidFill>
              <a:latin typeface="Proxima Nova"/>
              <a:ea typeface="Proxima Nova"/>
              <a:cs typeface="Proxima Nova"/>
              <a:sym typeface="Proxima Nova"/>
            </a:endParaRPr>
          </a:p>
        </p:txBody>
      </p:sp>
      <p:sp>
        <p:nvSpPr>
          <p:cNvPr id="2300" name="Google Shape;2300;g5626363f6c_10_49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Proxima Nova"/>
                <a:ea typeface="Proxima Nova"/>
                <a:cs typeface="Proxima Nova"/>
                <a:sym typeface="Proxima Nova"/>
              </a:rPr>
              <a:t>31</a:t>
            </a:fld>
            <a:endParaRPr sz="1200" b="0" i="0" u="none" strike="noStrike" cap="none">
              <a:solidFill>
                <a:schemeClr val="dk1"/>
              </a:solidFill>
              <a:latin typeface="Proxima Nova"/>
              <a:ea typeface="Proxima Nova"/>
              <a:cs typeface="Proxima Nova"/>
              <a:sym typeface="Proxima Nov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6162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39372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5c02adb185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5c02adb185_2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0"/>
        <p:cNvGrpSpPr/>
        <p:nvPr/>
      </p:nvGrpSpPr>
      <p:grpSpPr>
        <a:xfrm>
          <a:off x="0" y="0"/>
          <a:ext cx="0" cy="0"/>
          <a:chOff x="0" y="0"/>
          <a:chExt cx="0" cy="0"/>
        </a:xfrm>
      </p:grpSpPr>
      <p:sp>
        <p:nvSpPr>
          <p:cNvPr id="1721" name="Google Shape;1721;g55b8782c17_2_527:notes"/>
          <p:cNvSpPr>
            <a:spLocks noGrp="1" noRot="1" noChangeAspect="1"/>
          </p:cNvSpPr>
          <p:nvPr>
            <p:ph type="sldImg" idx="2"/>
          </p:nvPr>
        </p:nvSpPr>
        <p:spPr>
          <a:xfrm>
            <a:off x="398328" y="685487"/>
            <a:ext cx="60612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2" name="Google Shape;1722;g55b8782c17_2_52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0"/>
        <p:cNvGrpSpPr/>
        <p:nvPr/>
      </p:nvGrpSpPr>
      <p:grpSpPr>
        <a:xfrm>
          <a:off x="0" y="0"/>
          <a:ext cx="0" cy="0"/>
          <a:chOff x="0" y="0"/>
          <a:chExt cx="0" cy="0"/>
        </a:xfrm>
      </p:grpSpPr>
      <p:sp>
        <p:nvSpPr>
          <p:cNvPr id="1821" name="Google Shape;1821;g5626363f6c_7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2" name="Google Shape;1822;g5626363f6c_7_1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1"/>
        <p:cNvGrpSpPr/>
        <p:nvPr/>
      </p:nvGrpSpPr>
      <p:grpSpPr>
        <a:xfrm>
          <a:off x="0" y="0"/>
          <a:ext cx="0" cy="0"/>
          <a:chOff x="0" y="0"/>
          <a:chExt cx="0" cy="0"/>
        </a:xfrm>
      </p:grpSpPr>
      <p:sp>
        <p:nvSpPr>
          <p:cNvPr id="1832" name="Google Shape;1832;g55f098bfe4_9_3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3" name="Google Shape;1833;g55f098bfe4_9_3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0"/>
        <p:cNvGrpSpPr/>
        <p:nvPr/>
      </p:nvGrpSpPr>
      <p:grpSpPr>
        <a:xfrm>
          <a:off x="0" y="0"/>
          <a:ext cx="0" cy="0"/>
          <a:chOff x="0" y="0"/>
          <a:chExt cx="0" cy="0"/>
        </a:xfrm>
      </p:grpSpPr>
      <p:sp>
        <p:nvSpPr>
          <p:cNvPr id="1841" name="Google Shape;1841;g55f098bfe4_9_7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2" name="Google Shape;1842;g55f098bfe4_9_73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1"/>
        <p:cNvGrpSpPr/>
        <p:nvPr/>
      </p:nvGrpSpPr>
      <p:grpSpPr>
        <a:xfrm>
          <a:off x="0" y="0"/>
          <a:ext cx="0" cy="0"/>
          <a:chOff x="0" y="0"/>
          <a:chExt cx="0" cy="0"/>
        </a:xfrm>
      </p:grpSpPr>
      <p:sp>
        <p:nvSpPr>
          <p:cNvPr id="1852" name="Google Shape;1852;g55f098bfe4_9_7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3" name="Google Shape;1853;g55f098bfe4_9_7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0"/>
        <p:cNvGrpSpPr/>
        <p:nvPr/>
      </p:nvGrpSpPr>
      <p:grpSpPr>
        <a:xfrm>
          <a:off x="0" y="0"/>
          <a:ext cx="0" cy="0"/>
          <a:chOff x="0" y="0"/>
          <a:chExt cx="0" cy="0"/>
        </a:xfrm>
      </p:grpSpPr>
      <p:sp>
        <p:nvSpPr>
          <p:cNvPr id="1861" name="Google Shape;1861;g55f098bfe4_9_8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2" name="Google Shape;1862;g55f098bfe4_9_83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4.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3.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3.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3.xml"/><Relationship Id="rId4" Type="http://schemas.openxmlformats.org/officeDocument/2006/relationships/image" Target="../media/image74.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4.xml"/><Relationship Id="rId4" Type="http://schemas.openxmlformats.org/officeDocument/2006/relationships/image" Target="../media/image3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5.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5.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5.xml"/><Relationship Id="rId4" Type="http://schemas.openxmlformats.org/officeDocument/2006/relationships/image" Target="../media/image7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 Id="rId4" Type="http://schemas.openxmlformats.org/officeDocument/2006/relationships/image" Target="../media/image35.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2.xml"/><Relationship Id="rId4" Type="http://schemas.openxmlformats.org/officeDocument/2006/relationships/image" Target="../media/image74.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7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5" name="Google Shape;15;p2"/>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 name="Google Shape;16;p2"/>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7" name="Google Shape;17;p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63"/>
        <p:cNvGrpSpPr/>
        <p:nvPr/>
      </p:nvGrpSpPr>
      <p:grpSpPr>
        <a:xfrm>
          <a:off x="0" y="0"/>
          <a:ext cx="0" cy="0"/>
          <a:chOff x="0" y="0"/>
          <a:chExt cx="0" cy="0"/>
        </a:xfrm>
      </p:grpSpPr>
      <p:pic>
        <p:nvPicPr>
          <p:cNvPr id="64" name="Google Shape;64;p1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65" name="Google Shape;65;p1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66" name="Google Shape;66;p11"/>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7" name="Google Shape;67;p11"/>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68" name="Google Shape;68;p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926"/>
        <p:cNvGrpSpPr/>
        <p:nvPr/>
      </p:nvGrpSpPr>
      <p:grpSpPr>
        <a:xfrm>
          <a:off x="0" y="0"/>
          <a:ext cx="0" cy="0"/>
          <a:chOff x="0" y="0"/>
          <a:chExt cx="0" cy="0"/>
        </a:xfrm>
      </p:grpSpPr>
      <p:pic>
        <p:nvPicPr>
          <p:cNvPr id="927" name="Google Shape;927;p138"/>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928" name="Google Shape;928;p13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9" name="Google Shape;929;p13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30" name="Google Shape;930;p13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931"/>
        <p:cNvGrpSpPr/>
        <p:nvPr/>
      </p:nvGrpSpPr>
      <p:grpSpPr>
        <a:xfrm>
          <a:off x="0" y="0"/>
          <a:ext cx="0" cy="0"/>
          <a:chOff x="0" y="0"/>
          <a:chExt cx="0" cy="0"/>
        </a:xfrm>
      </p:grpSpPr>
      <p:sp>
        <p:nvSpPr>
          <p:cNvPr id="932" name="Google Shape;932;p139"/>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933" name="Google Shape;933;p139"/>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934" name="Google Shape;934;p13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5" name="Google Shape;935;p13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36" name="Google Shape;936;p13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37" name="Google Shape;937;p13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938"/>
        <p:cNvGrpSpPr/>
        <p:nvPr/>
      </p:nvGrpSpPr>
      <p:grpSpPr>
        <a:xfrm>
          <a:off x="0" y="0"/>
          <a:ext cx="0" cy="0"/>
          <a:chOff x="0" y="0"/>
          <a:chExt cx="0" cy="0"/>
        </a:xfrm>
      </p:grpSpPr>
      <p:sp>
        <p:nvSpPr>
          <p:cNvPr id="939" name="Google Shape;939;p140"/>
          <p:cNvSpPr/>
          <p:nvPr/>
        </p:nvSpPr>
        <p:spPr>
          <a:xfrm>
            <a:off x="-10596" y="158025"/>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940" name="Google Shape;940;p140"/>
          <p:cNvPicPr preferRelativeResize="0"/>
          <p:nvPr/>
        </p:nvPicPr>
        <p:blipFill rotWithShape="1">
          <a:blip r:embed="rId2">
            <a:alphaModFix amt="78000"/>
          </a:blip>
          <a:srcRect/>
          <a:stretch/>
        </p:blipFill>
        <p:spPr>
          <a:xfrm>
            <a:off x="3" y="12582"/>
            <a:ext cx="9141607" cy="5142158"/>
          </a:xfrm>
          <a:prstGeom prst="rect">
            <a:avLst/>
          </a:prstGeom>
          <a:noFill/>
          <a:ln>
            <a:noFill/>
          </a:ln>
        </p:spPr>
      </p:pic>
      <p:sp>
        <p:nvSpPr>
          <p:cNvPr id="941" name="Google Shape;941;p14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2" name="Google Shape;942;p14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3" name="Google Shape;943;p14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4" name="Google Shape;944;p14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945"/>
        <p:cNvGrpSpPr/>
        <p:nvPr/>
      </p:nvGrpSpPr>
      <p:grpSpPr>
        <a:xfrm>
          <a:off x="0" y="0"/>
          <a:ext cx="0" cy="0"/>
          <a:chOff x="0" y="0"/>
          <a:chExt cx="0" cy="0"/>
        </a:xfrm>
      </p:grpSpPr>
      <p:pic>
        <p:nvPicPr>
          <p:cNvPr id="946" name="Google Shape;946;p141"/>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947" name="Google Shape;947;p14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948" name="Google Shape;948;p14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a:p>
        </p:txBody>
      </p:sp>
      <p:sp>
        <p:nvSpPr>
          <p:cNvPr id="949" name="Google Shape;949;p14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a:p>
        </p:txBody>
      </p:sp>
      <p:sp>
        <p:nvSpPr>
          <p:cNvPr id="950" name="Google Shape;950;p14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951"/>
        <p:cNvGrpSpPr/>
        <p:nvPr/>
      </p:nvGrpSpPr>
      <p:grpSpPr>
        <a:xfrm>
          <a:off x="0" y="0"/>
          <a:ext cx="0" cy="0"/>
          <a:chOff x="0" y="0"/>
          <a:chExt cx="0" cy="0"/>
        </a:xfrm>
      </p:grpSpPr>
      <p:pic>
        <p:nvPicPr>
          <p:cNvPr id="952" name="Google Shape;952;p142"/>
          <p:cNvPicPr preferRelativeResize="0"/>
          <p:nvPr/>
        </p:nvPicPr>
        <p:blipFill rotWithShape="1">
          <a:blip r:embed="rId2">
            <a:alphaModFix/>
          </a:blip>
          <a:srcRect/>
          <a:stretch/>
        </p:blipFill>
        <p:spPr>
          <a:xfrm>
            <a:off x="-1" y="670"/>
            <a:ext cx="9141619" cy="5142161"/>
          </a:xfrm>
          <a:prstGeom prst="rect">
            <a:avLst/>
          </a:prstGeom>
          <a:noFill/>
          <a:ln>
            <a:noFill/>
          </a:ln>
        </p:spPr>
      </p:pic>
      <p:sp>
        <p:nvSpPr>
          <p:cNvPr id="953" name="Google Shape;953;p14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a:p>
        </p:txBody>
      </p:sp>
      <p:sp>
        <p:nvSpPr>
          <p:cNvPr id="954" name="Google Shape;954;p1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55" name="Google Shape;955;p14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956"/>
        <p:cNvGrpSpPr/>
        <p:nvPr/>
      </p:nvGrpSpPr>
      <p:grpSpPr>
        <a:xfrm>
          <a:off x="0" y="0"/>
          <a:ext cx="0" cy="0"/>
          <a:chOff x="0" y="0"/>
          <a:chExt cx="0" cy="0"/>
        </a:xfrm>
      </p:grpSpPr>
      <p:pic>
        <p:nvPicPr>
          <p:cNvPr id="957" name="Google Shape;957;p143"/>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958" name="Google Shape;958;p143"/>
          <p:cNvPicPr preferRelativeResize="0"/>
          <p:nvPr/>
        </p:nvPicPr>
        <p:blipFill rotWithShape="1">
          <a:blip r:embed="rId3">
            <a:alphaModFix amt="55000"/>
          </a:blip>
          <a:srcRect l="31511" r="42322" b="57149"/>
          <a:stretch/>
        </p:blipFill>
        <p:spPr>
          <a:xfrm rot="10800000">
            <a:off x="2" y="0"/>
            <a:ext cx="5039654" cy="1001249"/>
          </a:xfrm>
          <a:prstGeom prst="rect">
            <a:avLst/>
          </a:prstGeom>
          <a:noFill/>
          <a:ln>
            <a:noFill/>
          </a:ln>
        </p:spPr>
      </p:pic>
      <p:sp>
        <p:nvSpPr>
          <p:cNvPr id="959" name="Google Shape;959;p143"/>
          <p:cNvSpPr txBox="1">
            <a:spLocks noGrp="1"/>
          </p:cNvSpPr>
          <p:nvPr>
            <p:ph type="ctrTitle"/>
          </p:nvPr>
        </p:nvSpPr>
        <p:spPr>
          <a:xfrm>
            <a:off x="628118" y="138862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9pPr>
          </a:lstStyle>
          <a:p>
            <a:endParaRPr/>
          </a:p>
        </p:txBody>
      </p:sp>
      <p:sp>
        <p:nvSpPr>
          <p:cNvPr id="960" name="Google Shape;960;p143"/>
          <p:cNvSpPr txBox="1">
            <a:spLocks noGrp="1"/>
          </p:cNvSpPr>
          <p:nvPr>
            <p:ph type="body" idx="1"/>
          </p:nvPr>
        </p:nvSpPr>
        <p:spPr>
          <a:xfrm>
            <a:off x="643467" y="20398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SzPts val="1500"/>
              <a:buFont typeface="Arial"/>
              <a:buNone/>
              <a:defRPr b="0" i="0" u="none" strike="noStrike" cap="none">
                <a:latin typeface="Arial"/>
                <a:ea typeface="Arial"/>
                <a:cs typeface="Arial"/>
                <a:sym typeface="Arial"/>
              </a:defRPr>
            </a:lvl1pPr>
            <a:lvl2pPr marL="914400" marR="0" lvl="1" indent="-298450" algn="l" rtl="0">
              <a:lnSpc>
                <a:spcPct val="100000"/>
              </a:lnSpc>
              <a:spcBef>
                <a:spcPts val="2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2pPr>
            <a:lvl3pPr marL="1371600" marR="0" lvl="2" indent="-292100" algn="l" rtl="0">
              <a:lnSpc>
                <a:spcPct val="100000"/>
              </a:lnSpc>
              <a:spcBef>
                <a:spcPts val="5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3pPr>
            <a:lvl4pPr marL="1828800" marR="0" lvl="3" indent="-279400" algn="l" rtl="0">
              <a:lnSpc>
                <a:spcPct val="100000"/>
              </a:lnSpc>
              <a:spcBef>
                <a:spcPts val="500"/>
              </a:spcBef>
              <a:spcAft>
                <a:spcPts val="0"/>
              </a:spcAft>
              <a:buClr>
                <a:schemeClr val="dk1"/>
              </a:buClr>
              <a:buSzPts val="800"/>
              <a:buFont typeface="Arial"/>
              <a:buChar char="•"/>
              <a:defRPr sz="8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800"/>
              <a:buFont typeface="Arial"/>
              <a:buNone/>
              <a:defRPr sz="1300" b="0" i="0" u="none" strike="noStrike" cap="none">
                <a:solidFill>
                  <a:schemeClr val="dk1"/>
                </a:solidFill>
                <a:latin typeface="Arial"/>
                <a:ea typeface="Arial"/>
                <a:cs typeface="Arial"/>
                <a:sym typeface="Arial"/>
              </a:defRPr>
            </a:lvl5pPr>
            <a:lvl6pPr marL="2743200" marR="0" lvl="5" indent="-311150" algn="l" rtl="0">
              <a:lnSpc>
                <a:spcPct val="100000"/>
              </a:lnSpc>
              <a:spcBef>
                <a:spcPts val="5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6pPr>
            <a:lvl7pPr marL="3200400" marR="0" lvl="6"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7pPr>
            <a:lvl8pPr marL="3657600" marR="0" lvl="7"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8pPr>
            <a:lvl9pPr marL="4114800" marR="0" lvl="8"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9pPr>
          </a:lstStyle>
          <a:p>
            <a:endParaRPr/>
          </a:p>
        </p:txBody>
      </p:sp>
      <p:pic>
        <p:nvPicPr>
          <p:cNvPr id="961" name="Google Shape;961;p14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962"/>
        <p:cNvGrpSpPr/>
        <p:nvPr/>
      </p:nvGrpSpPr>
      <p:grpSpPr>
        <a:xfrm>
          <a:off x="0" y="0"/>
          <a:ext cx="0" cy="0"/>
          <a:chOff x="0" y="0"/>
          <a:chExt cx="0" cy="0"/>
        </a:xfrm>
      </p:grpSpPr>
      <p:pic>
        <p:nvPicPr>
          <p:cNvPr id="963" name="Google Shape;963;p144"/>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964" name="Google Shape;964;p144"/>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965"/>
        <p:cNvGrpSpPr/>
        <p:nvPr/>
      </p:nvGrpSpPr>
      <p:grpSpPr>
        <a:xfrm>
          <a:off x="0" y="0"/>
          <a:ext cx="0" cy="0"/>
          <a:chOff x="0" y="0"/>
          <a:chExt cx="0" cy="0"/>
        </a:xfrm>
      </p:grpSpPr>
      <p:pic>
        <p:nvPicPr>
          <p:cNvPr id="966" name="Google Shape;966;p145"/>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967" name="Google Shape;967;p145"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68" name="Google Shape;968;p145"/>
          <p:cNvSpPr txBox="1">
            <a:spLocks noGrp="1"/>
          </p:cNvSpPr>
          <p:nvPr>
            <p:ph type="ctrTitle"/>
          </p:nvPr>
        </p:nvSpPr>
        <p:spPr>
          <a:xfrm>
            <a:off x="353889" y="898181"/>
            <a:ext cx="6813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69" name="Google Shape;969;p145"/>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70" name="Google Shape;970;p145"/>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971" name="Google Shape;971;p145"/>
          <p:cNvGrpSpPr/>
          <p:nvPr/>
        </p:nvGrpSpPr>
        <p:grpSpPr>
          <a:xfrm>
            <a:off x="547395" y="3801588"/>
            <a:ext cx="1629703" cy="1660293"/>
            <a:chOff x="1028459" y="5082988"/>
            <a:chExt cx="1928871" cy="1965542"/>
          </a:xfrm>
        </p:grpSpPr>
        <p:pic>
          <p:nvPicPr>
            <p:cNvPr id="972" name="Google Shape;972;p145"/>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73" name="Google Shape;973;p145"/>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74" name="Google Shape;974;p145"/>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975" name="Google Shape;975;p145"/>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76" name="Google Shape;976;p145"/>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977" name="Google Shape;977;p145"/>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78" name="Google Shape;978;p145"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
        <p:nvSpPr>
          <p:cNvPr id="979" name="Google Shape;979;p145"/>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980"/>
        <p:cNvGrpSpPr/>
        <p:nvPr/>
      </p:nvGrpSpPr>
      <p:grpSpPr>
        <a:xfrm>
          <a:off x="0" y="0"/>
          <a:ext cx="0" cy="0"/>
          <a:chOff x="0" y="0"/>
          <a:chExt cx="0" cy="0"/>
        </a:xfrm>
      </p:grpSpPr>
      <p:pic>
        <p:nvPicPr>
          <p:cNvPr id="981" name="Google Shape;981;p146"/>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982" name="Google Shape;982;p146"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83" name="Google Shape;983;p146"/>
          <p:cNvSpPr txBox="1">
            <a:spLocks noGrp="1"/>
          </p:cNvSpPr>
          <p:nvPr>
            <p:ph type="ctrTitle"/>
          </p:nvPr>
        </p:nvSpPr>
        <p:spPr>
          <a:xfrm>
            <a:off x="353889" y="898181"/>
            <a:ext cx="71196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84" name="Google Shape;984;p146"/>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85" name="Google Shape;985;p146"/>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86" name="Google Shape;986;p146"/>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87" name="Google Shape;987;p146"/>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88" name="Google Shape;988;p146"/>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989" name="Google Shape;989;p146"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990" name="Google Shape;990;p146"/>
          <p:cNvGrpSpPr/>
          <p:nvPr/>
        </p:nvGrpSpPr>
        <p:grpSpPr>
          <a:xfrm>
            <a:off x="547395" y="3801588"/>
            <a:ext cx="1629703" cy="1660293"/>
            <a:chOff x="1028459" y="5082988"/>
            <a:chExt cx="1928871" cy="1965542"/>
          </a:xfrm>
        </p:grpSpPr>
        <p:pic>
          <p:nvPicPr>
            <p:cNvPr id="991" name="Google Shape;991;p146"/>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92" name="Google Shape;992;p146"/>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93" name="Google Shape;993;p146"/>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
        <p:nvSpPr>
          <p:cNvPr id="994" name="Google Shape;994;p146"/>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D - Two Column">
  <p:cSld name="E - Basic 2 Column">
    <p:bg>
      <p:bgPr>
        <a:solidFill>
          <a:schemeClr val="lt1"/>
        </a:solidFill>
        <a:effectLst/>
      </p:bgPr>
    </p:bg>
    <p:spTree>
      <p:nvGrpSpPr>
        <p:cNvPr id="1" name="Shape 995"/>
        <p:cNvGrpSpPr/>
        <p:nvPr/>
      </p:nvGrpSpPr>
      <p:grpSpPr>
        <a:xfrm>
          <a:off x="0" y="0"/>
          <a:ext cx="0" cy="0"/>
          <a:chOff x="0" y="0"/>
          <a:chExt cx="0" cy="0"/>
        </a:xfrm>
      </p:grpSpPr>
      <p:sp>
        <p:nvSpPr>
          <p:cNvPr id="996" name="Google Shape;996;p14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97" name="Google Shape;997;p14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8" name="Google Shape;998;p147"/>
          <p:cNvSpPr txBox="1">
            <a:spLocks noGrp="1"/>
          </p:cNvSpPr>
          <p:nvPr>
            <p:ph type="body" idx="2"/>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9" name="Google Shape;999;p147"/>
          <p:cNvSpPr txBox="1">
            <a:spLocks noGrp="1"/>
          </p:cNvSpPr>
          <p:nvPr>
            <p:ph type="body" idx="3"/>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69"/>
        <p:cNvGrpSpPr/>
        <p:nvPr/>
      </p:nvGrpSpPr>
      <p:grpSpPr>
        <a:xfrm>
          <a:off x="0" y="0"/>
          <a:ext cx="0" cy="0"/>
          <a:chOff x="0" y="0"/>
          <a:chExt cx="0" cy="0"/>
        </a:xfrm>
      </p:grpSpPr>
      <p:pic>
        <p:nvPicPr>
          <p:cNvPr id="70" name="Google Shape;70;p12"/>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71" name="Google Shape;71;p12"/>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72" name="Google Shape;72;p12"/>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73" name="Google Shape;73;p12"/>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74" name="Google Shape;74;p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E - 3 Column">
  <p:cSld name="F - Basic 3 Column">
    <p:bg>
      <p:bgPr>
        <a:solidFill>
          <a:schemeClr val="lt1"/>
        </a:solidFill>
        <a:effectLst/>
      </p:bgPr>
    </p:bg>
    <p:spTree>
      <p:nvGrpSpPr>
        <p:cNvPr id="1" name="Shape 1000"/>
        <p:cNvGrpSpPr/>
        <p:nvPr/>
      </p:nvGrpSpPr>
      <p:grpSpPr>
        <a:xfrm>
          <a:off x="0" y="0"/>
          <a:ext cx="0" cy="0"/>
          <a:chOff x="0" y="0"/>
          <a:chExt cx="0" cy="0"/>
        </a:xfrm>
      </p:grpSpPr>
      <p:sp>
        <p:nvSpPr>
          <p:cNvPr id="1001" name="Google Shape;1001;p14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2" name="Google Shape;1002;p14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3" name="Google Shape;1003;p14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4" name="Google Shape;1004;p14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5" name="Google Shape;1005;p14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006"/>
        <p:cNvGrpSpPr/>
        <p:nvPr/>
      </p:nvGrpSpPr>
      <p:grpSpPr>
        <a:xfrm>
          <a:off x="0" y="0"/>
          <a:ext cx="0" cy="0"/>
          <a:chOff x="0" y="0"/>
          <a:chExt cx="0" cy="0"/>
        </a:xfrm>
      </p:grpSpPr>
      <p:pic>
        <p:nvPicPr>
          <p:cNvPr id="1007" name="Google Shape;1007;p149"/>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008" name="Google Shape;1008;p149"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1009" name="Google Shape;1009;p149"/>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5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10" name="Google Shape;1010;p149"/>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11" name="Google Shape;1011;p14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012"/>
        <p:cNvGrpSpPr/>
        <p:nvPr/>
      </p:nvGrpSpPr>
      <p:grpSpPr>
        <a:xfrm>
          <a:off x="0" y="0"/>
          <a:ext cx="0" cy="0"/>
          <a:chOff x="0" y="0"/>
          <a:chExt cx="0" cy="0"/>
        </a:xfrm>
      </p:grpSpPr>
      <p:pic>
        <p:nvPicPr>
          <p:cNvPr id="1013" name="Google Shape;1013;p150"/>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014" name="Google Shape;1014;p150"/>
          <p:cNvGrpSpPr/>
          <p:nvPr/>
        </p:nvGrpSpPr>
        <p:grpSpPr>
          <a:xfrm>
            <a:off x="1920065" y="4125666"/>
            <a:ext cx="621097" cy="881631"/>
            <a:chOff x="723336" y="4484318"/>
            <a:chExt cx="1333398" cy="1893131"/>
          </a:xfrm>
        </p:grpSpPr>
        <p:pic>
          <p:nvPicPr>
            <p:cNvPr id="1015" name="Google Shape;1015;p15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016" name="Google Shape;1016;p15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017" name="Google Shape;1017;p150"/>
          <p:cNvGrpSpPr/>
          <p:nvPr/>
        </p:nvGrpSpPr>
        <p:grpSpPr>
          <a:xfrm>
            <a:off x="1837" y="3344224"/>
            <a:ext cx="1378443" cy="1604720"/>
            <a:chOff x="1082246" y="4738045"/>
            <a:chExt cx="1890350" cy="2201262"/>
          </a:xfrm>
        </p:grpSpPr>
        <p:pic>
          <p:nvPicPr>
            <p:cNvPr id="1018" name="Google Shape;1018;p15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19" name="Google Shape;1019;p15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020" name="Google Shape;1020;p15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21" name="Google Shape;1021;p150"/>
          <p:cNvGrpSpPr/>
          <p:nvPr/>
        </p:nvGrpSpPr>
        <p:grpSpPr>
          <a:xfrm>
            <a:off x="1087090" y="4031404"/>
            <a:ext cx="1000315" cy="952081"/>
            <a:chOff x="2666809" y="5395728"/>
            <a:chExt cx="1333398" cy="1269442"/>
          </a:xfrm>
        </p:grpSpPr>
        <p:pic>
          <p:nvPicPr>
            <p:cNvPr id="1022" name="Google Shape;1022;p15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23" name="Google Shape;1023;p15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24" name="Google Shape;1024;p150"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sp>
        <p:nvSpPr>
          <p:cNvPr id="1025" name="Google Shape;1025;p150"/>
          <p:cNvSpPr txBox="1">
            <a:spLocks noGrp="1"/>
          </p:cNvSpPr>
          <p:nvPr>
            <p:ph type="ctrTitle"/>
          </p:nvPr>
        </p:nvSpPr>
        <p:spPr>
          <a:xfrm>
            <a:off x="1884125" y="1353504"/>
            <a:ext cx="5375700" cy="836700"/>
          </a:xfrm>
          <a:prstGeom prst="rect">
            <a:avLst/>
          </a:prstGeom>
          <a:noFill/>
          <a:ln>
            <a:noFill/>
          </a:ln>
        </p:spPr>
        <p:txBody>
          <a:bodyPr spcFirstLastPara="1" wrap="square" lIns="68575" tIns="68575" rIns="68575" bIns="68575"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26" name="Google Shape;1026;p150"/>
          <p:cNvSpPr txBox="1">
            <a:spLocks noGrp="1"/>
          </p:cNvSpPr>
          <p:nvPr>
            <p:ph type="body" idx="1"/>
          </p:nvPr>
        </p:nvSpPr>
        <p:spPr>
          <a:xfrm>
            <a:off x="1884125"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27" name="Google Shape;1027;p150"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028"/>
        <p:cNvGrpSpPr/>
        <p:nvPr/>
      </p:nvGrpSpPr>
      <p:grpSpPr>
        <a:xfrm>
          <a:off x="0" y="0"/>
          <a:ext cx="0" cy="0"/>
          <a:chOff x="0" y="0"/>
          <a:chExt cx="0" cy="0"/>
        </a:xfrm>
      </p:grpSpPr>
      <p:pic>
        <p:nvPicPr>
          <p:cNvPr id="1029" name="Google Shape;1029;p151"/>
          <p:cNvPicPr preferRelativeResize="0"/>
          <p:nvPr/>
        </p:nvPicPr>
        <p:blipFill rotWithShape="1">
          <a:blip r:embed="rId2">
            <a:alphaModFix/>
          </a:blip>
          <a:srcRect/>
          <a:stretch/>
        </p:blipFill>
        <p:spPr>
          <a:xfrm>
            <a:off x="0" y="0"/>
            <a:ext cx="9144002" cy="5143501"/>
          </a:xfrm>
          <a:prstGeom prst="rect">
            <a:avLst/>
          </a:prstGeom>
          <a:noFill/>
          <a:ln>
            <a:noFill/>
          </a:ln>
        </p:spPr>
      </p:pic>
      <p:sp>
        <p:nvSpPr>
          <p:cNvPr id="1030" name="Google Shape;1030;p151"/>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31" name="Google Shape;1031;p151"/>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1032" name="Google Shape;1032;p151"/>
          <p:cNvGrpSpPr/>
          <p:nvPr/>
        </p:nvGrpSpPr>
        <p:grpSpPr>
          <a:xfrm>
            <a:off x="976536" y="3526102"/>
            <a:ext cx="1418141" cy="1650947"/>
            <a:chOff x="1082246" y="4738045"/>
            <a:chExt cx="1890350" cy="2201262"/>
          </a:xfrm>
        </p:grpSpPr>
        <p:pic>
          <p:nvPicPr>
            <p:cNvPr id="1033" name="Google Shape;1033;p15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34" name="Google Shape;1034;p151"/>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035" name="Google Shape;1035;p15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36" name="Google Shape;1036;p151"/>
          <p:cNvGrpSpPr/>
          <p:nvPr/>
        </p:nvGrpSpPr>
        <p:grpSpPr>
          <a:xfrm>
            <a:off x="2621696" y="3790418"/>
            <a:ext cx="1000315" cy="952081"/>
            <a:chOff x="2666809" y="5395728"/>
            <a:chExt cx="1333398" cy="1269442"/>
          </a:xfrm>
        </p:grpSpPr>
        <p:pic>
          <p:nvPicPr>
            <p:cNvPr id="1037" name="Google Shape;1037;p15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38" name="Google Shape;1038;p151"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039" name="Google Shape;1039;p151"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040"/>
        <p:cNvGrpSpPr/>
        <p:nvPr/>
      </p:nvGrpSpPr>
      <p:grpSpPr>
        <a:xfrm>
          <a:off x="0" y="0"/>
          <a:ext cx="0" cy="0"/>
          <a:chOff x="0" y="0"/>
          <a:chExt cx="0" cy="0"/>
        </a:xfrm>
      </p:grpSpPr>
      <p:pic>
        <p:nvPicPr>
          <p:cNvPr id="1041" name="Google Shape;1041;p152"/>
          <p:cNvPicPr preferRelativeResize="0"/>
          <p:nvPr/>
        </p:nvPicPr>
        <p:blipFill rotWithShape="1">
          <a:blip r:embed="rId2">
            <a:alphaModFix/>
          </a:blip>
          <a:srcRect/>
          <a:stretch/>
        </p:blipFill>
        <p:spPr>
          <a:xfrm>
            <a:off x="1" y="670"/>
            <a:ext cx="9141615" cy="5142158"/>
          </a:xfrm>
          <a:prstGeom prst="rect">
            <a:avLst/>
          </a:prstGeom>
          <a:noFill/>
          <a:ln>
            <a:noFill/>
          </a:ln>
        </p:spPr>
      </p:pic>
      <p:cxnSp>
        <p:nvCxnSpPr>
          <p:cNvPr id="1042" name="Google Shape;1042;p152"/>
          <p:cNvCxnSpPr/>
          <p:nvPr/>
        </p:nvCxnSpPr>
        <p:spPr>
          <a:xfrm>
            <a:off x="1530996" y="1440873"/>
            <a:ext cx="1669800" cy="0"/>
          </a:xfrm>
          <a:prstGeom prst="straightConnector1">
            <a:avLst/>
          </a:prstGeom>
          <a:noFill/>
          <a:ln w="9525" cap="flat" cmpd="sng">
            <a:solidFill>
              <a:srgbClr val="3EA1E0"/>
            </a:solidFill>
            <a:prstDash val="solid"/>
            <a:round/>
            <a:headEnd type="none" w="sm" len="sm"/>
            <a:tailEnd type="none" w="sm" len="sm"/>
          </a:ln>
        </p:spPr>
      </p:cxnSp>
      <p:pic>
        <p:nvPicPr>
          <p:cNvPr id="1043" name="Google Shape;1043;p152"/>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044" name="Google Shape;1044;p152"/>
          <p:cNvPicPr preferRelativeResize="0"/>
          <p:nvPr/>
        </p:nvPicPr>
        <p:blipFill rotWithShape="1">
          <a:blip r:embed="rId4">
            <a:alphaModFix/>
          </a:blip>
          <a:srcRect/>
          <a:stretch/>
        </p:blipFill>
        <p:spPr>
          <a:xfrm>
            <a:off x="7388132" y="1446876"/>
            <a:ext cx="394433" cy="860581"/>
          </a:xfrm>
          <a:prstGeom prst="rect">
            <a:avLst/>
          </a:prstGeom>
          <a:noFill/>
          <a:ln>
            <a:noFill/>
          </a:ln>
        </p:spPr>
      </p:pic>
      <p:sp>
        <p:nvSpPr>
          <p:cNvPr id="1045" name="Google Shape;1045;p152"/>
          <p:cNvSpPr txBox="1">
            <a:spLocks noGrp="1"/>
          </p:cNvSpPr>
          <p:nvPr>
            <p:ph type="ctrTitle"/>
          </p:nvPr>
        </p:nvSpPr>
        <p:spPr>
          <a:xfrm>
            <a:off x="956789" y="1325148"/>
            <a:ext cx="29178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SzPts val="1100"/>
              <a:buFont typeface="Arial"/>
              <a:buNone/>
              <a:defRPr sz="2100"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46" name="Google Shape;1046;p152"/>
          <p:cNvSpPr txBox="1">
            <a:spLocks noGrp="1"/>
          </p:cNvSpPr>
          <p:nvPr>
            <p:ph type="subTitle" idx="1"/>
          </p:nvPr>
        </p:nvSpPr>
        <p:spPr>
          <a:xfrm>
            <a:off x="963895" y="2242361"/>
            <a:ext cx="2908800" cy="357600"/>
          </a:xfrm>
          <a:prstGeom prst="rect">
            <a:avLst/>
          </a:prstGeom>
          <a:noFill/>
          <a:ln>
            <a:noFill/>
          </a:ln>
        </p:spPr>
        <p:txBody>
          <a:bodyPr spcFirstLastPara="1" wrap="square" lIns="68575" tIns="68575" rIns="68575" bIns="68575" anchor="t" anchorCtr="0">
            <a:noAutofit/>
          </a:bodyPr>
          <a:lstStyle>
            <a:lvl1pPr marL="12700" marR="0" lvl="0" indent="-12700" algn="ctr" rtl="0">
              <a:lnSpc>
                <a:spcPct val="9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1047" name="Google Shape;1047;p152"/>
          <p:cNvSpPr txBox="1">
            <a:spLocks noGrp="1"/>
          </p:cNvSpPr>
          <p:nvPr>
            <p:ph type="body" idx="2"/>
          </p:nvPr>
        </p:nvSpPr>
        <p:spPr>
          <a:xfrm>
            <a:off x="1063225" y="2639422"/>
            <a:ext cx="2780700" cy="212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9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311150" algn="ctr" rtl="0">
              <a:lnSpc>
                <a:spcPct val="100000"/>
              </a:lnSpc>
              <a:spcBef>
                <a:spcPts val="2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2pPr>
            <a:lvl3pPr marL="1371600" marR="0" lvl="2" indent="-298450" algn="ctr" rtl="0">
              <a:lnSpc>
                <a:spcPct val="100000"/>
              </a:lnSpc>
              <a:spcBef>
                <a:spcPts val="5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3pPr>
            <a:lvl4pPr marL="1828800" marR="0" lvl="3" indent="-292100" algn="ctr" rtl="0">
              <a:lnSpc>
                <a:spcPct val="100000"/>
              </a:lnSpc>
              <a:spcBef>
                <a:spcPts val="500"/>
              </a:spcBef>
              <a:spcAft>
                <a:spcPts val="0"/>
              </a:spcAft>
              <a:buClr>
                <a:schemeClr val="dk1"/>
              </a:buClr>
              <a:buSzPts val="1000"/>
              <a:buFont typeface="Arial"/>
              <a:buChar char="•"/>
              <a:defRPr sz="10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000"/>
              <a:buFont typeface="Arial"/>
              <a:buNone/>
              <a:defRPr sz="1400" b="0" i="0" u="none" strike="noStrike" cap="none">
                <a:solidFill>
                  <a:schemeClr val="dk1"/>
                </a:solidFill>
                <a:latin typeface="Arial"/>
                <a:ea typeface="Arial"/>
                <a:cs typeface="Arial"/>
                <a:sym typeface="Arial"/>
              </a:defRPr>
            </a:lvl5pPr>
            <a:lvl6pPr marL="2743200" marR="0" lvl="5" indent="-317500" algn="ctr" rtl="0">
              <a:lnSpc>
                <a:spcPct val="100000"/>
              </a:lnSpc>
              <a:spcBef>
                <a:spcPts val="5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048"/>
        <p:cNvGrpSpPr/>
        <p:nvPr/>
      </p:nvGrpSpPr>
      <p:grpSpPr>
        <a:xfrm>
          <a:off x="0" y="0"/>
          <a:ext cx="0" cy="0"/>
          <a:chOff x="0" y="0"/>
          <a:chExt cx="0" cy="0"/>
        </a:xfrm>
      </p:grpSpPr>
      <p:pic>
        <p:nvPicPr>
          <p:cNvPr id="1049" name="Google Shape;1049;p153"/>
          <p:cNvPicPr preferRelativeResize="0"/>
          <p:nvPr/>
        </p:nvPicPr>
        <p:blipFill rotWithShape="1">
          <a:blip r:embed="rId2">
            <a:alphaModFix/>
          </a:blip>
          <a:srcRect/>
          <a:stretch/>
        </p:blipFill>
        <p:spPr>
          <a:xfrm>
            <a:off x="3" y="2457"/>
            <a:ext cx="9141610" cy="5142155"/>
          </a:xfrm>
          <a:prstGeom prst="rect">
            <a:avLst/>
          </a:prstGeom>
          <a:noFill/>
          <a:ln>
            <a:noFill/>
          </a:ln>
        </p:spPr>
      </p:pic>
      <p:sp>
        <p:nvSpPr>
          <p:cNvPr id="1050" name="Google Shape;1050;p153"/>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1" name="Google Shape;1051;p153"/>
          <p:cNvSpPr txBox="1">
            <a:spLocks noGrp="1"/>
          </p:cNvSpPr>
          <p:nvPr>
            <p:ph type="body" idx="2"/>
          </p:nvPr>
        </p:nvSpPr>
        <p:spPr>
          <a:xfrm>
            <a:off x="2107354"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2" name="Google Shape;1052;p153"/>
          <p:cNvSpPr txBox="1">
            <a:spLocks noGrp="1"/>
          </p:cNvSpPr>
          <p:nvPr>
            <p:ph type="body" idx="3"/>
          </p:nvPr>
        </p:nvSpPr>
        <p:spPr>
          <a:xfrm>
            <a:off x="3845240"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3" name="Google Shape;1053;p153"/>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4" name="Google Shape;1054;p153"/>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5" name="Google Shape;1055;p153"/>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6" name="Google Shape;1056;p153"/>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7" name="Google Shape;1057;p153"/>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8" name="Google Shape;1058;p153"/>
          <p:cNvSpPr txBox="1">
            <a:spLocks noGrp="1"/>
          </p:cNvSpPr>
          <p:nvPr>
            <p:ph type="body" idx="9"/>
          </p:nvPr>
        </p:nvSpPr>
        <p:spPr>
          <a:xfrm>
            <a:off x="369356"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300"/>
              <a:buFont typeface="Arial"/>
              <a:buNone/>
              <a:defRPr sz="13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600"/>
              <a:buFont typeface="Arial"/>
              <a:buNone/>
              <a:defRPr sz="16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9" name="Google Shape;1059;p153"/>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60" name="Google Shape;1060;p153"/>
          <p:cNvSpPr txBox="1">
            <a:spLocks noGrp="1"/>
          </p:cNvSpPr>
          <p:nvPr>
            <p:ph type="body" idx="13"/>
          </p:nvPr>
        </p:nvSpPr>
        <p:spPr>
          <a:xfrm>
            <a:off x="5581337"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1" name="Google Shape;1061;p153"/>
          <p:cNvSpPr txBox="1">
            <a:spLocks noGrp="1"/>
          </p:cNvSpPr>
          <p:nvPr>
            <p:ph type="body" idx="14"/>
          </p:nvPr>
        </p:nvSpPr>
        <p:spPr>
          <a:xfrm>
            <a:off x="7319222"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2" name="Google Shape;1062;p153"/>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3" name="Google Shape;1063;p153"/>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4" name="Google Shape;1064;p153"/>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65" name="Google Shape;1065;p153"/>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66" name="Google Shape;1066;p15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4 - Four Column">
  <p:cSld name="T3 - Basic Column - 4_1">
    <p:bg>
      <p:bgPr>
        <a:solidFill>
          <a:schemeClr val="lt1"/>
        </a:solidFill>
        <a:effectLst/>
      </p:bgPr>
    </p:bg>
    <p:spTree>
      <p:nvGrpSpPr>
        <p:cNvPr id="1" name="Shape 1067"/>
        <p:cNvGrpSpPr/>
        <p:nvPr/>
      </p:nvGrpSpPr>
      <p:grpSpPr>
        <a:xfrm>
          <a:off x="0" y="0"/>
          <a:ext cx="0" cy="0"/>
          <a:chOff x="0" y="0"/>
          <a:chExt cx="0" cy="0"/>
        </a:xfrm>
      </p:grpSpPr>
      <p:sp>
        <p:nvSpPr>
          <p:cNvPr id="1068" name="Google Shape;1068;p154"/>
          <p:cNvSpPr txBox="1">
            <a:spLocks noGrp="1"/>
          </p:cNvSpPr>
          <p:nvPr>
            <p:ph type="body" idx="1"/>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69" name="Google Shape;1069;p15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70" name="Google Shape;1070;p154"/>
          <p:cNvSpPr txBox="1">
            <a:spLocks noGrp="1"/>
          </p:cNvSpPr>
          <p:nvPr>
            <p:ph type="body" idx="2"/>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1" name="Google Shape;1071;p154"/>
          <p:cNvSpPr txBox="1">
            <a:spLocks noGrp="1"/>
          </p:cNvSpPr>
          <p:nvPr>
            <p:ph type="body" idx="3"/>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2" name="Google Shape;1072;p154"/>
          <p:cNvSpPr txBox="1">
            <a:spLocks noGrp="1"/>
          </p:cNvSpPr>
          <p:nvPr>
            <p:ph type="body" idx="4"/>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3" name="Google Shape;1073;p15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bg>
      <p:bgPr>
        <a:solidFill>
          <a:schemeClr val="lt1"/>
        </a:solidFill>
        <a:effectLst/>
      </p:bgPr>
    </p:bg>
    <p:spTree>
      <p:nvGrpSpPr>
        <p:cNvPr id="1" name="Shape 1074"/>
        <p:cNvGrpSpPr/>
        <p:nvPr/>
      </p:nvGrpSpPr>
      <p:grpSpPr>
        <a:xfrm>
          <a:off x="0" y="0"/>
          <a:ext cx="0" cy="0"/>
          <a:chOff x="0" y="0"/>
          <a:chExt cx="0" cy="0"/>
        </a:xfrm>
      </p:grpSpPr>
      <p:sp>
        <p:nvSpPr>
          <p:cNvPr id="1075" name="Google Shape;1075;p155"/>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076" name="Google Shape;1076;p15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77" name="Google Shape;1077;p15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078" name="Google Shape;1078;p155"/>
          <p:cNvSpPr txBox="1">
            <a:spLocks noGrp="1"/>
          </p:cNvSpPr>
          <p:nvPr>
            <p:ph type="body" idx="1"/>
          </p:nvPr>
        </p:nvSpPr>
        <p:spPr>
          <a:xfrm>
            <a:off x="1866955" y="0"/>
            <a:ext cx="6404400" cy="18123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500"/>
              <a:buFont typeface="Arial"/>
              <a:buNone/>
              <a:defRPr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9" name="Google Shape;1079;p15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80" name="Google Shape;1080;p15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1" name="Google Shape;1081;p15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82" name="Google Shape;1082;p15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3" name="Google Shape;1083;p15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4" name="Google Shape;1084;p15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5" name="Google Shape;1085;p15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6" name="Google Shape;1086;p15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87" name="Google Shape;1087;p15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088"/>
        <p:cNvGrpSpPr/>
        <p:nvPr/>
      </p:nvGrpSpPr>
      <p:grpSpPr>
        <a:xfrm>
          <a:off x="0" y="0"/>
          <a:ext cx="0" cy="0"/>
          <a:chOff x="0" y="0"/>
          <a:chExt cx="0" cy="0"/>
        </a:xfrm>
      </p:grpSpPr>
      <p:sp>
        <p:nvSpPr>
          <p:cNvPr id="1089" name="Google Shape;1089;p15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090" name="Google Shape;1090;p15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91" name="Google Shape;1091;p15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092" name="Google Shape;1092;p15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3" name="Google Shape;1093;p15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94" name="Google Shape;1094;p15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5" name="Google Shape;1095;p15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6" name="Google Shape;1096;p15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7" name="Google Shape;1097;p15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8" name="Google Shape;1098;p15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99" name="Google Shape;1099;p15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00" name="Google Shape;1100;p15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101"/>
        <p:cNvGrpSpPr/>
        <p:nvPr/>
      </p:nvGrpSpPr>
      <p:grpSpPr>
        <a:xfrm>
          <a:off x="0" y="0"/>
          <a:ext cx="0" cy="0"/>
          <a:chOff x="0" y="0"/>
          <a:chExt cx="0" cy="0"/>
        </a:xfrm>
      </p:grpSpPr>
      <p:sp>
        <p:nvSpPr>
          <p:cNvPr id="1102" name="Google Shape;1102;p15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103" name="Google Shape;1103;p15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104" name="Google Shape;1104;p15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105" name="Google Shape;1105;p157"/>
          <p:cNvSpPr txBox="1">
            <a:spLocks noGrp="1"/>
          </p:cNvSpPr>
          <p:nvPr>
            <p:ph type="title"/>
          </p:nvPr>
        </p:nvSpPr>
        <p:spPr>
          <a:xfrm>
            <a:off x="1329665" y="-6806"/>
            <a:ext cx="78180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06" name="Google Shape;1106;p15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7" name="Google Shape;1107;p15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8" name="Google Shape;1108;p15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9" name="Google Shape;1109;p15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0" name="Google Shape;1110;p15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111" name="Google Shape;1111;p15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2" name="Google Shape;1112;p15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3" name="Google Shape;1113;p15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14" name="Google Shape;1114;p15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75"/>
        <p:cNvGrpSpPr/>
        <p:nvPr/>
      </p:nvGrpSpPr>
      <p:grpSpPr>
        <a:xfrm>
          <a:off x="0" y="0"/>
          <a:ext cx="0" cy="0"/>
          <a:chOff x="0" y="0"/>
          <a:chExt cx="0" cy="0"/>
        </a:xfrm>
      </p:grpSpPr>
      <p:pic>
        <p:nvPicPr>
          <p:cNvPr id="76" name="Google Shape;76;p13"/>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77" name="Google Shape;77;p13"/>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78" name="Google Shape;78;p13"/>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79" name="Google Shape;79;p13"/>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0" name="Google Shape;80;p13"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81" name="Google Shape;81;p1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115"/>
        <p:cNvGrpSpPr/>
        <p:nvPr/>
      </p:nvGrpSpPr>
      <p:grpSpPr>
        <a:xfrm>
          <a:off x="0" y="0"/>
          <a:ext cx="0" cy="0"/>
          <a:chOff x="0" y="0"/>
          <a:chExt cx="0" cy="0"/>
        </a:xfrm>
      </p:grpSpPr>
      <p:sp>
        <p:nvSpPr>
          <p:cNvPr id="1116" name="Google Shape;1116;p15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117" name="Google Shape;1117;p15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118" name="Google Shape;1118;p15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119" name="Google Shape;1119;p15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120" name="Google Shape;1120;p158"/>
          <p:cNvGrpSpPr/>
          <p:nvPr/>
        </p:nvGrpSpPr>
        <p:grpSpPr>
          <a:xfrm>
            <a:off x="376433" y="-3469834"/>
            <a:ext cx="8391408" cy="12891345"/>
            <a:chOff x="501778" y="-4626445"/>
            <a:chExt cx="11185561" cy="17188459"/>
          </a:xfrm>
        </p:grpSpPr>
        <p:cxnSp>
          <p:nvCxnSpPr>
            <p:cNvPr id="1121" name="Google Shape;1121;p15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2" name="Google Shape;1122;p15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3" name="Google Shape;1123;p15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124" name="Google Shape;1124;p15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125" name="Google Shape;1125;p15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6" name="Google Shape;1126;p15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7" name="Google Shape;1127;p15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8" name="Google Shape;1128;p15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129" name="Google Shape;1129;p15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130" name="Google Shape;1130;p15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131" name="Google Shape;1131;p15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132" name="Google Shape;1132;p15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141"/>
        <p:cNvGrpSpPr/>
        <p:nvPr/>
      </p:nvGrpSpPr>
      <p:grpSpPr>
        <a:xfrm>
          <a:off x="0" y="0"/>
          <a:ext cx="0" cy="0"/>
          <a:chOff x="0" y="0"/>
          <a:chExt cx="0" cy="0"/>
        </a:xfrm>
      </p:grpSpPr>
      <p:sp>
        <p:nvSpPr>
          <p:cNvPr id="1142" name="Google Shape;1142;p16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43" name="Google Shape;1143;p160"/>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4" name="Google Shape;1144;p160"/>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5" name="Google Shape;1145;p16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146"/>
        <p:cNvGrpSpPr/>
        <p:nvPr/>
      </p:nvGrpSpPr>
      <p:grpSpPr>
        <a:xfrm>
          <a:off x="0" y="0"/>
          <a:ext cx="0" cy="0"/>
          <a:chOff x="0" y="0"/>
          <a:chExt cx="0" cy="0"/>
        </a:xfrm>
      </p:grpSpPr>
      <p:pic>
        <p:nvPicPr>
          <p:cNvPr id="1147" name="Google Shape;1147;p161"/>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1148" name="Google Shape;1148;p161"/>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49" name="Google Shape;1149;p161"/>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0" name="Google Shape;1150;p161"/>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1" name="Google Shape;1151;p161"/>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152"/>
        <p:cNvGrpSpPr/>
        <p:nvPr/>
      </p:nvGrpSpPr>
      <p:grpSpPr>
        <a:xfrm>
          <a:off x="0" y="0"/>
          <a:ext cx="0" cy="0"/>
          <a:chOff x="0" y="0"/>
          <a:chExt cx="0" cy="0"/>
        </a:xfrm>
      </p:grpSpPr>
      <p:sp>
        <p:nvSpPr>
          <p:cNvPr id="1153" name="Google Shape;1153;p16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54" name="Google Shape;1154;p162"/>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55" name="Google Shape;1155;p16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1156"/>
        <p:cNvGrpSpPr/>
        <p:nvPr/>
      </p:nvGrpSpPr>
      <p:grpSpPr>
        <a:xfrm>
          <a:off x="0" y="0"/>
          <a:ext cx="0" cy="0"/>
          <a:chOff x="0" y="0"/>
          <a:chExt cx="0" cy="0"/>
        </a:xfrm>
      </p:grpSpPr>
      <p:pic>
        <p:nvPicPr>
          <p:cNvPr id="1157" name="Google Shape;1157;p16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58" name="Google Shape;1158;p16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59" name="Google Shape;1159;p163"/>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60" name="Google Shape;1160;p163"/>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61" name="Google Shape;1161;p16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1162"/>
        <p:cNvGrpSpPr/>
        <p:nvPr/>
      </p:nvGrpSpPr>
      <p:grpSpPr>
        <a:xfrm>
          <a:off x="0" y="0"/>
          <a:ext cx="0" cy="0"/>
          <a:chOff x="0" y="0"/>
          <a:chExt cx="0" cy="0"/>
        </a:xfrm>
      </p:grpSpPr>
      <p:pic>
        <p:nvPicPr>
          <p:cNvPr id="1163" name="Google Shape;1163;p164"/>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1164" name="Google Shape;1164;p16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65" name="Google Shape;1165;p164"/>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66" name="Google Shape;1166;p164"/>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pic>
        <p:nvPicPr>
          <p:cNvPr id="1167" name="Google Shape;1167;p16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1168"/>
        <p:cNvGrpSpPr/>
        <p:nvPr/>
      </p:nvGrpSpPr>
      <p:grpSpPr>
        <a:xfrm>
          <a:off x="0" y="0"/>
          <a:ext cx="0" cy="0"/>
          <a:chOff x="0" y="0"/>
          <a:chExt cx="0" cy="0"/>
        </a:xfrm>
      </p:grpSpPr>
      <p:pic>
        <p:nvPicPr>
          <p:cNvPr id="1169" name="Google Shape;1169;p16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70" name="Google Shape;1170;p165"/>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71" name="Google Shape;1171;p165"/>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72" name="Google Shape;1172;p16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1173"/>
        <p:cNvGrpSpPr/>
        <p:nvPr/>
      </p:nvGrpSpPr>
      <p:grpSpPr>
        <a:xfrm>
          <a:off x="0" y="0"/>
          <a:ext cx="0" cy="0"/>
          <a:chOff x="0" y="0"/>
          <a:chExt cx="0" cy="0"/>
        </a:xfrm>
      </p:grpSpPr>
      <p:pic>
        <p:nvPicPr>
          <p:cNvPr id="1174" name="Google Shape;1174;p166"/>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1175" name="Google Shape;1175;p166"/>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76" name="Google Shape;1176;p166"/>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77" name="Google Shape;1177;p166"/>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78" name="Google Shape;1178;p16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1179"/>
        <p:cNvGrpSpPr/>
        <p:nvPr/>
      </p:nvGrpSpPr>
      <p:grpSpPr>
        <a:xfrm>
          <a:off x="0" y="0"/>
          <a:ext cx="0" cy="0"/>
          <a:chOff x="0" y="0"/>
          <a:chExt cx="0" cy="0"/>
        </a:xfrm>
      </p:grpSpPr>
      <p:pic>
        <p:nvPicPr>
          <p:cNvPr id="1180" name="Google Shape;1180;p167"/>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1181" name="Google Shape;1181;p167"/>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82" name="Google Shape;1182;p167"/>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83" name="Google Shape;1183;p167"/>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84" name="Google Shape;1184;p16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1185"/>
        <p:cNvGrpSpPr/>
        <p:nvPr/>
      </p:nvGrpSpPr>
      <p:grpSpPr>
        <a:xfrm>
          <a:off x="0" y="0"/>
          <a:ext cx="0" cy="0"/>
          <a:chOff x="0" y="0"/>
          <a:chExt cx="0" cy="0"/>
        </a:xfrm>
      </p:grpSpPr>
      <p:pic>
        <p:nvPicPr>
          <p:cNvPr id="1186" name="Google Shape;1186;p16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7" name="Google Shape;1187;p16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88" name="Google Shape;1188;p168"/>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89" name="Google Shape;1189;p168"/>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90" name="Google Shape;1190;p16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82"/>
        <p:cNvGrpSpPr/>
        <p:nvPr/>
      </p:nvGrpSpPr>
      <p:grpSpPr>
        <a:xfrm>
          <a:off x="0" y="0"/>
          <a:ext cx="0" cy="0"/>
          <a:chOff x="0" y="0"/>
          <a:chExt cx="0" cy="0"/>
        </a:xfrm>
      </p:grpSpPr>
      <p:pic>
        <p:nvPicPr>
          <p:cNvPr id="83" name="Google Shape;83;p14"/>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84" name="Google Shape;84;p14"/>
          <p:cNvGrpSpPr/>
          <p:nvPr/>
        </p:nvGrpSpPr>
        <p:grpSpPr>
          <a:xfrm flipH="1">
            <a:off x="7483132" y="426327"/>
            <a:ext cx="985925" cy="471225"/>
            <a:chOff x="10411287" y="2695706"/>
            <a:chExt cx="1724248" cy="824396"/>
          </a:xfrm>
        </p:grpSpPr>
        <p:sp>
          <p:nvSpPr>
            <p:cNvPr id="85" name="Google Shape;85;p14"/>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86" name="Google Shape;86;p14"/>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87" name="Google Shape;87;p14"/>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grpSp>
      <p:pic>
        <p:nvPicPr>
          <p:cNvPr id="88" name="Google Shape;88;p14"/>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1191"/>
        <p:cNvGrpSpPr/>
        <p:nvPr/>
      </p:nvGrpSpPr>
      <p:grpSpPr>
        <a:xfrm>
          <a:off x="0" y="0"/>
          <a:ext cx="0" cy="0"/>
          <a:chOff x="0" y="0"/>
          <a:chExt cx="0" cy="0"/>
        </a:xfrm>
      </p:grpSpPr>
      <p:pic>
        <p:nvPicPr>
          <p:cNvPr id="1192" name="Google Shape;1192;p16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93" name="Google Shape;1193;p16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94" name="Google Shape;1194;p169"/>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95" name="Google Shape;1195;p16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96" name="Google Shape;1196;p16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1197"/>
        <p:cNvGrpSpPr/>
        <p:nvPr/>
      </p:nvGrpSpPr>
      <p:grpSpPr>
        <a:xfrm>
          <a:off x="0" y="0"/>
          <a:ext cx="0" cy="0"/>
          <a:chOff x="0" y="0"/>
          <a:chExt cx="0" cy="0"/>
        </a:xfrm>
      </p:grpSpPr>
      <p:pic>
        <p:nvPicPr>
          <p:cNvPr id="1198" name="Google Shape;1198;p170"/>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1199" name="Google Shape;1199;p170"/>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00" name="Google Shape;1200;p170"/>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1" name="Google Shape;1201;p170"/>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02" name="Google Shape;1202;p17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1203"/>
        <p:cNvGrpSpPr/>
        <p:nvPr/>
      </p:nvGrpSpPr>
      <p:grpSpPr>
        <a:xfrm>
          <a:off x="0" y="0"/>
          <a:ext cx="0" cy="0"/>
          <a:chOff x="0" y="0"/>
          <a:chExt cx="0" cy="0"/>
        </a:xfrm>
      </p:grpSpPr>
      <p:pic>
        <p:nvPicPr>
          <p:cNvPr id="1204" name="Google Shape;1204;p171"/>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1205" name="Google Shape;1205;p171"/>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06" name="Google Shape;1206;p171"/>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7" name="Google Shape;1207;p171"/>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08" name="Google Shape;1208;p171"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1209" name="Google Shape;1209;p171"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1210"/>
        <p:cNvGrpSpPr/>
        <p:nvPr/>
      </p:nvGrpSpPr>
      <p:grpSpPr>
        <a:xfrm>
          <a:off x="0" y="0"/>
          <a:ext cx="0" cy="0"/>
          <a:chOff x="0" y="0"/>
          <a:chExt cx="0" cy="0"/>
        </a:xfrm>
      </p:grpSpPr>
      <p:pic>
        <p:nvPicPr>
          <p:cNvPr id="1211" name="Google Shape;1211;p172"/>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1212" name="Google Shape;1212;p172"/>
          <p:cNvGrpSpPr/>
          <p:nvPr/>
        </p:nvGrpSpPr>
        <p:grpSpPr>
          <a:xfrm flipH="1">
            <a:off x="7483132" y="426327"/>
            <a:ext cx="985925" cy="471225"/>
            <a:chOff x="10411287" y="2695706"/>
            <a:chExt cx="1724248" cy="824396"/>
          </a:xfrm>
        </p:grpSpPr>
        <p:sp>
          <p:nvSpPr>
            <p:cNvPr id="1213" name="Google Shape;1213;p172"/>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1214" name="Google Shape;1214;p172"/>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1215" name="Google Shape;1215;p172"/>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grpSp>
      <p:pic>
        <p:nvPicPr>
          <p:cNvPr id="1216" name="Google Shape;1216;p172"/>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1217"/>
        <p:cNvGrpSpPr/>
        <p:nvPr/>
      </p:nvGrpSpPr>
      <p:grpSpPr>
        <a:xfrm>
          <a:off x="0" y="0"/>
          <a:ext cx="0" cy="0"/>
          <a:chOff x="0" y="0"/>
          <a:chExt cx="0" cy="0"/>
        </a:xfrm>
      </p:grpSpPr>
      <p:pic>
        <p:nvPicPr>
          <p:cNvPr id="1218" name="Google Shape;1218;p17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19" name="Google Shape;1219;p173"/>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20" name="Google Shape;1220;p173"/>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21" name="Google Shape;1221;p173"/>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222" name="Google Shape;1222;p173"/>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23" name="Google Shape;1223;p173"/>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1224" name="Google Shape;1224;p173"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1225"/>
        <p:cNvGrpSpPr/>
        <p:nvPr/>
      </p:nvGrpSpPr>
      <p:grpSpPr>
        <a:xfrm>
          <a:off x="0" y="0"/>
          <a:ext cx="0" cy="0"/>
          <a:chOff x="0" y="0"/>
          <a:chExt cx="0" cy="0"/>
        </a:xfrm>
      </p:grpSpPr>
      <p:pic>
        <p:nvPicPr>
          <p:cNvPr id="1226" name="Google Shape;1226;p17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27" name="Google Shape;1227;p174"/>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28" name="Google Shape;1228;p174"/>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229" name="Google Shape;1229;p174"/>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0" name="Google Shape;1230;p174"/>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31" name="Google Shape;1231;p174"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232" name="Google Shape;1232;p174"/>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233"/>
        <p:cNvGrpSpPr/>
        <p:nvPr/>
      </p:nvGrpSpPr>
      <p:grpSpPr>
        <a:xfrm>
          <a:off x="0" y="0"/>
          <a:ext cx="0" cy="0"/>
          <a:chOff x="0" y="0"/>
          <a:chExt cx="0" cy="0"/>
        </a:xfrm>
      </p:grpSpPr>
      <p:sp>
        <p:nvSpPr>
          <p:cNvPr id="1234" name="Google Shape;1234;p17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35" name="Google Shape;1235;p175"/>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6" name="Google Shape;1236;p175"/>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7" name="Google Shape;1237;p175"/>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238"/>
        <p:cNvGrpSpPr/>
        <p:nvPr/>
      </p:nvGrpSpPr>
      <p:grpSpPr>
        <a:xfrm>
          <a:off x="0" y="0"/>
          <a:ext cx="0" cy="0"/>
          <a:chOff x="0" y="0"/>
          <a:chExt cx="0" cy="0"/>
        </a:xfrm>
      </p:grpSpPr>
      <p:sp>
        <p:nvSpPr>
          <p:cNvPr id="1239" name="Google Shape;1239;p17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40" name="Google Shape;1240;p176"/>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1" name="Google Shape;1241;p176"/>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2" name="Google Shape;1242;p176"/>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3" name="Google Shape;1243;p176"/>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244"/>
        <p:cNvGrpSpPr/>
        <p:nvPr/>
      </p:nvGrpSpPr>
      <p:grpSpPr>
        <a:xfrm>
          <a:off x="0" y="0"/>
          <a:ext cx="0" cy="0"/>
          <a:chOff x="0" y="0"/>
          <a:chExt cx="0" cy="0"/>
        </a:xfrm>
      </p:grpSpPr>
      <p:pic>
        <p:nvPicPr>
          <p:cNvPr id="1245" name="Google Shape;1245;p17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6" name="Google Shape;1246;p17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47" name="Google Shape;1247;p177"/>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8" name="Google Shape;1248;p177"/>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49" name="Google Shape;1249;p17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50"/>
        <p:cNvGrpSpPr/>
        <p:nvPr/>
      </p:nvGrpSpPr>
      <p:grpSpPr>
        <a:xfrm>
          <a:off x="0" y="0"/>
          <a:ext cx="0" cy="0"/>
          <a:chOff x="0" y="0"/>
          <a:chExt cx="0" cy="0"/>
        </a:xfrm>
      </p:grpSpPr>
      <p:pic>
        <p:nvPicPr>
          <p:cNvPr id="1251" name="Google Shape;1251;p17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2" name="Google Shape;1252;p178"/>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a:solidFill>
                <a:schemeClr val="dk1"/>
              </a:solidFill>
              <a:latin typeface="Arial"/>
              <a:ea typeface="Arial"/>
              <a:cs typeface="Arial"/>
              <a:sym typeface="Arial"/>
            </a:endParaRPr>
          </a:p>
        </p:txBody>
      </p:sp>
      <p:sp>
        <p:nvSpPr>
          <p:cNvPr id="1253" name="Google Shape;1253;p17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54" name="Google Shape;1254;p178"/>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55" name="Google Shape;1255;p178"/>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56" name="Google Shape;1256;p17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89"/>
        <p:cNvGrpSpPr/>
        <p:nvPr/>
      </p:nvGrpSpPr>
      <p:grpSpPr>
        <a:xfrm>
          <a:off x="0" y="0"/>
          <a:ext cx="0" cy="0"/>
          <a:chOff x="0" y="0"/>
          <a:chExt cx="0" cy="0"/>
        </a:xfrm>
      </p:grpSpPr>
      <p:pic>
        <p:nvPicPr>
          <p:cNvPr id="90" name="Google Shape;90;p1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1" name="Google Shape;91;p15"/>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2" name="Google Shape;92;p15"/>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 name="Google Shape;93;p15"/>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94" name="Google Shape;94;p15"/>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5" name="Google Shape;95;p15"/>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96" name="Google Shape;96;p15"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57"/>
        <p:cNvGrpSpPr/>
        <p:nvPr/>
      </p:nvGrpSpPr>
      <p:grpSpPr>
        <a:xfrm>
          <a:off x="0" y="0"/>
          <a:ext cx="0" cy="0"/>
          <a:chOff x="0" y="0"/>
          <a:chExt cx="0" cy="0"/>
        </a:xfrm>
      </p:grpSpPr>
      <p:pic>
        <p:nvPicPr>
          <p:cNvPr id="1258" name="Google Shape;1258;p17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9" name="Google Shape;1259;p17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0" name="Google Shape;1260;p179"/>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61" name="Google Shape;1261;p179"/>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62" name="Google Shape;1262;p17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263"/>
        <p:cNvGrpSpPr/>
        <p:nvPr/>
      </p:nvGrpSpPr>
      <p:grpSpPr>
        <a:xfrm>
          <a:off x="0" y="0"/>
          <a:ext cx="0" cy="0"/>
          <a:chOff x="0" y="0"/>
          <a:chExt cx="0" cy="0"/>
        </a:xfrm>
      </p:grpSpPr>
      <p:pic>
        <p:nvPicPr>
          <p:cNvPr id="1264" name="Google Shape;1264;p18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65" name="Google Shape;1265;p18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6" name="Google Shape;1266;p180"/>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67" name="Google Shape;1267;p18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68" name="Google Shape;1268;p18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269"/>
        <p:cNvGrpSpPr/>
        <p:nvPr/>
      </p:nvGrpSpPr>
      <p:grpSpPr>
        <a:xfrm>
          <a:off x="0" y="0"/>
          <a:ext cx="0" cy="0"/>
          <a:chOff x="0" y="0"/>
          <a:chExt cx="0" cy="0"/>
        </a:xfrm>
      </p:grpSpPr>
      <p:pic>
        <p:nvPicPr>
          <p:cNvPr id="1270" name="Google Shape;1270;p181"/>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271" name="Google Shape;1271;p181"/>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2" name="Google Shape;1272;p181"/>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3" name="Google Shape;1273;p18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74" name="Google Shape;1274;p18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275"/>
        <p:cNvGrpSpPr/>
        <p:nvPr/>
      </p:nvGrpSpPr>
      <p:grpSpPr>
        <a:xfrm>
          <a:off x="0" y="0"/>
          <a:ext cx="0" cy="0"/>
          <a:chOff x="0" y="0"/>
          <a:chExt cx="0" cy="0"/>
        </a:xfrm>
      </p:grpSpPr>
      <p:pic>
        <p:nvPicPr>
          <p:cNvPr id="1276" name="Google Shape;1276;p18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77" name="Google Shape;1277;p182"/>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8" name="Google Shape;1278;p182"/>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9" name="Google Shape;1279;p18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80" name="Google Shape;1280;p18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281"/>
        <p:cNvGrpSpPr/>
        <p:nvPr/>
      </p:nvGrpSpPr>
      <p:grpSpPr>
        <a:xfrm>
          <a:off x="0" y="0"/>
          <a:ext cx="0" cy="0"/>
          <a:chOff x="0" y="0"/>
          <a:chExt cx="0" cy="0"/>
        </a:xfrm>
      </p:grpSpPr>
      <p:pic>
        <p:nvPicPr>
          <p:cNvPr id="1282" name="Google Shape;1282;p18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83" name="Google Shape;1283;p183"/>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84" name="Google Shape;1284;p183"/>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85" name="Google Shape;1285;p18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86" name="Google Shape;1286;p18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287" name="Google Shape;1287;p183"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288" name="Google Shape;1288;p183"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289" name="Google Shape;1289;p183"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290"/>
        <p:cNvGrpSpPr/>
        <p:nvPr/>
      </p:nvGrpSpPr>
      <p:grpSpPr>
        <a:xfrm>
          <a:off x="0" y="0"/>
          <a:ext cx="0" cy="0"/>
          <a:chOff x="0" y="0"/>
          <a:chExt cx="0" cy="0"/>
        </a:xfrm>
      </p:grpSpPr>
      <p:pic>
        <p:nvPicPr>
          <p:cNvPr id="1291" name="Google Shape;1291;p184"/>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292" name="Google Shape;1292;p184"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293" name="Google Shape;1293;p184"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294" name="Google Shape;1294;p184"/>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95" name="Google Shape;1295;p184"/>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96" name="Google Shape;1296;p18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97" name="Google Shape;1297;p184"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1298"/>
        <p:cNvGrpSpPr/>
        <p:nvPr/>
      </p:nvGrpSpPr>
      <p:grpSpPr>
        <a:xfrm>
          <a:off x="0" y="0"/>
          <a:ext cx="0" cy="0"/>
          <a:chOff x="0" y="0"/>
          <a:chExt cx="0" cy="0"/>
        </a:xfrm>
      </p:grpSpPr>
      <p:pic>
        <p:nvPicPr>
          <p:cNvPr id="1299" name="Google Shape;1299;p185"/>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1300" name="Google Shape;1300;p185"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1301" name="Google Shape;1301;p185"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1302" name="Google Shape;1302;p18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03" name="Google Shape;1303;p18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04" name="Google Shape;1304;p18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305" name="Google Shape;1305;p185"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306"/>
        <p:cNvGrpSpPr/>
        <p:nvPr/>
      </p:nvGrpSpPr>
      <p:grpSpPr>
        <a:xfrm>
          <a:off x="0" y="0"/>
          <a:ext cx="0" cy="0"/>
          <a:chOff x="0" y="0"/>
          <a:chExt cx="0" cy="0"/>
        </a:xfrm>
      </p:grpSpPr>
      <p:pic>
        <p:nvPicPr>
          <p:cNvPr id="1307" name="Google Shape;1307;p18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08" name="Google Shape;1308;p186"/>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09" name="Google Shape;1309;p186"/>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10" name="Google Shape;1310;p18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311"/>
        <p:cNvGrpSpPr/>
        <p:nvPr/>
      </p:nvGrpSpPr>
      <p:grpSpPr>
        <a:xfrm>
          <a:off x="0" y="0"/>
          <a:ext cx="0" cy="0"/>
          <a:chOff x="0" y="0"/>
          <a:chExt cx="0" cy="0"/>
        </a:xfrm>
      </p:grpSpPr>
      <p:pic>
        <p:nvPicPr>
          <p:cNvPr id="1312" name="Google Shape;1312;p18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3" name="Google Shape;1313;p187"/>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14" name="Google Shape;1314;p187"/>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15" name="Google Shape;1315;p187"/>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316" name="Google Shape;1316;p18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317"/>
        <p:cNvGrpSpPr/>
        <p:nvPr/>
      </p:nvGrpSpPr>
      <p:grpSpPr>
        <a:xfrm>
          <a:off x="0" y="0"/>
          <a:ext cx="0" cy="0"/>
          <a:chOff x="0" y="0"/>
          <a:chExt cx="0" cy="0"/>
        </a:xfrm>
      </p:grpSpPr>
      <p:pic>
        <p:nvPicPr>
          <p:cNvPr id="1318" name="Google Shape;1318;p18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9" name="Google Shape;1319;p188"/>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0" name="Google Shape;1320;p188"/>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21" name="Google Shape;1321;p18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322" name="Google Shape;1322;p188"/>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97"/>
        <p:cNvGrpSpPr/>
        <p:nvPr/>
      </p:nvGrpSpPr>
      <p:grpSpPr>
        <a:xfrm>
          <a:off x="0" y="0"/>
          <a:ext cx="0" cy="0"/>
          <a:chOff x="0" y="0"/>
          <a:chExt cx="0" cy="0"/>
        </a:xfrm>
      </p:grpSpPr>
      <p:pic>
        <p:nvPicPr>
          <p:cNvPr id="98" name="Google Shape;98;p1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9" name="Google Shape;99;p16"/>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 name="Google Shape;100;p16"/>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01" name="Google Shape;101;p16"/>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2" name="Google Shape;102;p16"/>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3" name="Google Shape;103;p16"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04" name="Google Shape;104;p16"/>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323"/>
        <p:cNvGrpSpPr/>
        <p:nvPr/>
      </p:nvGrpSpPr>
      <p:grpSpPr>
        <a:xfrm>
          <a:off x="0" y="0"/>
          <a:ext cx="0" cy="0"/>
          <a:chOff x="0" y="0"/>
          <a:chExt cx="0" cy="0"/>
        </a:xfrm>
      </p:grpSpPr>
      <p:pic>
        <p:nvPicPr>
          <p:cNvPr id="1324" name="Google Shape;1324;p18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25" name="Google Shape;1325;p189"/>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6" name="Google Shape;1326;p189"/>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327" name="Google Shape;1327;p189"/>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328"/>
        <p:cNvGrpSpPr/>
        <p:nvPr/>
      </p:nvGrpSpPr>
      <p:grpSpPr>
        <a:xfrm>
          <a:off x="0" y="0"/>
          <a:ext cx="0" cy="0"/>
          <a:chOff x="0" y="0"/>
          <a:chExt cx="0" cy="0"/>
        </a:xfrm>
      </p:grpSpPr>
      <p:pic>
        <p:nvPicPr>
          <p:cNvPr id="1329" name="Google Shape;1329;p190"/>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330" name="Google Shape;1330;p190"/>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1" name="Google Shape;1331;p190"/>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2" name="Google Shape;1332;p190"/>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3" name="Google Shape;1333;p190"/>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4" name="Google Shape;1334;p190"/>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5" name="Google Shape;1335;p190"/>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6" name="Google Shape;1336;p190"/>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7" name="Google Shape;1337;p190"/>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8" name="Google Shape;1338;p190"/>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9" name="Google Shape;1339;p190"/>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40" name="Google Shape;1340;p190"/>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1" name="Google Shape;1341;p190"/>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2" name="Google Shape;1342;p190"/>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3" name="Google Shape;1343;p190"/>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4" name="Google Shape;1344;p190"/>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5" name="Google Shape;1345;p190"/>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46" name="Google Shape;1346;p19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1347"/>
        <p:cNvGrpSpPr/>
        <p:nvPr/>
      </p:nvGrpSpPr>
      <p:grpSpPr>
        <a:xfrm>
          <a:off x="0" y="0"/>
          <a:ext cx="0" cy="0"/>
          <a:chOff x="0" y="0"/>
          <a:chExt cx="0" cy="0"/>
        </a:xfrm>
      </p:grpSpPr>
      <p:sp>
        <p:nvSpPr>
          <p:cNvPr id="1348" name="Google Shape;1348;p191"/>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49" name="Google Shape;1349;p191"/>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0" name="Google Shape;1350;p191"/>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1" name="Google Shape;1351;p191"/>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2" name="Google Shape;1352;p191"/>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1353" name="Google Shape;1353;p191"/>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1354"/>
        <p:cNvGrpSpPr/>
        <p:nvPr/>
      </p:nvGrpSpPr>
      <p:grpSpPr>
        <a:xfrm>
          <a:off x="0" y="0"/>
          <a:ext cx="0" cy="0"/>
          <a:chOff x="0" y="0"/>
          <a:chExt cx="0" cy="0"/>
        </a:xfrm>
      </p:grpSpPr>
      <p:sp>
        <p:nvSpPr>
          <p:cNvPr id="1355" name="Google Shape;1355;p19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56" name="Google Shape;1356;p192"/>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7" name="Google Shape;1357;p192"/>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8" name="Google Shape;1358;p19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9" name="Google Shape;1359;p19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1360" name="Google Shape;1360;p192"/>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1361"/>
        <p:cNvGrpSpPr/>
        <p:nvPr/>
      </p:nvGrpSpPr>
      <p:grpSpPr>
        <a:xfrm>
          <a:off x="0" y="0"/>
          <a:ext cx="0" cy="0"/>
          <a:chOff x="0" y="0"/>
          <a:chExt cx="0" cy="0"/>
        </a:xfrm>
      </p:grpSpPr>
      <p:sp>
        <p:nvSpPr>
          <p:cNvPr id="1362" name="Google Shape;1362;p19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63" name="Google Shape;1363;p193"/>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4" name="Google Shape;1364;p193"/>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5" name="Google Shape;1365;p193"/>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6" name="Google Shape;1366;p193"/>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1367"/>
        <p:cNvGrpSpPr/>
        <p:nvPr/>
      </p:nvGrpSpPr>
      <p:grpSpPr>
        <a:xfrm>
          <a:off x="0" y="0"/>
          <a:ext cx="0" cy="0"/>
          <a:chOff x="0" y="0"/>
          <a:chExt cx="0" cy="0"/>
        </a:xfrm>
      </p:grpSpPr>
      <p:sp>
        <p:nvSpPr>
          <p:cNvPr id="1368" name="Google Shape;1368;p19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69" name="Google Shape;1369;p194"/>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0" name="Google Shape;1370;p194"/>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1" name="Google Shape;1371;p194"/>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2" name="Google Shape;1372;p19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3" name="Google Shape;1373;p19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1374"/>
        <p:cNvGrpSpPr/>
        <p:nvPr/>
      </p:nvGrpSpPr>
      <p:grpSpPr>
        <a:xfrm>
          <a:off x="0" y="0"/>
          <a:ext cx="0" cy="0"/>
          <a:chOff x="0" y="0"/>
          <a:chExt cx="0" cy="0"/>
        </a:xfrm>
      </p:grpSpPr>
      <p:sp>
        <p:nvSpPr>
          <p:cNvPr id="1375" name="Google Shape;1375;p195"/>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76" name="Google Shape;1376;p19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77" name="Google Shape;1377;p19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78" name="Google Shape;1378;p195"/>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9" name="Google Shape;1379;p19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80" name="Google Shape;1380;p19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1" name="Google Shape;1381;p19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82" name="Google Shape;1382;p19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3" name="Google Shape;1383;p19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4" name="Google Shape;1384;p19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5" name="Google Shape;1385;p19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6" name="Google Shape;1386;p19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87" name="Google Shape;1387;p19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1388"/>
        <p:cNvGrpSpPr/>
        <p:nvPr/>
      </p:nvGrpSpPr>
      <p:grpSpPr>
        <a:xfrm>
          <a:off x="0" y="0"/>
          <a:ext cx="0" cy="0"/>
          <a:chOff x="0" y="0"/>
          <a:chExt cx="0" cy="0"/>
        </a:xfrm>
      </p:grpSpPr>
      <p:sp>
        <p:nvSpPr>
          <p:cNvPr id="1389" name="Google Shape;1389;p19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90" name="Google Shape;1390;p19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91" name="Google Shape;1391;p19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92" name="Google Shape;1392;p19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3" name="Google Shape;1393;p19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94" name="Google Shape;1394;p19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5" name="Google Shape;1395;p19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6" name="Google Shape;1396;p19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7" name="Google Shape;1397;p19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8" name="Google Shape;1398;p19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99" name="Google Shape;1399;p19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00" name="Google Shape;1400;p19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1401"/>
        <p:cNvGrpSpPr/>
        <p:nvPr/>
      </p:nvGrpSpPr>
      <p:grpSpPr>
        <a:xfrm>
          <a:off x="0" y="0"/>
          <a:ext cx="0" cy="0"/>
          <a:chOff x="0" y="0"/>
          <a:chExt cx="0" cy="0"/>
        </a:xfrm>
      </p:grpSpPr>
      <p:sp>
        <p:nvSpPr>
          <p:cNvPr id="1402" name="Google Shape;1402;p19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403" name="Google Shape;1403;p19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404" name="Google Shape;1404;p19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405" name="Google Shape;1405;p197"/>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406" name="Google Shape;1406;p19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7" name="Google Shape;1407;p19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8" name="Google Shape;1408;p19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9" name="Google Shape;1409;p19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0" name="Google Shape;1410;p19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411" name="Google Shape;1411;p19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2" name="Google Shape;1412;p19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3" name="Google Shape;1413;p19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14" name="Google Shape;1414;p19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1415"/>
        <p:cNvGrpSpPr/>
        <p:nvPr/>
      </p:nvGrpSpPr>
      <p:grpSpPr>
        <a:xfrm>
          <a:off x="0" y="0"/>
          <a:ext cx="0" cy="0"/>
          <a:chOff x="0" y="0"/>
          <a:chExt cx="0" cy="0"/>
        </a:xfrm>
      </p:grpSpPr>
      <p:sp>
        <p:nvSpPr>
          <p:cNvPr id="1416" name="Google Shape;1416;p19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417" name="Google Shape;1417;p19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418" name="Google Shape;1418;p19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419" name="Google Shape;1419;p19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420" name="Google Shape;1420;p198"/>
          <p:cNvGrpSpPr/>
          <p:nvPr/>
        </p:nvGrpSpPr>
        <p:grpSpPr>
          <a:xfrm>
            <a:off x="376433" y="-3469834"/>
            <a:ext cx="8391408" cy="12891345"/>
            <a:chOff x="501778" y="-4626445"/>
            <a:chExt cx="11185561" cy="17188459"/>
          </a:xfrm>
        </p:grpSpPr>
        <p:cxnSp>
          <p:nvCxnSpPr>
            <p:cNvPr id="1421" name="Google Shape;1421;p19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2" name="Google Shape;1422;p19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3" name="Google Shape;1423;p19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424" name="Google Shape;1424;p19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425" name="Google Shape;1425;p19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6" name="Google Shape;1426;p19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7" name="Google Shape;1427;p19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8" name="Google Shape;1428;p19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429" name="Google Shape;1429;p19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430" name="Google Shape;1430;p19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431" name="Google Shape;1431;p19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432" name="Google Shape;1432;p19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433" name="Google Shape;1433;p198"/>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7" name="Google Shape;107;p17"/>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 name="Google Shape;108;p17"/>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 name="Google Shape;109;p17"/>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1434"/>
        <p:cNvGrpSpPr/>
        <p:nvPr/>
      </p:nvGrpSpPr>
      <p:grpSpPr>
        <a:xfrm>
          <a:off x="0" y="0"/>
          <a:ext cx="0" cy="0"/>
          <a:chOff x="0" y="0"/>
          <a:chExt cx="0" cy="0"/>
        </a:xfrm>
      </p:grpSpPr>
      <p:sp>
        <p:nvSpPr>
          <p:cNvPr id="1435" name="Google Shape;1435;p199"/>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1436" name="Google Shape;1436;p199"/>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37" name="Google Shape;1437;p199"/>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1438"/>
        <p:cNvGrpSpPr/>
        <p:nvPr/>
      </p:nvGrpSpPr>
      <p:grpSpPr>
        <a:xfrm>
          <a:off x="0" y="0"/>
          <a:ext cx="0" cy="0"/>
          <a:chOff x="0" y="0"/>
          <a:chExt cx="0" cy="0"/>
        </a:xfrm>
      </p:grpSpPr>
      <p:sp>
        <p:nvSpPr>
          <p:cNvPr id="1439" name="Google Shape;1439;p200"/>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0" name="Google Shape;1440;p200"/>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1441"/>
        <p:cNvGrpSpPr/>
        <p:nvPr/>
      </p:nvGrpSpPr>
      <p:grpSpPr>
        <a:xfrm>
          <a:off x="0" y="0"/>
          <a:ext cx="0" cy="0"/>
          <a:chOff x="0" y="0"/>
          <a:chExt cx="0" cy="0"/>
        </a:xfrm>
      </p:grpSpPr>
      <p:sp>
        <p:nvSpPr>
          <p:cNvPr id="1442" name="Google Shape;1442;p201"/>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3" name="Google Shape;1443;p201"/>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1444"/>
        <p:cNvGrpSpPr/>
        <p:nvPr/>
      </p:nvGrpSpPr>
      <p:grpSpPr>
        <a:xfrm>
          <a:off x="0" y="0"/>
          <a:ext cx="0" cy="0"/>
          <a:chOff x="0" y="0"/>
          <a:chExt cx="0" cy="0"/>
        </a:xfrm>
      </p:grpSpPr>
      <p:pic>
        <p:nvPicPr>
          <p:cNvPr id="1445" name="Google Shape;1445;p202"/>
          <p:cNvPicPr preferRelativeResize="0"/>
          <p:nvPr/>
        </p:nvPicPr>
        <p:blipFill/>
        <p:spPr>
          <a:xfrm>
            <a:off x="1191" y="1193"/>
            <a:ext cx="1200" cy="1200"/>
          </a:xfrm>
          <a:prstGeom prst="rect">
            <a:avLst/>
          </a:prstGeom>
          <a:solidFill>
            <a:srgbClr val="FFFFFF"/>
          </a:solidFill>
          <a:ln>
            <a:noFill/>
          </a:ln>
        </p:spPr>
      </p:pic>
      <p:sp>
        <p:nvSpPr>
          <p:cNvPr id="1446" name="Google Shape;1446;p202"/>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1447" name="Google Shape;1447;p202"/>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448" name="Google Shape;1448;p202"/>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9" name="Google Shape;1449;p202"/>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Arial"/>
                <a:ea typeface="Arial"/>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50"/>
        <p:cNvGrpSpPr/>
        <p:nvPr/>
      </p:nvGrpSpPr>
      <p:grpSpPr>
        <a:xfrm>
          <a:off x="0" y="0"/>
          <a:ext cx="0" cy="0"/>
          <a:chOff x="0" y="0"/>
          <a:chExt cx="0" cy="0"/>
        </a:xfrm>
      </p:grpSpPr>
      <p:sp>
        <p:nvSpPr>
          <p:cNvPr id="1451" name="Google Shape;1451;p203"/>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52" name="Google Shape;1452;p203"/>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453" name="Google Shape;1453;p203"/>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1454"/>
        <p:cNvGrpSpPr/>
        <p:nvPr/>
      </p:nvGrpSpPr>
      <p:grpSpPr>
        <a:xfrm>
          <a:off x="0" y="0"/>
          <a:ext cx="0" cy="0"/>
          <a:chOff x="0" y="0"/>
          <a:chExt cx="0" cy="0"/>
        </a:xfrm>
      </p:grpSpPr>
      <p:sp>
        <p:nvSpPr>
          <p:cNvPr id="1455" name="Google Shape;1455;p204"/>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1459"/>
        <p:cNvGrpSpPr/>
        <p:nvPr/>
      </p:nvGrpSpPr>
      <p:grpSpPr>
        <a:xfrm>
          <a:off x="0" y="0"/>
          <a:ext cx="0" cy="0"/>
          <a:chOff x="0" y="0"/>
          <a:chExt cx="0" cy="0"/>
        </a:xfrm>
      </p:grpSpPr>
      <p:sp>
        <p:nvSpPr>
          <p:cNvPr id="1460" name="Google Shape;1460;p206"/>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61" name="Google Shape;1461;p206"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
        <p:nvSpPr>
          <p:cNvPr id="1462" name="Google Shape;1462;p206"/>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1463"/>
        <p:cNvGrpSpPr/>
        <p:nvPr/>
      </p:nvGrpSpPr>
      <p:grpSpPr>
        <a:xfrm>
          <a:off x="0" y="0"/>
          <a:ext cx="0" cy="0"/>
          <a:chOff x="0" y="0"/>
          <a:chExt cx="0" cy="0"/>
        </a:xfrm>
      </p:grpSpPr>
      <p:sp>
        <p:nvSpPr>
          <p:cNvPr id="1464" name="Google Shape;1464;p207"/>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65" name="Google Shape;1465;p207"/>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1466" name="Google Shape;1466;p20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67" name="Google Shape;1467;p207" descr="pasted-image.pdf"/>
          <p:cNvPicPr preferRelativeResize="0"/>
          <p:nvPr/>
        </p:nvPicPr>
        <p:blipFill rotWithShape="1">
          <a:blip r:embed="rId3">
            <a:alphaModFix/>
          </a:blip>
          <a:srcRect/>
          <a:stretch/>
        </p:blipFill>
        <p:spPr>
          <a:xfrm>
            <a:off x="518325" y="441225"/>
            <a:ext cx="735350" cy="515450"/>
          </a:xfrm>
          <a:prstGeom prst="rect">
            <a:avLst/>
          </a:prstGeom>
          <a:noFill/>
          <a:ln>
            <a:noFill/>
          </a:ln>
        </p:spPr>
      </p:pic>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1468"/>
        <p:cNvGrpSpPr/>
        <p:nvPr/>
      </p:nvGrpSpPr>
      <p:grpSpPr>
        <a:xfrm>
          <a:off x="0" y="0"/>
          <a:ext cx="0" cy="0"/>
          <a:chOff x="0" y="0"/>
          <a:chExt cx="0" cy="0"/>
        </a:xfrm>
      </p:grpSpPr>
      <p:sp>
        <p:nvSpPr>
          <p:cNvPr id="1469" name="Google Shape;1469;p208"/>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0" name="Google Shape;1470;p208"/>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1" name="Google Shape;1471;p208"/>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72" name="Google Shape;1472;p20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1473"/>
        <p:cNvGrpSpPr/>
        <p:nvPr/>
      </p:nvGrpSpPr>
      <p:grpSpPr>
        <a:xfrm>
          <a:off x="0" y="0"/>
          <a:ext cx="0" cy="0"/>
          <a:chOff x="0" y="0"/>
          <a:chExt cx="0" cy="0"/>
        </a:xfrm>
      </p:grpSpPr>
      <p:sp>
        <p:nvSpPr>
          <p:cNvPr id="1474" name="Google Shape;1474;p20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5" name="Google Shape;1475;p209"/>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6" name="Google Shape;1476;p209"/>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77" name="Google Shape;1477;p20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10"/>
        <p:cNvGrpSpPr/>
        <p:nvPr/>
      </p:nvGrpSpPr>
      <p:grpSpPr>
        <a:xfrm>
          <a:off x="0" y="0"/>
          <a:ext cx="0" cy="0"/>
          <a:chOff x="0" y="0"/>
          <a:chExt cx="0" cy="0"/>
        </a:xfrm>
      </p:grpSpPr>
      <p:sp>
        <p:nvSpPr>
          <p:cNvPr id="111" name="Google Shape;111;p1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2" name="Google Shape;112;p1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3" name="Google Shape;113;p1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 name="Google Shape;114;p1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 name="Google Shape;115;p1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1478"/>
        <p:cNvGrpSpPr/>
        <p:nvPr/>
      </p:nvGrpSpPr>
      <p:grpSpPr>
        <a:xfrm>
          <a:off x="0" y="0"/>
          <a:ext cx="0" cy="0"/>
          <a:chOff x="0" y="0"/>
          <a:chExt cx="0" cy="0"/>
        </a:xfrm>
      </p:grpSpPr>
      <p:sp>
        <p:nvSpPr>
          <p:cNvPr id="1479" name="Google Shape;1479;p21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210"/>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1481"/>
        <p:cNvGrpSpPr/>
        <p:nvPr/>
      </p:nvGrpSpPr>
      <p:grpSpPr>
        <a:xfrm>
          <a:off x="0" y="0"/>
          <a:ext cx="0" cy="0"/>
          <a:chOff x="0" y="0"/>
          <a:chExt cx="0" cy="0"/>
        </a:xfrm>
      </p:grpSpPr>
      <p:pic>
        <p:nvPicPr>
          <p:cNvPr id="1482" name="Google Shape;1482;p211"/>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3" name="Google Shape;1483;p2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1484"/>
        <p:cNvGrpSpPr/>
        <p:nvPr/>
      </p:nvGrpSpPr>
      <p:grpSpPr>
        <a:xfrm>
          <a:off x="0" y="0"/>
          <a:ext cx="0" cy="0"/>
          <a:chOff x="0" y="0"/>
          <a:chExt cx="0" cy="0"/>
        </a:xfrm>
      </p:grpSpPr>
      <p:pic>
        <p:nvPicPr>
          <p:cNvPr id="1485" name="Google Shape;1485;p212"/>
          <p:cNvPicPr preferRelativeResize="0"/>
          <p:nvPr/>
        </p:nvPicPr>
        <p:blipFill rotWithShape="1">
          <a:blip r:embed="rId2">
            <a:alphaModFix/>
          </a:blip>
          <a:srcRect/>
          <a:stretch/>
        </p:blipFill>
        <p:spPr>
          <a:xfrm>
            <a:off x="0" y="1368"/>
            <a:ext cx="9141615" cy="5142158"/>
          </a:xfrm>
          <a:prstGeom prst="rect">
            <a:avLst/>
          </a:prstGeom>
          <a:noFill/>
          <a:ln>
            <a:noFill/>
          </a:ln>
        </p:spPr>
      </p:pic>
      <p:pic>
        <p:nvPicPr>
          <p:cNvPr id="1486" name="Google Shape;1486;p2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1487"/>
        <p:cNvGrpSpPr/>
        <p:nvPr/>
      </p:nvGrpSpPr>
      <p:grpSpPr>
        <a:xfrm>
          <a:off x="0" y="0"/>
          <a:ext cx="0" cy="0"/>
          <a:chOff x="0" y="0"/>
          <a:chExt cx="0" cy="0"/>
        </a:xfrm>
      </p:grpSpPr>
      <p:pic>
        <p:nvPicPr>
          <p:cNvPr id="1488" name="Google Shape;1488;p213"/>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9" name="Google Shape;1489;p21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1490"/>
        <p:cNvGrpSpPr/>
        <p:nvPr/>
      </p:nvGrpSpPr>
      <p:grpSpPr>
        <a:xfrm>
          <a:off x="0" y="0"/>
          <a:ext cx="0" cy="0"/>
          <a:chOff x="0" y="0"/>
          <a:chExt cx="0" cy="0"/>
        </a:xfrm>
      </p:grpSpPr>
      <p:pic>
        <p:nvPicPr>
          <p:cNvPr id="1491" name="Google Shape;1491;p214"/>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2" name="Google Shape;1492;p21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1493"/>
        <p:cNvGrpSpPr/>
        <p:nvPr/>
      </p:nvGrpSpPr>
      <p:grpSpPr>
        <a:xfrm>
          <a:off x="0" y="0"/>
          <a:ext cx="0" cy="0"/>
          <a:chOff x="0" y="0"/>
          <a:chExt cx="0" cy="0"/>
        </a:xfrm>
      </p:grpSpPr>
      <p:pic>
        <p:nvPicPr>
          <p:cNvPr id="1494" name="Google Shape;1494;p215"/>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495" name="Google Shape;1495;p21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496"/>
        <p:cNvGrpSpPr/>
        <p:nvPr/>
      </p:nvGrpSpPr>
      <p:grpSpPr>
        <a:xfrm>
          <a:off x="0" y="0"/>
          <a:ext cx="0" cy="0"/>
          <a:chOff x="0" y="0"/>
          <a:chExt cx="0" cy="0"/>
        </a:xfrm>
      </p:grpSpPr>
      <p:pic>
        <p:nvPicPr>
          <p:cNvPr id="1497" name="Google Shape;1497;p216"/>
          <p:cNvPicPr preferRelativeResize="0"/>
          <p:nvPr/>
        </p:nvPicPr>
        <p:blipFill rotWithShape="1">
          <a:blip r:embed="rId2">
            <a:alphaModFix/>
          </a:blip>
          <a:srcRect/>
          <a:stretch/>
        </p:blipFill>
        <p:spPr>
          <a:xfrm flipH="1">
            <a:off x="2381" y="0"/>
            <a:ext cx="9144002" cy="5143501"/>
          </a:xfrm>
          <a:prstGeom prst="rect">
            <a:avLst/>
          </a:prstGeom>
          <a:noFill/>
          <a:ln>
            <a:noFill/>
          </a:ln>
        </p:spPr>
      </p:pic>
      <p:pic>
        <p:nvPicPr>
          <p:cNvPr id="1498" name="Google Shape;1498;p21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1499"/>
        <p:cNvGrpSpPr/>
        <p:nvPr/>
      </p:nvGrpSpPr>
      <p:grpSpPr>
        <a:xfrm>
          <a:off x="0" y="0"/>
          <a:ext cx="0" cy="0"/>
          <a:chOff x="0" y="0"/>
          <a:chExt cx="0" cy="0"/>
        </a:xfrm>
      </p:grpSpPr>
      <p:pic>
        <p:nvPicPr>
          <p:cNvPr id="1500" name="Google Shape;1500;p217"/>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501" name="Google Shape;1501;p217"/>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1502" name="Google Shape;1502;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1503" name="Google Shape;1503;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1504" name="Google Shape;1504;p217"/>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pic>
        <p:nvPicPr>
          <p:cNvPr id="1505" name="Google Shape;1505;p217"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1506" name="Google Shape;1506;p217"/>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1507"/>
        <p:cNvGrpSpPr/>
        <p:nvPr/>
      </p:nvGrpSpPr>
      <p:grpSpPr>
        <a:xfrm>
          <a:off x="0" y="0"/>
          <a:ext cx="0" cy="0"/>
          <a:chOff x="0" y="0"/>
          <a:chExt cx="0" cy="0"/>
        </a:xfrm>
      </p:grpSpPr>
      <p:pic>
        <p:nvPicPr>
          <p:cNvPr id="1508" name="Google Shape;1508;p218"/>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1509" name="Google Shape;1509;p218"/>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pic>
        <p:nvPicPr>
          <p:cNvPr id="1510" name="Google Shape;1510;p21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1511"/>
        <p:cNvGrpSpPr/>
        <p:nvPr/>
      </p:nvGrpSpPr>
      <p:grpSpPr>
        <a:xfrm>
          <a:off x="0" y="0"/>
          <a:ext cx="0" cy="0"/>
          <a:chOff x="0" y="0"/>
          <a:chExt cx="0" cy="0"/>
        </a:xfrm>
      </p:grpSpPr>
      <p:pic>
        <p:nvPicPr>
          <p:cNvPr id="1512" name="Google Shape;1512;p219"/>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1513" name="Google Shape;1513;p219"/>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1514" name="Google Shape;1514;p219"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16"/>
        <p:cNvGrpSpPr/>
        <p:nvPr/>
      </p:nvGrpSpPr>
      <p:grpSpPr>
        <a:xfrm>
          <a:off x="0" y="0"/>
          <a:ext cx="0" cy="0"/>
          <a:chOff x="0" y="0"/>
          <a:chExt cx="0" cy="0"/>
        </a:xfrm>
      </p:grpSpPr>
      <p:pic>
        <p:nvPicPr>
          <p:cNvPr id="117" name="Google Shape;117;p1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 name="Google Shape;118;p1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9" name="Google Shape;119;p19"/>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 name="Google Shape;120;p1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1" name="Google Shape;121;p1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1515"/>
        <p:cNvGrpSpPr/>
        <p:nvPr/>
      </p:nvGrpSpPr>
      <p:grpSpPr>
        <a:xfrm>
          <a:off x="0" y="0"/>
          <a:ext cx="0" cy="0"/>
          <a:chOff x="0" y="0"/>
          <a:chExt cx="0" cy="0"/>
        </a:xfrm>
      </p:grpSpPr>
      <p:pic>
        <p:nvPicPr>
          <p:cNvPr id="1516" name="Google Shape;1516;p220"/>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517" name="Google Shape;1517;p220"/>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pic>
        <p:nvPicPr>
          <p:cNvPr id="1518" name="Google Shape;1518;p220"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1519"/>
        <p:cNvGrpSpPr/>
        <p:nvPr/>
      </p:nvGrpSpPr>
      <p:grpSpPr>
        <a:xfrm>
          <a:off x="0" y="0"/>
          <a:ext cx="0" cy="0"/>
          <a:chOff x="0" y="0"/>
          <a:chExt cx="0" cy="0"/>
        </a:xfrm>
      </p:grpSpPr>
      <p:pic>
        <p:nvPicPr>
          <p:cNvPr id="1520" name="Google Shape;1520;p221"/>
          <p:cNvPicPr preferRelativeResize="0"/>
          <p:nvPr/>
        </p:nvPicPr>
        <p:blipFill rotWithShape="1">
          <a:blip r:embed="rId2">
            <a:alphaModFix/>
          </a:blip>
          <a:srcRect/>
          <a:stretch/>
        </p:blipFill>
        <p:spPr>
          <a:xfrm>
            <a:off x="0" y="674"/>
            <a:ext cx="9141619" cy="5142161"/>
          </a:xfrm>
          <a:prstGeom prst="rect">
            <a:avLst/>
          </a:prstGeom>
          <a:noFill/>
          <a:ln>
            <a:noFill/>
          </a:ln>
        </p:spPr>
      </p:pic>
      <p:pic>
        <p:nvPicPr>
          <p:cNvPr id="1521" name="Google Shape;1521;p2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1522"/>
        <p:cNvGrpSpPr/>
        <p:nvPr/>
      </p:nvGrpSpPr>
      <p:grpSpPr>
        <a:xfrm>
          <a:off x="0" y="0"/>
          <a:ext cx="0" cy="0"/>
          <a:chOff x="0" y="0"/>
          <a:chExt cx="0" cy="0"/>
        </a:xfrm>
      </p:grpSpPr>
      <p:pic>
        <p:nvPicPr>
          <p:cNvPr id="1523" name="Google Shape;1523;p222"/>
          <p:cNvPicPr preferRelativeResize="0"/>
          <p:nvPr/>
        </p:nvPicPr>
        <p:blipFill rotWithShape="1">
          <a:blip r:embed="rId2">
            <a:alphaModFix/>
          </a:blip>
          <a:srcRect/>
          <a:stretch/>
        </p:blipFill>
        <p:spPr>
          <a:xfrm>
            <a:off x="0" y="670"/>
            <a:ext cx="9141615" cy="5142158"/>
          </a:xfrm>
          <a:prstGeom prst="rect">
            <a:avLst/>
          </a:prstGeom>
          <a:noFill/>
          <a:ln>
            <a:noFill/>
          </a:ln>
        </p:spPr>
      </p:pic>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524"/>
        <p:cNvGrpSpPr/>
        <p:nvPr/>
      </p:nvGrpSpPr>
      <p:grpSpPr>
        <a:xfrm>
          <a:off x="0" y="0"/>
          <a:ext cx="0" cy="0"/>
          <a:chOff x="0" y="0"/>
          <a:chExt cx="0" cy="0"/>
        </a:xfrm>
      </p:grpSpPr>
      <p:pic>
        <p:nvPicPr>
          <p:cNvPr id="1525" name="Google Shape;1525;p223"/>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1526" name="Google Shape;1526;p2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1527"/>
        <p:cNvGrpSpPr/>
        <p:nvPr/>
      </p:nvGrpSpPr>
      <p:grpSpPr>
        <a:xfrm>
          <a:off x="0" y="0"/>
          <a:ext cx="0" cy="0"/>
          <a:chOff x="0" y="0"/>
          <a:chExt cx="0" cy="0"/>
        </a:xfrm>
      </p:grpSpPr>
      <p:pic>
        <p:nvPicPr>
          <p:cNvPr id="1528" name="Google Shape;1528;p224"/>
          <p:cNvPicPr preferRelativeResize="0"/>
          <p:nvPr/>
        </p:nvPicPr>
        <p:blipFill rotWithShape="1">
          <a:blip r:embed="rId2">
            <a:alphaModFix amt="78000"/>
          </a:blip>
          <a:srcRect/>
          <a:stretch/>
        </p:blipFill>
        <p:spPr>
          <a:xfrm>
            <a:off x="3" y="12582"/>
            <a:ext cx="9141607" cy="5142158"/>
          </a:xfrm>
          <a:prstGeom prst="rect">
            <a:avLst/>
          </a:prstGeom>
          <a:noFill/>
          <a:ln>
            <a:noFill/>
          </a:ln>
        </p:spPr>
      </p:pic>
      <p:pic>
        <p:nvPicPr>
          <p:cNvPr id="1529" name="Google Shape;1529;p2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1530"/>
        <p:cNvGrpSpPr/>
        <p:nvPr/>
      </p:nvGrpSpPr>
      <p:grpSpPr>
        <a:xfrm>
          <a:off x="0" y="0"/>
          <a:ext cx="0" cy="0"/>
          <a:chOff x="0" y="0"/>
          <a:chExt cx="0" cy="0"/>
        </a:xfrm>
      </p:grpSpPr>
      <p:pic>
        <p:nvPicPr>
          <p:cNvPr id="1531" name="Google Shape;1531;p225"/>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1532" name="Google Shape;1532;p225"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1533"/>
        <p:cNvGrpSpPr/>
        <p:nvPr/>
      </p:nvGrpSpPr>
      <p:grpSpPr>
        <a:xfrm>
          <a:off x="0" y="0"/>
          <a:ext cx="0" cy="0"/>
          <a:chOff x="0" y="0"/>
          <a:chExt cx="0" cy="0"/>
        </a:xfrm>
      </p:grpSpPr>
      <p:pic>
        <p:nvPicPr>
          <p:cNvPr id="1534" name="Google Shape;1534;p226"/>
          <p:cNvPicPr preferRelativeResize="0"/>
          <p:nvPr/>
        </p:nvPicPr>
        <p:blipFill rotWithShape="1">
          <a:blip r:embed="rId2">
            <a:alphaModFix/>
          </a:blip>
          <a:srcRect/>
          <a:stretch/>
        </p:blipFill>
        <p:spPr>
          <a:xfrm>
            <a:off x="-1" y="670"/>
            <a:ext cx="9141619" cy="5142161"/>
          </a:xfrm>
          <a:prstGeom prst="rect">
            <a:avLst/>
          </a:prstGeom>
          <a:noFill/>
          <a:ln>
            <a:noFill/>
          </a:ln>
        </p:spPr>
      </p:pic>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1535"/>
        <p:cNvGrpSpPr/>
        <p:nvPr/>
      </p:nvGrpSpPr>
      <p:grpSpPr>
        <a:xfrm>
          <a:off x="0" y="0"/>
          <a:ext cx="0" cy="0"/>
          <a:chOff x="0" y="0"/>
          <a:chExt cx="0" cy="0"/>
        </a:xfrm>
      </p:grpSpPr>
      <p:pic>
        <p:nvPicPr>
          <p:cNvPr id="1536" name="Google Shape;1536;p227"/>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1537" name="Google Shape;1537;p2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1538"/>
        <p:cNvGrpSpPr/>
        <p:nvPr/>
      </p:nvGrpSpPr>
      <p:grpSpPr>
        <a:xfrm>
          <a:off x="0" y="0"/>
          <a:ext cx="0" cy="0"/>
          <a:chOff x="0" y="0"/>
          <a:chExt cx="0" cy="0"/>
        </a:xfrm>
      </p:grpSpPr>
      <p:pic>
        <p:nvPicPr>
          <p:cNvPr id="1539" name="Google Shape;1539;p228"/>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1540" name="Google Shape;1540;p228"/>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1541"/>
        <p:cNvGrpSpPr/>
        <p:nvPr/>
      </p:nvGrpSpPr>
      <p:grpSpPr>
        <a:xfrm>
          <a:off x="0" y="0"/>
          <a:ext cx="0" cy="0"/>
          <a:chOff x="0" y="0"/>
          <a:chExt cx="0" cy="0"/>
        </a:xfrm>
      </p:grpSpPr>
      <p:pic>
        <p:nvPicPr>
          <p:cNvPr id="1542" name="Google Shape;1542;p229"/>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1543" name="Google Shape;1543;p229"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1544" name="Google Shape;1544;p229"/>
          <p:cNvGrpSpPr/>
          <p:nvPr/>
        </p:nvGrpSpPr>
        <p:grpSpPr>
          <a:xfrm>
            <a:off x="547395" y="3801588"/>
            <a:ext cx="1629703" cy="1660293"/>
            <a:chOff x="1028459" y="5082988"/>
            <a:chExt cx="1928871" cy="1965542"/>
          </a:xfrm>
        </p:grpSpPr>
        <p:pic>
          <p:nvPicPr>
            <p:cNvPr id="1545" name="Google Shape;1545;p229"/>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46" name="Google Shape;1546;p229"/>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47" name="Google Shape;1547;p229"/>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1548" name="Google Shape;1548;p229"/>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49" name="Google Shape;1549;p229"/>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1550" name="Google Shape;1550;p229"/>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1" name="Google Shape;1551;p229"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2"/>
        <p:cNvGrpSpPr/>
        <p:nvPr/>
      </p:nvGrpSpPr>
      <p:grpSpPr>
        <a:xfrm>
          <a:off x="0" y="0"/>
          <a:ext cx="0" cy="0"/>
          <a:chOff x="0" y="0"/>
          <a:chExt cx="0" cy="0"/>
        </a:xfrm>
      </p:grpSpPr>
      <p:pic>
        <p:nvPicPr>
          <p:cNvPr id="123" name="Google Shape;123;p2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 name="Google Shape;124;p20"/>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a:solidFill>
                <a:schemeClr val="dk1"/>
              </a:solidFill>
              <a:latin typeface="Arial"/>
              <a:ea typeface="Arial"/>
              <a:cs typeface="Arial"/>
              <a:sym typeface="Arial"/>
            </a:endParaRPr>
          </a:p>
        </p:txBody>
      </p:sp>
      <p:sp>
        <p:nvSpPr>
          <p:cNvPr id="125" name="Google Shape;125;p2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 name="Google Shape;126;p20"/>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 name="Google Shape;127;p2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8" name="Google Shape;128;p2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1552"/>
        <p:cNvGrpSpPr/>
        <p:nvPr/>
      </p:nvGrpSpPr>
      <p:grpSpPr>
        <a:xfrm>
          <a:off x="0" y="0"/>
          <a:ext cx="0" cy="0"/>
          <a:chOff x="0" y="0"/>
          <a:chExt cx="0" cy="0"/>
        </a:xfrm>
      </p:grpSpPr>
      <p:pic>
        <p:nvPicPr>
          <p:cNvPr id="1553" name="Google Shape;1553;p230"/>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1554" name="Google Shape;1554;p230"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pic>
        <p:nvPicPr>
          <p:cNvPr id="1555" name="Google Shape;1555;p230"/>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56" name="Google Shape;1556;p230"/>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7" name="Google Shape;1557;p230"/>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1558" name="Google Shape;1558;p230"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1559" name="Google Shape;1559;p230"/>
          <p:cNvGrpSpPr/>
          <p:nvPr/>
        </p:nvGrpSpPr>
        <p:grpSpPr>
          <a:xfrm>
            <a:off x="547395" y="3801588"/>
            <a:ext cx="1629703" cy="1660293"/>
            <a:chOff x="1028459" y="5082988"/>
            <a:chExt cx="1928871" cy="1965542"/>
          </a:xfrm>
        </p:grpSpPr>
        <p:pic>
          <p:nvPicPr>
            <p:cNvPr id="1560" name="Google Shape;1560;p230"/>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61" name="Google Shape;1561;p230"/>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62" name="Google Shape;1562;p230"/>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1563"/>
        <p:cNvGrpSpPr/>
        <p:nvPr/>
      </p:nvGrpSpPr>
      <p:grpSpPr>
        <a:xfrm>
          <a:off x="0" y="0"/>
          <a:ext cx="0" cy="0"/>
          <a:chOff x="0" y="0"/>
          <a:chExt cx="0" cy="0"/>
        </a:xfrm>
      </p:grpSpPr>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1564"/>
        <p:cNvGrpSpPr/>
        <p:nvPr/>
      </p:nvGrpSpPr>
      <p:grpSpPr>
        <a:xfrm>
          <a:off x="0" y="0"/>
          <a:ext cx="0" cy="0"/>
          <a:chOff x="0" y="0"/>
          <a:chExt cx="0" cy="0"/>
        </a:xfrm>
      </p:grpSpPr>
      <p:sp>
        <p:nvSpPr>
          <p:cNvPr id="1565" name="Google Shape;1565;p232"/>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232"/>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567" name="Google Shape;1567;p232"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1568"/>
        <p:cNvGrpSpPr/>
        <p:nvPr/>
      </p:nvGrpSpPr>
      <p:grpSpPr>
        <a:xfrm>
          <a:off x="0" y="0"/>
          <a:ext cx="0" cy="0"/>
          <a:chOff x="0" y="0"/>
          <a:chExt cx="0" cy="0"/>
        </a:xfrm>
      </p:grpSpPr>
      <p:sp>
        <p:nvSpPr>
          <p:cNvPr id="1569" name="Google Shape;1569;p233"/>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233"/>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1571"/>
        <p:cNvGrpSpPr/>
        <p:nvPr/>
      </p:nvGrpSpPr>
      <p:grpSpPr>
        <a:xfrm>
          <a:off x="0" y="0"/>
          <a:ext cx="0" cy="0"/>
          <a:chOff x="0" y="0"/>
          <a:chExt cx="0" cy="0"/>
        </a:xfrm>
      </p:grpSpPr>
      <p:sp>
        <p:nvSpPr>
          <p:cNvPr id="1572" name="Google Shape;1572;p234"/>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234"/>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1574" name="Google Shape;1574;p234"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1575"/>
        <p:cNvGrpSpPr/>
        <p:nvPr/>
      </p:nvGrpSpPr>
      <p:grpSpPr>
        <a:xfrm>
          <a:off x="0" y="0"/>
          <a:ext cx="0" cy="0"/>
          <a:chOff x="0" y="0"/>
          <a:chExt cx="0" cy="0"/>
        </a:xfrm>
      </p:grpSpPr>
      <p:sp>
        <p:nvSpPr>
          <p:cNvPr id="1576" name="Google Shape;1576;p235"/>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235"/>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1578" name="Google Shape;1578;p235"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579"/>
        <p:cNvGrpSpPr/>
        <p:nvPr/>
      </p:nvGrpSpPr>
      <p:grpSpPr>
        <a:xfrm>
          <a:off x="0" y="0"/>
          <a:ext cx="0" cy="0"/>
          <a:chOff x="0" y="0"/>
          <a:chExt cx="0" cy="0"/>
        </a:xfrm>
      </p:grpSpPr>
      <p:pic>
        <p:nvPicPr>
          <p:cNvPr id="1580" name="Google Shape;1580;p236"/>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581" name="Google Shape;1581;p236"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pic>
        <p:nvPicPr>
          <p:cNvPr id="1582" name="Google Shape;1582;p23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583"/>
        <p:cNvGrpSpPr/>
        <p:nvPr/>
      </p:nvGrpSpPr>
      <p:grpSpPr>
        <a:xfrm>
          <a:off x="0" y="0"/>
          <a:ext cx="0" cy="0"/>
          <a:chOff x="0" y="0"/>
          <a:chExt cx="0" cy="0"/>
        </a:xfrm>
      </p:grpSpPr>
      <p:pic>
        <p:nvPicPr>
          <p:cNvPr id="1584" name="Google Shape;1584;p237"/>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585" name="Google Shape;1585;p237"/>
          <p:cNvGrpSpPr/>
          <p:nvPr/>
        </p:nvGrpSpPr>
        <p:grpSpPr>
          <a:xfrm>
            <a:off x="1920065" y="4125666"/>
            <a:ext cx="621097" cy="881631"/>
            <a:chOff x="723336" y="4484318"/>
            <a:chExt cx="1333398" cy="1893131"/>
          </a:xfrm>
        </p:grpSpPr>
        <p:pic>
          <p:nvPicPr>
            <p:cNvPr id="1586" name="Google Shape;1586;p237"/>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587" name="Google Shape;1587;p237"/>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588" name="Google Shape;1588;p237"/>
          <p:cNvGrpSpPr/>
          <p:nvPr/>
        </p:nvGrpSpPr>
        <p:grpSpPr>
          <a:xfrm>
            <a:off x="1837" y="3344224"/>
            <a:ext cx="1378443" cy="1604720"/>
            <a:chOff x="1082246" y="4738045"/>
            <a:chExt cx="1890350" cy="2201262"/>
          </a:xfrm>
        </p:grpSpPr>
        <p:pic>
          <p:nvPicPr>
            <p:cNvPr id="1589" name="Google Shape;1589;p237"/>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590" name="Google Shape;1590;p237"/>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591" name="Google Shape;1591;p237"/>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592" name="Google Shape;1592;p237"/>
          <p:cNvGrpSpPr/>
          <p:nvPr/>
        </p:nvGrpSpPr>
        <p:grpSpPr>
          <a:xfrm>
            <a:off x="1087090" y="4031404"/>
            <a:ext cx="1000315" cy="952081"/>
            <a:chOff x="2666809" y="5395728"/>
            <a:chExt cx="1333398" cy="1269442"/>
          </a:xfrm>
        </p:grpSpPr>
        <p:pic>
          <p:nvPicPr>
            <p:cNvPr id="1593" name="Google Shape;1593;p237"/>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594" name="Google Shape;1594;p237"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595" name="Google Shape;1595;p237"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pic>
        <p:nvPicPr>
          <p:cNvPr id="1596" name="Google Shape;1596;p237"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597"/>
        <p:cNvGrpSpPr/>
        <p:nvPr/>
      </p:nvGrpSpPr>
      <p:grpSpPr>
        <a:xfrm>
          <a:off x="0" y="0"/>
          <a:ext cx="0" cy="0"/>
          <a:chOff x="0" y="0"/>
          <a:chExt cx="0" cy="0"/>
        </a:xfrm>
      </p:grpSpPr>
      <p:pic>
        <p:nvPicPr>
          <p:cNvPr id="1598" name="Google Shape;1598;p238"/>
          <p:cNvPicPr preferRelativeResize="0"/>
          <p:nvPr/>
        </p:nvPicPr>
        <p:blipFill rotWithShape="1">
          <a:blip r:embed="rId2">
            <a:alphaModFix/>
          </a:blip>
          <a:srcRect/>
          <a:stretch/>
        </p:blipFill>
        <p:spPr>
          <a:xfrm>
            <a:off x="0" y="0"/>
            <a:ext cx="9144002" cy="5143501"/>
          </a:xfrm>
          <a:prstGeom prst="rect">
            <a:avLst/>
          </a:prstGeom>
          <a:noFill/>
          <a:ln>
            <a:noFill/>
          </a:ln>
        </p:spPr>
      </p:pic>
      <p:grpSp>
        <p:nvGrpSpPr>
          <p:cNvPr id="1599" name="Google Shape;1599;p238"/>
          <p:cNvGrpSpPr/>
          <p:nvPr/>
        </p:nvGrpSpPr>
        <p:grpSpPr>
          <a:xfrm>
            <a:off x="976536" y="3526102"/>
            <a:ext cx="1418141" cy="1650947"/>
            <a:chOff x="1082246" y="4738045"/>
            <a:chExt cx="1890350" cy="2201262"/>
          </a:xfrm>
        </p:grpSpPr>
        <p:pic>
          <p:nvPicPr>
            <p:cNvPr id="1600" name="Google Shape;1600;p238"/>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601" name="Google Shape;1601;p238"/>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602" name="Google Shape;1602;p238"/>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603" name="Google Shape;1603;p238"/>
          <p:cNvGrpSpPr/>
          <p:nvPr/>
        </p:nvGrpSpPr>
        <p:grpSpPr>
          <a:xfrm>
            <a:off x="2621696" y="3790418"/>
            <a:ext cx="1000315" cy="952081"/>
            <a:chOff x="2666809" y="5395728"/>
            <a:chExt cx="1333398" cy="1269442"/>
          </a:xfrm>
        </p:grpSpPr>
        <p:pic>
          <p:nvPicPr>
            <p:cNvPr id="1604" name="Google Shape;1604;p238"/>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605" name="Google Shape;1605;p238"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606" name="Google Shape;1606;p238"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607"/>
        <p:cNvGrpSpPr/>
        <p:nvPr/>
      </p:nvGrpSpPr>
      <p:grpSpPr>
        <a:xfrm>
          <a:off x="0" y="0"/>
          <a:ext cx="0" cy="0"/>
          <a:chOff x="0" y="0"/>
          <a:chExt cx="0" cy="0"/>
        </a:xfrm>
      </p:grpSpPr>
      <p:pic>
        <p:nvPicPr>
          <p:cNvPr id="1608" name="Google Shape;1608;p239"/>
          <p:cNvPicPr preferRelativeResize="0"/>
          <p:nvPr/>
        </p:nvPicPr>
        <p:blipFill rotWithShape="1">
          <a:blip r:embed="rId2">
            <a:alphaModFix/>
          </a:blip>
          <a:srcRect/>
          <a:stretch/>
        </p:blipFill>
        <p:spPr>
          <a:xfrm>
            <a:off x="1" y="670"/>
            <a:ext cx="9141615" cy="5142158"/>
          </a:xfrm>
          <a:prstGeom prst="rect">
            <a:avLst/>
          </a:prstGeom>
          <a:noFill/>
          <a:ln>
            <a:noFill/>
          </a:ln>
        </p:spPr>
      </p:pic>
      <p:pic>
        <p:nvPicPr>
          <p:cNvPr id="1609" name="Google Shape;1609;p239"/>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610" name="Google Shape;1610;p239"/>
          <p:cNvPicPr preferRelativeResize="0"/>
          <p:nvPr/>
        </p:nvPicPr>
        <p:blipFill rotWithShape="1">
          <a:blip r:embed="rId4">
            <a:alphaModFix/>
          </a:blip>
          <a:srcRect/>
          <a:stretch/>
        </p:blipFill>
        <p:spPr>
          <a:xfrm>
            <a:off x="7388132" y="1446876"/>
            <a:ext cx="394433" cy="86058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8"/>
        <p:cNvGrpSpPr/>
        <p:nvPr/>
      </p:nvGrpSpPr>
      <p:grpSpPr>
        <a:xfrm>
          <a:off x="0" y="0"/>
          <a:ext cx="0" cy="0"/>
          <a:chOff x="0" y="0"/>
          <a:chExt cx="0" cy="0"/>
        </a:xfrm>
      </p:grpSpPr>
      <p:pic>
        <p:nvPicPr>
          <p:cNvPr id="19" name="Google Shape;19;p3"/>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20" name="Google Shape;20;p3"/>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1" name="Google Shape;21;p3"/>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 name="Google Shape;22;p3"/>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 name="Google Shape;23;p3"/>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9"/>
        <p:cNvGrpSpPr/>
        <p:nvPr/>
      </p:nvGrpSpPr>
      <p:grpSpPr>
        <a:xfrm>
          <a:off x="0" y="0"/>
          <a:ext cx="0" cy="0"/>
          <a:chOff x="0" y="0"/>
          <a:chExt cx="0" cy="0"/>
        </a:xfrm>
      </p:grpSpPr>
      <p:pic>
        <p:nvPicPr>
          <p:cNvPr id="130" name="Google Shape;130;p2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 name="Google Shape;131;p2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 name="Google Shape;132;p21"/>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 name="Google Shape;133;p21"/>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4" name="Google Shape;134;p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611"/>
        <p:cNvGrpSpPr/>
        <p:nvPr/>
      </p:nvGrpSpPr>
      <p:grpSpPr>
        <a:xfrm>
          <a:off x="0" y="0"/>
          <a:ext cx="0" cy="0"/>
          <a:chOff x="0" y="0"/>
          <a:chExt cx="0" cy="0"/>
        </a:xfrm>
      </p:grpSpPr>
      <p:pic>
        <p:nvPicPr>
          <p:cNvPr id="1612" name="Google Shape;1612;p240"/>
          <p:cNvPicPr preferRelativeResize="0"/>
          <p:nvPr/>
        </p:nvPicPr>
        <p:blipFill rotWithShape="1">
          <a:blip r:embed="rId2">
            <a:alphaModFix/>
          </a:blip>
          <a:srcRect/>
          <a:stretch/>
        </p:blipFill>
        <p:spPr>
          <a:xfrm>
            <a:off x="3" y="2457"/>
            <a:ext cx="9141610" cy="5142155"/>
          </a:xfrm>
          <a:prstGeom prst="rect">
            <a:avLst/>
          </a:prstGeom>
          <a:noFill/>
          <a:ln>
            <a:noFill/>
          </a:ln>
        </p:spPr>
      </p:pic>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613"/>
        <p:cNvGrpSpPr/>
        <p:nvPr/>
      </p:nvGrpSpPr>
      <p:grpSpPr>
        <a:xfrm>
          <a:off x="0" y="0"/>
          <a:ext cx="0" cy="0"/>
          <a:chOff x="0" y="0"/>
          <a:chExt cx="0" cy="0"/>
        </a:xfrm>
      </p:grpSpPr>
      <p:sp>
        <p:nvSpPr>
          <p:cNvPr id="1614" name="Google Shape;1614;p241"/>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615" name="Google Shape;1615;p241"/>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16" name="Google Shape;1616;p241"/>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617" name="Google Shape;1617;p241"/>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18" name="Google Shape;1618;p241"/>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619" name="Google Shape;1619;p241"/>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0" name="Google Shape;1620;p241"/>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1" name="Google Shape;1621;p241"/>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2" name="Google Shape;1622;p241"/>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3" name="Google Shape;1623;p241"/>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24" name="Google Shape;1624;p241"/>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625" name="Google Shape;1625;p241"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626"/>
        <p:cNvGrpSpPr/>
        <p:nvPr/>
      </p:nvGrpSpPr>
      <p:grpSpPr>
        <a:xfrm>
          <a:off x="0" y="0"/>
          <a:ext cx="0" cy="0"/>
          <a:chOff x="0" y="0"/>
          <a:chExt cx="0" cy="0"/>
        </a:xfrm>
      </p:grpSpPr>
      <p:sp>
        <p:nvSpPr>
          <p:cNvPr id="1627" name="Google Shape;1627;p242"/>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628" name="Google Shape;1628;p242"/>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29" name="Google Shape;1629;p242"/>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630" name="Google Shape;1630;p242"/>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631" name="Google Shape;1631;p242"/>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2" name="Google Shape;1632;p242"/>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3" name="Google Shape;1633;p242"/>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4" name="Google Shape;1634;p242"/>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5" name="Google Shape;1635;p242"/>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36" name="Google Shape;1636;p242"/>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7" name="Google Shape;1637;p242"/>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8" name="Google Shape;1638;p242"/>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639" name="Google Shape;1639;p242"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640"/>
        <p:cNvGrpSpPr/>
        <p:nvPr/>
      </p:nvGrpSpPr>
      <p:grpSpPr>
        <a:xfrm>
          <a:off x="0" y="0"/>
          <a:ext cx="0" cy="0"/>
          <a:chOff x="0" y="0"/>
          <a:chExt cx="0" cy="0"/>
        </a:xfrm>
      </p:grpSpPr>
      <p:sp>
        <p:nvSpPr>
          <p:cNvPr id="1641" name="Google Shape;1641;p243"/>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642" name="Google Shape;1642;p243"/>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643" name="Google Shape;1643;p243"/>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644" name="Google Shape;1644;p243"/>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645" name="Google Shape;1645;p243"/>
          <p:cNvGrpSpPr/>
          <p:nvPr/>
        </p:nvGrpSpPr>
        <p:grpSpPr>
          <a:xfrm>
            <a:off x="376433" y="-3469834"/>
            <a:ext cx="8391408" cy="12891345"/>
            <a:chOff x="501778" y="-4626445"/>
            <a:chExt cx="11185561" cy="17188459"/>
          </a:xfrm>
        </p:grpSpPr>
        <p:cxnSp>
          <p:nvCxnSpPr>
            <p:cNvPr id="1646" name="Google Shape;1646;p243"/>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7" name="Google Shape;1647;p243"/>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8" name="Google Shape;1648;p243"/>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649" name="Google Shape;1649;p243"/>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650" name="Google Shape;1650;p243"/>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1" name="Google Shape;1651;p243"/>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2" name="Google Shape;1652;p243"/>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3" name="Google Shape;1653;p243"/>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654" name="Google Shape;1654;p243"/>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655" name="Google Shape;1655;p243"/>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656" name="Google Shape;1656;p243"/>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657" name="Google Shape;1657;p243"/>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1658"/>
        <p:cNvGrpSpPr/>
        <p:nvPr/>
      </p:nvGrpSpPr>
      <p:grpSpPr>
        <a:xfrm>
          <a:off x="0" y="0"/>
          <a:ext cx="0" cy="0"/>
          <a:chOff x="0" y="0"/>
          <a:chExt cx="0" cy="0"/>
        </a:xfrm>
      </p:grpSpPr>
      <p:sp>
        <p:nvSpPr>
          <p:cNvPr id="1659" name="Google Shape;1659;p244"/>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Roboto Light"/>
                <a:ea typeface="Roboto Light"/>
                <a:cs typeface="Roboto Light"/>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
        <p:nvSpPr>
          <p:cNvPr id="1660" name="Google Shape;1660;p244"/>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Roboto"/>
                <a:ea typeface="Roboto"/>
                <a:cs typeface="Roboto"/>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1661"/>
        <p:cNvGrpSpPr/>
        <p:nvPr/>
      </p:nvGrpSpPr>
      <p:grpSpPr>
        <a:xfrm>
          <a:off x="0" y="0"/>
          <a:ext cx="0" cy="0"/>
          <a:chOff x="0" y="0"/>
          <a:chExt cx="0" cy="0"/>
        </a:xfrm>
      </p:grpSpPr>
      <p:sp>
        <p:nvSpPr>
          <p:cNvPr id="1662" name="Google Shape;1662;p245"/>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1663" name="Google Shape;1663;p245"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35"/>
        <p:cNvGrpSpPr/>
        <p:nvPr/>
      </p:nvGrpSpPr>
      <p:grpSpPr>
        <a:xfrm>
          <a:off x="0" y="0"/>
          <a:ext cx="0" cy="0"/>
          <a:chOff x="0" y="0"/>
          <a:chExt cx="0" cy="0"/>
        </a:xfrm>
      </p:grpSpPr>
      <p:pic>
        <p:nvPicPr>
          <p:cNvPr id="136" name="Google Shape;136;p2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7" name="Google Shape;137;p2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8" name="Google Shape;138;p22"/>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 name="Google Shape;139;p22"/>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0" name="Google Shape;140;p2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41"/>
        <p:cNvGrpSpPr/>
        <p:nvPr/>
      </p:nvGrpSpPr>
      <p:grpSpPr>
        <a:xfrm>
          <a:off x="0" y="0"/>
          <a:ext cx="0" cy="0"/>
          <a:chOff x="0" y="0"/>
          <a:chExt cx="0" cy="0"/>
        </a:xfrm>
      </p:grpSpPr>
      <p:pic>
        <p:nvPicPr>
          <p:cNvPr id="142" name="Google Shape;142;p23"/>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43" name="Google Shape;143;p23"/>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4" name="Google Shape;144;p23"/>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5" name="Google Shape;145;p2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46" name="Google Shape;146;p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47"/>
        <p:cNvGrpSpPr/>
        <p:nvPr/>
      </p:nvGrpSpPr>
      <p:grpSpPr>
        <a:xfrm>
          <a:off x="0" y="0"/>
          <a:ext cx="0" cy="0"/>
          <a:chOff x="0" y="0"/>
          <a:chExt cx="0" cy="0"/>
        </a:xfrm>
      </p:grpSpPr>
      <p:pic>
        <p:nvPicPr>
          <p:cNvPr id="148" name="Google Shape;148;p2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49" name="Google Shape;149;p24"/>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0" name="Google Shape;150;p24"/>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1" name="Google Shape;151;p2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52" name="Google Shape;152;p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53"/>
        <p:cNvGrpSpPr/>
        <p:nvPr/>
      </p:nvGrpSpPr>
      <p:grpSpPr>
        <a:xfrm>
          <a:off x="0" y="0"/>
          <a:ext cx="0" cy="0"/>
          <a:chOff x="0" y="0"/>
          <a:chExt cx="0" cy="0"/>
        </a:xfrm>
      </p:grpSpPr>
      <p:pic>
        <p:nvPicPr>
          <p:cNvPr id="154" name="Google Shape;154;p2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55" name="Google Shape;155;p2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6" name="Google Shape;156;p2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7" name="Google Shape;157;p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58" name="Google Shape;158;p2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59" name="Google Shape;159;p25"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60" name="Google Shape;160;p25"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61" name="Google Shape;161;p25"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62"/>
        <p:cNvGrpSpPr/>
        <p:nvPr/>
      </p:nvGrpSpPr>
      <p:grpSpPr>
        <a:xfrm>
          <a:off x="0" y="0"/>
          <a:ext cx="0" cy="0"/>
          <a:chOff x="0" y="0"/>
          <a:chExt cx="0" cy="0"/>
        </a:xfrm>
      </p:grpSpPr>
      <p:pic>
        <p:nvPicPr>
          <p:cNvPr id="163" name="Google Shape;163;p26"/>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64" name="Google Shape;164;p26"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65" name="Google Shape;165;p26"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66" name="Google Shape;166;p26"/>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7" name="Google Shape;167;p26"/>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8" name="Google Shape;168;p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69" name="Google Shape;169;p26"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70"/>
        <p:cNvGrpSpPr/>
        <p:nvPr/>
      </p:nvGrpSpPr>
      <p:grpSpPr>
        <a:xfrm>
          <a:off x="0" y="0"/>
          <a:ext cx="0" cy="0"/>
          <a:chOff x="0" y="0"/>
          <a:chExt cx="0" cy="0"/>
        </a:xfrm>
      </p:grpSpPr>
      <p:pic>
        <p:nvPicPr>
          <p:cNvPr id="171" name="Google Shape;171;p2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2" name="Google Shape;172;p27"/>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73" name="Google Shape;173;p27"/>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74" name="Google Shape;174;p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75"/>
        <p:cNvGrpSpPr/>
        <p:nvPr/>
      </p:nvGrpSpPr>
      <p:grpSpPr>
        <a:xfrm>
          <a:off x="0" y="0"/>
          <a:ext cx="0" cy="0"/>
          <a:chOff x="0" y="0"/>
          <a:chExt cx="0" cy="0"/>
        </a:xfrm>
      </p:grpSpPr>
      <p:pic>
        <p:nvPicPr>
          <p:cNvPr id="176" name="Google Shape;176;p2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7" name="Google Shape;177;p28"/>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78" name="Google Shape;178;p28"/>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79" name="Google Shape;179;p28"/>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80" name="Google Shape;180;p2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81"/>
        <p:cNvGrpSpPr/>
        <p:nvPr/>
      </p:nvGrpSpPr>
      <p:grpSpPr>
        <a:xfrm>
          <a:off x="0" y="0"/>
          <a:ext cx="0" cy="0"/>
          <a:chOff x="0" y="0"/>
          <a:chExt cx="0" cy="0"/>
        </a:xfrm>
      </p:grpSpPr>
      <p:pic>
        <p:nvPicPr>
          <p:cNvPr id="182" name="Google Shape;182;p2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3" name="Google Shape;183;p29"/>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84" name="Google Shape;184;p29"/>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85" name="Google Shape;185;p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86" name="Google Shape;186;p29"/>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87"/>
        <p:cNvGrpSpPr/>
        <p:nvPr/>
      </p:nvGrpSpPr>
      <p:grpSpPr>
        <a:xfrm>
          <a:off x="0" y="0"/>
          <a:ext cx="0" cy="0"/>
          <a:chOff x="0" y="0"/>
          <a:chExt cx="0" cy="0"/>
        </a:xfrm>
      </p:grpSpPr>
      <p:pic>
        <p:nvPicPr>
          <p:cNvPr id="188" name="Google Shape;188;p3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9" name="Google Shape;189;p30"/>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90" name="Google Shape;190;p30"/>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91" name="Google Shape;191;p30"/>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6" name="Google Shape;26;p4"/>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27" name="Google Shape;27;p4"/>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92"/>
        <p:cNvGrpSpPr/>
        <p:nvPr/>
      </p:nvGrpSpPr>
      <p:grpSpPr>
        <a:xfrm>
          <a:off x="0" y="0"/>
          <a:ext cx="0" cy="0"/>
          <a:chOff x="0" y="0"/>
          <a:chExt cx="0" cy="0"/>
        </a:xfrm>
      </p:grpSpPr>
      <p:pic>
        <p:nvPicPr>
          <p:cNvPr id="193" name="Google Shape;193;p31"/>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94" name="Google Shape;194;p31"/>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5" name="Google Shape;195;p31"/>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6" name="Google Shape;196;p31"/>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7" name="Google Shape;197;p31"/>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8" name="Google Shape;198;p31"/>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9" name="Google Shape;199;p31"/>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0" name="Google Shape;200;p31"/>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1" name="Google Shape;201;p31"/>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2" name="Google Shape;202;p31"/>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3" name="Google Shape;203;p31"/>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04" name="Google Shape;204;p31"/>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5" name="Google Shape;205;p31"/>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6" name="Google Shape;206;p31"/>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7" name="Google Shape;207;p31"/>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8" name="Google Shape;208;p31"/>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9" name="Google Shape;209;p31"/>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10" name="Google Shape;210;p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13" name="Google Shape;213;p32"/>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4" name="Google Shape;214;p32"/>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5" name="Google Shape;215;p3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6" name="Google Shape;216;p3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217" name="Google Shape;217;p32"/>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20" name="Google Shape;220;p33"/>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1" name="Google Shape;221;p33"/>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2" name="Google Shape;222;p33"/>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3" name="Google Shape;223;p33"/>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224" name="Google Shape;224;p33"/>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225"/>
        <p:cNvGrpSpPr/>
        <p:nvPr/>
      </p:nvGrpSpPr>
      <p:grpSpPr>
        <a:xfrm>
          <a:off x="0" y="0"/>
          <a:ext cx="0" cy="0"/>
          <a:chOff x="0" y="0"/>
          <a:chExt cx="0" cy="0"/>
        </a:xfrm>
      </p:grpSpPr>
      <p:sp>
        <p:nvSpPr>
          <p:cNvPr id="226" name="Google Shape;226;p3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27" name="Google Shape;227;p34"/>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8" name="Google Shape;228;p34"/>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9" name="Google Shape;229;p34"/>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0" name="Google Shape;230;p3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33" name="Google Shape;233;p35"/>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4" name="Google Shape;234;p35"/>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5" name="Google Shape;235;p35"/>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6" name="Google Shape;236;p35"/>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7" name="Google Shape;237;p35"/>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238"/>
        <p:cNvGrpSpPr/>
        <p:nvPr/>
      </p:nvGrpSpPr>
      <p:grpSpPr>
        <a:xfrm>
          <a:off x="0" y="0"/>
          <a:ext cx="0" cy="0"/>
          <a:chOff x="0" y="0"/>
          <a:chExt cx="0" cy="0"/>
        </a:xfrm>
      </p:grpSpPr>
      <p:sp>
        <p:nvSpPr>
          <p:cNvPr id="239" name="Google Shape;239;p3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40" name="Google Shape;240;p36"/>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41" name="Google Shape;241;p36"/>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42" name="Google Shape;242;p36"/>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3" name="Google Shape;243;p3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44" name="Google Shape;244;p36"/>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5" name="Google Shape;245;p3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46" name="Google Shape;246;p36"/>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7" name="Google Shape;247;p36"/>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8" name="Google Shape;248;p36"/>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9" name="Google Shape;249;p36"/>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0" name="Google Shape;250;p36"/>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51" name="Google Shape;251;p3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252"/>
        <p:cNvGrpSpPr/>
        <p:nvPr/>
      </p:nvGrpSpPr>
      <p:grpSpPr>
        <a:xfrm>
          <a:off x="0" y="0"/>
          <a:ext cx="0" cy="0"/>
          <a:chOff x="0" y="0"/>
          <a:chExt cx="0" cy="0"/>
        </a:xfrm>
      </p:grpSpPr>
      <p:sp>
        <p:nvSpPr>
          <p:cNvPr id="253" name="Google Shape;253;p3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54" name="Google Shape;254;p3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55" name="Google Shape;255;p37"/>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56" name="Google Shape;256;p37"/>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7" name="Google Shape;257;p37"/>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58" name="Google Shape;258;p37"/>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9" name="Google Shape;259;p37"/>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0" name="Google Shape;260;p37"/>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1" name="Google Shape;261;p37"/>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2" name="Google Shape;262;p37"/>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63" name="Google Shape;263;p37"/>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64" name="Google Shape;264;p3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265"/>
        <p:cNvGrpSpPr/>
        <p:nvPr/>
      </p:nvGrpSpPr>
      <p:grpSpPr>
        <a:xfrm>
          <a:off x="0" y="0"/>
          <a:ext cx="0" cy="0"/>
          <a:chOff x="0" y="0"/>
          <a:chExt cx="0" cy="0"/>
        </a:xfrm>
      </p:grpSpPr>
      <p:sp>
        <p:nvSpPr>
          <p:cNvPr id="266" name="Google Shape;266;p38"/>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67" name="Google Shape;267;p38"/>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68" name="Google Shape;268;p38"/>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269" name="Google Shape;269;p38"/>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70" name="Google Shape;270;p38"/>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1" name="Google Shape;271;p38"/>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2" name="Google Shape;272;p38"/>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3" name="Google Shape;273;p38"/>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4" name="Google Shape;274;p38"/>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75" name="Google Shape;275;p38"/>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6" name="Google Shape;276;p38"/>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7" name="Google Shape;277;p38"/>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78" name="Google Shape;278;p38"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279"/>
        <p:cNvGrpSpPr/>
        <p:nvPr/>
      </p:nvGrpSpPr>
      <p:grpSpPr>
        <a:xfrm>
          <a:off x="0" y="0"/>
          <a:ext cx="0" cy="0"/>
          <a:chOff x="0" y="0"/>
          <a:chExt cx="0" cy="0"/>
        </a:xfrm>
      </p:grpSpPr>
      <p:sp>
        <p:nvSpPr>
          <p:cNvPr id="280" name="Google Shape;280;p39"/>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281" name="Google Shape;281;p39"/>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282" name="Google Shape;282;p39"/>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283" name="Google Shape;283;p39"/>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284" name="Google Shape;284;p39"/>
          <p:cNvGrpSpPr/>
          <p:nvPr/>
        </p:nvGrpSpPr>
        <p:grpSpPr>
          <a:xfrm>
            <a:off x="376433" y="-3469834"/>
            <a:ext cx="8391408" cy="12891345"/>
            <a:chOff x="501778" y="-4626445"/>
            <a:chExt cx="11185561" cy="17188459"/>
          </a:xfrm>
        </p:grpSpPr>
        <p:cxnSp>
          <p:nvCxnSpPr>
            <p:cNvPr id="285" name="Google Shape;285;p39"/>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6" name="Google Shape;286;p3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7" name="Google Shape;287;p3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288" name="Google Shape;288;p3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289" name="Google Shape;289;p3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0" name="Google Shape;290;p3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1" name="Google Shape;291;p3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2" name="Google Shape;292;p3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293" name="Google Shape;293;p39"/>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294" name="Google Shape;294;p3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295" name="Google Shape;295;p39"/>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296" name="Google Shape;296;p39"/>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97" name="Google Shape;297;p39"/>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298"/>
        <p:cNvGrpSpPr/>
        <p:nvPr/>
      </p:nvGrpSpPr>
      <p:grpSpPr>
        <a:xfrm>
          <a:off x="0" y="0"/>
          <a:ext cx="0" cy="0"/>
          <a:chOff x="0" y="0"/>
          <a:chExt cx="0" cy="0"/>
        </a:xfrm>
      </p:grpSpPr>
      <p:sp>
        <p:nvSpPr>
          <p:cNvPr id="299" name="Google Shape;299;p40"/>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300" name="Google Shape;300;p40"/>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01" name="Google Shape;301;p40"/>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28"/>
        <p:cNvGrpSpPr/>
        <p:nvPr/>
      </p:nvGrpSpPr>
      <p:grpSpPr>
        <a:xfrm>
          <a:off x="0" y="0"/>
          <a:ext cx="0" cy="0"/>
          <a:chOff x="0" y="0"/>
          <a:chExt cx="0" cy="0"/>
        </a:xfrm>
      </p:grpSpPr>
      <p:pic>
        <p:nvPicPr>
          <p:cNvPr id="29" name="Google Shape;29;p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30" name="Google Shape;30;p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31" name="Google Shape;31;p5"/>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2" name="Google Shape;32;p5"/>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33" name="Google Shape;33;p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_1">
    <p:bg>
      <p:bgPr>
        <a:solidFill>
          <a:schemeClr val="lt1"/>
        </a:solidFill>
        <a:effectLst/>
      </p:bgPr>
    </p:bg>
    <p:spTree>
      <p:nvGrpSpPr>
        <p:cNvPr id="1" name="Shape 302"/>
        <p:cNvGrpSpPr/>
        <p:nvPr/>
      </p:nvGrpSpPr>
      <p:grpSpPr>
        <a:xfrm>
          <a:off x="0" y="0"/>
          <a:ext cx="0" cy="0"/>
          <a:chOff x="0" y="0"/>
          <a:chExt cx="0" cy="0"/>
        </a:xfrm>
      </p:grpSpPr>
      <p:pic>
        <p:nvPicPr>
          <p:cNvPr id="303" name="Google Shape;303;p41"/>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304" name="Google Shape;304;p41"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305" name="Google Shape;305;p41"/>
          <p:cNvGrpSpPr/>
          <p:nvPr/>
        </p:nvGrpSpPr>
        <p:grpSpPr>
          <a:xfrm>
            <a:off x="547395" y="3801588"/>
            <a:ext cx="1629703" cy="1660293"/>
            <a:chOff x="1028459" y="5082988"/>
            <a:chExt cx="1928871" cy="1965542"/>
          </a:xfrm>
        </p:grpSpPr>
        <p:pic>
          <p:nvPicPr>
            <p:cNvPr id="306" name="Google Shape;306;p41"/>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307" name="Google Shape;307;p41"/>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308" name="Google Shape;308;p41"/>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309" name="Google Shape;309;p41"/>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310" name="Google Shape;310;p41"/>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311" name="Google Shape;311;p41"/>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312" name="Google Shape;312;p41"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313"/>
        <p:cNvGrpSpPr/>
        <p:nvPr/>
      </p:nvGrpSpPr>
      <p:grpSpPr>
        <a:xfrm>
          <a:off x="0" y="0"/>
          <a:ext cx="0" cy="0"/>
          <a:chOff x="0" y="0"/>
          <a:chExt cx="0" cy="0"/>
        </a:xfrm>
      </p:grpSpPr>
      <p:pic>
        <p:nvPicPr>
          <p:cNvPr id="314" name="Google Shape;314;p42"/>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315" name="Google Shape;315;p42"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316" name="Google Shape;316;p42"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317" name="Google Shape;317;p42"/>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18" name="Google Shape;318;p42"/>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19" name="Google Shape;319;p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320" name="Google Shape;320;p42"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23" name="Google Shape;323;p43"/>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324"/>
        <p:cNvGrpSpPr/>
        <p:nvPr/>
      </p:nvGrpSpPr>
      <p:grpSpPr>
        <a:xfrm>
          <a:off x="0" y="0"/>
          <a:ext cx="0" cy="0"/>
          <a:chOff x="0" y="0"/>
          <a:chExt cx="0" cy="0"/>
        </a:xfrm>
      </p:grpSpPr>
      <p:sp>
        <p:nvSpPr>
          <p:cNvPr id="325" name="Google Shape;325;p44"/>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26" name="Google Shape;326;p44"/>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327"/>
        <p:cNvGrpSpPr/>
        <p:nvPr/>
      </p:nvGrpSpPr>
      <p:grpSpPr>
        <a:xfrm>
          <a:off x="0" y="0"/>
          <a:ext cx="0" cy="0"/>
          <a:chOff x="0" y="0"/>
          <a:chExt cx="0" cy="0"/>
        </a:xfrm>
      </p:grpSpPr>
      <p:pic>
        <p:nvPicPr>
          <p:cNvPr id="328" name="Google Shape;328;p45"/>
          <p:cNvPicPr preferRelativeResize="0"/>
          <p:nvPr/>
        </p:nvPicPr>
        <p:blipFill/>
        <p:spPr>
          <a:xfrm>
            <a:off x="1191" y="1193"/>
            <a:ext cx="1200" cy="1200"/>
          </a:xfrm>
          <a:prstGeom prst="rect">
            <a:avLst/>
          </a:prstGeom>
          <a:solidFill>
            <a:srgbClr val="FFFFFF"/>
          </a:solidFill>
          <a:ln>
            <a:noFill/>
          </a:ln>
        </p:spPr>
      </p:pic>
      <p:sp>
        <p:nvSpPr>
          <p:cNvPr id="329" name="Google Shape;329;p45"/>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330" name="Google Shape;330;p45"/>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31" name="Google Shape;331;p45"/>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32" name="Google Shape;332;p45"/>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Arial"/>
                <a:ea typeface="Arial"/>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33"/>
        <p:cNvGrpSpPr/>
        <p:nvPr/>
      </p:nvGrpSpPr>
      <p:grpSpPr>
        <a:xfrm>
          <a:off x="0" y="0"/>
          <a:ext cx="0" cy="0"/>
          <a:chOff x="0" y="0"/>
          <a:chExt cx="0" cy="0"/>
        </a:xfrm>
      </p:grpSpPr>
      <p:sp>
        <p:nvSpPr>
          <p:cNvPr id="334" name="Google Shape;334;p46"/>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35" name="Google Shape;335;p46"/>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36" name="Google Shape;336;p46"/>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337"/>
        <p:cNvGrpSpPr/>
        <p:nvPr/>
      </p:nvGrpSpPr>
      <p:grpSpPr>
        <a:xfrm>
          <a:off x="0" y="0"/>
          <a:ext cx="0" cy="0"/>
          <a:chOff x="0" y="0"/>
          <a:chExt cx="0" cy="0"/>
        </a:xfrm>
      </p:grpSpPr>
      <p:sp>
        <p:nvSpPr>
          <p:cNvPr id="338" name="Google Shape;338;p47"/>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342"/>
        <p:cNvGrpSpPr/>
        <p:nvPr/>
      </p:nvGrpSpPr>
      <p:grpSpPr>
        <a:xfrm>
          <a:off x="0" y="0"/>
          <a:ext cx="0" cy="0"/>
          <a:chOff x="0" y="0"/>
          <a:chExt cx="0" cy="0"/>
        </a:xfrm>
      </p:grpSpPr>
      <p:sp>
        <p:nvSpPr>
          <p:cNvPr id="343" name="Google Shape;343;p4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4" name="Google Shape;344;p4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
        <p:nvSpPr>
          <p:cNvPr id="345" name="Google Shape;345;p49"/>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346"/>
        <p:cNvGrpSpPr/>
        <p:nvPr/>
      </p:nvGrpSpPr>
      <p:grpSpPr>
        <a:xfrm>
          <a:off x="0" y="0"/>
          <a:ext cx="0" cy="0"/>
          <a:chOff x="0" y="0"/>
          <a:chExt cx="0" cy="0"/>
        </a:xfrm>
      </p:grpSpPr>
      <p:sp>
        <p:nvSpPr>
          <p:cNvPr id="347" name="Google Shape;347;p5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8" name="Google Shape;348;p50"/>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349" name="Google Shape;349;p5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50" name="Google Shape;350;p50" descr="pasted-image.pdf"/>
          <p:cNvPicPr preferRelativeResize="0"/>
          <p:nvPr/>
        </p:nvPicPr>
        <p:blipFill rotWithShape="1">
          <a:blip r:embed="rId3">
            <a:alphaModFix/>
          </a:blip>
          <a:srcRect/>
          <a:stretch/>
        </p:blipFill>
        <p:spPr>
          <a:xfrm>
            <a:off x="518325" y="441225"/>
            <a:ext cx="735159" cy="515316"/>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351"/>
        <p:cNvGrpSpPr/>
        <p:nvPr/>
      </p:nvGrpSpPr>
      <p:grpSpPr>
        <a:xfrm>
          <a:off x="0" y="0"/>
          <a:ext cx="0" cy="0"/>
          <a:chOff x="0" y="0"/>
          <a:chExt cx="0" cy="0"/>
        </a:xfrm>
      </p:grpSpPr>
      <p:sp>
        <p:nvSpPr>
          <p:cNvPr id="352" name="Google Shape;352;p51"/>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3" name="Google Shape;353;p51"/>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4" name="Google Shape;354;p51"/>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55" name="Google Shape;355;p5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34"/>
        <p:cNvGrpSpPr/>
        <p:nvPr/>
      </p:nvGrpSpPr>
      <p:grpSpPr>
        <a:xfrm>
          <a:off x="0" y="0"/>
          <a:ext cx="0" cy="0"/>
          <a:chOff x="0" y="0"/>
          <a:chExt cx="0" cy="0"/>
        </a:xfrm>
      </p:grpSpPr>
      <p:pic>
        <p:nvPicPr>
          <p:cNvPr id="35" name="Google Shape;35;p6"/>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36" name="Google Shape;36;p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37" name="Google Shape;37;p6"/>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8" name="Google Shape;38;p6"/>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pic>
        <p:nvPicPr>
          <p:cNvPr id="39" name="Google Shape;39;p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356"/>
        <p:cNvGrpSpPr/>
        <p:nvPr/>
      </p:nvGrpSpPr>
      <p:grpSpPr>
        <a:xfrm>
          <a:off x="0" y="0"/>
          <a:ext cx="0" cy="0"/>
          <a:chOff x="0" y="0"/>
          <a:chExt cx="0" cy="0"/>
        </a:xfrm>
      </p:grpSpPr>
      <p:sp>
        <p:nvSpPr>
          <p:cNvPr id="357" name="Google Shape;357;p52"/>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8" name="Google Shape;358;p52"/>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9" name="Google Shape;359;p52"/>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60" name="Google Shape;360;p52"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361"/>
        <p:cNvGrpSpPr/>
        <p:nvPr/>
      </p:nvGrpSpPr>
      <p:grpSpPr>
        <a:xfrm>
          <a:off x="0" y="0"/>
          <a:ext cx="0" cy="0"/>
          <a:chOff x="0" y="0"/>
          <a:chExt cx="0" cy="0"/>
        </a:xfrm>
      </p:grpSpPr>
      <p:sp>
        <p:nvSpPr>
          <p:cNvPr id="362" name="Google Shape;362;p53"/>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53"/>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364"/>
        <p:cNvGrpSpPr/>
        <p:nvPr/>
      </p:nvGrpSpPr>
      <p:grpSpPr>
        <a:xfrm>
          <a:off x="0" y="0"/>
          <a:ext cx="0" cy="0"/>
          <a:chOff x="0" y="0"/>
          <a:chExt cx="0" cy="0"/>
        </a:xfrm>
      </p:grpSpPr>
      <p:pic>
        <p:nvPicPr>
          <p:cNvPr id="365" name="Google Shape;365;p54"/>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66" name="Google Shape;366;p5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367"/>
        <p:cNvGrpSpPr/>
        <p:nvPr/>
      </p:nvGrpSpPr>
      <p:grpSpPr>
        <a:xfrm>
          <a:off x="0" y="0"/>
          <a:ext cx="0" cy="0"/>
          <a:chOff x="0" y="0"/>
          <a:chExt cx="0" cy="0"/>
        </a:xfrm>
      </p:grpSpPr>
      <p:pic>
        <p:nvPicPr>
          <p:cNvPr id="368" name="Google Shape;368;p55"/>
          <p:cNvPicPr preferRelativeResize="0"/>
          <p:nvPr/>
        </p:nvPicPr>
        <p:blipFill rotWithShape="1">
          <a:blip r:embed="rId2">
            <a:alphaModFix/>
          </a:blip>
          <a:srcRect/>
          <a:stretch/>
        </p:blipFill>
        <p:spPr>
          <a:xfrm>
            <a:off x="0" y="1368"/>
            <a:ext cx="9139235" cy="5140819"/>
          </a:xfrm>
          <a:prstGeom prst="rect">
            <a:avLst/>
          </a:prstGeom>
          <a:noFill/>
          <a:ln>
            <a:noFill/>
          </a:ln>
        </p:spPr>
      </p:pic>
      <p:pic>
        <p:nvPicPr>
          <p:cNvPr id="369" name="Google Shape;369;p55"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370"/>
        <p:cNvGrpSpPr/>
        <p:nvPr/>
      </p:nvGrpSpPr>
      <p:grpSpPr>
        <a:xfrm>
          <a:off x="0" y="0"/>
          <a:ext cx="0" cy="0"/>
          <a:chOff x="0" y="0"/>
          <a:chExt cx="0" cy="0"/>
        </a:xfrm>
      </p:grpSpPr>
      <p:pic>
        <p:nvPicPr>
          <p:cNvPr id="371" name="Google Shape;371;p56"/>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72" name="Google Shape;372;p5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373"/>
        <p:cNvGrpSpPr/>
        <p:nvPr/>
      </p:nvGrpSpPr>
      <p:grpSpPr>
        <a:xfrm>
          <a:off x="0" y="0"/>
          <a:ext cx="0" cy="0"/>
          <a:chOff x="0" y="0"/>
          <a:chExt cx="0" cy="0"/>
        </a:xfrm>
      </p:grpSpPr>
      <p:pic>
        <p:nvPicPr>
          <p:cNvPr id="374" name="Google Shape;374;p57"/>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375" name="Google Shape;375;p5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376"/>
        <p:cNvGrpSpPr/>
        <p:nvPr/>
      </p:nvGrpSpPr>
      <p:grpSpPr>
        <a:xfrm>
          <a:off x="0" y="0"/>
          <a:ext cx="0" cy="0"/>
          <a:chOff x="0" y="0"/>
          <a:chExt cx="0" cy="0"/>
        </a:xfrm>
      </p:grpSpPr>
      <p:pic>
        <p:nvPicPr>
          <p:cNvPr id="377" name="Google Shape;377;p58"/>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78" name="Google Shape;378;p58"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379"/>
        <p:cNvGrpSpPr/>
        <p:nvPr/>
      </p:nvGrpSpPr>
      <p:grpSpPr>
        <a:xfrm>
          <a:off x="0" y="0"/>
          <a:ext cx="0" cy="0"/>
          <a:chOff x="0" y="0"/>
          <a:chExt cx="0" cy="0"/>
        </a:xfrm>
      </p:grpSpPr>
      <p:pic>
        <p:nvPicPr>
          <p:cNvPr id="380" name="Google Shape;380;p59"/>
          <p:cNvPicPr preferRelativeResize="0"/>
          <p:nvPr/>
        </p:nvPicPr>
        <p:blipFill rotWithShape="1">
          <a:blip r:embed="rId2">
            <a:alphaModFix/>
          </a:blip>
          <a:srcRect/>
          <a:stretch/>
        </p:blipFill>
        <p:spPr>
          <a:xfrm flipH="1">
            <a:off x="4760" y="0"/>
            <a:ext cx="9141622" cy="5142162"/>
          </a:xfrm>
          <a:prstGeom prst="rect">
            <a:avLst/>
          </a:prstGeom>
          <a:noFill/>
          <a:ln>
            <a:noFill/>
          </a:ln>
        </p:spPr>
      </p:pic>
      <p:pic>
        <p:nvPicPr>
          <p:cNvPr id="381" name="Google Shape;381;p59"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382"/>
        <p:cNvGrpSpPr/>
        <p:nvPr/>
      </p:nvGrpSpPr>
      <p:grpSpPr>
        <a:xfrm>
          <a:off x="0" y="0"/>
          <a:ext cx="0" cy="0"/>
          <a:chOff x="0" y="0"/>
          <a:chExt cx="0" cy="0"/>
        </a:xfrm>
      </p:grpSpPr>
      <p:pic>
        <p:nvPicPr>
          <p:cNvPr id="383" name="Google Shape;383;p60"/>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84" name="Google Shape;384;p60"/>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385" name="Google Shape;385;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386" name="Google Shape;386;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387" name="Google Shape;387;p60"/>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pic>
        <p:nvPicPr>
          <p:cNvPr id="388" name="Google Shape;388;p60" descr="pasted-image.pdf"/>
          <p:cNvPicPr preferRelativeResize="0"/>
          <p:nvPr/>
        </p:nvPicPr>
        <p:blipFill rotWithShape="1">
          <a:blip r:embed="rId5">
            <a:alphaModFix/>
          </a:blip>
          <a:srcRect/>
          <a:stretch/>
        </p:blipFill>
        <p:spPr>
          <a:xfrm>
            <a:off x="8275084" y="424094"/>
            <a:ext cx="475724" cy="333467"/>
          </a:xfrm>
          <a:prstGeom prst="rect">
            <a:avLst/>
          </a:prstGeom>
          <a:noFill/>
          <a:ln>
            <a:noFill/>
          </a:ln>
        </p:spPr>
      </p:pic>
      <p:sp>
        <p:nvSpPr>
          <p:cNvPr id="389" name="Google Shape;389;p60"/>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390"/>
        <p:cNvGrpSpPr/>
        <p:nvPr/>
      </p:nvGrpSpPr>
      <p:grpSpPr>
        <a:xfrm>
          <a:off x="0" y="0"/>
          <a:ext cx="0" cy="0"/>
          <a:chOff x="0" y="0"/>
          <a:chExt cx="0" cy="0"/>
        </a:xfrm>
      </p:grpSpPr>
      <p:pic>
        <p:nvPicPr>
          <p:cNvPr id="391" name="Google Shape;391;p61"/>
          <p:cNvPicPr preferRelativeResize="0"/>
          <p:nvPr/>
        </p:nvPicPr>
        <p:blipFill rotWithShape="1">
          <a:blip r:embed="rId2">
            <a:alphaModFix/>
          </a:blip>
          <a:srcRect/>
          <a:stretch/>
        </p:blipFill>
        <p:spPr>
          <a:xfrm>
            <a:off x="3" y="12582"/>
            <a:ext cx="9139228" cy="5140819"/>
          </a:xfrm>
          <a:prstGeom prst="rect">
            <a:avLst/>
          </a:prstGeom>
          <a:solidFill>
            <a:srgbClr val="032E61"/>
          </a:solidFill>
          <a:ln>
            <a:noFill/>
          </a:ln>
          <a:effectLst>
            <a:outerShdw blurRad="50800" dist="12700" dir="16200000" rotWithShape="0">
              <a:srgbClr val="000000">
                <a:alpha val="28630"/>
              </a:srgbClr>
            </a:outerShdw>
          </a:effectLst>
        </p:spPr>
      </p:pic>
      <p:pic>
        <p:nvPicPr>
          <p:cNvPr id="392" name="Google Shape;392;p61"/>
          <p:cNvPicPr preferRelativeResize="0"/>
          <p:nvPr/>
        </p:nvPicPr>
        <p:blipFill rotWithShape="1">
          <a:blip r:embed="rId3">
            <a:alphaModFix/>
          </a:blip>
          <a:srcRect/>
          <a:stretch/>
        </p:blipFill>
        <p:spPr>
          <a:xfrm rot="119999" flipH="1">
            <a:off x="160324" y="3171898"/>
            <a:ext cx="1166610" cy="1498772"/>
          </a:xfrm>
          <a:prstGeom prst="rect">
            <a:avLst/>
          </a:prstGeom>
          <a:noFill/>
          <a:ln>
            <a:noFill/>
          </a:ln>
        </p:spPr>
      </p:pic>
      <p:pic>
        <p:nvPicPr>
          <p:cNvPr id="393" name="Google Shape;393;p61"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40"/>
        <p:cNvGrpSpPr/>
        <p:nvPr/>
      </p:nvGrpSpPr>
      <p:grpSpPr>
        <a:xfrm>
          <a:off x="0" y="0"/>
          <a:ext cx="0" cy="0"/>
          <a:chOff x="0" y="0"/>
          <a:chExt cx="0" cy="0"/>
        </a:xfrm>
      </p:grpSpPr>
      <p:pic>
        <p:nvPicPr>
          <p:cNvPr id="41" name="Google Shape;41;p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42" name="Google Shape;42;p7"/>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3" name="Google Shape;43;p7"/>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44" name="Google Shape;44;p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394"/>
        <p:cNvGrpSpPr/>
        <p:nvPr/>
      </p:nvGrpSpPr>
      <p:grpSpPr>
        <a:xfrm>
          <a:off x="0" y="0"/>
          <a:ext cx="0" cy="0"/>
          <a:chOff x="0" y="0"/>
          <a:chExt cx="0" cy="0"/>
        </a:xfrm>
      </p:grpSpPr>
      <p:pic>
        <p:nvPicPr>
          <p:cNvPr id="395" name="Google Shape;395;p62"/>
          <p:cNvPicPr preferRelativeResize="0"/>
          <p:nvPr/>
        </p:nvPicPr>
        <p:blipFill rotWithShape="1">
          <a:blip r:embed="rId2">
            <a:alphaModFix/>
          </a:blip>
          <a:srcRect/>
          <a:stretch/>
        </p:blipFill>
        <p:spPr>
          <a:xfrm>
            <a:off x="0" y="1340"/>
            <a:ext cx="9139235" cy="5140819"/>
          </a:xfrm>
          <a:prstGeom prst="rect">
            <a:avLst/>
          </a:prstGeom>
          <a:noFill/>
          <a:ln>
            <a:noFill/>
          </a:ln>
        </p:spPr>
      </p:pic>
      <p:pic>
        <p:nvPicPr>
          <p:cNvPr id="396" name="Google Shape;396;p62"/>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397" name="Google Shape;397;p62"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398"/>
        <p:cNvGrpSpPr/>
        <p:nvPr/>
      </p:nvGrpSpPr>
      <p:grpSpPr>
        <a:xfrm>
          <a:off x="0" y="0"/>
          <a:ext cx="0" cy="0"/>
          <a:chOff x="0" y="0"/>
          <a:chExt cx="0" cy="0"/>
        </a:xfrm>
      </p:grpSpPr>
      <p:pic>
        <p:nvPicPr>
          <p:cNvPr id="399" name="Google Shape;399;p63"/>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400" name="Google Shape;400;p63"/>
          <p:cNvPicPr preferRelativeResize="0"/>
          <p:nvPr/>
        </p:nvPicPr>
        <p:blipFill rotWithShape="1">
          <a:blip r:embed="rId3">
            <a:alphaModFix/>
          </a:blip>
          <a:srcRect/>
          <a:stretch/>
        </p:blipFill>
        <p:spPr>
          <a:xfrm flipH="1">
            <a:off x="584721" y="3957789"/>
            <a:ext cx="2217875" cy="1201349"/>
          </a:xfrm>
          <a:prstGeom prst="rect">
            <a:avLst/>
          </a:prstGeom>
          <a:noFill/>
          <a:ln>
            <a:noFill/>
          </a:ln>
        </p:spPr>
      </p:pic>
      <p:pic>
        <p:nvPicPr>
          <p:cNvPr id="401" name="Google Shape;401;p63"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402"/>
        <p:cNvGrpSpPr/>
        <p:nvPr/>
      </p:nvGrpSpPr>
      <p:grpSpPr>
        <a:xfrm>
          <a:off x="0" y="0"/>
          <a:ext cx="0" cy="0"/>
          <a:chOff x="0" y="0"/>
          <a:chExt cx="0" cy="0"/>
        </a:xfrm>
      </p:grpSpPr>
      <p:pic>
        <p:nvPicPr>
          <p:cNvPr id="403" name="Google Shape;403;p64"/>
          <p:cNvPicPr preferRelativeResize="0"/>
          <p:nvPr/>
        </p:nvPicPr>
        <p:blipFill rotWithShape="1">
          <a:blip r:embed="rId2">
            <a:alphaModFix/>
          </a:blip>
          <a:srcRect/>
          <a:stretch/>
        </p:blipFill>
        <p:spPr>
          <a:xfrm>
            <a:off x="0" y="674"/>
            <a:ext cx="9139238" cy="5140822"/>
          </a:xfrm>
          <a:prstGeom prst="rect">
            <a:avLst/>
          </a:prstGeom>
          <a:noFill/>
          <a:ln>
            <a:noFill/>
          </a:ln>
        </p:spPr>
      </p:pic>
      <p:pic>
        <p:nvPicPr>
          <p:cNvPr id="404" name="Google Shape;404;p6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405"/>
        <p:cNvGrpSpPr/>
        <p:nvPr/>
      </p:nvGrpSpPr>
      <p:grpSpPr>
        <a:xfrm>
          <a:off x="0" y="0"/>
          <a:ext cx="0" cy="0"/>
          <a:chOff x="0" y="0"/>
          <a:chExt cx="0" cy="0"/>
        </a:xfrm>
      </p:grpSpPr>
      <p:pic>
        <p:nvPicPr>
          <p:cNvPr id="406" name="Google Shape;406;p65"/>
          <p:cNvPicPr preferRelativeResize="0"/>
          <p:nvPr/>
        </p:nvPicPr>
        <p:blipFill rotWithShape="1">
          <a:blip r:embed="rId2">
            <a:alphaModFix/>
          </a:blip>
          <a:srcRect/>
          <a:stretch/>
        </p:blipFill>
        <p:spPr>
          <a:xfrm>
            <a:off x="0" y="670"/>
            <a:ext cx="9139235" cy="514081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407"/>
        <p:cNvGrpSpPr/>
        <p:nvPr/>
      </p:nvGrpSpPr>
      <p:grpSpPr>
        <a:xfrm>
          <a:off x="0" y="0"/>
          <a:ext cx="0" cy="0"/>
          <a:chOff x="0" y="0"/>
          <a:chExt cx="0" cy="0"/>
        </a:xfrm>
      </p:grpSpPr>
      <p:pic>
        <p:nvPicPr>
          <p:cNvPr id="408" name="Google Shape;408;p66"/>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409" name="Google Shape;409;p6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410"/>
        <p:cNvGrpSpPr/>
        <p:nvPr/>
      </p:nvGrpSpPr>
      <p:grpSpPr>
        <a:xfrm>
          <a:off x="0" y="0"/>
          <a:ext cx="0" cy="0"/>
          <a:chOff x="0" y="0"/>
          <a:chExt cx="0" cy="0"/>
        </a:xfrm>
      </p:grpSpPr>
      <p:pic>
        <p:nvPicPr>
          <p:cNvPr id="411" name="Google Shape;411;p67"/>
          <p:cNvPicPr preferRelativeResize="0"/>
          <p:nvPr/>
        </p:nvPicPr>
        <p:blipFill rotWithShape="1">
          <a:blip r:embed="rId2">
            <a:alphaModFix amt="78000"/>
          </a:blip>
          <a:srcRect/>
          <a:stretch/>
        </p:blipFill>
        <p:spPr>
          <a:xfrm>
            <a:off x="3" y="12582"/>
            <a:ext cx="9139228" cy="5140819"/>
          </a:xfrm>
          <a:prstGeom prst="rect">
            <a:avLst/>
          </a:prstGeom>
          <a:noFill/>
          <a:ln>
            <a:noFill/>
          </a:ln>
        </p:spPr>
      </p:pic>
      <p:pic>
        <p:nvPicPr>
          <p:cNvPr id="412" name="Google Shape;412;p6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413"/>
        <p:cNvGrpSpPr/>
        <p:nvPr/>
      </p:nvGrpSpPr>
      <p:grpSpPr>
        <a:xfrm>
          <a:off x="0" y="0"/>
          <a:ext cx="0" cy="0"/>
          <a:chOff x="0" y="0"/>
          <a:chExt cx="0" cy="0"/>
        </a:xfrm>
      </p:grpSpPr>
      <p:pic>
        <p:nvPicPr>
          <p:cNvPr id="414" name="Google Shape;414;p68"/>
          <p:cNvPicPr preferRelativeResize="0"/>
          <p:nvPr/>
        </p:nvPicPr>
        <p:blipFill rotWithShape="1">
          <a:blip r:embed="rId2">
            <a:alphaModFix/>
          </a:blip>
          <a:srcRect/>
          <a:stretch/>
        </p:blipFill>
        <p:spPr>
          <a:xfrm>
            <a:off x="-1" y="670"/>
            <a:ext cx="9139238" cy="5140822"/>
          </a:xfrm>
          <a:prstGeom prst="rect">
            <a:avLst/>
          </a:prstGeom>
          <a:noFill/>
          <a:ln>
            <a:noFill/>
          </a:ln>
        </p:spPr>
      </p:pic>
      <p:pic>
        <p:nvPicPr>
          <p:cNvPr id="415" name="Google Shape;415;p68"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416"/>
        <p:cNvGrpSpPr/>
        <p:nvPr/>
      </p:nvGrpSpPr>
      <p:grpSpPr>
        <a:xfrm>
          <a:off x="0" y="0"/>
          <a:ext cx="0" cy="0"/>
          <a:chOff x="0" y="0"/>
          <a:chExt cx="0" cy="0"/>
        </a:xfrm>
      </p:grpSpPr>
      <p:pic>
        <p:nvPicPr>
          <p:cNvPr id="417" name="Google Shape;417;p69"/>
          <p:cNvPicPr preferRelativeResize="0"/>
          <p:nvPr/>
        </p:nvPicPr>
        <p:blipFill rotWithShape="1">
          <a:blip r:embed="rId2">
            <a:alphaModFix/>
          </a:blip>
          <a:srcRect/>
          <a:stretch/>
        </p:blipFill>
        <p:spPr>
          <a:xfrm>
            <a:off x="-1" y="670"/>
            <a:ext cx="9139238" cy="5140822"/>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418"/>
        <p:cNvGrpSpPr/>
        <p:nvPr/>
      </p:nvGrpSpPr>
      <p:grpSpPr>
        <a:xfrm>
          <a:off x="0" y="0"/>
          <a:ext cx="0" cy="0"/>
          <a:chOff x="0" y="0"/>
          <a:chExt cx="0" cy="0"/>
        </a:xfrm>
      </p:grpSpPr>
      <p:pic>
        <p:nvPicPr>
          <p:cNvPr id="419" name="Google Shape;419;p70"/>
          <p:cNvPicPr preferRelativeResize="0"/>
          <p:nvPr/>
        </p:nvPicPr>
        <p:blipFill rotWithShape="1">
          <a:blip r:embed="rId2">
            <a:alphaModFix/>
          </a:blip>
          <a:srcRect/>
          <a:stretch/>
        </p:blipFill>
        <p:spPr>
          <a:xfrm>
            <a:off x="3" y="671"/>
            <a:ext cx="9139222" cy="5140813"/>
          </a:xfrm>
          <a:prstGeom prst="rect">
            <a:avLst/>
          </a:prstGeom>
          <a:noFill/>
          <a:ln>
            <a:noFill/>
          </a:ln>
        </p:spPr>
      </p:pic>
      <p:pic>
        <p:nvPicPr>
          <p:cNvPr id="420" name="Google Shape;420;p70"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421"/>
        <p:cNvGrpSpPr/>
        <p:nvPr/>
      </p:nvGrpSpPr>
      <p:grpSpPr>
        <a:xfrm>
          <a:off x="0" y="0"/>
          <a:ext cx="0" cy="0"/>
          <a:chOff x="0" y="0"/>
          <a:chExt cx="0" cy="0"/>
        </a:xfrm>
      </p:grpSpPr>
      <p:pic>
        <p:nvPicPr>
          <p:cNvPr id="422" name="Google Shape;422;p71"/>
          <p:cNvPicPr preferRelativeResize="0"/>
          <p:nvPr/>
        </p:nvPicPr>
        <p:blipFill rotWithShape="1">
          <a:blip r:embed="rId2">
            <a:alphaModFix/>
          </a:blip>
          <a:srcRect/>
          <a:stretch/>
        </p:blipFill>
        <p:spPr>
          <a:xfrm>
            <a:off x="-37547" y="-23569"/>
            <a:ext cx="9199730" cy="5174853"/>
          </a:xfrm>
          <a:prstGeom prst="rect">
            <a:avLst/>
          </a:prstGeom>
          <a:noFill/>
          <a:ln>
            <a:noFill/>
          </a:ln>
        </p:spPr>
      </p:pic>
      <p:pic>
        <p:nvPicPr>
          <p:cNvPr id="423" name="Google Shape;423;p71"/>
          <p:cNvPicPr preferRelativeResize="0"/>
          <p:nvPr/>
        </p:nvPicPr>
        <p:blipFill rotWithShape="1">
          <a:blip r:embed="rId3">
            <a:alphaModFix/>
          </a:blip>
          <a:srcRect/>
          <a:stretch/>
        </p:blipFill>
        <p:spPr>
          <a:xfrm>
            <a:off x="2682951" y="741218"/>
            <a:ext cx="3776131" cy="86222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45"/>
        <p:cNvGrpSpPr/>
        <p:nvPr/>
      </p:nvGrpSpPr>
      <p:grpSpPr>
        <a:xfrm>
          <a:off x="0" y="0"/>
          <a:ext cx="0" cy="0"/>
          <a:chOff x="0" y="0"/>
          <a:chExt cx="0" cy="0"/>
        </a:xfrm>
      </p:grpSpPr>
      <p:pic>
        <p:nvPicPr>
          <p:cNvPr id="46" name="Google Shape;46;p8"/>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47" name="Google Shape;47;p8"/>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8" name="Google Shape;48;p8"/>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49" name="Google Shape;49;p8"/>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0" name="Google Shape;50;p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424"/>
        <p:cNvGrpSpPr/>
        <p:nvPr/>
      </p:nvGrpSpPr>
      <p:grpSpPr>
        <a:xfrm>
          <a:off x="0" y="0"/>
          <a:ext cx="0" cy="0"/>
          <a:chOff x="0" y="0"/>
          <a:chExt cx="0" cy="0"/>
        </a:xfrm>
      </p:grpSpPr>
      <p:pic>
        <p:nvPicPr>
          <p:cNvPr id="425" name="Google Shape;425;p72"/>
          <p:cNvPicPr preferRelativeResize="0"/>
          <p:nvPr/>
        </p:nvPicPr>
        <p:blipFill rotWithShape="1">
          <a:blip r:embed="rId2">
            <a:alphaModFix/>
          </a:blip>
          <a:srcRect/>
          <a:stretch/>
        </p:blipFill>
        <p:spPr>
          <a:xfrm>
            <a:off x="0" y="0"/>
            <a:ext cx="9139238" cy="5140822"/>
          </a:xfrm>
          <a:prstGeom prst="rect">
            <a:avLst/>
          </a:prstGeom>
          <a:noFill/>
          <a:ln>
            <a:noFill/>
          </a:ln>
        </p:spPr>
      </p:pic>
      <p:pic>
        <p:nvPicPr>
          <p:cNvPr id="426" name="Google Shape;426;p72"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grpSp>
        <p:nvGrpSpPr>
          <p:cNvPr id="427" name="Google Shape;427;p72"/>
          <p:cNvGrpSpPr/>
          <p:nvPr/>
        </p:nvGrpSpPr>
        <p:grpSpPr>
          <a:xfrm>
            <a:off x="547395" y="3801588"/>
            <a:ext cx="1629703" cy="1660293"/>
            <a:chOff x="1028459" y="5082988"/>
            <a:chExt cx="1928871" cy="1965542"/>
          </a:xfrm>
        </p:grpSpPr>
        <p:pic>
          <p:nvPicPr>
            <p:cNvPr id="428" name="Google Shape;428;p72"/>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29" name="Google Shape;429;p72"/>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30" name="Google Shape;430;p72"/>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431" name="Google Shape;431;p72"/>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2" name="Google Shape;432;p72"/>
          <p:cNvPicPr preferRelativeResize="0"/>
          <p:nvPr/>
        </p:nvPicPr>
        <p:blipFill rotWithShape="1">
          <a:blip r:embed="rId6">
            <a:alphaModFix/>
          </a:blip>
          <a:srcRect/>
          <a:stretch/>
        </p:blipFill>
        <p:spPr>
          <a:xfrm>
            <a:off x="2013075" y="4176296"/>
            <a:ext cx="512914" cy="691317"/>
          </a:xfrm>
          <a:prstGeom prst="rect">
            <a:avLst/>
          </a:prstGeom>
          <a:noFill/>
          <a:ln>
            <a:noFill/>
          </a:ln>
        </p:spPr>
      </p:pic>
      <p:pic>
        <p:nvPicPr>
          <p:cNvPr id="433" name="Google Shape;433;p72"/>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34" name="Google Shape;434;p72" descr="Cloud-the-Goat---Grazing.png"/>
          <p:cNvPicPr preferRelativeResize="0"/>
          <p:nvPr/>
        </p:nvPicPr>
        <p:blipFill rotWithShape="1">
          <a:blip r:embed="rId7">
            <a:alphaModFix/>
          </a:blip>
          <a:srcRect/>
          <a:stretch/>
        </p:blipFill>
        <p:spPr>
          <a:xfrm flipH="1">
            <a:off x="369120" y="4275912"/>
            <a:ext cx="345324" cy="279050"/>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435"/>
        <p:cNvGrpSpPr/>
        <p:nvPr/>
      </p:nvGrpSpPr>
      <p:grpSpPr>
        <a:xfrm>
          <a:off x="0" y="0"/>
          <a:ext cx="0" cy="0"/>
          <a:chOff x="0" y="0"/>
          <a:chExt cx="0" cy="0"/>
        </a:xfrm>
      </p:grpSpPr>
      <p:pic>
        <p:nvPicPr>
          <p:cNvPr id="436" name="Google Shape;436;p73"/>
          <p:cNvPicPr preferRelativeResize="0"/>
          <p:nvPr/>
        </p:nvPicPr>
        <p:blipFill rotWithShape="1">
          <a:blip r:embed="rId2">
            <a:alphaModFix/>
          </a:blip>
          <a:srcRect/>
          <a:stretch/>
        </p:blipFill>
        <p:spPr>
          <a:xfrm>
            <a:off x="0" y="670"/>
            <a:ext cx="9139236" cy="5140820"/>
          </a:xfrm>
          <a:prstGeom prst="rect">
            <a:avLst/>
          </a:prstGeom>
          <a:noFill/>
          <a:ln>
            <a:noFill/>
          </a:ln>
        </p:spPr>
      </p:pic>
      <p:pic>
        <p:nvPicPr>
          <p:cNvPr id="437" name="Google Shape;437;p73"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pic>
        <p:nvPicPr>
          <p:cNvPr id="438" name="Google Shape;438;p73"/>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9" name="Google Shape;439;p73"/>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40" name="Google Shape;440;p73"/>
          <p:cNvPicPr preferRelativeResize="0"/>
          <p:nvPr/>
        </p:nvPicPr>
        <p:blipFill rotWithShape="1">
          <a:blip r:embed="rId5">
            <a:alphaModFix/>
          </a:blip>
          <a:srcRect/>
          <a:stretch/>
        </p:blipFill>
        <p:spPr>
          <a:xfrm>
            <a:off x="2013075" y="4176296"/>
            <a:ext cx="512914" cy="691317"/>
          </a:xfrm>
          <a:prstGeom prst="rect">
            <a:avLst/>
          </a:prstGeom>
          <a:noFill/>
          <a:ln>
            <a:noFill/>
          </a:ln>
        </p:spPr>
      </p:pic>
      <p:pic>
        <p:nvPicPr>
          <p:cNvPr id="441" name="Google Shape;441;p73" descr="Cloud-the-Goat---Grazing.png"/>
          <p:cNvPicPr preferRelativeResize="0"/>
          <p:nvPr/>
        </p:nvPicPr>
        <p:blipFill rotWithShape="1">
          <a:blip r:embed="rId6">
            <a:alphaModFix/>
          </a:blip>
          <a:srcRect/>
          <a:stretch/>
        </p:blipFill>
        <p:spPr>
          <a:xfrm flipH="1">
            <a:off x="369120" y="4275912"/>
            <a:ext cx="345324" cy="279050"/>
          </a:xfrm>
          <a:prstGeom prst="rect">
            <a:avLst/>
          </a:prstGeom>
          <a:noFill/>
          <a:ln>
            <a:noFill/>
          </a:ln>
        </p:spPr>
      </p:pic>
      <p:grpSp>
        <p:nvGrpSpPr>
          <p:cNvPr id="442" name="Google Shape;442;p73"/>
          <p:cNvGrpSpPr/>
          <p:nvPr/>
        </p:nvGrpSpPr>
        <p:grpSpPr>
          <a:xfrm>
            <a:off x="547395" y="3801588"/>
            <a:ext cx="1629703" cy="1660293"/>
            <a:chOff x="1028459" y="5082988"/>
            <a:chExt cx="1928871" cy="1965542"/>
          </a:xfrm>
        </p:grpSpPr>
        <p:pic>
          <p:nvPicPr>
            <p:cNvPr id="443" name="Google Shape;443;p73"/>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44" name="Google Shape;444;p73"/>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45" name="Google Shape;445;p73"/>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446"/>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447"/>
        <p:cNvGrpSpPr/>
        <p:nvPr/>
      </p:nvGrpSpPr>
      <p:grpSpPr>
        <a:xfrm>
          <a:off x="0" y="0"/>
          <a:ext cx="0" cy="0"/>
          <a:chOff x="0" y="0"/>
          <a:chExt cx="0" cy="0"/>
        </a:xfrm>
      </p:grpSpPr>
      <p:sp>
        <p:nvSpPr>
          <p:cNvPr id="448" name="Google Shape;448;p75"/>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Roboto Light"/>
                <a:ea typeface="Roboto Light"/>
                <a:cs typeface="Roboto Light"/>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
        <p:nvSpPr>
          <p:cNvPr id="449" name="Google Shape;449;p75"/>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Roboto"/>
                <a:ea typeface="Roboto"/>
                <a:cs typeface="Roboto"/>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450"/>
        <p:cNvGrpSpPr/>
        <p:nvPr/>
      </p:nvGrpSpPr>
      <p:grpSpPr>
        <a:xfrm>
          <a:off x="0" y="0"/>
          <a:ext cx="0" cy="0"/>
          <a:chOff x="0" y="0"/>
          <a:chExt cx="0" cy="0"/>
        </a:xfrm>
      </p:grpSpPr>
      <p:sp>
        <p:nvSpPr>
          <p:cNvPr id="451" name="Google Shape;451;p76"/>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452" name="Google Shape;452;p76"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453"/>
        <p:cNvGrpSpPr/>
        <p:nvPr/>
      </p:nvGrpSpPr>
      <p:grpSpPr>
        <a:xfrm>
          <a:off x="0" y="0"/>
          <a:ext cx="0" cy="0"/>
          <a:chOff x="0" y="0"/>
          <a:chExt cx="0" cy="0"/>
        </a:xfrm>
      </p:grpSpPr>
      <p:sp>
        <p:nvSpPr>
          <p:cNvPr id="454" name="Google Shape;454;p77"/>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7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456" name="Google Shape;456;p77"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457"/>
        <p:cNvGrpSpPr/>
        <p:nvPr/>
      </p:nvGrpSpPr>
      <p:grpSpPr>
        <a:xfrm>
          <a:off x="0" y="0"/>
          <a:ext cx="0" cy="0"/>
          <a:chOff x="0" y="0"/>
          <a:chExt cx="0" cy="0"/>
        </a:xfrm>
      </p:grpSpPr>
      <p:sp>
        <p:nvSpPr>
          <p:cNvPr id="458" name="Google Shape;458;p78"/>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78"/>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460"/>
        <p:cNvGrpSpPr/>
        <p:nvPr/>
      </p:nvGrpSpPr>
      <p:grpSpPr>
        <a:xfrm>
          <a:off x="0" y="0"/>
          <a:ext cx="0" cy="0"/>
          <a:chOff x="0" y="0"/>
          <a:chExt cx="0" cy="0"/>
        </a:xfrm>
      </p:grpSpPr>
      <p:sp>
        <p:nvSpPr>
          <p:cNvPr id="461" name="Google Shape;461;p79"/>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79"/>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463" name="Google Shape;463;p7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464"/>
        <p:cNvGrpSpPr/>
        <p:nvPr/>
      </p:nvGrpSpPr>
      <p:grpSpPr>
        <a:xfrm>
          <a:off x="0" y="0"/>
          <a:ext cx="0" cy="0"/>
          <a:chOff x="0" y="0"/>
          <a:chExt cx="0" cy="0"/>
        </a:xfrm>
      </p:grpSpPr>
      <p:sp>
        <p:nvSpPr>
          <p:cNvPr id="465" name="Google Shape;465;p80"/>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8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467" name="Google Shape;467;p80"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468"/>
        <p:cNvGrpSpPr/>
        <p:nvPr/>
      </p:nvGrpSpPr>
      <p:grpSpPr>
        <a:xfrm>
          <a:off x="0" y="0"/>
          <a:ext cx="0" cy="0"/>
          <a:chOff x="0" y="0"/>
          <a:chExt cx="0" cy="0"/>
        </a:xfrm>
      </p:grpSpPr>
      <p:pic>
        <p:nvPicPr>
          <p:cNvPr id="469" name="Google Shape;469;p81"/>
          <p:cNvPicPr preferRelativeResize="0"/>
          <p:nvPr/>
        </p:nvPicPr>
        <p:blipFill rotWithShape="1">
          <a:blip r:embed="rId2">
            <a:alphaModFix/>
          </a:blip>
          <a:srcRect/>
          <a:stretch/>
        </p:blipFill>
        <p:spPr>
          <a:xfrm>
            <a:off x="0" y="0"/>
            <a:ext cx="9141622" cy="5142162"/>
          </a:xfrm>
          <a:prstGeom prst="rect">
            <a:avLst/>
          </a:prstGeom>
          <a:noFill/>
          <a:ln>
            <a:noFill/>
          </a:ln>
        </p:spPr>
      </p:pic>
      <p:pic>
        <p:nvPicPr>
          <p:cNvPr id="470" name="Google Shape;470;p81"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pic>
        <p:nvPicPr>
          <p:cNvPr id="471" name="Google Shape;471;p8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51"/>
        <p:cNvGrpSpPr/>
        <p:nvPr/>
      </p:nvGrpSpPr>
      <p:grpSpPr>
        <a:xfrm>
          <a:off x="0" y="0"/>
          <a:ext cx="0" cy="0"/>
          <a:chOff x="0" y="0"/>
          <a:chExt cx="0" cy="0"/>
        </a:xfrm>
      </p:grpSpPr>
      <p:pic>
        <p:nvPicPr>
          <p:cNvPr id="52" name="Google Shape;52;p9"/>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53" name="Google Shape;53;p9"/>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4" name="Google Shape;54;p9"/>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5" name="Google Shape;55;p9"/>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 name="Google Shape;56;p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72"/>
        <p:cNvGrpSpPr/>
        <p:nvPr/>
      </p:nvGrpSpPr>
      <p:grpSpPr>
        <a:xfrm>
          <a:off x="0" y="0"/>
          <a:ext cx="0" cy="0"/>
          <a:chOff x="0" y="0"/>
          <a:chExt cx="0" cy="0"/>
        </a:xfrm>
      </p:grpSpPr>
      <p:pic>
        <p:nvPicPr>
          <p:cNvPr id="473" name="Google Shape;473;p82"/>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74" name="Google Shape;474;p82"/>
          <p:cNvGrpSpPr/>
          <p:nvPr/>
        </p:nvGrpSpPr>
        <p:grpSpPr>
          <a:xfrm>
            <a:off x="1920065" y="4125666"/>
            <a:ext cx="621097" cy="881631"/>
            <a:chOff x="723336" y="4484318"/>
            <a:chExt cx="1333398" cy="1893131"/>
          </a:xfrm>
        </p:grpSpPr>
        <p:pic>
          <p:nvPicPr>
            <p:cNvPr id="475" name="Google Shape;475;p82"/>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76" name="Google Shape;476;p82"/>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77" name="Google Shape;477;p82"/>
          <p:cNvGrpSpPr/>
          <p:nvPr/>
        </p:nvGrpSpPr>
        <p:grpSpPr>
          <a:xfrm>
            <a:off x="1837" y="3344224"/>
            <a:ext cx="1378443" cy="1604720"/>
            <a:chOff x="1082246" y="4738045"/>
            <a:chExt cx="1890350" cy="2201262"/>
          </a:xfrm>
        </p:grpSpPr>
        <p:pic>
          <p:nvPicPr>
            <p:cNvPr id="478" name="Google Shape;478;p82"/>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79" name="Google Shape;479;p82"/>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80" name="Google Shape;480;p82"/>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81" name="Google Shape;481;p82"/>
          <p:cNvGrpSpPr/>
          <p:nvPr/>
        </p:nvGrpSpPr>
        <p:grpSpPr>
          <a:xfrm>
            <a:off x="1087090" y="4031404"/>
            <a:ext cx="1000315" cy="952081"/>
            <a:chOff x="2666809" y="5395728"/>
            <a:chExt cx="1333398" cy="1269442"/>
          </a:xfrm>
        </p:grpSpPr>
        <p:pic>
          <p:nvPicPr>
            <p:cNvPr id="482" name="Google Shape;482;p82"/>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83" name="Google Shape;483;p82"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484" name="Google Shape;484;p82"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pic>
        <p:nvPicPr>
          <p:cNvPr id="485" name="Google Shape;485;p82"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486"/>
        <p:cNvGrpSpPr/>
        <p:nvPr/>
      </p:nvGrpSpPr>
      <p:grpSpPr>
        <a:xfrm>
          <a:off x="0" y="0"/>
          <a:ext cx="0" cy="0"/>
          <a:chOff x="0" y="0"/>
          <a:chExt cx="0" cy="0"/>
        </a:xfrm>
      </p:grpSpPr>
      <p:pic>
        <p:nvPicPr>
          <p:cNvPr id="487" name="Google Shape;487;p83"/>
          <p:cNvPicPr preferRelativeResize="0"/>
          <p:nvPr/>
        </p:nvPicPr>
        <p:blipFill rotWithShape="1">
          <a:blip r:embed="rId2">
            <a:alphaModFix/>
          </a:blip>
          <a:srcRect/>
          <a:stretch/>
        </p:blipFill>
        <p:spPr>
          <a:xfrm>
            <a:off x="0" y="0"/>
            <a:ext cx="9141622" cy="5142162"/>
          </a:xfrm>
          <a:prstGeom prst="rect">
            <a:avLst/>
          </a:prstGeom>
          <a:noFill/>
          <a:ln>
            <a:noFill/>
          </a:ln>
        </p:spPr>
      </p:pic>
      <p:grpSp>
        <p:nvGrpSpPr>
          <p:cNvPr id="488" name="Google Shape;488;p83"/>
          <p:cNvGrpSpPr/>
          <p:nvPr/>
        </p:nvGrpSpPr>
        <p:grpSpPr>
          <a:xfrm>
            <a:off x="976536" y="3526102"/>
            <a:ext cx="1418141" cy="1650947"/>
            <a:chOff x="1082246" y="4738045"/>
            <a:chExt cx="1890350" cy="2201262"/>
          </a:xfrm>
        </p:grpSpPr>
        <p:pic>
          <p:nvPicPr>
            <p:cNvPr id="489" name="Google Shape;489;p83"/>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0" name="Google Shape;490;p83"/>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491" name="Google Shape;491;p83"/>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2" name="Google Shape;492;p83"/>
          <p:cNvGrpSpPr/>
          <p:nvPr/>
        </p:nvGrpSpPr>
        <p:grpSpPr>
          <a:xfrm>
            <a:off x="2621696" y="3790418"/>
            <a:ext cx="1000315" cy="952081"/>
            <a:chOff x="2666809" y="5395728"/>
            <a:chExt cx="1333398" cy="1269442"/>
          </a:xfrm>
        </p:grpSpPr>
        <p:pic>
          <p:nvPicPr>
            <p:cNvPr id="493" name="Google Shape;493;p83"/>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94" name="Google Shape;494;p83"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495" name="Google Shape;495;p83" descr="pasted-image.pdf"/>
          <p:cNvPicPr preferRelativeResize="0"/>
          <p:nvPr/>
        </p:nvPicPr>
        <p:blipFill rotWithShape="1">
          <a:blip r:embed="rId6">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496"/>
        <p:cNvGrpSpPr/>
        <p:nvPr/>
      </p:nvGrpSpPr>
      <p:grpSpPr>
        <a:xfrm>
          <a:off x="0" y="0"/>
          <a:ext cx="0" cy="0"/>
          <a:chOff x="0" y="0"/>
          <a:chExt cx="0" cy="0"/>
        </a:xfrm>
      </p:grpSpPr>
      <p:pic>
        <p:nvPicPr>
          <p:cNvPr id="497" name="Google Shape;497;p84"/>
          <p:cNvPicPr preferRelativeResize="0"/>
          <p:nvPr/>
        </p:nvPicPr>
        <p:blipFill rotWithShape="1">
          <a:blip r:embed="rId2">
            <a:alphaModFix/>
          </a:blip>
          <a:srcRect/>
          <a:stretch/>
        </p:blipFill>
        <p:spPr>
          <a:xfrm>
            <a:off x="1" y="670"/>
            <a:ext cx="9139235" cy="5140819"/>
          </a:xfrm>
          <a:prstGeom prst="rect">
            <a:avLst/>
          </a:prstGeom>
          <a:noFill/>
          <a:ln>
            <a:noFill/>
          </a:ln>
        </p:spPr>
      </p:pic>
      <p:pic>
        <p:nvPicPr>
          <p:cNvPr id="498" name="Google Shape;498;p84"/>
          <p:cNvPicPr preferRelativeResize="0"/>
          <p:nvPr/>
        </p:nvPicPr>
        <p:blipFill rotWithShape="1">
          <a:blip r:embed="rId3">
            <a:alphaModFix/>
          </a:blip>
          <a:srcRect/>
          <a:stretch/>
        </p:blipFill>
        <p:spPr>
          <a:xfrm>
            <a:off x="8279957" y="921686"/>
            <a:ext cx="637433" cy="1818130"/>
          </a:xfrm>
          <a:prstGeom prst="rect">
            <a:avLst/>
          </a:prstGeom>
          <a:noFill/>
          <a:ln>
            <a:noFill/>
          </a:ln>
        </p:spPr>
      </p:pic>
      <p:pic>
        <p:nvPicPr>
          <p:cNvPr id="499" name="Google Shape;499;p84"/>
          <p:cNvPicPr preferRelativeResize="0"/>
          <p:nvPr/>
        </p:nvPicPr>
        <p:blipFill rotWithShape="1">
          <a:blip r:embed="rId4">
            <a:alphaModFix/>
          </a:blip>
          <a:srcRect/>
          <a:stretch/>
        </p:blipFill>
        <p:spPr>
          <a:xfrm>
            <a:off x="7388132" y="1446876"/>
            <a:ext cx="394330" cy="860357"/>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500"/>
        <p:cNvGrpSpPr/>
        <p:nvPr/>
      </p:nvGrpSpPr>
      <p:grpSpPr>
        <a:xfrm>
          <a:off x="0" y="0"/>
          <a:ext cx="0" cy="0"/>
          <a:chOff x="0" y="0"/>
          <a:chExt cx="0" cy="0"/>
        </a:xfrm>
      </p:grpSpPr>
      <p:pic>
        <p:nvPicPr>
          <p:cNvPr id="501" name="Google Shape;501;p85"/>
          <p:cNvPicPr preferRelativeResize="0"/>
          <p:nvPr/>
        </p:nvPicPr>
        <p:blipFill rotWithShape="1">
          <a:blip r:embed="rId2">
            <a:alphaModFix/>
          </a:blip>
          <a:srcRect/>
          <a:stretch/>
        </p:blipFill>
        <p:spPr>
          <a:xfrm>
            <a:off x="3" y="2457"/>
            <a:ext cx="9139229" cy="5140816"/>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502"/>
        <p:cNvGrpSpPr/>
        <p:nvPr/>
      </p:nvGrpSpPr>
      <p:grpSpPr>
        <a:xfrm>
          <a:off x="0" y="0"/>
          <a:ext cx="0" cy="0"/>
          <a:chOff x="0" y="0"/>
          <a:chExt cx="0" cy="0"/>
        </a:xfrm>
      </p:grpSpPr>
      <p:sp>
        <p:nvSpPr>
          <p:cNvPr id="503" name="Google Shape;503;p8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504" name="Google Shape;504;p8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05" name="Google Shape;505;p8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506" name="Google Shape;506;p8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07" name="Google Shape;507;p86"/>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08" name="Google Shape;508;p86"/>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09" name="Google Shape;509;p86"/>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0" name="Google Shape;510;p86"/>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1" name="Google Shape;511;p86"/>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2" name="Google Shape;512;p8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13" name="Google Shape;513;p8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14" name="Google Shape;514;p86"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515"/>
        <p:cNvGrpSpPr/>
        <p:nvPr/>
      </p:nvGrpSpPr>
      <p:grpSpPr>
        <a:xfrm>
          <a:off x="0" y="0"/>
          <a:ext cx="0" cy="0"/>
          <a:chOff x="0" y="0"/>
          <a:chExt cx="0" cy="0"/>
        </a:xfrm>
      </p:grpSpPr>
      <p:sp>
        <p:nvSpPr>
          <p:cNvPr id="516" name="Google Shape;516;p8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517" name="Google Shape;517;p8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18" name="Google Shape;518;p8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519" name="Google Shape;519;p87"/>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20" name="Google Shape;520;p87"/>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1" name="Google Shape;521;p87"/>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2" name="Google Shape;522;p87"/>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3" name="Google Shape;523;p87"/>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4" name="Google Shape;524;p8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25" name="Google Shape;525;p8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6" name="Google Shape;526;p87"/>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7" name="Google Shape;527;p87"/>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28" name="Google Shape;528;p87"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529"/>
        <p:cNvGrpSpPr/>
        <p:nvPr/>
      </p:nvGrpSpPr>
      <p:grpSpPr>
        <a:xfrm>
          <a:off x="0" y="0"/>
          <a:ext cx="0" cy="0"/>
          <a:chOff x="0" y="0"/>
          <a:chExt cx="0" cy="0"/>
        </a:xfrm>
      </p:grpSpPr>
      <p:sp>
        <p:nvSpPr>
          <p:cNvPr id="530" name="Google Shape;530;p8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531" name="Google Shape;531;p8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532" name="Google Shape;532;p8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533" name="Google Shape;533;p8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534" name="Google Shape;534;p88"/>
          <p:cNvGrpSpPr/>
          <p:nvPr/>
        </p:nvGrpSpPr>
        <p:grpSpPr>
          <a:xfrm>
            <a:off x="376433" y="-3469834"/>
            <a:ext cx="8391408" cy="12891345"/>
            <a:chOff x="501778" y="-4626445"/>
            <a:chExt cx="11185561" cy="17188459"/>
          </a:xfrm>
        </p:grpSpPr>
        <p:cxnSp>
          <p:nvCxnSpPr>
            <p:cNvPr id="535" name="Google Shape;535;p8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6" name="Google Shape;536;p8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7" name="Google Shape;537;p8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38" name="Google Shape;538;p8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539" name="Google Shape;539;p8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0" name="Google Shape;540;p8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1" name="Google Shape;541;p8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2" name="Google Shape;542;p8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543" name="Google Shape;543;p8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44" name="Google Shape;544;p8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45" name="Google Shape;545;p8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546" name="Google Shape;546;p88"/>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C - Basic - Title Only">
  <p:cSld name="D - Basic">
    <p:bg>
      <p:bgPr>
        <a:solidFill>
          <a:schemeClr val="lt1"/>
        </a:solidFill>
        <a:effectLst/>
      </p:bgPr>
    </p:bg>
    <p:spTree>
      <p:nvGrpSpPr>
        <p:cNvPr id="1" name="Shape 845"/>
        <p:cNvGrpSpPr/>
        <p:nvPr/>
      </p:nvGrpSpPr>
      <p:grpSpPr>
        <a:xfrm>
          <a:off x="0" y="0"/>
          <a:ext cx="0" cy="0"/>
          <a:chOff x="0" y="0"/>
          <a:chExt cx="0" cy="0"/>
        </a:xfrm>
      </p:grpSpPr>
      <p:sp>
        <p:nvSpPr>
          <p:cNvPr id="846" name="Google Shape;846;p1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47" name="Google Shape;847;p12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D - Basic">
  <p:cSld name="D - Basic_1">
    <p:bg>
      <p:bgPr>
        <a:solidFill>
          <a:schemeClr val="lt1"/>
        </a:solidFill>
        <a:effectLst/>
      </p:bgPr>
    </p:bg>
    <p:spTree>
      <p:nvGrpSpPr>
        <p:cNvPr id="1" name="Shape 848"/>
        <p:cNvGrpSpPr/>
        <p:nvPr/>
      </p:nvGrpSpPr>
      <p:grpSpPr>
        <a:xfrm>
          <a:off x="0" y="0"/>
          <a:ext cx="0" cy="0"/>
          <a:chOff x="0" y="0"/>
          <a:chExt cx="0" cy="0"/>
        </a:xfrm>
      </p:grpSpPr>
      <p:sp>
        <p:nvSpPr>
          <p:cNvPr id="849" name="Google Shape;849;p12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50" name="Google Shape;850;p1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51" name="Google Shape;851;p12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852"/>
        <p:cNvGrpSpPr/>
        <p:nvPr/>
      </p:nvGrpSpPr>
      <p:grpSpPr>
        <a:xfrm>
          <a:off x="0" y="0"/>
          <a:ext cx="0" cy="0"/>
          <a:chOff x="0" y="0"/>
          <a:chExt cx="0" cy="0"/>
        </a:xfrm>
      </p:grpSpPr>
      <p:pic>
        <p:nvPicPr>
          <p:cNvPr id="853" name="Google Shape;853;p127"/>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54" name="Google Shape;854;p12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55" name="Google Shape;855;p12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56" name="Google Shape;856;p12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57" name="Google Shape;857;p1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57"/>
        <p:cNvGrpSpPr/>
        <p:nvPr/>
      </p:nvGrpSpPr>
      <p:grpSpPr>
        <a:xfrm>
          <a:off x="0" y="0"/>
          <a:ext cx="0" cy="0"/>
          <a:chOff x="0" y="0"/>
          <a:chExt cx="0" cy="0"/>
        </a:xfrm>
      </p:grpSpPr>
      <p:pic>
        <p:nvPicPr>
          <p:cNvPr id="58" name="Google Shape;58;p1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59" name="Google Shape;59;p1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60" name="Google Shape;60;p10"/>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1" name="Google Shape;61;p10"/>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62" name="Google Shape;62;p1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858"/>
        <p:cNvGrpSpPr/>
        <p:nvPr/>
      </p:nvGrpSpPr>
      <p:grpSpPr>
        <a:xfrm>
          <a:off x="0" y="0"/>
          <a:ext cx="0" cy="0"/>
          <a:chOff x="0" y="0"/>
          <a:chExt cx="0" cy="0"/>
        </a:xfrm>
      </p:grpSpPr>
      <p:pic>
        <p:nvPicPr>
          <p:cNvPr id="859" name="Google Shape;859;p128"/>
          <p:cNvPicPr preferRelativeResize="0"/>
          <p:nvPr/>
        </p:nvPicPr>
        <p:blipFill rotWithShape="1">
          <a:blip r:embed="rId2">
            <a:alphaModFix/>
          </a:blip>
          <a:srcRect/>
          <a:stretch/>
        </p:blipFill>
        <p:spPr>
          <a:xfrm>
            <a:off x="0" y="1368"/>
            <a:ext cx="9141615" cy="5142158"/>
          </a:xfrm>
          <a:prstGeom prst="rect">
            <a:avLst/>
          </a:prstGeom>
          <a:noFill/>
          <a:ln>
            <a:noFill/>
          </a:ln>
        </p:spPr>
      </p:pic>
      <p:sp>
        <p:nvSpPr>
          <p:cNvPr id="860" name="Google Shape;860;p12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61" name="Google Shape;861;p12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62" name="Google Shape;862;p12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63" name="Google Shape;863;p12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864"/>
        <p:cNvGrpSpPr/>
        <p:nvPr/>
      </p:nvGrpSpPr>
      <p:grpSpPr>
        <a:xfrm>
          <a:off x="0" y="0"/>
          <a:ext cx="0" cy="0"/>
          <a:chOff x="0" y="0"/>
          <a:chExt cx="0" cy="0"/>
        </a:xfrm>
      </p:grpSpPr>
      <p:pic>
        <p:nvPicPr>
          <p:cNvPr id="865" name="Google Shape;865;p129"/>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66" name="Google Shape;866;p12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67" name="Google Shape;867;p12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68" name="Google Shape;868;p12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69" name="Google Shape;869;p1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870"/>
        <p:cNvGrpSpPr/>
        <p:nvPr/>
      </p:nvGrpSpPr>
      <p:grpSpPr>
        <a:xfrm>
          <a:off x="0" y="0"/>
          <a:ext cx="0" cy="0"/>
          <a:chOff x="0" y="0"/>
          <a:chExt cx="0" cy="0"/>
        </a:xfrm>
      </p:grpSpPr>
      <p:pic>
        <p:nvPicPr>
          <p:cNvPr id="871" name="Google Shape;871;p130"/>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872" name="Google Shape;872;p13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73" name="Google Shape;873;p13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74" name="Google Shape;874;p13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75" name="Google Shape;875;p13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876"/>
        <p:cNvGrpSpPr/>
        <p:nvPr/>
      </p:nvGrpSpPr>
      <p:grpSpPr>
        <a:xfrm>
          <a:off x="0" y="0"/>
          <a:ext cx="0" cy="0"/>
          <a:chOff x="0" y="0"/>
          <a:chExt cx="0" cy="0"/>
        </a:xfrm>
      </p:grpSpPr>
      <p:pic>
        <p:nvPicPr>
          <p:cNvPr id="877" name="Google Shape;877;p131"/>
          <p:cNvPicPr preferRelativeResize="0"/>
          <p:nvPr/>
        </p:nvPicPr>
        <p:blipFill rotWithShape="1">
          <a:blip r:embed="rId2">
            <a:alphaModFix/>
          </a:blip>
          <a:srcRect/>
          <a:stretch/>
        </p:blipFill>
        <p:spPr>
          <a:xfrm>
            <a:off x="-1191" y="7663"/>
            <a:ext cx="9144000" cy="5143500"/>
          </a:xfrm>
          <a:prstGeom prst="rect">
            <a:avLst/>
          </a:prstGeom>
          <a:noFill/>
          <a:ln>
            <a:noFill/>
          </a:ln>
        </p:spPr>
      </p:pic>
      <p:sp>
        <p:nvSpPr>
          <p:cNvPr id="878" name="Google Shape;878;p13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79" name="Google Shape;879;p13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80" name="Google Shape;880;p13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81" name="Google Shape;881;p1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882"/>
        <p:cNvGrpSpPr/>
        <p:nvPr/>
      </p:nvGrpSpPr>
      <p:grpSpPr>
        <a:xfrm>
          <a:off x="0" y="0"/>
          <a:ext cx="0" cy="0"/>
          <a:chOff x="0" y="0"/>
          <a:chExt cx="0" cy="0"/>
        </a:xfrm>
      </p:grpSpPr>
      <p:pic>
        <p:nvPicPr>
          <p:cNvPr id="883" name="Google Shape;883;p132"/>
          <p:cNvPicPr preferRelativeResize="0"/>
          <p:nvPr/>
        </p:nvPicPr>
        <p:blipFill rotWithShape="1">
          <a:blip r:embed="rId2">
            <a:alphaModFix/>
          </a:blip>
          <a:srcRect/>
          <a:stretch/>
        </p:blipFill>
        <p:spPr>
          <a:xfrm flipH="1">
            <a:off x="2381" y="0"/>
            <a:ext cx="9144002" cy="5143501"/>
          </a:xfrm>
          <a:prstGeom prst="rect">
            <a:avLst/>
          </a:prstGeom>
          <a:noFill/>
          <a:ln>
            <a:noFill/>
          </a:ln>
        </p:spPr>
      </p:pic>
      <p:sp>
        <p:nvSpPr>
          <p:cNvPr id="884" name="Google Shape;884;p13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85" name="Google Shape;885;p13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86" name="Google Shape;886;p13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87" name="Google Shape;887;p13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888"/>
        <p:cNvGrpSpPr/>
        <p:nvPr/>
      </p:nvGrpSpPr>
      <p:grpSpPr>
        <a:xfrm>
          <a:off x="0" y="0"/>
          <a:ext cx="0" cy="0"/>
          <a:chOff x="0" y="0"/>
          <a:chExt cx="0" cy="0"/>
        </a:xfrm>
      </p:grpSpPr>
      <p:pic>
        <p:nvPicPr>
          <p:cNvPr id="889" name="Google Shape;889;p133"/>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890" name="Google Shape;890;p133"/>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891" name="Google Shape;891;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892" name="Google Shape;892;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893" name="Google Shape;893;p133"/>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894" name="Google Shape;894;p13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95" name="Google Shape;895;p133"/>
          <p:cNvSpPr txBox="1">
            <a:spLocks noGrp="1"/>
          </p:cNvSpPr>
          <p:nvPr>
            <p:ph type="body" idx="1"/>
          </p:nvPr>
        </p:nvSpPr>
        <p:spPr>
          <a:xfrm>
            <a:off x="955579" y="13265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9pPr>
          </a:lstStyle>
          <a:p>
            <a:endParaRPr/>
          </a:p>
        </p:txBody>
      </p:sp>
      <p:pic>
        <p:nvPicPr>
          <p:cNvPr id="896" name="Google Shape;896;p133"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897" name="Google Shape;897;p133"/>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898"/>
        <p:cNvGrpSpPr/>
        <p:nvPr/>
      </p:nvGrpSpPr>
      <p:grpSpPr>
        <a:xfrm>
          <a:off x="0" y="0"/>
          <a:ext cx="0" cy="0"/>
          <a:chOff x="0" y="0"/>
          <a:chExt cx="0" cy="0"/>
        </a:xfrm>
      </p:grpSpPr>
      <p:pic>
        <p:nvPicPr>
          <p:cNvPr id="899" name="Google Shape;899;p134"/>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900" name="Google Shape;900;p134"/>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901" name="Google Shape;901;p13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02" name="Google Shape;902;p134"/>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03" name="Google Shape;903;p134"/>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04" name="Google Shape;904;p134"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905"/>
        <p:cNvGrpSpPr/>
        <p:nvPr/>
      </p:nvGrpSpPr>
      <p:grpSpPr>
        <a:xfrm>
          <a:off x="0" y="0"/>
          <a:ext cx="0" cy="0"/>
          <a:chOff x="0" y="0"/>
          <a:chExt cx="0" cy="0"/>
        </a:xfrm>
      </p:grpSpPr>
      <p:pic>
        <p:nvPicPr>
          <p:cNvPr id="906" name="Google Shape;906;p135"/>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907" name="Google Shape;907;p135"/>
          <p:cNvPicPr preferRelativeResize="0"/>
          <p:nvPr/>
        </p:nvPicPr>
        <p:blipFill rotWithShape="1">
          <a:blip r:embed="rId3">
            <a:alphaModFix/>
          </a:blip>
          <a:srcRect l="27792"/>
          <a:stretch/>
        </p:blipFill>
        <p:spPr>
          <a:xfrm>
            <a:off x="2541528" y="1350"/>
            <a:ext cx="6602470" cy="5142150"/>
          </a:xfrm>
          <a:prstGeom prst="rect">
            <a:avLst/>
          </a:prstGeom>
          <a:noFill/>
          <a:ln>
            <a:noFill/>
          </a:ln>
        </p:spPr>
      </p:pic>
      <p:sp>
        <p:nvSpPr>
          <p:cNvPr id="908" name="Google Shape;908;p13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09" name="Google Shape;909;p13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0" name="Google Shape;910;p135"/>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1" name="Google Shape;911;p135"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912"/>
        <p:cNvGrpSpPr/>
        <p:nvPr/>
      </p:nvGrpSpPr>
      <p:grpSpPr>
        <a:xfrm>
          <a:off x="0" y="0"/>
          <a:ext cx="0" cy="0"/>
          <a:chOff x="0" y="0"/>
          <a:chExt cx="0" cy="0"/>
        </a:xfrm>
      </p:grpSpPr>
      <p:pic>
        <p:nvPicPr>
          <p:cNvPr id="913" name="Google Shape;913;p136"/>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914" name="Google Shape;914;p136"/>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sp>
        <p:nvSpPr>
          <p:cNvPr id="915" name="Google Shape;915;p13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16" name="Google Shape;916;p13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7" name="Google Shape;917;p13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8" name="Google Shape;918;p136"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919"/>
        <p:cNvGrpSpPr/>
        <p:nvPr/>
      </p:nvGrpSpPr>
      <p:grpSpPr>
        <a:xfrm>
          <a:off x="0" y="0"/>
          <a:ext cx="0" cy="0"/>
          <a:chOff x="0" y="0"/>
          <a:chExt cx="0" cy="0"/>
        </a:xfrm>
      </p:grpSpPr>
      <p:pic>
        <p:nvPicPr>
          <p:cNvPr id="920" name="Google Shape;920;p137"/>
          <p:cNvPicPr preferRelativeResize="0"/>
          <p:nvPr/>
        </p:nvPicPr>
        <p:blipFill rotWithShape="1">
          <a:blip r:embed="rId2">
            <a:alphaModFix/>
          </a:blip>
          <a:srcRect/>
          <a:stretch/>
        </p:blipFill>
        <p:spPr>
          <a:xfrm>
            <a:off x="0" y="1340"/>
            <a:ext cx="9141619" cy="5142161"/>
          </a:xfrm>
          <a:prstGeom prst="rect">
            <a:avLst/>
          </a:prstGeom>
          <a:noFill/>
          <a:ln>
            <a:noFill/>
          </a:ln>
        </p:spPr>
      </p:pic>
      <p:pic>
        <p:nvPicPr>
          <p:cNvPr id="921" name="Google Shape;921;p137"/>
          <p:cNvPicPr preferRelativeResize="0"/>
          <p:nvPr/>
        </p:nvPicPr>
        <p:blipFill rotWithShape="1">
          <a:blip r:embed="rId3">
            <a:alphaModFix/>
          </a:blip>
          <a:srcRect/>
          <a:stretch/>
        </p:blipFill>
        <p:spPr>
          <a:xfrm>
            <a:off x="0" y="674"/>
            <a:ext cx="9141619" cy="5142161"/>
          </a:xfrm>
          <a:prstGeom prst="rect">
            <a:avLst/>
          </a:prstGeom>
          <a:noFill/>
          <a:ln>
            <a:noFill/>
          </a:ln>
        </p:spPr>
      </p:pic>
      <p:sp>
        <p:nvSpPr>
          <p:cNvPr id="922" name="Google Shape;922;p13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3" name="Google Shape;923;p13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4" name="Google Shape;924;p13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25" name="Google Shape;925;p13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50" Type="http://schemas.openxmlformats.org/officeDocument/2006/relationships/image" Target="../media/image3.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jp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image" Target="../media/image3.png"/><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theme" Target="../theme/theme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8" Type="http://schemas.openxmlformats.org/officeDocument/2006/relationships/slideLayout" Target="../slideLayouts/slideLayout54.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21" Type="http://schemas.openxmlformats.org/officeDocument/2006/relationships/slideLayout" Target="../slideLayouts/slideLayout107.xml"/><Relationship Id="rId34" Type="http://schemas.openxmlformats.org/officeDocument/2006/relationships/slideLayout" Target="../slideLayouts/slideLayout120.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slideLayout" Target="../slideLayouts/slideLayout119.xml"/><Relationship Id="rId38" Type="http://schemas.openxmlformats.org/officeDocument/2006/relationships/image" Target="../media/image3.png"/><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29" Type="http://schemas.openxmlformats.org/officeDocument/2006/relationships/slideLayout" Target="../slideLayouts/slideLayout115.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slideLayout" Target="../slideLayouts/slideLayout118.xml"/><Relationship Id="rId37" Type="http://schemas.openxmlformats.org/officeDocument/2006/relationships/image" Target="../media/image76.jpg"/><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36" Type="http://schemas.openxmlformats.org/officeDocument/2006/relationships/image" Target="../media/image55.jpg"/><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 Id="rId35" Type="http://schemas.openxmlformats.org/officeDocument/2006/relationships/theme" Target="../theme/theme3.xml"/><Relationship Id="rId8" Type="http://schemas.openxmlformats.org/officeDocument/2006/relationships/slideLayout" Target="../slideLayouts/slideLayout94.xml"/><Relationship Id="rId3" Type="http://schemas.openxmlformats.org/officeDocument/2006/relationships/slideLayout" Target="../slideLayouts/slideLayout89.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26" Type="http://schemas.openxmlformats.org/officeDocument/2006/relationships/slideLayout" Target="../slideLayouts/slideLayout146.xml"/><Relationship Id="rId39" Type="http://schemas.openxmlformats.org/officeDocument/2006/relationships/slideLayout" Target="../slideLayouts/slideLayout159.xml"/><Relationship Id="rId21" Type="http://schemas.openxmlformats.org/officeDocument/2006/relationships/slideLayout" Target="../slideLayouts/slideLayout141.xml"/><Relationship Id="rId34" Type="http://schemas.openxmlformats.org/officeDocument/2006/relationships/slideLayout" Target="../slideLayouts/slideLayout154.xml"/><Relationship Id="rId42" Type="http://schemas.openxmlformats.org/officeDocument/2006/relationships/slideLayout" Target="../slideLayouts/slideLayout162.xml"/><Relationship Id="rId47" Type="http://schemas.openxmlformats.org/officeDocument/2006/relationships/image" Target="../media/image1.jpg"/><Relationship Id="rId7" Type="http://schemas.openxmlformats.org/officeDocument/2006/relationships/slideLayout" Target="../slideLayouts/slideLayout127.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9" Type="http://schemas.openxmlformats.org/officeDocument/2006/relationships/slideLayout" Target="../slideLayouts/slideLayout149.xml"/><Relationship Id="rId11" Type="http://schemas.openxmlformats.org/officeDocument/2006/relationships/slideLayout" Target="../slideLayouts/slideLayout131.xml"/><Relationship Id="rId24" Type="http://schemas.openxmlformats.org/officeDocument/2006/relationships/slideLayout" Target="../slideLayouts/slideLayout144.xml"/><Relationship Id="rId32" Type="http://schemas.openxmlformats.org/officeDocument/2006/relationships/slideLayout" Target="../slideLayouts/slideLayout152.xml"/><Relationship Id="rId37" Type="http://schemas.openxmlformats.org/officeDocument/2006/relationships/slideLayout" Target="../slideLayouts/slideLayout157.xml"/><Relationship Id="rId40" Type="http://schemas.openxmlformats.org/officeDocument/2006/relationships/slideLayout" Target="../slideLayouts/slideLayout160.xml"/><Relationship Id="rId45" Type="http://schemas.openxmlformats.org/officeDocument/2006/relationships/slideLayout" Target="../slideLayouts/slideLayout165.xml"/><Relationship Id="rId5" Type="http://schemas.openxmlformats.org/officeDocument/2006/relationships/slideLayout" Target="../slideLayouts/slideLayout125.xml"/><Relationship Id="rId15" Type="http://schemas.openxmlformats.org/officeDocument/2006/relationships/slideLayout" Target="../slideLayouts/slideLayout135.xml"/><Relationship Id="rId23" Type="http://schemas.openxmlformats.org/officeDocument/2006/relationships/slideLayout" Target="../slideLayouts/slideLayout143.xml"/><Relationship Id="rId28" Type="http://schemas.openxmlformats.org/officeDocument/2006/relationships/slideLayout" Target="../slideLayouts/slideLayout148.xml"/><Relationship Id="rId36" Type="http://schemas.openxmlformats.org/officeDocument/2006/relationships/slideLayout" Target="../slideLayouts/slideLayout156.xml"/><Relationship Id="rId49" Type="http://schemas.openxmlformats.org/officeDocument/2006/relationships/image" Target="../media/image3.png"/><Relationship Id="rId10" Type="http://schemas.openxmlformats.org/officeDocument/2006/relationships/slideLayout" Target="../slideLayouts/slideLayout130.xml"/><Relationship Id="rId19" Type="http://schemas.openxmlformats.org/officeDocument/2006/relationships/slideLayout" Target="../slideLayouts/slideLayout139.xml"/><Relationship Id="rId31" Type="http://schemas.openxmlformats.org/officeDocument/2006/relationships/slideLayout" Target="../slideLayouts/slideLayout151.xml"/><Relationship Id="rId44" Type="http://schemas.openxmlformats.org/officeDocument/2006/relationships/slideLayout" Target="../slideLayouts/slideLayout164.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slideLayout" Target="../slideLayouts/slideLayout134.xml"/><Relationship Id="rId22" Type="http://schemas.openxmlformats.org/officeDocument/2006/relationships/slideLayout" Target="../slideLayouts/slideLayout142.xml"/><Relationship Id="rId27" Type="http://schemas.openxmlformats.org/officeDocument/2006/relationships/slideLayout" Target="../slideLayouts/slideLayout147.xml"/><Relationship Id="rId30" Type="http://schemas.openxmlformats.org/officeDocument/2006/relationships/slideLayout" Target="../slideLayouts/slideLayout150.xml"/><Relationship Id="rId35" Type="http://schemas.openxmlformats.org/officeDocument/2006/relationships/slideLayout" Target="../slideLayouts/slideLayout155.xml"/><Relationship Id="rId43" Type="http://schemas.openxmlformats.org/officeDocument/2006/relationships/slideLayout" Target="../slideLayouts/slideLayout163.xml"/><Relationship Id="rId48" Type="http://schemas.openxmlformats.org/officeDocument/2006/relationships/image" Target="../media/image2.jpg"/><Relationship Id="rId8" Type="http://schemas.openxmlformats.org/officeDocument/2006/relationships/slideLayout" Target="../slideLayouts/slideLayout128.xml"/><Relationship Id="rId3" Type="http://schemas.openxmlformats.org/officeDocument/2006/relationships/slideLayout" Target="../slideLayouts/slideLayout123.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5" Type="http://schemas.openxmlformats.org/officeDocument/2006/relationships/slideLayout" Target="../slideLayouts/slideLayout145.xml"/><Relationship Id="rId33" Type="http://schemas.openxmlformats.org/officeDocument/2006/relationships/slideLayout" Target="../slideLayouts/slideLayout153.xml"/><Relationship Id="rId38" Type="http://schemas.openxmlformats.org/officeDocument/2006/relationships/slideLayout" Target="../slideLayouts/slideLayout158.xml"/><Relationship Id="rId46" Type="http://schemas.openxmlformats.org/officeDocument/2006/relationships/theme" Target="../theme/theme4.xml"/><Relationship Id="rId20" Type="http://schemas.openxmlformats.org/officeDocument/2006/relationships/slideLayout" Target="../slideLayouts/slideLayout140.xml"/><Relationship Id="rId41" Type="http://schemas.openxmlformats.org/officeDocument/2006/relationships/slideLayout" Target="../slideLayouts/slideLayout161.xml"/><Relationship Id="rId1" Type="http://schemas.openxmlformats.org/officeDocument/2006/relationships/slideLayout" Target="../slideLayouts/slideLayout121.xml"/><Relationship Id="rId6" Type="http://schemas.openxmlformats.org/officeDocument/2006/relationships/slideLayout" Target="../slideLayouts/slideLayout126.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78.xml"/><Relationship Id="rId18" Type="http://schemas.openxmlformats.org/officeDocument/2006/relationships/slideLayout" Target="../slideLayouts/slideLayout183.xml"/><Relationship Id="rId26" Type="http://schemas.openxmlformats.org/officeDocument/2006/relationships/slideLayout" Target="../slideLayouts/slideLayout191.xml"/><Relationship Id="rId39" Type="http://schemas.openxmlformats.org/officeDocument/2006/relationships/slideLayout" Target="../slideLayouts/slideLayout204.xml"/><Relationship Id="rId21" Type="http://schemas.openxmlformats.org/officeDocument/2006/relationships/slideLayout" Target="../slideLayouts/slideLayout186.xml"/><Relationship Id="rId34" Type="http://schemas.openxmlformats.org/officeDocument/2006/relationships/slideLayout" Target="../slideLayouts/slideLayout199.xml"/><Relationship Id="rId42" Type="http://schemas.openxmlformats.org/officeDocument/2006/relationships/image" Target="../media/image3.png"/><Relationship Id="rId7" Type="http://schemas.openxmlformats.org/officeDocument/2006/relationships/slideLayout" Target="../slideLayouts/slideLayout172.xml"/><Relationship Id="rId2" Type="http://schemas.openxmlformats.org/officeDocument/2006/relationships/slideLayout" Target="../slideLayouts/slideLayout167.xml"/><Relationship Id="rId16" Type="http://schemas.openxmlformats.org/officeDocument/2006/relationships/slideLayout" Target="../slideLayouts/slideLayout181.xml"/><Relationship Id="rId20" Type="http://schemas.openxmlformats.org/officeDocument/2006/relationships/slideLayout" Target="../slideLayouts/slideLayout185.xml"/><Relationship Id="rId29" Type="http://schemas.openxmlformats.org/officeDocument/2006/relationships/slideLayout" Target="../slideLayouts/slideLayout194.xml"/><Relationship Id="rId41" Type="http://schemas.openxmlformats.org/officeDocument/2006/relationships/theme" Target="../theme/theme5.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24" Type="http://schemas.openxmlformats.org/officeDocument/2006/relationships/slideLayout" Target="../slideLayouts/slideLayout189.xml"/><Relationship Id="rId32" Type="http://schemas.openxmlformats.org/officeDocument/2006/relationships/slideLayout" Target="../slideLayouts/slideLayout197.xml"/><Relationship Id="rId37" Type="http://schemas.openxmlformats.org/officeDocument/2006/relationships/slideLayout" Target="../slideLayouts/slideLayout202.xml"/><Relationship Id="rId40" Type="http://schemas.openxmlformats.org/officeDocument/2006/relationships/slideLayout" Target="../slideLayouts/slideLayout205.xml"/><Relationship Id="rId5" Type="http://schemas.openxmlformats.org/officeDocument/2006/relationships/slideLayout" Target="../slideLayouts/slideLayout170.xml"/><Relationship Id="rId15" Type="http://schemas.openxmlformats.org/officeDocument/2006/relationships/slideLayout" Target="../slideLayouts/slideLayout180.xml"/><Relationship Id="rId23" Type="http://schemas.openxmlformats.org/officeDocument/2006/relationships/slideLayout" Target="../slideLayouts/slideLayout188.xml"/><Relationship Id="rId28" Type="http://schemas.openxmlformats.org/officeDocument/2006/relationships/slideLayout" Target="../slideLayouts/slideLayout193.xml"/><Relationship Id="rId36" Type="http://schemas.openxmlformats.org/officeDocument/2006/relationships/slideLayout" Target="../slideLayouts/slideLayout201.xml"/><Relationship Id="rId10" Type="http://schemas.openxmlformats.org/officeDocument/2006/relationships/slideLayout" Target="../slideLayouts/slideLayout175.xml"/><Relationship Id="rId19" Type="http://schemas.openxmlformats.org/officeDocument/2006/relationships/slideLayout" Target="../slideLayouts/slideLayout184.xml"/><Relationship Id="rId31" Type="http://schemas.openxmlformats.org/officeDocument/2006/relationships/slideLayout" Target="../slideLayouts/slideLayout196.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slideLayout" Target="../slideLayouts/slideLayout179.xml"/><Relationship Id="rId22" Type="http://schemas.openxmlformats.org/officeDocument/2006/relationships/slideLayout" Target="../slideLayouts/slideLayout187.xml"/><Relationship Id="rId27" Type="http://schemas.openxmlformats.org/officeDocument/2006/relationships/slideLayout" Target="../slideLayouts/slideLayout192.xml"/><Relationship Id="rId30" Type="http://schemas.openxmlformats.org/officeDocument/2006/relationships/slideLayout" Target="../slideLayouts/slideLayout195.xml"/><Relationship Id="rId35" Type="http://schemas.openxmlformats.org/officeDocument/2006/relationships/slideLayout" Target="../slideLayouts/slideLayout200.xml"/><Relationship Id="rId8" Type="http://schemas.openxmlformats.org/officeDocument/2006/relationships/slideLayout" Target="../slideLayouts/slideLayout173.xml"/><Relationship Id="rId3" Type="http://schemas.openxmlformats.org/officeDocument/2006/relationships/slideLayout" Target="../slideLayouts/slideLayout168.xml"/><Relationship Id="rId12" Type="http://schemas.openxmlformats.org/officeDocument/2006/relationships/slideLayout" Target="../slideLayouts/slideLayout177.xml"/><Relationship Id="rId17" Type="http://schemas.openxmlformats.org/officeDocument/2006/relationships/slideLayout" Target="../slideLayouts/slideLayout182.xml"/><Relationship Id="rId25" Type="http://schemas.openxmlformats.org/officeDocument/2006/relationships/slideLayout" Target="../slideLayouts/slideLayout190.xml"/><Relationship Id="rId33" Type="http://schemas.openxmlformats.org/officeDocument/2006/relationships/slideLayout" Target="../slideLayouts/slideLayout198.xml"/><Relationship Id="rId38" Type="http://schemas.openxmlformats.org/officeDocument/2006/relationships/slideLayout" Target="../slideLayouts/slideLayout2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rotWithShape="1">
          <a:blip r:embed="rId48">
            <a:alphaModFix/>
          </a:blip>
          <a:srcRect/>
          <a:stretch/>
        </p:blipFill>
        <p:spPr>
          <a:xfrm>
            <a:off x="-8027" y="9675"/>
            <a:ext cx="9155827" cy="5131895"/>
          </a:xfrm>
          <a:prstGeom prst="rect">
            <a:avLst/>
          </a:prstGeom>
          <a:noFill/>
          <a:ln>
            <a:noFill/>
          </a:ln>
        </p:spPr>
      </p:pic>
      <p:pic>
        <p:nvPicPr>
          <p:cNvPr id="7" name="Google Shape;7;p1"/>
          <p:cNvPicPr preferRelativeResize="0"/>
          <p:nvPr/>
        </p:nvPicPr>
        <p:blipFill rotWithShape="1">
          <a:blip r:embed="rId49">
            <a:alphaModFix/>
          </a:blip>
          <a:srcRect/>
          <a:stretch/>
        </p:blipFill>
        <p:spPr>
          <a:xfrm>
            <a:off x="0" y="283"/>
            <a:ext cx="9147808" cy="5146415"/>
          </a:xfrm>
          <a:prstGeom prst="rect">
            <a:avLst/>
          </a:prstGeom>
          <a:noFill/>
          <a:ln>
            <a:noFill/>
          </a:ln>
        </p:spPr>
      </p:pic>
      <p:sp>
        <p:nvSpPr>
          <p:cNvPr id="8" name="Google Shape;8;p1"/>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9" name="Google Shape;9;p1"/>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 name="Google Shape;10;p1"/>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1" name="Google Shape;11;p1"/>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2" name="Google Shape;12;p1" descr="pasted-image.pdf"/>
          <p:cNvPicPr preferRelativeResize="0"/>
          <p:nvPr/>
        </p:nvPicPr>
        <p:blipFill rotWithShape="1">
          <a:blip r:embed="rId50">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339"/>
        <p:cNvGrpSpPr/>
        <p:nvPr/>
      </p:nvGrpSpPr>
      <p:grpSpPr>
        <a:xfrm>
          <a:off x="0" y="0"/>
          <a:ext cx="0" cy="0"/>
          <a:chOff x="0" y="0"/>
          <a:chExt cx="0" cy="0"/>
        </a:xfrm>
      </p:grpSpPr>
      <p:sp>
        <p:nvSpPr>
          <p:cNvPr id="340" name="Google Shape;340;p48"/>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341" name="Google Shape;341;p48" descr="pasted-image.pdf"/>
          <p:cNvPicPr preferRelativeResize="0"/>
          <p:nvPr/>
        </p:nvPicPr>
        <p:blipFill rotWithShape="1">
          <a:blip r:embed="rId42">
            <a:alphaModFix/>
          </a:blip>
          <a:srcRect/>
          <a:stretch/>
        </p:blipFill>
        <p:spPr>
          <a:xfrm>
            <a:off x="8275084" y="424094"/>
            <a:ext cx="475724" cy="33346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838"/>
        <p:cNvGrpSpPr/>
        <p:nvPr/>
      </p:nvGrpSpPr>
      <p:grpSpPr>
        <a:xfrm>
          <a:off x="0" y="0"/>
          <a:ext cx="0" cy="0"/>
          <a:chOff x="0" y="0"/>
          <a:chExt cx="0" cy="0"/>
        </a:xfrm>
      </p:grpSpPr>
      <p:pic>
        <p:nvPicPr>
          <p:cNvPr id="839" name="Google Shape;839;p124"/>
          <p:cNvPicPr preferRelativeResize="0"/>
          <p:nvPr/>
        </p:nvPicPr>
        <p:blipFill rotWithShape="1">
          <a:blip r:embed="rId36">
            <a:alphaModFix/>
          </a:blip>
          <a:srcRect/>
          <a:stretch/>
        </p:blipFill>
        <p:spPr>
          <a:xfrm>
            <a:off x="0" y="1340"/>
            <a:ext cx="9141615" cy="5142158"/>
          </a:xfrm>
          <a:prstGeom prst="rect">
            <a:avLst/>
          </a:prstGeom>
          <a:noFill/>
          <a:ln>
            <a:noFill/>
          </a:ln>
        </p:spPr>
      </p:pic>
      <p:pic>
        <p:nvPicPr>
          <p:cNvPr id="840" name="Google Shape;840;p124"/>
          <p:cNvPicPr preferRelativeResize="0"/>
          <p:nvPr/>
        </p:nvPicPr>
        <p:blipFill rotWithShape="1">
          <a:blip r:embed="rId37">
            <a:alphaModFix/>
          </a:blip>
          <a:srcRect/>
          <a:stretch/>
        </p:blipFill>
        <p:spPr>
          <a:xfrm>
            <a:off x="0" y="670"/>
            <a:ext cx="9141615" cy="5142158"/>
          </a:xfrm>
          <a:prstGeom prst="rect">
            <a:avLst/>
          </a:prstGeom>
          <a:noFill/>
          <a:ln>
            <a:noFill/>
          </a:ln>
        </p:spPr>
      </p:pic>
      <p:sp>
        <p:nvSpPr>
          <p:cNvPr id="841" name="Google Shape;841;p124"/>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2pPr>
            <a:lvl3pPr marL="1371600" marR="0" lvl="2" indent="-228600" algn="l" rtl="0">
              <a:lnSpc>
                <a:spcPct val="100000"/>
              </a:lnSpc>
              <a:spcBef>
                <a:spcPts val="0"/>
              </a:spcBef>
              <a:spcAft>
                <a:spcPts val="0"/>
              </a:spcAft>
              <a:buClr>
                <a:schemeClr val="accent2"/>
              </a:buClr>
              <a:buSzPts val="1200"/>
              <a:buFont typeface="Arial"/>
              <a:buNone/>
              <a:defRPr sz="1200" b="0" i="0" u="none" strike="noStrike" cap="none">
                <a:solidFill>
                  <a:schemeClr val="accent2"/>
                </a:solidFill>
                <a:latin typeface="Arial"/>
                <a:ea typeface="Arial"/>
                <a:cs typeface="Arial"/>
                <a:sym typeface="Arial"/>
              </a:defRPr>
            </a:lvl3pPr>
            <a:lvl4pPr marL="1828800" marR="0" lvl="3"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4pPr>
            <a:lvl5pPr marL="2286000" marR="0" lvl="4"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5pPr>
            <a:lvl6pPr marL="2743200" marR="0" lvl="5"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6pPr>
            <a:lvl7pPr marL="3200400" marR="0" lvl="6"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7pPr>
            <a:lvl8pPr marL="3657600" marR="0" lvl="7"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8pPr>
            <a:lvl9pPr marL="4114800" marR="0" lvl="8"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9pPr>
          </a:lstStyle>
          <a:p>
            <a:endParaRPr/>
          </a:p>
        </p:txBody>
      </p:sp>
      <p:sp>
        <p:nvSpPr>
          <p:cNvPr id="842" name="Google Shape;842;p124"/>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43" name="Google Shape;843;p124"/>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844" name="Google Shape;844;p124" descr="pasted-image.pdf"/>
          <p:cNvPicPr preferRelativeResize="0"/>
          <p:nvPr/>
        </p:nvPicPr>
        <p:blipFill rotWithShape="1">
          <a:blip r:embed="rId38">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 id="2147483784" r:id="rId17"/>
    <p:sldLayoutId id="2147483785" r:id="rId18"/>
    <p:sldLayoutId id="2147483786" r:id="rId19"/>
    <p:sldLayoutId id="2147483787" r:id="rId20"/>
    <p:sldLayoutId id="2147483788" r:id="rId21"/>
    <p:sldLayoutId id="2147483789" r:id="rId22"/>
    <p:sldLayoutId id="2147483790" r:id="rId23"/>
    <p:sldLayoutId id="2147483791" r:id="rId24"/>
    <p:sldLayoutId id="2147483792" r:id="rId25"/>
    <p:sldLayoutId id="2147483793" r:id="rId26"/>
    <p:sldLayoutId id="2147483794" r:id="rId27"/>
    <p:sldLayoutId id="2147483795" r:id="rId28"/>
    <p:sldLayoutId id="2147483796" r:id="rId29"/>
    <p:sldLayoutId id="2147483797" r:id="rId30"/>
    <p:sldLayoutId id="2147483798" r:id="rId31"/>
    <p:sldLayoutId id="2147483799" r:id="rId32"/>
    <p:sldLayoutId id="2147483800" r:id="rId33"/>
    <p:sldLayoutId id="214748380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33"/>
        <p:cNvGrpSpPr/>
        <p:nvPr/>
      </p:nvGrpSpPr>
      <p:grpSpPr>
        <a:xfrm>
          <a:off x="0" y="0"/>
          <a:ext cx="0" cy="0"/>
          <a:chOff x="0" y="0"/>
          <a:chExt cx="0" cy="0"/>
        </a:xfrm>
      </p:grpSpPr>
      <p:pic>
        <p:nvPicPr>
          <p:cNvPr id="1134" name="Google Shape;1134;p159"/>
          <p:cNvPicPr preferRelativeResize="0"/>
          <p:nvPr/>
        </p:nvPicPr>
        <p:blipFill rotWithShape="1">
          <a:blip r:embed="rId47">
            <a:alphaModFix/>
          </a:blip>
          <a:srcRect/>
          <a:stretch/>
        </p:blipFill>
        <p:spPr>
          <a:xfrm>
            <a:off x="-8027" y="9675"/>
            <a:ext cx="9155827" cy="5131895"/>
          </a:xfrm>
          <a:prstGeom prst="rect">
            <a:avLst/>
          </a:prstGeom>
          <a:noFill/>
          <a:ln>
            <a:noFill/>
          </a:ln>
        </p:spPr>
      </p:pic>
      <p:pic>
        <p:nvPicPr>
          <p:cNvPr id="1135" name="Google Shape;1135;p159"/>
          <p:cNvPicPr preferRelativeResize="0"/>
          <p:nvPr/>
        </p:nvPicPr>
        <p:blipFill rotWithShape="1">
          <a:blip r:embed="rId48">
            <a:alphaModFix/>
          </a:blip>
          <a:srcRect/>
          <a:stretch/>
        </p:blipFill>
        <p:spPr>
          <a:xfrm>
            <a:off x="0" y="283"/>
            <a:ext cx="9147808" cy="5146415"/>
          </a:xfrm>
          <a:prstGeom prst="rect">
            <a:avLst/>
          </a:prstGeom>
          <a:noFill/>
          <a:ln>
            <a:noFill/>
          </a:ln>
        </p:spPr>
      </p:pic>
      <p:sp>
        <p:nvSpPr>
          <p:cNvPr id="1136" name="Google Shape;1136;p159"/>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37" name="Google Shape;1137;p159"/>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38" name="Google Shape;1138;p159"/>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139" name="Google Shape;1139;p159"/>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140" name="Google Shape;1140;p159" descr="pasted-image.pdf"/>
          <p:cNvPicPr preferRelativeResize="0"/>
          <p:nvPr/>
        </p:nvPicPr>
        <p:blipFill rotWithShape="1">
          <a:blip r:embed="rId49">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 id="2147483819" r:id="rId18"/>
    <p:sldLayoutId id="2147483820" r:id="rId19"/>
    <p:sldLayoutId id="2147483821" r:id="rId20"/>
    <p:sldLayoutId id="2147483822" r:id="rId21"/>
    <p:sldLayoutId id="2147483823" r:id="rId22"/>
    <p:sldLayoutId id="2147483824" r:id="rId23"/>
    <p:sldLayoutId id="2147483825" r:id="rId24"/>
    <p:sldLayoutId id="2147483826" r:id="rId25"/>
    <p:sldLayoutId id="2147483827" r:id="rId26"/>
    <p:sldLayoutId id="2147483828" r:id="rId27"/>
    <p:sldLayoutId id="2147483829" r:id="rId28"/>
    <p:sldLayoutId id="2147483830" r:id="rId29"/>
    <p:sldLayoutId id="2147483831" r:id="rId30"/>
    <p:sldLayoutId id="2147483832" r:id="rId31"/>
    <p:sldLayoutId id="2147483833" r:id="rId32"/>
    <p:sldLayoutId id="2147483834" r:id="rId33"/>
    <p:sldLayoutId id="2147483835" r:id="rId34"/>
    <p:sldLayoutId id="2147483836" r:id="rId35"/>
    <p:sldLayoutId id="2147483837" r:id="rId36"/>
    <p:sldLayoutId id="2147483838" r:id="rId37"/>
    <p:sldLayoutId id="2147483839" r:id="rId38"/>
    <p:sldLayoutId id="2147483840" r:id="rId39"/>
    <p:sldLayoutId id="2147483841" r:id="rId40"/>
    <p:sldLayoutId id="2147483842" r:id="rId41"/>
    <p:sldLayoutId id="2147483843" r:id="rId42"/>
    <p:sldLayoutId id="2147483844" r:id="rId43"/>
    <p:sldLayoutId id="2147483845" r:id="rId44"/>
    <p:sldLayoutId id="2147483846" r:id="rId4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1456"/>
        <p:cNvGrpSpPr/>
        <p:nvPr/>
      </p:nvGrpSpPr>
      <p:grpSpPr>
        <a:xfrm>
          <a:off x="0" y="0"/>
          <a:ext cx="0" cy="0"/>
          <a:chOff x="0" y="0"/>
          <a:chExt cx="0" cy="0"/>
        </a:xfrm>
      </p:grpSpPr>
      <p:sp>
        <p:nvSpPr>
          <p:cNvPr id="1457" name="Google Shape;1457;p205"/>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458" name="Google Shape;1458;p205" descr="pasted-image.pdf"/>
          <p:cNvPicPr preferRelativeResize="0"/>
          <p:nvPr/>
        </p:nvPicPr>
        <p:blipFill rotWithShape="1">
          <a:blip r:embed="rId42">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 id="2147483860" r:id="rId14"/>
    <p:sldLayoutId id="2147483861" r:id="rId15"/>
    <p:sldLayoutId id="2147483862" r:id="rId16"/>
    <p:sldLayoutId id="2147483863" r:id="rId17"/>
    <p:sldLayoutId id="2147483864" r:id="rId18"/>
    <p:sldLayoutId id="2147483865" r:id="rId19"/>
    <p:sldLayoutId id="2147483866" r:id="rId20"/>
    <p:sldLayoutId id="2147483867" r:id="rId21"/>
    <p:sldLayoutId id="2147483868" r:id="rId22"/>
    <p:sldLayoutId id="2147483869" r:id="rId23"/>
    <p:sldLayoutId id="2147483870" r:id="rId24"/>
    <p:sldLayoutId id="2147483871" r:id="rId25"/>
    <p:sldLayoutId id="2147483872" r:id="rId26"/>
    <p:sldLayoutId id="2147483873" r:id="rId27"/>
    <p:sldLayoutId id="2147483874" r:id="rId28"/>
    <p:sldLayoutId id="2147483875" r:id="rId29"/>
    <p:sldLayoutId id="2147483876" r:id="rId30"/>
    <p:sldLayoutId id="2147483877" r:id="rId31"/>
    <p:sldLayoutId id="2147483878" r:id="rId32"/>
    <p:sldLayoutId id="2147483879" r:id="rId33"/>
    <p:sldLayoutId id="2147483880" r:id="rId34"/>
    <p:sldLayoutId id="2147483881" r:id="rId35"/>
    <p:sldLayoutId id="2147483882" r:id="rId36"/>
    <p:sldLayoutId id="2147483883" r:id="rId37"/>
    <p:sldLayoutId id="2147483884" r:id="rId38"/>
    <p:sldLayoutId id="2147483885" r:id="rId39"/>
    <p:sldLayoutId id="2147483886"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5.xml"/></Relationships>
</file>

<file path=ppt/slides/_rels/slide11.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16.xml"/><Relationship Id="rId7" Type="http://schemas.openxmlformats.org/officeDocument/2006/relationships/slide" Target="slide24.xml"/><Relationship Id="rId2" Type="http://schemas.openxmlformats.org/officeDocument/2006/relationships/notesSlide" Target="../notesSlides/notesSlide11.xml"/><Relationship Id="rId1" Type="http://schemas.openxmlformats.org/officeDocument/2006/relationships/slideLayout" Target="../slideLayouts/slideLayout73.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 Id="rId9" Type="http://schemas.openxmlformats.org/officeDocument/2006/relationships/slide" Target="slide25.xml"/></Relationships>
</file>

<file path=ppt/slides/_rels/slide1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xml"/><Relationship Id="rId1" Type="http://schemas.openxmlformats.org/officeDocument/2006/relationships/slideLayout" Target="../slideLayouts/slideLayout20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5.xml"/></Relationships>
</file>

<file path=ppt/slides/_rels/slide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5.xml"/><Relationship Id="rId1" Type="http://schemas.openxmlformats.org/officeDocument/2006/relationships/slideLayout" Target="../slideLayouts/slideLayout73.xml"/><Relationship Id="rId6" Type="http://schemas.openxmlformats.org/officeDocument/2006/relationships/hyperlink" Target="https://www.ted.com/talks/simon_sinek_how_great_leaders_inspire_action?language=en" TargetMode="External"/><Relationship Id="rId5" Type="http://schemas.openxmlformats.org/officeDocument/2006/relationships/hyperlink" Target="https://www.forbes.com/sites/johnkotter/2011/06/07/how-to-create-a-powerful-vision-for-change/#7242df7251fc" TargetMode="External"/><Relationship Id="rId4" Type="http://schemas.openxmlformats.org/officeDocument/2006/relationships/hyperlink" Target="Change%20Management%20Strategy%20Assets%20v1.xls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6.xml"/><Relationship Id="rId1" Type="http://schemas.openxmlformats.org/officeDocument/2006/relationships/slideLayout" Target="../slideLayouts/slideLayout73.xml"/><Relationship Id="rId5" Type="http://schemas.openxmlformats.org/officeDocument/2006/relationships/hyperlink" Target="https://hbr.org/2018/10/dont-just-tell-employees-organizational-changes-are-coming-explain-why" TargetMode="External"/><Relationship Id="rId4" Type="http://schemas.openxmlformats.org/officeDocument/2006/relationships/hyperlink" Target="Change%20Management%20Strategy%20Assets%20v1.xls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7.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9.xml"/><Relationship Id="rId1" Type="http://schemas.openxmlformats.org/officeDocument/2006/relationships/slideLayout" Target="../slideLayouts/slideLayout73.xml"/><Relationship Id="rId4" Type="http://schemas.openxmlformats.org/officeDocument/2006/relationships/slide" Target="slide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1.xml"/></Relationships>
</file>

<file path=ppt/slides/_rels/slide20.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slide" Target="slide33.xml"/><Relationship Id="rId2" Type="http://schemas.openxmlformats.org/officeDocument/2006/relationships/notesSlide" Target="../notesSlides/notesSlide20.xml"/><Relationship Id="rId1" Type="http://schemas.openxmlformats.org/officeDocument/2006/relationships/slideLayout" Target="../slideLayouts/slideLayout7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31.xml"/></Relationships>
</file>

<file path=ppt/slides/_rels/slide21.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1.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2.xml"/><Relationship Id="rId1" Type="http://schemas.openxmlformats.org/officeDocument/2006/relationships/slideLayout" Target="../slideLayouts/slideLayout73.xml"/><Relationship Id="rId5" Type="http://schemas.openxmlformats.org/officeDocument/2006/relationships/image" Target="../media/image83.png"/><Relationship Id="rId4" Type="http://schemas.openxmlformats.org/officeDocument/2006/relationships/hyperlink" Target="Change%20Management%20Strategy%20Assets%20v1.xlsx"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3.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4.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4.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5.xml.rels><?xml version="1.0" encoding="UTF-8" standalone="yes"?>
<Relationships xmlns="http://schemas.openxmlformats.org/package/2006/relationships"><Relationship Id="rId3" Type="http://schemas.openxmlformats.org/officeDocument/2006/relationships/hyperlink" Target="https://help.salesforce.com/articleView?id=sf.mfa_monitor_usage_app.htm" TargetMode="External"/><Relationship Id="rId2" Type="http://schemas.openxmlformats.org/officeDocument/2006/relationships/notesSlide" Target="../notesSlides/notesSlide25.xml"/><Relationship Id="rId1" Type="http://schemas.openxmlformats.org/officeDocument/2006/relationships/slideLayout" Target="../slideLayouts/slideLayout73.xml"/><Relationship Id="rId5" Type="http://schemas.openxmlformats.org/officeDocument/2006/relationships/image" Target="../media/image84.png"/><Relationship Id="rId4" Type="http://schemas.openxmlformats.org/officeDocument/2006/relationships/image" Target="../media/image83.png"/></Relationships>
</file>

<file path=ppt/slides/_rels/slide26.xml.rels><?xml version="1.0" encoding="UTF-8" standalone="yes"?>
<Relationships xmlns="http://schemas.openxmlformats.org/package/2006/relationships"><Relationship Id="rId3" Type="http://schemas.openxmlformats.org/officeDocument/2006/relationships/hyperlink" Target="https://help.salesforce.com/articleView?id=collab_groups_manage_parent.htm" TargetMode="External"/><Relationship Id="rId2" Type="http://schemas.openxmlformats.org/officeDocument/2006/relationships/notesSlide" Target="../notesSlides/notesSlide26.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9.xml"/></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9.xml"/><Relationship Id="rId1" Type="http://schemas.openxmlformats.org/officeDocument/2006/relationships/slideLayout" Target="../slideLayouts/slideLayout121.xml"/><Relationship Id="rId4" Type="http://schemas.openxmlformats.org/officeDocument/2006/relationships/image" Target="../media/image86.png"/></Relationships>
</file>

<file path=ppt/slides/_rels/slide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4.xml"/></Relationships>
</file>

<file path=ppt/slides/_rels/slide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5.xml"/></Relationships>
</file>

<file path=ppt/slides/_rels/slide7.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5.xml"/><Relationship Id="rId7" Type="http://schemas.openxmlformats.org/officeDocument/2006/relationships/slide" Target="slide18.xml"/><Relationship Id="rId2" Type="http://schemas.openxmlformats.org/officeDocument/2006/relationships/notesSlide" Target="../notesSlides/notesSlide7.xml"/><Relationship Id="rId1" Type="http://schemas.openxmlformats.org/officeDocument/2006/relationships/slideLayout" Target="../slideLayouts/slideLayout73.xml"/><Relationship Id="rId6" Type="http://schemas.openxmlformats.org/officeDocument/2006/relationships/slide" Target="slide17.xml"/><Relationship Id="rId11" Type="http://schemas.openxmlformats.org/officeDocument/2006/relationships/slide" Target="slide25.xml"/><Relationship Id="rId5" Type="http://schemas.openxmlformats.org/officeDocument/2006/relationships/slide" Target="slide12.xml"/><Relationship Id="rId10" Type="http://schemas.openxmlformats.org/officeDocument/2006/relationships/slide" Target="slide23.xml"/><Relationship Id="rId4" Type="http://schemas.openxmlformats.org/officeDocument/2006/relationships/slide" Target="slide16.xml"/><Relationship Id="rId9" Type="http://schemas.openxmlformats.org/officeDocument/2006/relationships/slide" Target="slide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5.xml"/></Relationships>
</file>

<file path=ppt/slides/_rels/slide9.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6.xml"/><Relationship Id="rId7" Type="http://schemas.openxmlformats.org/officeDocument/2006/relationships/slide" Target="slide23.xml"/><Relationship Id="rId2" Type="http://schemas.openxmlformats.org/officeDocument/2006/relationships/notesSlide" Target="../notesSlides/notesSlide9.xml"/><Relationship Id="rId1" Type="http://schemas.openxmlformats.org/officeDocument/2006/relationships/slideLayout" Target="../slideLayouts/slideLayout7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8.xml"/><Relationship Id="rId9" Type="http://schemas.openxmlformats.org/officeDocument/2006/relationships/slide" Target="slide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7"/>
        <p:cNvGrpSpPr/>
        <p:nvPr/>
      </p:nvGrpSpPr>
      <p:grpSpPr>
        <a:xfrm>
          <a:off x="0" y="0"/>
          <a:ext cx="0" cy="0"/>
          <a:chOff x="0" y="0"/>
          <a:chExt cx="0" cy="0"/>
        </a:xfrm>
      </p:grpSpPr>
      <p:sp>
        <p:nvSpPr>
          <p:cNvPr id="1668" name="Google Shape;1668;p246"/>
          <p:cNvSpPr txBox="1">
            <a:spLocks noGrp="1"/>
          </p:cNvSpPr>
          <p:nvPr>
            <p:ph type="ctrTitle"/>
          </p:nvPr>
        </p:nvSpPr>
        <p:spPr>
          <a:xfrm>
            <a:off x="353886" y="1717331"/>
            <a:ext cx="7067400" cy="9738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en" sz="2800" b="0">
                <a:latin typeface="Roboto Light"/>
                <a:ea typeface="Roboto Light"/>
                <a:cs typeface="Roboto Light"/>
                <a:sym typeface="Roboto Light"/>
              </a:rPr>
              <a:t>Building a LEVERS</a:t>
            </a:r>
            <a:endParaRPr sz="2800" b="0">
              <a:latin typeface="Roboto Light"/>
              <a:ea typeface="Roboto Light"/>
              <a:cs typeface="Roboto Light"/>
              <a:sym typeface="Roboto Light"/>
            </a:endParaRPr>
          </a:p>
          <a:p>
            <a:pPr marL="0" lvl="0" indent="0" algn="l" rtl="0">
              <a:spcBef>
                <a:spcPts val="0"/>
              </a:spcBef>
              <a:spcAft>
                <a:spcPts val="0"/>
              </a:spcAft>
              <a:buNone/>
            </a:pPr>
            <a:r>
              <a:rPr lang="en" sz="2800" b="0">
                <a:latin typeface="Roboto Light"/>
                <a:ea typeface="Roboto Light"/>
                <a:cs typeface="Roboto Light"/>
                <a:sym typeface="Roboto Light"/>
              </a:rPr>
              <a:t>Change Management Plan</a:t>
            </a:r>
            <a:endParaRPr sz="2800" b="0">
              <a:latin typeface="Roboto Light"/>
              <a:ea typeface="Roboto Light"/>
              <a:cs typeface="Roboto Light"/>
              <a:sym typeface="Roboto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4"/>
        <p:cNvGrpSpPr/>
        <p:nvPr/>
      </p:nvGrpSpPr>
      <p:grpSpPr>
        <a:xfrm>
          <a:off x="0" y="0"/>
          <a:ext cx="0" cy="0"/>
          <a:chOff x="0" y="0"/>
          <a:chExt cx="0" cy="0"/>
        </a:xfrm>
      </p:grpSpPr>
      <p:sp>
        <p:nvSpPr>
          <p:cNvPr id="1875" name="Google Shape;1875;p255"/>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en" sz="3600" b="0">
                <a:latin typeface="Roboto Light"/>
                <a:ea typeface="Roboto Light"/>
                <a:cs typeface="Roboto Light"/>
                <a:sym typeface="Roboto Light"/>
              </a:rPr>
              <a:t>Reinforce Change</a:t>
            </a:r>
            <a:endParaRPr sz="3600" b="0">
              <a:latin typeface="Roboto Light"/>
              <a:ea typeface="Roboto Light"/>
              <a:cs typeface="Roboto Light"/>
              <a:sym typeface="Roboto Light"/>
            </a:endParaRPr>
          </a:p>
        </p:txBody>
      </p:sp>
      <p:sp>
        <p:nvSpPr>
          <p:cNvPr id="1876" name="Google Shape;1876;p255"/>
          <p:cNvSpPr/>
          <p:nvPr/>
        </p:nvSpPr>
        <p:spPr>
          <a:xfrm rot="10800000">
            <a:off x="5141900" y="1473676"/>
            <a:ext cx="364800" cy="1380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255"/>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Get Ready</a:t>
            </a:r>
            <a:endParaRPr sz="1100" dirty="0">
              <a:latin typeface="Roboto"/>
              <a:ea typeface="Roboto"/>
              <a:cs typeface="Roboto"/>
              <a:sym typeface="Roboto"/>
            </a:endParaRPr>
          </a:p>
        </p:txBody>
      </p:sp>
      <p:sp>
        <p:nvSpPr>
          <p:cNvPr id="1878" name="Google Shape;1878;p255"/>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Roll Out</a:t>
            </a:r>
            <a:endParaRPr sz="1100" dirty="0">
              <a:latin typeface="Roboto"/>
              <a:ea typeface="Roboto"/>
              <a:cs typeface="Roboto"/>
              <a:sym typeface="Roboto"/>
            </a:endParaRPr>
          </a:p>
        </p:txBody>
      </p:sp>
      <p:sp>
        <p:nvSpPr>
          <p:cNvPr id="1879" name="Google Shape;1879;p255"/>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Manage</a:t>
            </a:r>
            <a:endParaRPr sz="1100" dirty="0">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3"/>
        <p:cNvGrpSpPr/>
        <p:nvPr/>
      </p:nvGrpSpPr>
      <p:grpSpPr>
        <a:xfrm>
          <a:off x="0" y="0"/>
          <a:ext cx="0" cy="0"/>
          <a:chOff x="0" y="0"/>
          <a:chExt cx="0" cy="0"/>
        </a:xfrm>
      </p:grpSpPr>
      <p:sp>
        <p:nvSpPr>
          <p:cNvPr id="1884" name="Google Shape;1884;p256"/>
          <p:cNvSpPr txBox="1"/>
          <p:nvPr/>
        </p:nvSpPr>
        <p:spPr>
          <a:xfrm>
            <a:off x="378250" y="450725"/>
            <a:ext cx="4574700" cy="1158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en" sz="3000" dirty="0">
                <a:latin typeface="Roboto Light"/>
                <a:ea typeface="Roboto Light"/>
                <a:cs typeface="Roboto Light"/>
                <a:sym typeface="Roboto Light"/>
              </a:rPr>
              <a:t>Manage Phase: Change Management Activities</a:t>
            </a:r>
            <a:endParaRPr sz="3000" dirty="0">
              <a:latin typeface="Roboto Light"/>
              <a:ea typeface="Roboto Light"/>
              <a:cs typeface="Roboto Light"/>
              <a:sym typeface="Roboto Light"/>
            </a:endParaRPr>
          </a:p>
        </p:txBody>
      </p:sp>
      <p:sp>
        <p:nvSpPr>
          <p:cNvPr id="1885" name="Google Shape;1885;p256"/>
          <p:cNvSpPr txBox="1"/>
          <p:nvPr/>
        </p:nvSpPr>
        <p:spPr>
          <a:xfrm>
            <a:off x="450725" y="1863250"/>
            <a:ext cx="3289200"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en" sz="1100" dirty="0">
                <a:latin typeface="Roboto Light"/>
                <a:ea typeface="Roboto Light"/>
                <a:cs typeface="Roboto Light"/>
                <a:sym typeface="Roboto Light"/>
              </a:rPr>
              <a:t>Effectively reinforcing the change helps to promote and cement technology adoption and discourages users from reverting back to old systems. </a:t>
            </a: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en" sz="1100" dirty="0">
                <a:latin typeface="Roboto Light"/>
                <a:ea typeface="Roboto Light"/>
                <a:cs typeface="Roboto Light"/>
                <a:sym typeface="Roboto Light"/>
              </a:rPr>
              <a:t>Throughout the Manage phase, the focus is around measuring the effectiveness of the change strategies that have been implemented, and fine-tuning the change management plan to achieve enduring results.</a:t>
            </a: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en" sz="1100" dirty="0">
                <a:latin typeface="Roboto Light"/>
                <a:ea typeface="Roboto Light"/>
                <a:cs typeface="Roboto Light"/>
                <a:sym typeface="Roboto Light"/>
              </a:rPr>
              <a:t>We recommend taking the actions outlined on this page</a:t>
            </a:r>
            <a:r>
              <a:rPr lang="en" sz="1100" i="1" dirty="0">
                <a:latin typeface="Roboto Light"/>
                <a:ea typeface="Roboto Light"/>
                <a:cs typeface="Roboto Light"/>
                <a:sym typeface="Roboto Light"/>
              </a:rPr>
              <a:t> </a:t>
            </a:r>
            <a:r>
              <a:rPr lang="en" sz="1100" dirty="0">
                <a:latin typeface="Roboto Light"/>
                <a:ea typeface="Roboto Light"/>
                <a:cs typeface="Roboto Light"/>
                <a:sym typeface="Roboto Light"/>
              </a:rPr>
              <a:t>during the Manage Phase to set the stage for successful adoption. Click links to jump to descriptions and detailed guidance for each activity.</a:t>
            </a:r>
            <a:endParaRPr sz="1100" dirty="0">
              <a:latin typeface="Roboto Light"/>
              <a:ea typeface="Roboto Light"/>
              <a:cs typeface="Roboto Light"/>
              <a:sym typeface="Roboto Light"/>
            </a:endParaRPr>
          </a:p>
        </p:txBody>
      </p:sp>
      <p:graphicFrame>
        <p:nvGraphicFramePr>
          <p:cNvPr id="1886" name="Google Shape;1886;p256"/>
          <p:cNvGraphicFramePr/>
          <p:nvPr>
            <p:extLst>
              <p:ext uri="{D42A27DB-BD31-4B8C-83A1-F6EECF244321}">
                <p14:modId xmlns:p14="http://schemas.microsoft.com/office/powerpoint/2010/main" val="869056422"/>
              </p:ext>
            </p:extLst>
          </p:nvPr>
        </p:nvGraphicFramePr>
        <p:xfrm>
          <a:off x="4282855" y="1670223"/>
          <a:ext cx="4459800" cy="2635150"/>
        </p:xfrm>
        <a:graphic>
          <a:graphicData uri="http://schemas.openxmlformats.org/drawingml/2006/table">
            <a:tbl>
              <a:tblPr>
                <a:noFill/>
                <a:tableStyleId>{45470F37-8B12-47F0-81BC-2B07CDDA16E9}</a:tableStyleId>
              </a:tblPr>
              <a:tblGrid>
                <a:gridCol w="1075775">
                  <a:extLst>
                    <a:ext uri="{9D8B030D-6E8A-4147-A177-3AD203B41FA5}">
                      <a16:colId xmlns:a16="http://schemas.microsoft.com/office/drawing/2014/main" val="20000"/>
                    </a:ext>
                  </a:extLst>
                </a:gridCol>
                <a:gridCol w="3384025">
                  <a:extLst>
                    <a:ext uri="{9D8B030D-6E8A-4147-A177-3AD203B41FA5}">
                      <a16:colId xmlns:a16="http://schemas.microsoft.com/office/drawing/2014/main" val="20001"/>
                    </a:ext>
                  </a:extLst>
                </a:gridCol>
              </a:tblGrid>
              <a:tr h="345425">
                <a:tc gridSpan="2">
                  <a:txBody>
                    <a:bodyPr/>
                    <a:lstStyle/>
                    <a:p>
                      <a:pPr marL="0" lvl="0" indent="0" algn="ctr" rtl="0">
                        <a:spcBef>
                          <a:spcPts val="0"/>
                        </a:spcBef>
                        <a:spcAft>
                          <a:spcPts val="0"/>
                        </a:spcAft>
                        <a:buNone/>
                      </a:pPr>
                      <a:r>
                        <a:rPr lang="en" sz="1200" b="1" dirty="0">
                          <a:solidFill>
                            <a:srgbClr val="FFFFFF"/>
                          </a:solidFill>
                          <a:latin typeface="Roboto"/>
                          <a:ea typeface="Roboto"/>
                          <a:cs typeface="Roboto"/>
                          <a:sym typeface="Roboto"/>
                        </a:rPr>
                        <a:t>MANAGE Phase Activities</a:t>
                      </a:r>
                      <a:endParaRPr sz="1200" b="1" dirty="0">
                        <a:solidFill>
                          <a:srgbClr val="FFFFFF"/>
                        </a:solidFill>
                        <a:latin typeface="Roboto"/>
                        <a:ea typeface="Roboto"/>
                        <a:cs typeface="Roboto"/>
                        <a:sym typeface="Roboto"/>
                      </a:endParaRP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1"/>
                    </a:solidFill>
                  </a:tcPr>
                </a:tc>
                <a:tc hMerge="1">
                  <a:txBody>
                    <a:bodyPr/>
                    <a:lstStyle/>
                    <a:p>
                      <a:endParaRPr lang="en-US"/>
                    </a:p>
                  </a:txBody>
                  <a:tcPr/>
                </a:tc>
                <a:extLst>
                  <a:ext uri="{0D108BD9-81ED-4DB2-BD59-A6C34878D82A}">
                    <a16:rowId xmlns:a16="http://schemas.microsoft.com/office/drawing/2014/main" val="10000"/>
                  </a:ext>
                </a:extLst>
              </a:tr>
              <a:tr h="40455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Leadership</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28600" marR="0" lvl="0" indent="-263525" algn="l" rtl="0">
                        <a:lnSpc>
                          <a:spcPct val="100000"/>
                        </a:lnSpc>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3" action="ppaction://hlinksldjump"/>
                        </a:rPr>
                        <a:t>Continue to Execute Leadership Engagement Strategy</a:t>
                      </a:r>
                      <a:endParaRPr sz="1000" dirty="0">
                        <a:solidFill>
                          <a:srgbClr val="434343"/>
                        </a:solidFill>
                        <a:latin typeface="Roboto"/>
                        <a:ea typeface="Roboto"/>
                        <a:cs typeface="Roboto"/>
                        <a:sym typeface="Roboto"/>
                      </a:endParaRP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40455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Ecosystem</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4" action="ppaction://hlinksldjump"/>
                        </a:rPr>
                        <a:t>Continue to Execute Stakeholder Engagement Plan</a:t>
                      </a:r>
                      <a:endParaRPr sz="1000" dirty="0">
                        <a:solidFill>
                          <a:srgbClr val="434343"/>
                        </a:solidFill>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588425">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Enablement</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5" action="ppaction://hlinksldjump"/>
                        </a:rPr>
                        <a:t>Continue to Execute Communication Plan</a:t>
                      </a:r>
                      <a:endParaRPr sz="1000" dirty="0">
                        <a:solidFill>
                          <a:srgbClr val="434343"/>
                        </a:solidFill>
                        <a:latin typeface="Roboto"/>
                        <a:ea typeface="Roboto"/>
                        <a:cs typeface="Roboto"/>
                        <a:sym typeface="Roboto"/>
                      </a:endParaRPr>
                    </a:p>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6" action="ppaction://hlinksldjump"/>
                        </a:rPr>
                        <a:t>Continue to Execute Training Strategy</a:t>
                      </a:r>
                      <a:endParaRPr sz="1000" dirty="0">
                        <a:solidFill>
                          <a:srgbClr val="434343"/>
                        </a:solidFill>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0455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Rewards</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57175" lvl="0" indent="-206375"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7" action="ppaction://hlinksldjump"/>
                        </a:rPr>
                        <a:t>Continue conducting an Incentive Review</a:t>
                      </a:r>
                      <a:endParaRPr sz="1000" dirty="0">
                        <a:solidFill>
                          <a:srgbClr val="434343"/>
                        </a:solidFill>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4"/>
                  </a:ext>
                </a:extLst>
              </a:tr>
              <a:tr h="40455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Structures</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8" action="ppaction://hlinksldjump"/>
                        </a:rPr>
                        <a:t>Leverage Feedback Loops</a:t>
                      </a:r>
                      <a:endParaRPr sz="1000" dirty="0">
                        <a:solidFill>
                          <a:srgbClr val="434343"/>
                        </a:solidFill>
                        <a:latin typeface="Roboto"/>
                        <a:ea typeface="Roboto"/>
                        <a:cs typeface="Roboto"/>
                        <a:sym typeface="Roboto"/>
                      </a:endParaRPr>
                    </a:p>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9" action="ppaction://hlinksldjump"/>
                        </a:rPr>
                        <a:t>Monitor Adoption/Success Metrics</a:t>
                      </a:r>
                      <a:endParaRPr sz="1000" dirty="0">
                        <a:solidFill>
                          <a:srgbClr val="434343"/>
                        </a:solidFill>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bl>
          </a:graphicData>
        </a:graphic>
      </p:graphicFrame>
      <p:sp>
        <p:nvSpPr>
          <p:cNvPr id="1887" name="Google Shape;1887;p256"/>
          <p:cNvSpPr/>
          <p:nvPr/>
        </p:nvSpPr>
        <p:spPr>
          <a:xfrm rot="10800000">
            <a:off x="7563533" y="392688"/>
            <a:ext cx="216600" cy="819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256"/>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600" dirty="0">
                <a:solidFill>
                  <a:srgbClr val="FFFFFF"/>
                </a:solidFill>
                <a:latin typeface="Roboto"/>
                <a:ea typeface="Roboto"/>
                <a:cs typeface="Roboto"/>
                <a:sym typeface="Roboto"/>
              </a:rPr>
              <a:t>Get Ready</a:t>
            </a:r>
            <a:endParaRPr sz="600" dirty="0">
              <a:latin typeface="Roboto"/>
              <a:ea typeface="Roboto"/>
              <a:cs typeface="Roboto"/>
              <a:sym typeface="Roboto"/>
            </a:endParaRPr>
          </a:p>
        </p:txBody>
      </p:sp>
      <p:sp>
        <p:nvSpPr>
          <p:cNvPr id="1889" name="Google Shape;1889;p256"/>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600" dirty="0">
                <a:solidFill>
                  <a:srgbClr val="FFFFFF"/>
                </a:solidFill>
                <a:latin typeface="Roboto"/>
                <a:ea typeface="Roboto"/>
                <a:cs typeface="Roboto"/>
                <a:sym typeface="Roboto"/>
              </a:rPr>
              <a:t>Manage</a:t>
            </a:r>
            <a:endParaRPr sz="600" dirty="0">
              <a:latin typeface="Roboto"/>
              <a:ea typeface="Roboto"/>
              <a:cs typeface="Roboto"/>
              <a:sym typeface="Roboto"/>
            </a:endParaRPr>
          </a:p>
        </p:txBody>
      </p:sp>
      <p:sp>
        <p:nvSpPr>
          <p:cNvPr id="1890" name="Google Shape;1890;p256"/>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600" dirty="0">
                <a:solidFill>
                  <a:srgbClr val="FFFFFF"/>
                </a:solidFill>
                <a:latin typeface="Roboto"/>
                <a:ea typeface="Roboto"/>
                <a:cs typeface="Roboto"/>
                <a:sym typeface="Roboto"/>
              </a:rPr>
              <a:t>Roll Out</a:t>
            </a:r>
            <a:endParaRPr sz="600" dirty="0">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94"/>
        <p:cNvGrpSpPr/>
        <p:nvPr/>
      </p:nvGrpSpPr>
      <p:grpSpPr>
        <a:xfrm>
          <a:off x="0" y="0"/>
          <a:ext cx="0" cy="0"/>
          <a:chOff x="0" y="0"/>
          <a:chExt cx="0" cy="0"/>
        </a:xfrm>
      </p:grpSpPr>
      <p:sp>
        <p:nvSpPr>
          <p:cNvPr id="1895" name="Google Shape;1895;p257"/>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en" sz="3000">
                <a:latin typeface="Roboto Light"/>
                <a:ea typeface="Roboto Light"/>
                <a:cs typeface="Roboto Light"/>
                <a:sym typeface="Roboto Light"/>
              </a:rPr>
              <a:t>Change Management Plan</a:t>
            </a:r>
            <a:endParaRPr sz="3000">
              <a:latin typeface="Roboto Light"/>
              <a:ea typeface="Roboto Light"/>
              <a:cs typeface="Roboto Light"/>
              <a:sym typeface="Roboto Light"/>
            </a:endParaRPr>
          </a:p>
        </p:txBody>
      </p:sp>
      <p:sp>
        <p:nvSpPr>
          <p:cNvPr id="1896" name="Google Shape;1896;p257"/>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Get Ready</a:t>
            </a:r>
            <a:endParaRPr sz="1100" dirty="0">
              <a:latin typeface="Roboto"/>
              <a:ea typeface="Roboto"/>
              <a:cs typeface="Roboto"/>
              <a:sym typeface="Roboto"/>
            </a:endParaRPr>
          </a:p>
        </p:txBody>
      </p:sp>
      <p:sp>
        <p:nvSpPr>
          <p:cNvPr id="1897" name="Google Shape;1897;p257"/>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Roll Out</a:t>
            </a:r>
            <a:endParaRPr sz="1100" dirty="0">
              <a:latin typeface="Roboto"/>
              <a:ea typeface="Roboto"/>
              <a:cs typeface="Roboto"/>
              <a:sym typeface="Roboto"/>
            </a:endParaRPr>
          </a:p>
        </p:txBody>
      </p:sp>
      <p:sp>
        <p:nvSpPr>
          <p:cNvPr id="1898" name="Google Shape;1898;p257"/>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Manage</a:t>
            </a:r>
            <a:endParaRPr sz="1100" dirty="0">
              <a:latin typeface="Roboto"/>
              <a:ea typeface="Roboto"/>
              <a:cs typeface="Roboto"/>
              <a:sym typeface="Roboto"/>
            </a:endParaRPr>
          </a:p>
        </p:txBody>
      </p:sp>
      <p:grpSp>
        <p:nvGrpSpPr>
          <p:cNvPr id="1899" name="Google Shape;1899;p257"/>
          <p:cNvGrpSpPr/>
          <p:nvPr/>
        </p:nvGrpSpPr>
        <p:grpSpPr>
          <a:xfrm>
            <a:off x="1938404" y="2405469"/>
            <a:ext cx="154800" cy="154500"/>
            <a:chOff x="2568099" y="2334200"/>
            <a:chExt cx="154800" cy="154500"/>
          </a:xfrm>
        </p:grpSpPr>
        <p:sp>
          <p:nvSpPr>
            <p:cNvPr id="1900" name="Google Shape;1900;p257"/>
            <p:cNvSpPr/>
            <p:nvPr/>
          </p:nvSpPr>
          <p:spPr>
            <a:xfrm>
              <a:off x="2568099" y="2334200"/>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01" name="Google Shape;1901;p257"/>
            <p:cNvSpPr/>
            <p:nvPr/>
          </p:nvSpPr>
          <p:spPr>
            <a:xfrm>
              <a:off x="2604584" y="2365763"/>
              <a:ext cx="81867" cy="80275"/>
            </a:xfrm>
            <a:custGeom>
              <a:avLst/>
              <a:gdLst/>
              <a:ahLst/>
              <a:cxnLst/>
              <a:rect l="l" t="t" r="r" b="b"/>
              <a:pathLst>
                <a:path w="727" h="713" extrusionOk="0">
                  <a:moveTo>
                    <a:pt x="10" y="700"/>
                  </a:moveTo>
                  <a:lnTo>
                    <a:pt x="10" y="700"/>
                  </a:lnTo>
                  <a:lnTo>
                    <a:pt x="6" y="696"/>
                  </a:lnTo>
                  <a:lnTo>
                    <a:pt x="3" y="690"/>
                  </a:lnTo>
                  <a:lnTo>
                    <a:pt x="0" y="678"/>
                  </a:lnTo>
                  <a:lnTo>
                    <a:pt x="0" y="672"/>
                  </a:lnTo>
                  <a:lnTo>
                    <a:pt x="0" y="666"/>
                  </a:lnTo>
                  <a:lnTo>
                    <a:pt x="2" y="660"/>
                  </a:lnTo>
                  <a:lnTo>
                    <a:pt x="3" y="656"/>
                  </a:lnTo>
                  <a:lnTo>
                    <a:pt x="21" y="629"/>
                  </a:lnTo>
                  <a:lnTo>
                    <a:pt x="44" y="600"/>
                  </a:lnTo>
                  <a:lnTo>
                    <a:pt x="71" y="569"/>
                  </a:lnTo>
                  <a:lnTo>
                    <a:pt x="97" y="538"/>
                  </a:lnTo>
                  <a:lnTo>
                    <a:pt x="87" y="516"/>
                  </a:lnTo>
                  <a:lnTo>
                    <a:pt x="80" y="494"/>
                  </a:lnTo>
                  <a:lnTo>
                    <a:pt x="75" y="470"/>
                  </a:lnTo>
                  <a:lnTo>
                    <a:pt x="74" y="445"/>
                  </a:lnTo>
                  <a:lnTo>
                    <a:pt x="74" y="426"/>
                  </a:lnTo>
                  <a:lnTo>
                    <a:pt x="77" y="407"/>
                  </a:lnTo>
                  <a:lnTo>
                    <a:pt x="81" y="388"/>
                  </a:lnTo>
                  <a:lnTo>
                    <a:pt x="88" y="370"/>
                  </a:lnTo>
                  <a:lnTo>
                    <a:pt x="96" y="354"/>
                  </a:lnTo>
                  <a:lnTo>
                    <a:pt x="106" y="338"/>
                  </a:lnTo>
                  <a:lnTo>
                    <a:pt x="116" y="323"/>
                  </a:lnTo>
                  <a:lnTo>
                    <a:pt x="130" y="310"/>
                  </a:lnTo>
                  <a:lnTo>
                    <a:pt x="143" y="298"/>
                  </a:lnTo>
                  <a:lnTo>
                    <a:pt x="158" y="286"/>
                  </a:lnTo>
                  <a:lnTo>
                    <a:pt x="174" y="277"/>
                  </a:lnTo>
                  <a:lnTo>
                    <a:pt x="190" y="268"/>
                  </a:lnTo>
                  <a:lnTo>
                    <a:pt x="208" y="263"/>
                  </a:lnTo>
                  <a:lnTo>
                    <a:pt x="227" y="258"/>
                  </a:lnTo>
                  <a:lnTo>
                    <a:pt x="246" y="255"/>
                  </a:lnTo>
                  <a:lnTo>
                    <a:pt x="265" y="254"/>
                  </a:lnTo>
                  <a:lnTo>
                    <a:pt x="286" y="255"/>
                  </a:lnTo>
                  <a:lnTo>
                    <a:pt x="304" y="258"/>
                  </a:lnTo>
                  <a:lnTo>
                    <a:pt x="323" y="263"/>
                  </a:lnTo>
                  <a:lnTo>
                    <a:pt x="340" y="268"/>
                  </a:lnTo>
                  <a:lnTo>
                    <a:pt x="356" y="277"/>
                  </a:lnTo>
                  <a:lnTo>
                    <a:pt x="373" y="286"/>
                  </a:lnTo>
                  <a:lnTo>
                    <a:pt x="388" y="298"/>
                  </a:lnTo>
                  <a:lnTo>
                    <a:pt x="401" y="310"/>
                  </a:lnTo>
                  <a:lnTo>
                    <a:pt x="414" y="323"/>
                  </a:lnTo>
                  <a:lnTo>
                    <a:pt x="424" y="338"/>
                  </a:lnTo>
                  <a:lnTo>
                    <a:pt x="435" y="354"/>
                  </a:lnTo>
                  <a:lnTo>
                    <a:pt x="442" y="370"/>
                  </a:lnTo>
                  <a:lnTo>
                    <a:pt x="448" y="388"/>
                  </a:lnTo>
                  <a:lnTo>
                    <a:pt x="454" y="407"/>
                  </a:lnTo>
                  <a:lnTo>
                    <a:pt x="457" y="426"/>
                  </a:lnTo>
                  <a:lnTo>
                    <a:pt x="457" y="445"/>
                  </a:lnTo>
                  <a:lnTo>
                    <a:pt x="457" y="465"/>
                  </a:lnTo>
                  <a:lnTo>
                    <a:pt x="454" y="484"/>
                  </a:lnTo>
                  <a:lnTo>
                    <a:pt x="448" y="503"/>
                  </a:lnTo>
                  <a:lnTo>
                    <a:pt x="442" y="521"/>
                  </a:lnTo>
                  <a:lnTo>
                    <a:pt x="435" y="537"/>
                  </a:lnTo>
                  <a:lnTo>
                    <a:pt x="424" y="553"/>
                  </a:lnTo>
                  <a:lnTo>
                    <a:pt x="414" y="568"/>
                  </a:lnTo>
                  <a:lnTo>
                    <a:pt x="401" y="581"/>
                  </a:lnTo>
                  <a:lnTo>
                    <a:pt x="388" y="594"/>
                  </a:lnTo>
                  <a:lnTo>
                    <a:pt x="373" y="604"/>
                  </a:lnTo>
                  <a:lnTo>
                    <a:pt x="356" y="615"/>
                  </a:lnTo>
                  <a:lnTo>
                    <a:pt x="340" y="622"/>
                  </a:lnTo>
                  <a:lnTo>
                    <a:pt x="323" y="629"/>
                  </a:lnTo>
                  <a:lnTo>
                    <a:pt x="304" y="634"/>
                  </a:lnTo>
                  <a:lnTo>
                    <a:pt x="286" y="637"/>
                  </a:lnTo>
                  <a:lnTo>
                    <a:pt x="265" y="638"/>
                  </a:lnTo>
                  <a:lnTo>
                    <a:pt x="240" y="635"/>
                  </a:lnTo>
                  <a:lnTo>
                    <a:pt x="216" y="631"/>
                  </a:lnTo>
                  <a:lnTo>
                    <a:pt x="193" y="624"/>
                  </a:lnTo>
                  <a:lnTo>
                    <a:pt x="172" y="613"/>
                  </a:lnTo>
                  <a:lnTo>
                    <a:pt x="140" y="643"/>
                  </a:lnTo>
                  <a:lnTo>
                    <a:pt x="108" y="668"/>
                  </a:lnTo>
                  <a:lnTo>
                    <a:pt x="78" y="690"/>
                  </a:lnTo>
                  <a:lnTo>
                    <a:pt x="53" y="708"/>
                  </a:lnTo>
                  <a:lnTo>
                    <a:pt x="49" y="711"/>
                  </a:lnTo>
                  <a:lnTo>
                    <a:pt x="44" y="712"/>
                  </a:lnTo>
                  <a:lnTo>
                    <a:pt x="32" y="711"/>
                  </a:lnTo>
                  <a:lnTo>
                    <a:pt x="21" y="708"/>
                  </a:lnTo>
                  <a:lnTo>
                    <a:pt x="15" y="703"/>
                  </a:lnTo>
                  <a:lnTo>
                    <a:pt x="10" y="700"/>
                  </a:lnTo>
                  <a:close/>
                  <a:moveTo>
                    <a:pt x="390" y="445"/>
                  </a:moveTo>
                  <a:lnTo>
                    <a:pt x="390" y="445"/>
                  </a:lnTo>
                  <a:lnTo>
                    <a:pt x="389" y="432"/>
                  </a:lnTo>
                  <a:lnTo>
                    <a:pt x="388" y="420"/>
                  </a:lnTo>
                  <a:lnTo>
                    <a:pt x="385" y="408"/>
                  </a:lnTo>
                  <a:lnTo>
                    <a:pt x="380" y="397"/>
                  </a:lnTo>
                  <a:lnTo>
                    <a:pt x="374" y="386"/>
                  </a:lnTo>
                  <a:lnTo>
                    <a:pt x="368" y="376"/>
                  </a:lnTo>
                  <a:lnTo>
                    <a:pt x="361" y="367"/>
                  </a:lnTo>
                  <a:lnTo>
                    <a:pt x="354" y="358"/>
                  </a:lnTo>
                  <a:lnTo>
                    <a:pt x="343" y="350"/>
                  </a:lnTo>
                  <a:lnTo>
                    <a:pt x="334" y="342"/>
                  </a:lnTo>
                  <a:lnTo>
                    <a:pt x="324" y="336"/>
                  </a:lnTo>
                  <a:lnTo>
                    <a:pt x="314" y="330"/>
                  </a:lnTo>
                  <a:lnTo>
                    <a:pt x="302" y="327"/>
                  </a:lnTo>
                  <a:lnTo>
                    <a:pt x="290" y="323"/>
                  </a:lnTo>
                  <a:lnTo>
                    <a:pt x="278" y="322"/>
                  </a:lnTo>
                  <a:lnTo>
                    <a:pt x="265" y="322"/>
                  </a:lnTo>
                  <a:lnTo>
                    <a:pt x="253" y="322"/>
                  </a:lnTo>
                  <a:lnTo>
                    <a:pt x="240" y="323"/>
                  </a:lnTo>
                  <a:lnTo>
                    <a:pt x="228" y="327"/>
                  </a:lnTo>
                  <a:lnTo>
                    <a:pt x="218" y="330"/>
                  </a:lnTo>
                  <a:lnTo>
                    <a:pt x="206" y="336"/>
                  </a:lnTo>
                  <a:lnTo>
                    <a:pt x="196" y="342"/>
                  </a:lnTo>
                  <a:lnTo>
                    <a:pt x="187" y="350"/>
                  </a:lnTo>
                  <a:lnTo>
                    <a:pt x="178" y="358"/>
                  </a:lnTo>
                  <a:lnTo>
                    <a:pt x="169" y="367"/>
                  </a:lnTo>
                  <a:lnTo>
                    <a:pt x="162" y="376"/>
                  </a:lnTo>
                  <a:lnTo>
                    <a:pt x="156" y="386"/>
                  </a:lnTo>
                  <a:lnTo>
                    <a:pt x="152" y="397"/>
                  </a:lnTo>
                  <a:lnTo>
                    <a:pt x="147" y="408"/>
                  </a:lnTo>
                  <a:lnTo>
                    <a:pt x="144" y="420"/>
                  </a:lnTo>
                  <a:lnTo>
                    <a:pt x="141" y="432"/>
                  </a:lnTo>
                  <a:lnTo>
                    <a:pt x="141" y="445"/>
                  </a:lnTo>
                  <a:lnTo>
                    <a:pt x="141" y="457"/>
                  </a:lnTo>
                  <a:lnTo>
                    <a:pt x="144" y="470"/>
                  </a:lnTo>
                  <a:lnTo>
                    <a:pt x="147" y="482"/>
                  </a:lnTo>
                  <a:lnTo>
                    <a:pt x="152" y="492"/>
                  </a:lnTo>
                  <a:lnTo>
                    <a:pt x="156" y="504"/>
                  </a:lnTo>
                  <a:lnTo>
                    <a:pt x="162" y="514"/>
                  </a:lnTo>
                  <a:lnTo>
                    <a:pt x="169" y="523"/>
                  </a:lnTo>
                  <a:lnTo>
                    <a:pt x="178" y="532"/>
                  </a:lnTo>
                  <a:lnTo>
                    <a:pt x="187" y="541"/>
                  </a:lnTo>
                  <a:lnTo>
                    <a:pt x="196" y="548"/>
                  </a:lnTo>
                  <a:lnTo>
                    <a:pt x="206" y="554"/>
                  </a:lnTo>
                  <a:lnTo>
                    <a:pt x="218" y="560"/>
                  </a:lnTo>
                  <a:lnTo>
                    <a:pt x="228" y="563"/>
                  </a:lnTo>
                  <a:lnTo>
                    <a:pt x="240" y="568"/>
                  </a:lnTo>
                  <a:lnTo>
                    <a:pt x="253" y="569"/>
                  </a:lnTo>
                  <a:lnTo>
                    <a:pt x="265" y="569"/>
                  </a:lnTo>
                  <a:lnTo>
                    <a:pt x="278" y="569"/>
                  </a:lnTo>
                  <a:lnTo>
                    <a:pt x="290" y="568"/>
                  </a:lnTo>
                  <a:lnTo>
                    <a:pt x="302" y="563"/>
                  </a:lnTo>
                  <a:lnTo>
                    <a:pt x="314" y="560"/>
                  </a:lnTo>
                  <a:lnTo>
                    <a:pt x="324" y="554"/>
                  </a:lnTo>
                  <a:lnTo>
                    <a:pt x="334" y="548"/>
                  </a:lnTo>
                  <a:lnTo>
                    <a:pt x="343" y="541"/>
                  </a:lnTo>
                  <a:lnTo>
                    <a:pt x="354" y="532"/>
                  </a:lnTo>
                  <a:lnTo>
                    <a:pt x="361" y="523"/>
                  </a:lnTo>
                  <a:lnTo>
                    <a:pt x="368" y="514"/>
                  </a:lnTo>
                  <a:lnTo>
                    <a:pt x="374" y="504"/>
                  </a:lnTo>
                  <a:lnTo>
                    <a:pt x="380" y="492"/>
                  </a:lnTo>
                  <a:lnTo>
                    <a:pt x="385" y="482"/>
                  </a:lnTo>
                  <a:lnTo>
                    <a:pt x="388" y="470"/>
                  </a:lnTo>
                  <a:lnTo>
                    <a:pt x="389" y="457"/>
                  </a:lnTo>
                  <a:lnTo>
                    <a:pt x="390" y="445"/>
                  </a:lnTo>
                  <a:close/>
                  <a:moveTo>
                    <a:pt x="726" y="348"/>
                  </a:moveTo>
                  <a:lnTo>
                    <a:pt x="726" y="640"/>
                  </a:lnTo>
                  <a:lnTo>
                    <a:pt x="725" y="649"/>
                  </a:lnTo>
                  <a:lnTo>
                    <a:pt x="722" y="657"/>
                  </a:lnTo>
                  <a:lnTo>
                    <a:pt x="717" y="666"/>
                  </a:lnTo>
                  <a:lnTo>
                    <a:pt x="712" y="674"/>
                  </a:lnTo>
                  <a:lnTo>
                    <a:pt x="704" y="680"/>
                  </a:lnTo>
                  <a:lnTo>
                    <a:pt x="697" y="684"/>
                  </a:lnTo>
                  <a:lnTo>
                    <a:pt x="687" y="687"/>
                  </a:lnTo>
                  <a:lnTo>
                    <a:pt x="678" y="688"/>
                  </a:lnTo>
                  <a:lnTo>
                    <a:pt x="355" y="688"/>
                  </a:lnTo>
                  <a:lnTo>
                    <a:pt x="373" y="680"/>
                  </a:lnTo>
                  <a:lnTo>
                    <a:pt x="390" y="671"/>
                  </a:lnTo>
                  <a:lnTo>
                    <a:pt x="407" y="662"/>
                  </a:lnTo>
                  <a:lnTo>
                    <a:pt x="423" y="650"/>
                  </a:lnTo>
                  <a:lnTo>
                    <a:pt x="437" y="637"/>
                  </a:lnTo>
                  <a:lnTo>
                    <a:pt x="451" y="624"/>
                  </a:lnTo>
                  <a:lnTo>
                    <a:pt x="464" y="609"/>
                  </a:lnTo>
                  <a:lnTo>
                    <a:pt x="476" y="594"/>
                  </a:lnTo>
                  <a:lnTo>
                    <a:pt x="486" y="578"/>
                  </a:lnTo>
                  <a:lnTo>
                    <a:pt x="495" y="560"/>
                  </a:lnTo>
                  <a:lnTo>
                    <a:pt x="504" y="543"/>
                  </a:lnTo>
                  <a:lnTo>
                    <a:pt x="510" y="523"/>
                  </a:lnTo>
                  <a:lnTo>
                    <a:pt x="516" y="504"/>
                  </a:lnTo>
                  <a:lnTo>
                    <a:pt x="520" y="485"/>
                  </a:lnTo>
                  <a:lnTo>
                    <a:pt x="521" y="465"/>
                  </a:lnTo>
                  <a:lnTo>
                    <a:pt x="523" y="444"/>
                  </a:lnTo>
                  <a:lnTo>
                    <a:pt x="521" y="419"/>
                  </a:lnTo>
                  <a:lnTo>
                    <a:pt x="517" y="392"/>
                  </a:lnTo>
                  <a:lnTo>
                    <a:pt x="511" y="369"/>
                  </a:lnTo>
                  <a:lnTo>
                    <a:pt x="502" y="345"/>
                  </a:lnTo>
                  <a:lnTo>
                    <a:pt x="492" y="322"/>
                  </a:lnTo>
                  <a:lnTo>
                    <a:pt x="479" y="301"/>
                  </a:lnTo>
                  <a:lnTo>
                    <a:pt x="464" y="280"/>
                  </a:lnTo>
                  <a:lnTo>
                    <a:pt x="448" y="263"/>
                  </a:lnTo>
                  <a:lnTo>
                    <a:pt x="430" y="246"/>
                  </a:lnTo>
                  <a:lnTo>
                    <a:pt x="410" y="232"/>
                  </a:lnTo>
                  <a:lnTo>
                    <a:pt x="389" y="219"/>
                  </a:lnTo>
                  <a:lnTo>
                    <a:pt x="365" y="207"/>
                  </a:lnTo>
                  <a:lnTo>
                    <a:pt x="342" y="199"/>
                  </a:lnTo>
                  <a:lnTo>
                    <a:pt x="318" y="192"/>
                  </a:lnTo>
                  <a:lnTo>
                    <a:pt x="292" y="189"/>
                  </a:lnTo>
                  <a:lnTo>
                    <a:pt x="267" y="187"/>
                  </a:lnTo>
                  <a:lnTo>
                    <a:pt x="248" y="187"/>
                  </a:lnTo>
                  <a:lnTo>
                    <a:pt x="230" y="189"/>
                  </a:lnTo>
                  <a:lnTo>
                    <a:pt x="212" y="193"/>
                  </a:lnTo>
                  <a:lnTo>
                    <a:pt x="194" y="198"/>
                  </a:lnTo>
                  <a:lnTo>
                    <a:pt x="230" y="157"/>
                  </a:lnTo>
                  <a:lnTo>
                    <a:pt x="264" y="120"/>
                  </a:lnTo>
                  <a:lnTo>
                    <a:pt x="296" y="87"/>
                  </a:lnTo>
                  <a:lnTo>
                    <a:pt x="324" y="61"/>
                  </a:lnTo>
                  <a:lnTo>
                    <a:pt x="348" y="39"/>
                  </a:lnTo>
                  <a:lnTo>
                    <a:pt x="367" y="24"/>
                  </a:lnTo>
                  <a:lnTo>
                    <a:pt x="385" y="9"/>
                  </a:lnTo>
                  <a:lnTo>
                    <a:pt x="392" y="5"/>
                  </a:lnTo>
                  <a:lnTo>
                    <a:pt x="398" y="3"/>
                  </a:lnTo>
                  <a:lnTo>
                    <a:pt x="405" y="2"/>
                  </a:lnTo>
                  <a:lnTo>
                    <a:pt x="411" y="0"/>
                  </a:lnTo>
                  <a:lnTo>
                    <a:pt x="418" y="2"/>
                  </a:lnTo>
                  <a:lnTo>
                    <a:pt x="426" y="3"/>
                  </a:lnTo>
                  <a:lnTo>
                    <a:pt x="432" y="5"/>
                  </a:lnTo>
                  <a:lnTo>
                    <a:pt x="437" y="9"/>
                  </a:lnTo>
                  <a:lnTo>
                    <a:pt x="446" y="15"/>
                  </a:lnTo>
                  <a:lnTo>
                    <a:pt x="467" y="31"/>
                  </a:lnTo>
                  <a:lnTo>
                    <a:pt x="496" y="58"/>
                  </a:lnTo>
                  <a:lnTo>
                    <a:pt x="535" y="93"/>
                  </a:lnTo>
                  <a:lnTo>
                    <a:pt x="577" y="137"/>
                  </a:lnTo>
                  <a:lnTo>
                    <a:pt x="600" y="162"/>
                  </a:lnTo>
                  <a:lnTo>
                    <a:pt x="623" y="190"/>
                  </a:lnTo>
                  <a:lnTo>
                    <a:pt x="647" y="220"/>
                  </a:lnTo>
                  <a:lnTo>
                    <a:pt x="670" y="252"/>
                  </a:lnTo>
                  <a:lnTo>
                    <a:pt x="695" y="286"/>
                  </a:lnTo>
                  <a:lnTo>
                    <a:pt x="719" y="323"/>
                  </a:lnTo>
                  <a:lnTo>
                    <a:pt x="723" y="335"/>
                  </a:lnTo>
                  <a:lnTo>
                    <a:pt x="725" y="342"/>
                  </a:lnTo>
                  <a:lnTo>
                    <a:pt x="726" y="348"/>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pic>
        <p:nvPicPr>
          <p:cNvPr id="1902" name="Google Shape;1902;p257"/>
          <p:cNvPicPr preferRelativeResize="0"/>
          <p:nvPr/>
        </p:nvPicPr>
        <p:blipFill>
          <a:blip r:embed="rId3">
            <a:alphaModFix/>
          </a:blip>
          <a:stretch>
            <a:fillRect/>
          </a:stretch>
        </p:blipFill>
        <p:spPr>
          <a:xfrm>
            <a:off x="4141899" y="2112093"/>
            <a:ext cx="154800" cy="146133"/>
          </a:xfrm>
          <a:prstGeom prst="rect">
            <a:avLst/>
          </a:prstGeom>
          <a:noFill/>
          <a:ln>
            <a:noFill/>
          </a:ln>
        </p:spPr>
      </p:pic>
      <p:grpSp>
        <p:nvGrpSpPr>
          <p:cNvPr id="1903" name="Google Shape;1903;p257"/>
          <p:cNvGrpSpPr/>
          <p:nvPr/>
        </p:nvGrpSpPr>
        <p:grpSpPr>
          <a:xfrm>
            <a:off x="423284" y="1886593"/>
            <a:ext cx="1232969" cy="310009"/>
            <a:chOff x="423284" y="1901415"/>
            <a:chExt cx="1232969" cy="310009"/>
          </a:xfrm>
        </p:grpSpPr>
        <p:grpSp>
          <p:nvGrpSpPr>
            <p:cNvPr id="1904" name="Google Shape;1904;p257"/>
            <p:cNvGrpSpPr/>
            <p:nvPr/>
          </p:nvGrpSpPr>
          <p:grpSpPr>
            <a:xfrm>
              <a:off x="423284" y="1904302"/>
              <a:ext cx="307122" cy="307122"/>
              <a:chOff x="5257838" y="1253490"/>
              <a:chExt cx="505800" cy="505800"/>
            </a:xfrm>
          </p:grpSpPr>
          <p:sp>
            <p:nvSpPr>
              <p:cNvPr id="1905" name="Google Shape;1905;p257"/>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06" name="Google Shape;1906;p257"/>
              <p:cNvGrpSpPr/>
              <p:nvPr/>
            </p:nvGrpSpPr>
            <p:grpSpPr>
              <a:xfrm>
                <a:off x="5300874" y="1294706"/>
                <a:ext cx="419720" cy="419720"/>
                <a:chOff x="5868243" y="1904275"/>
                <a:chExt cx="335400" cy="335400"/>
              </a:xfrm>
            </p:grpSpPr>
            <p:sp>
              <p:nvSpPr>
                <p:cNvPr id="1907" name="Google Shape;1907;p257"/>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08" name="Google Shape;1908;p257"/>
                <p:cNvGrpSpPr/>
                <p:nvPr/>
              </p:nvGrpSpPr>
              <p:grpSpPr>
                <a:xfrm>
                  <a:off x="5932521" y="1996422"/>
                  <a:ext cx="206693" cy="150208"/>
                  <a:chOff x="6095526" y="5530926"/>
                  <a:chExt cx="305895" cy="222300"/>
                </a:xfrm>
              </p:grpSpPr>
              <p:sp>
                <p:nvSpPr>
                  <p:cNvPr id="1909" name="Google Shape;1909;p257"/>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10" name="Google Shape;1910;p257"/>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1911" name="Google Shape;1911;p257"/>
            <p:cNvSpPr txBox="1"/>
            <p:nvPr/>
          </p:nvSpPr>
          <p:spPr>
            <a:xfrm>
              <a:off x="769154" y="19014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Leadership</a:t>
              </a:r>
              <a:endParaRPr sz="1000">
                <a:latin typeface="Roboto"/>
                <a:ea typeface="Roboto"/>
                <a:cs typeface="Roboto"/>
                <a:sym typeface="Roboto"/>
              </a:endParaRPr>
            </a:p>
          </p:txBody>
        </p:sp>
      </p:grpSp>
      <p:grpSp>
        <p:nvGrpSpPr>
          <p:cNvPr id="1912" name="Google Shape;1912;p257"/>
          <p:cNvGrpSpPr/>
          <p:nvPr/>
        </p:nvGrpSpPr>
        <p:grpSpPr>
          <a:xfrm>
            <a:off x="436998" y="2438055"/>
            <a:ext cx="1219256" cy="290400"/>
            <a:chOff x="436998" y="2381982"/>
            <a:chExt cx="1219256" cy="290400"/>
          </a:xfrm>
        </p:grpSpPr>
        <p:grpSp>
          <p:nvGrpSpPr>
            <p:cNvPr id="1913" name="Google Shape;1913;p257"/>
            <p:cNvGrpSpPr/>
            <p:nvPr/>
          </p:nvGrpSpPr>
          <p:grpSpPr>
            <a:xfrm>
              <a:off x="436998" y="2385208"/>
              <a:ext cx="279404" cy="279809"/>
              <a:chOff x="5257838" y="1897365"/>
              <a:chExt cx="505800" cy="505800"/>
            </a:xfrm>
          </p:grpSpPr>
          <p:sp>
            <p:nvSpPr>
              <p:cNvPr id="1914" name="Google Shape;1914;p257"/>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1400"/>
                  <a:t>d</a:t>
                </a:r>
                <a:endParaRPr sz="1400"/>
              </a:p>
            </p:txBody>
          </p:sp>
          <p:grpSp>
            <p:nvGrpSpPr>
              <p:cNvPr id="1915" name="Google Shape;1915;p257"/>
              <p:cNvGrpSpPr/>
              <p:nvPr/>
            </p:nvGrpSpPr>
            <p:grpSpPr>
              <a:xfrm>
                <a:off x="5300876" y="1940403"/>
                <a:ext cx="419720" cy="419720"/>
                <a:chOff x="5868245" y="2420255"/>
                <a:chExt cx="335400" cy="335400"/>
              </a:xfrm>
            </p:grpSpPr>
            <p:sp>
              <p:nvSpPr>
                <p:cNvPr id="1916" name="Google Shape;1916;p257"/>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17" name="Google Shape;1917;p257"/>
                <p:cNvGrpSpPr/>
                <p:nvPr/>
              </p:nvGrpSpPr>
              <p:grpSpPr>
                <a:xfrm>
                  <a:off x="5923182" y="2502555"/>
                  <a:ext cx="226666" cy="184921"/>
                  <a:chOff x="4406740" y="6608406"/>
                  <a:chExt cx="336650" cy="306262"/>
                </a:xfrm>
              </p:grpSpPr>
              <p:sp>
                <p:nvSpPr>
                  <p:cNvPr id="1918" name="Google Shape;1918;p257"/>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19" name="Google Shape;1919;p257"/>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0" name="Google Shape;1920;p257"/>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1" name="Google Shape;1921;p257"/>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2" name="Google Shape;1922;p257"/>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3" name="Google Shape;1923;p257"/>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1924" name="Google Shape;1924;p257"/>
            <p:cNvSpPr txBox="1"/>
            <p:nvPr/>
          </p:nvSpPr>
          <p:spPr>
            <a:xfrm>
              <a:off x="769154" y="2381982"/>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Ecosystem</a:t>
              </a:r>
              <a:endParaRPr sz="1000">
                <a:latin typeface="Roboto"/>
                <a:ea typeface="Roboto"/>
                <a:cs typeface="Roboto"/>
                <a:sym typeface="Roboto"/>
              </a:endParaRPr>
            </a:p>
          </p:txBody>
        </p:sp>
      </p:grpSp>
      <p:grpSp>
        <p:nvGrpSpPr>
          <p:cNvPr id="1925" name="Google Shape;1925;p257"/>
          <p:cNvGrpSpPr/>
          <p:nvPr/>
        </p:nvGrpSpPr>
        <p:grpSpPr>
          <a:xfrm>
            <a:off x="427864" y="3175859"/>
            <a:ext cx="1213090" cy="314140"/>
            <a:chOff x="427864" y="2838800"/>
            <a:chExt cx="1213090" cy="314140"/>
          </a:xfrm>
        </p:grpSpPr>
        <p:grpSp>
          <p:nvGrpSpPr>
            <p:cNvPr id="1926" name="Google Shape;1926;p257"/>
            <p:cNvGrpSpPr/>
            <p:nvPr/>
          </p:nvGrpSpPr>
          <p:grpSpPr>
            <a:xfrm>
              <a:off x="427864" y="2838800"/>
              <a:ext cx="297663" cy="297663"/>
              <a:chOff x="5257838" y="2488390"/>
              <a:chExt cx="505800" cy="505800"/>
            </a:xfrm>
          </p:grpSpPr>
          <p:sp>
            <p:nvSpPr>
              <p:cNvPr id="1927" name="Google Shape;1927;p257"/>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28" name="Google Shape;1928;p257"/>
              <p:cNvGrpSpPr/>
              <p:nvPr/>
            </p:nvGrpSpPr>
            <p:grpSpPr>
              <a:xfrm>
                <a:off x="5300572" y="2525421"/>
                <a:ext cx="419720" cy="419720"/>
                <a:chOff x="5868001" y="2887745"/>
                <a:chExt cx="335400" cy="335400"/>
              </a:xfrm>
            </p:grpSpPr>
            <p:sp>
              <p:nvSpPr>
                <p:cNvPr id="1929" name="Google Shape;1929;p257"/>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30" name="Google Shape;1930;p257"/>
                <p:cNvGrpSpPr/>
                <p:nvPr/>
              </p:nvGrpSpPr>
              <p:grpSpPr>
                <a:xfrm>
                  <a:off x="5928494" y="2972465"/>
                  <a:ext cx="213511" cy="165896"/>
                  <a:chOff x="5701967" y="2404675"/>
                  <a:chExt cx="504158" cy="391541"/>
                </a:xfrm>
              </p:grpSpPr>
              <p:sp>
                <p:nvSpPr>
                  <p:cNvPr id="1931" name="Google Shape;1931;p257"/>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2" name="Google Shape;1932;p257"/>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3" name="Google Shape;1933;p257"/>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4" name="Google Shape;1934;p257"/>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5" name="Google Shape;1935;p257"/>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6" name="Google Shape;1936;p257"/>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37" name="Google Shape;1937;p257"/>
            <p:cNvSpPr txBox="1"/>
            <p:nvPr/>
          </p:nvSpPr>
          <p:spPr>
            <a:xfrm>
              <a:off x="769154" y="2862540"/>
              <a:ext cx="8718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Values</a:t>
              </a:r>
              <a:endParaRPr sz="1000">
                <a:latin typeface="Roboto"/>
                <a:ea typeface="Roboto"/>
                <a:cs typeface="Roboto"/>
                <a:sym typeface="Roboto"/>
              </a:endParaRPr>
            </a:p>
          </p:txBody>
        </p:sp>
      </p:grpSp>
      <p:grpSp>
        <p:nvGrpSpPr>
          <p:cNvPr id="1938" name="Google Shape;1938;p257"/>
          <p:cNvGrpSpPr/>
          <p:nvPr/>
        </p:nvGrpSpPr>
        <p:grpSpPr>
          <a:xfrm>
            <a:off x="423225" y="3690262"/>
            <a:ext cx="1233028" cy="323267"/>
            <a:chOff x="423225" y="3310248"/>
            <a:chExt cx="1233028" cy="323267"/>
          </a:xfrm>
        </p:grpSpPr>
        <p:grpSp>
          <p:nvGrpSpPr>
            <p:cNvPr id="1939" name="Google Shape;1939;p257"/>
            <p:cNvGrpSpPr/>
            <p:nvPr/>
          </p:nvGrpSpPr>
          <p:grpSpPr>
            <a:xfrm>
              <a:off x="423225" y="3310248"/>
              <a:ext cx="307682" cy="307682"/>
              <a:chOff x="5213323" y="3161235"/>
              <a:chExt cx="374400" cy="374400"/>
            </a:xfrm>
          </p:grpSpPr>
          <p:sp>
            <p:nvSpPr>
              <p:cNvPr id="1940" name="Google Shape;1940;p257"/>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41" name="Google Shape;1941;p257"/>
              <p:cNvGrpSpPr/>
              <p:nvPr/>
            </p:nvGrpSpPr>
            <p:grpSpPr>
              <a:xfrm>
                <a:off x="5245454" y="3190213"/>
                <a:ext cx="310715" cy="310715"/>
                <a:chOff x="5868241" y="3355230"/>
                <a:chExt cx="335400" cy="335400"/>
              </a:xfrm>
            </p:grpSpPr>
            <p:sp>
              <p:nvSpPr>
                <p:cNvPr id="1942" name="Google Shape;1942;p257"/>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43" name="Google Shape;1943;p257"/>
                <p:cNvGrpSpPr/>
                <p:nvPr/>
              </p:nvGrpSpPr>
              <p:grpSpPr>
                <a:xfrm>
                  <a:off x="5961905" y="3433421"/>
                  <a:ext cx="173287" cy="167904"/>
                  <a:chOff x="7198569" y="5857936"/>
                  <a:chExt cx="309000" cy="299400"/>
                </a:xfrm>
              </p:grpSpPr>
              <p:sp>
                <p:nvSpPr>
                  <p:cNvPr id="1944" name="Google Shape;1944;p257"/>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45" name="Google Shape;1945;p257"/>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46" name="Google Shape;1946;p257"/>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47" name="Google Shape;1947;p257"/>
            <p:cNvSpPr txBox="1"/>
            <p:nvPr/>
          </p:nvSpPr>
          <p:spPr>
            <a:xfrm>
              <a:off x="769154" y="33431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Enablement</a:t>
              </a:r>
              <a:endParaRPr sz="1000">
                <a:latin typeface="Roboto"/>
                <a:ea typeface="Roboto"/>
                <a:cs typeface="Roboto"/>
                <a:sym typeface="Roboto"/>
              </a:endParaRPr>
            </a:p>
          </p:txBody>
        </p:sp>
      </p:grpSp>
      <p:grpSp>
        <p:nvGrpSpPr>
          <p:cNvPr id="1948" name="Google Shape;1948;p257"/>
          <p:cNvGrpSpPr/>
          <p:nvPr/>
        </p:nvGrpSpPr>
        <p:grpSpPr>
          <a:xfrm>
            <a:off x="428280" y="4230269"/>
            <a:ext cx="1227974" cy="297669"/>
            <a:chOff x="428280" y="4020314"/>
            <a:chExt cx="1227974" cy="297669"/>
          </a:xfrm>
        </p:grpSpPr>
        <p:grpSp>
          <p:nvGrpSpPr>
            <p:cNvPr id="1949" name="Google Shape;1949;p257"/>
            <p:cNvGrpSpPr/>
            <p:nvPr/>
          </p:nvGrpSpPr>
          <p:grpSpPr>
            <a:xfrm>
              <a:off x="428280" y="4020314"/>
              <a:ext cx="297669" cy="297669"/>
              <a:chOff x="6449309" y="1432351"/>
              <a:chExt cx="797400" cy="797400"/>
            </a:xfrm>
          </p:grpSpPr>
          <p:sp>
            <p:nvSpPr>
              <p:cNvPr id="1950" name="Google Shape;1950;p257"/>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1" name="Google Shape;1951;p257"/>
              <p:cNvGrpSpPr/>
              <p:nvPr/>
            </p:nvGrpSpPr>
            <p:grpSpPr>
              <a:xfrm>
                <a:off x="6539943" y="1535336"/>
                <a:ext cx="613902" cy="613902"/>
                <a:chOff x="7561495" y="2122224"/>
                <a:chExt cx="453600" cy="453600"/>
              </a:xfrm>
            </p:grpSpPr>
            <p:sp>
              <p:nvSpPr>
                <p:cNvPr id="1952" name="Google Shape;1952;p257"/>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53" name="Google Shape;1953;p257"/>
                <p:cNvGrpSpPr/>
                <p:nvPr/>
              </p:nvGrpSpPr>
              <p:grpSpPr>
                <a:xfrm>
                  <a:off x="7672704" y="2221287"/>
                  <a:ext cx="231847" cy="255450"/>
                  <a:chOff x="6386989" y="5802088"/>
                  <a:chExt cx="373164" cy="411088"/>
                </a:xfrm>
              </p:grpSpPr>
              <p:sp>
                <p:nvSpPr>
                  <p:cNvPr id="1954" name="Google Shape;1954;p257"/>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5" name="Google Shape;1955;p257"/>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6" name="Google Shape;1956;p257"/>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7" name="Google Shape;1957;p257"/>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8" name="Google Shape;1958;p257"/>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59" name="Google Shape;1959;p257"/>
            <p:cNvSpPr txBox="1"/>
            <p:nvPr/>
          </p:nvSpPr>
          <p:spPr>
            <a:xfrm>
              <a:off x="769154" y="402396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Rewards</a:t>
              </a:r>
              <a:endParaRPr sz="1000">
                <a:latin typeface="Roboto"/>
                <a:ea typeface="Roboto"/>
                <a:cs typeface="Roboto"/>
                <a:sym typeface="Roboto"/>
              </a:endParaRPr>
            </a:p>
          </p:txBody>
        </p:sp>
      </p:grpSp>
      <p:grpSp>
        <p:nvGrpSpPr>
          <p:cNvPr id="1960" name="Google Shape;1960;p257"/>
          <p:cNvGrpSpPr/>
          <p:nvPr/>
        </p:nvGrpSpPr>
        <p:grpSpPr>
          <a:xfrm>
            <a:off x="428310" y="4703488"/>
            <a:ext cx="1227943" cy="297669"/>
            <a:chOff x="428310" y="4491767"/>
            <a:chExt cx="1227943" cy="297669"/>
          </a:xfrm>
        </p:grpSpPr>
        <p:grpSp>
          <p:nvGrpSpPr>
            <p:cNvPr id="1961" name="Google Shape;1961;p257"/>
            <p:cNvGrpSpPr/>
            <p:nvPr/>
          </p:nvGrpSpPr>
          <p:grpSpPr>
            <a:xfrm>
              <a:off x="428310" y="4491767"/>
              <a:ext cx="297669" cy="297669"/>
              <a:chOff x="7857621" y="1498755"/>
              <a:chExt cx="797400" cy="797400"/>
            </a:xfrm>
          </p:grpSpPr>
          <p:sp>
            <p:nvSpPr>
              <p:cNvPr id="1962" name="Google Shape;1962;p257"/>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257"/>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64" name="Google Shape;1964;p257"/>
              <p:cNvGrpSpPr/>
              <p:nvPr/>
            </p:nvGrpSpPr>
            <p:grpSpPr>
              <a:xfrm>
                <a:off x="8096684" y="1737301"/>
                <a:ext cx="319200" cy="320400"/>
                <a:chOff x="8096684" y="1670924"/>
                <a:chExt cx="319200" cy="320400"/>
              </a:xfrm>
            </p:grpSpPr>
            <p:sp>
              <p:nvSpPr>
                <p:cNvPr id="1965" name="Google Shape;1965;p257"/>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66" name="Google Shape;1966;p257"/>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1967" name="Google Shape;1967;p257"/>
            <p:cNvSpPr txBox="1"/>
            <p:nvPr/>
          </p:nvSpPr>
          <p:spPr>
            <a:xfrm>
              <a:off x="769154" y="4495390"/>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Structures</a:t>
              </a:r>
              <a:endParaRPr sz="1000">
                <a:latin typeface="Roboto"/>
                <a:ea typeface="Roboto"/>
                <a:cs typeface="Roboto"/>
                <a:sym typeface="Roboto"/>
              </a:endParaRPr>
            </a:p>
          </p:txBody>
        </p:sp>
      </p:grpSp>
      <p:sp>
        <p:nvSpPr>
          <p:cNvPr id="1968" name="Google Shape;1968;p257"/>
          <p:cNvSpPr txBox="1"/>
          <p:nvPr/>
        </p:nvSpPr>
        <p:spPr>
          <a:xfrm>
            <a:off x="2038609" y="2378636"/>
            <a:ext cx="23064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Conduct Change Impact &amp; Barrier Assessment</a:t>
            </a:r>
            <a:endParaRPr sz="800"/>
          </a:p>
        </p:txBody>
      </p:sp>
      <p:sp>
        <p:nvSpPr>
          <p:cNvPr id="1969" name="Google Shape;1969;p257"/>
          <p:cNvSpPr txBox="1"/>
          <p:nvPr/>
        </p:nvSpPr>
        <p:spPr>
          <a:xfrm>
            <a:off x="2016350" y="1719484"/>
            <a:ext cx="23064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Define the Change Vision &amp; Objectives</a:t>
            </a:r>
            <a:endParaRPr sz="800"/>
          </a:p>
        </p:txBody>
      </p:sp>
      <p:sp>
        <p:nvSpPr>
          <p:cNvPr id="1970" name="Google Shape;1970;p257"/>
          <p:cNvSpPr txBox="1"/>
          <p:nvPr/>
        </p:nvSpPr>
        <p:spPr>
          <a:xfrm>
            <a:off x="2214272" y="1924534"/>
            <a:ext cx="24159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Build a Leadership Engagement Strategy</a:t>
            </a:r>
            <a:endParaRPr sz="800"/>
          </a:p>
        </p:txBody>
      </p:sp>
      <p:sp>
        <p:nvSpPr>
          <p:cNvPr id="1971" name="Google Shape;1971;p257"/>
          <p:cNvSpPr txBox="1"/>
          <p:nvPr/>
        </p:nvSpPr>
        <p:spPr>
          <a:xfrm>
            <a:off x="2295757" y="2577532"/>
            <a:ext cx="25920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Build a Stakeholder Engagement Plan</a:t>
            </a:r>
            <a:endParaRPr sz="800"/>
          </a:p>
        </p:txBody>
      </p:sp>
      <p:sp>
        <p:nvSpPr>
          <p:cNvPr id="1972" name="Google Shape;1972;p257"/>
          <p:cNvSpPr txBox="1"/>
          <p:nvPr/>
        </p:nvSpPr>
        <p:spPr>
          <a:xfrm>
            <a:off x="3518100" y="4629265"/>
            <a:ext cx="40437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Define &amp; Monitor Adoption/Success Metrics</a:t>
            </a:r>
            <a:endParaRPr sz="800"/>
          </a:p>
        </p:txBody>
      </p:sp>
      <p:sp>
        <p:nvSpPr>
          <p:cNvPr id="1973" name="Google Shape;1973;p257"/>
          <p:cNvSpPr/>
          <p:nvPr/>
        </p:nvSpPr>
        <p:spPr>
          <a:xfrm>
            <a:off x="3415443" y="4629274"/>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74" name="Google Shape;1974;p257"/>
          <p:cNvSpPr txBox="1"/>
          <p:nvPr/>
        </p:nvSpPr>
        <p:spPr>
          <a:xfrm>
            <a:off x="2647975" y="3660107"/>
            <a:ext cx="29820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dirty="0">
                <a:latin typeface="Roboto"/>
                <a:ea typeface="Roboto"/>
                <a:cs typeface="Roboto"/>
                <a:sym typeface="Roboto"/>
              </a:rPr>
              <a:t>Develop &amp; Execute Communication Plan</a:t>
            </a:r>
            <a:endParaRPr sz="800" dirty="0"/>
          </a:p>
        </p:txBody>
      </p:sp>
      <p:sp>
        <p:nvSpPr>
          <p:cNvPr id="1975" name="Google Shape;1975;p257"/>
          <p:cNvSpPr txBox="1"/>
          <p:nvPr/>
        </p:nvSpPr>
        <p:spPr>
          <a:xfrm>
            <a:off x="3682944" y="3887334"/>
            <a:ext cx="19164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Develop &amp; Execute Training Strategy</a:t>
            </a:r>
            <a:endParaRPr sz="800"/>
          </a:p>
        </p:txBody>
      </p:sp>
      <p:sp>
        <p:nvSpPr>
          <p:cNvPr id="1976" name="Google Shape;1976;p257"/>
          <p:cNvSpPr/>
          <p:nvPr/>
        </p:nvSpPr>
        <p:spPr>
          <a:xfrm>
            <a:off x="3580280" y="3887328"/>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77" name="Google Shape;1977;p257"/>
          <p:cNvSpPr txBox="1"/>
          <p:nvPr/>
        </p:nvSpPr>
        <p:spPr>
          <a:xfrm>
            <a:off x="4248071" y="2076062"/>
            <a:ext cx="21891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Execute Change Management Plan</a:t>
            </a:r>
            <a:endParaRPr sz="800"/>
          </a:p>
        </p:txBody>
      </p:sp>
      <p:sp>
        <p:nvSpPr>
          <p:cNvPr id="1978" name="Google Shape;1978;p257"/>
          <p:cNvSpPr txBox="1"/>
          <p:nvPr/>
        </p:nvSpPr>
        <p:spPr>
          <a:xfrm>
            <a:off x="2361100" y="2780235"/>
            <a:ext cx="22311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Conduct Change Readiness Assessment(s)</a:t>
            </a:r>
            <a:endParaRPr sz="800"/>
          </a:p>
        </p:txBody>
      </p:sp>
      <p:cxnSp>
        <p:nvCxnSpPr>
          <p:cNvPr id="1979" name="Google Shape;1979;p257"/>
          <p:cNvCxnSpPr/>
          <p:nvPr/>
        </p:nvCxnSpPr>
        <p:spPr>
          <a:xfrm>
            <a:off x="5974976" y="2185637"/>
            <a:ext cx="2712900" cy="0"/>
          </a:xfrm>
          <a:prstGeom prst="straightConnector1">
            <a:avLst/>
          </a:prstGeom>
          <a:noFill/>
          <a:ln w="9525" cap="flat" cmpd="sng">
            <a:solidFill>
              <a:srgbClr val="D39981"/>
            </a:solidFill>
            <a:prstDash val="dash"/>
            <a:round/>
            <a:headEnd type="none" w="med" len="med"/>
            <a:tailEnd type="triangle" w="med" len="med"/>
          </a:ln>
        </p:spPr>
      </p:cxnSp>
      <p:cxnSp>
        <p:nvCxnSpPr>
          <p:cNvPr id="1980" name="Google Shape;1980;p257"/>
          <p:cNvCxnSpPr/>
          <p:nvPr/>
        </p:nvCxnSpPr>
        <p:spPr>
          <a:xfrm>
            <a:off x="4625825" y="3737359"/>
            <a:ext cx="4165200" cy="0"/>
          </a:xfrm>
          <a:prstGeom prst="straightConnector1">
            <a:avLst/>
          </a:prstGeom>
          <a:noFill/>
          <a:ln w="9525" cap="flat" cmpd="sng">
            <a:solidFill>
              <a:srgbClr val="964F04"/>
            </a:solidFill>
            <a:prstDash val="dash"/>
            <a:round/>
            <a:headEnd type="none" w="med" len="med"/>
            <a:tailEnd type="triangle" w="med" len="med"/>
          </a:ln>
        </p:spPr>
      </p:cxnSp>
      <p:cxnSp>
        <p:nvCxnSpPr>
          <p:cNvPr id="1981" name="Google Shape;1981;p257"/>
          <p:cNvCxnSpPr/>
          <p:nvPr/>
        </p:nvCxnSpPr>
        <p:spPr>
          <a:xfrm>
            <a:off x="5511850" y="3964584"/>
            <a:ext cx="3279000" cy="0"/>
          </a:xfrm>
          <a:prstGeom prst="straightConnector1">
            <a:avLst/>
          </a:prstGeom>
          <a:noFill/>
          <a:ln w="9525" cap="flat" cmpd="sng">
            <a:solidFill>
              <a:srgbClr val="964F04"/>
            </a:solidFill>
            <a:prstDash val="dash"/>
            <a:round/>
            <a:headEnd type="none" w="med" len="med"/>
            <a:tailEnd type="triangle" w="med" len="med"/>
          </a:ln>
        </p:spPr>
      </p:cxnSp>
      <p:sp>
        <p:nvSpPr>
          <p:cNvPr id="1982" name="Google Shape;1982;p257"/>
          <p:cNvSpPr txBox="1"/>
          <p:nvPr/>
        </p:nvSpPr>
        <p:spPr>
          <a:xfrm>
            <a:off x="5240475" y="4874470"/>
            <a:ext cx="35505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Set up Collaboration Space &amp; Feedback Loops</a:t>
            </a:r>
            <a:endParaRPr sz="800"/>
          </a:p>
        </p:txBody>
      </p:sp>
      <p:sp>
        <p:nvSpPr>
          <p:cNvPr id="1983" name="Google Shape;1983;p257"/>
          <p:cNvSpPr/>
          <p:nvPr/>
        </p:nvSpPr>
        <p:spPr>
          <a:xfrm>
            <a:off x="5137818" y="4874467"/>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84" name="Google Shape;1984;p257"/>
          <p:cNvSpPr txBox="1"/>
          <p:nvPr/>
        </p:nvSpPr>
        <p:spPr>
          <a:xfrm>
            <a:off x="4894425" y="4225812"/>
            <a:ext cx="19602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Conduct Incentive Review</a:t>
            </a:r>
            <a:endParaRPr sz="800"/>
          </a:p>
        </p:txBody>
      </p:sp>
      <p:cxnSp>
        <p:nvCxnSpPr>
          <p:cNvPr id="1985" name="Google Shape;1985;p257"/>
          <p:cNvCxnSpPr/>
          <p:nvPr/>
        </p:nvCxnSpPr>
        <p:spPr>
          <a:xfrm>
            <a:off x="5696075" y="4706520"/>
            <a:ext cx="3071700" cy="0"/>
          </a:xfrm>
          <a:prstGeom prst="straightConnector1">
            <a:avLst/>
          </a:prstGeom>
          <a:noFill/>
          <a:ln w="9525" cap="flat" cmpd="sng">
            <a:solidFill>
              <a:schemeClr val="accent2"/>
            </a:solidFill>
            <a:prstDash val="dash"/>
            <a:round/>
            <a:headEnd type="none" w="med" len="med"/>
            <a:tailEnd type="triangle" w="med" len="med"/>
          </a:ln>
        </p:spPr>
      </p:cxnSp>
      <p:sp>
        <p:nvSpPr>
          <p:cNvPr id="1986" name="Google Shape;1986;p257"/>
          <p:cNvSpPr txBox="1"/>
          <p:nvPr/>
        </p:nvSpPr>
        <p:spPr>
          <a:xfrm>
            <a:off x="4251527" y="3263981"/>
            <a:ext cx="25506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Communicate the “What’s in it for Me” (WIIFM) </a:t>
            </a:r>
            <a:endParaRPr sz="800"/>
          </a:p>
        </p:txBody>
      </p:sp>
      <p:cxnSp>
        <p:nvCxnSpPr>
          <p:cNvPr id="1987" name="Google Shape;1987;p257"/>
          <p:cNvCxnSpPr>
            <a:cxnSpLocks/>
          </p:cNvCxnSpPr>
          <p:nvPr/>
        </p:nvCxnSpPr>
        <p:spPr>
          <a:xfrm>
            <a:off x="6553247" y="3346831"/>
            <a:ext cx="2202703" cy="0"/>
          </a:xfrm>
          <a:prstGeom prst="straightConnector1">
            <a:avLst/>
          </a:prstGeom>
          <a:noFill/>
          <a:ln w="9525" cap="flat" cmpd="sng">
            <a:solidFill>
              <a:srgbClr val="964F04"/>
            </a:solidFill>
            <a:prstDash val="dash"/>
            <a:round/>
            <a:headEnd type="none" w="med" len="med"/>
            <a:tailEnd type="triangle" w="med" len="med"/>
          </a:ln>
        </p:spPr>
      </p:cxnSp>
      <p:grpSp>
        <p:nvGrpSpPr>
          <p:cNvPr id="1988" name="Google Shape;1988;p257"/>
          <p:cNvGrpSpPr/>
          <p:nvPr/>
        </p:nvGrpSpPr>
        <p:grpSpPr>
          <a:xfrm>
            <a:off x="2111614" y="1924525"/>
            <a:ext cx="154800" cy="154500"/>
            <a:chOff x="2325393" y="2526616"/>
            <a:chExt cx="154800" cy="154500"/>
          </a:xfrm>
        </p:grpSpPr>
        <p:sp>
          <p:nvSpPr>
            <p:cNvPr id="1989" name="Google Shape;1989;p257"/>
            <p:cNvSpPr/>
            <p:nvPr/>
          </p:nvSpPr>
          <p:spPr>
            <a:xfrm>
              <a:off x="2325393" y="252661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0" name="Google Shape;1990;p257"/>
            <p:cNvSpPr/>
            <p:nvPr/>
          </p:nvSpPr>
          <p:spPr>
            <a:xfrm>
              <a:off x="2353497" y="2576074"/>
              <a:ext cx="98700" cy="54600"/>
            </a:xfrm>
            <a:custGeom>
              <a:avLst/>
              <a:gdLst/>
              <a:ahLst/>
              <a:cxnLst/>
              <a:rect l="l" t="t" r="r" b="b"/>
              <a:pathLst>
                <a:path w="120000" h="120000" extrusionOk="0">
                  <a:moveTo>
                    <a:pt x="119220" y="82354"/>
                  </a:moveTo>
                  <a:lnTo>
                    <a:pt x="119053" y="81749"/>
                  </a:lnTo>
                  <a:cubicBezTo>
                    <a:pt x="118663" y="79932"/>
                    <a:pt x="118440" y="79024"/>
                    <a:pt x="117939" y="78216"/>
                  </a:cubicBezTo>
                  <a:cubicBezTo>
                    <a:pt x="117438" y="77510"/>
                    <a:pt x="116937" y="77207"/>
                    <a:pt x="115767" y="76299"/>
                  </a:cubicBezTo>
                  <a:cubicBezTo>
                    <a:pt x="114097" y="75592"/>
                    <a:pt x="112593" y="74886"/>
                    <a:pt x="111034" y="74381"/>
                  </a:cubicBezTo>
                  <a:lnTo>
                    <a:pt x="110589" y="74280"/>
                  </a:lnTo>
                  <a:cubicBezTo>
                    <a:pt x="109252" y="73776"/>
                    <a:pt x="107916" y="73372"/>
                    <a:pt x="106858" y="72867"/>
                  </a:cubicBezTo>
                  <a:cubicBezTo>
                    <a:pt x="105856" y="72363"/>
                    <a:pt x="105132" y="71858"/>
                    <a:pt x="104798" y="71354"/>
                  </a:cubicBezTo>
                  <a:lnTo>
                    <a:pt x="104519" y="70950"/>
                  </a:lnTo>
                  <a:lnTo>
                    <a:pt x="104296" y="69638"/>
                  </a:lnTo>
                  <a:cubicBezTo>
                    <a:pt x="104296" y="69638"/>
                    <a:pt x="103962" y="67720"/>
                    <a:pt x="104296" y="65702"/>
                  </a:cubicBezTo>
                  <a:lnTo>
                    <a:pt x="104519" y="64592"/>
                  </a:lnTo>
                  <a:lnTo>
                    <a:pt x="105132" y="64390"/>
                  </a:lnTo>
                  <a:cubicBezTo>
                    <a:pt x="105911" y="64188"/>
                    <a:pt x="107638" y="63784"/>
                    <a:pt x="108250" y="63481"/>
                  </a:cubicBezTo>
                  <a:cubicBezTo>
                    <a:pt x="108250" y="63481"/>
                    <a:pt x="114208" y="58435"/>
                    <a:pt x="109085" y="27653"/>
                  </a:cubicBezTo>
                  <a:lnTo>
                    <a:pt x="108807" y="26139"/>
                  </a:lnTo>
                  <a:cubicBezTo>
                    <a:pt x="108194" y="22304"/>
                    <a:pt x="107192" y="20487"/>
                    <a:pt x="106468" y="20487"/>
                  </a:cubicBezTo>
                  <a:lnTo>
                    <a:pt x="105633" y="20891"/>
                  </a:lnTo>
                  <a:lnTo>
                    <a:pt x="105076" y="19478"/>
                  </a:lnTo>
                  <a:cubicBezTo>
                    <a:pt x="105020" y="19377"/>
                    <a:pt x="103851" y="15643"/>
                    <a:pt x="99452" y="15643"/>
                  </a:cubicBezTo>
                  <a:cubicBezTo>
                    <a:pt x="98060" y="15643"/>
                    <a:pt x="96501" y="16047"/>
                    <a:pt x="94830" y="16652"/>
                  </a:cubicBezTo>
                  <a:cubicBezTo>
                    <a:pt x="89373" y="18772"/>
                    <a:pt x="87981" y="23010"/>
                    <a:pt x="87146" y="30479"/>
                  </a:cubicBezTo>
                  <a:cubicBezTo>
                    <a:pt x="84361" y="57022"/>
                    <a:pt x="87201" y="62876"/>
                    <a:pt x="87703" y="63784"/>
                  </a:cubicBezTo>
                  <a:cubicBezTo>
                    <a:pt x="87703" y="63784"/>
                    <a:pt x="89763" y="63986"/>
                    <a:pt x="90097" y="64188"/>
                  </a:cubicBezTo>
                  <a:cubicBezTo>
                    <a:pt x="91155" y="64289"/>
                    <a:pt x="91767" y="64693"/>
                    <a:pt x="91767" y="64693"/>
                  </a:cubicBezTo>
                  <a:cubicBezTo>
                    <a:pt x="92213" y="66307"/>
                    <a:pt x="92102" y="68023"/>
                    <a:pt x="91656" y="70042"/>
                  </a:cubicBezTo>
                  <a:lnTo>
                    <a:pt x="91600" y="70546"/>
                  </a:lnTo>
                  <a:lnTo>
                    <a:pt x="91378" y="70950"/>
                  </a:lnTo>
                  <a:lnTo>
                    <a:pt x="79127" y="76299"/>
                  </a:lnTo>
                  <a:cubicBezTo>
                    <a:pt x="78013" y="75895"/>
                    <a:pt x="76900" y="75391"/>
                    <a:pt x="75730" y="75088"/>
                  </a:cubicBezTo>
                  <a:cubicBezTo>
                    <a:pt x="73893" y="74381"/>
                    <a:pt x="72222" y="73877"/>
                    <a:pt x="70830" y="73170"/>
                  </a:cubicBezTo>
                  <a:cubicBezTo>
                    <a:pt x="69327" y="72363"/>
                    <a:pt x="68658" y="71757"/>
                    <a:pt x="68324" y="71354"/>
                  </a:cubicBezTo>
                  <a:lnTo>
                    <a:pt x="68213" y="71051"/>
                  </a:lnTo>
                  <a:lnTo>
                    <a:pt x="68102" y="70849"/>
                  </a:lnTo>
                  <a:cubicBezTo>
                    <a:pt x="68046" y="70546"/>
                    <a:pt x="68046" y="70445"/>
                    <a:pt x="67990" y="70142"/>
                  </a:cubicBezTo>
                  <a:cubicBezTo>
                    <a:pt x="67990" y="70042"/>
                    <a:pt x="67545" y="67720"/>
                    <a:pt x="67990" y="65399"/>
                  </a:cubicBezTo>
                  <a:lnTo>
                    <a:pt x="68102" y="64693"/>
                  </a:lnTo>
                  <a:lnTo>
                    <a:pt x="68547" y="64592"/>
                  </a:lnTo>
                  <a:cubicBezTo>
                    <a:pt x="73614" y="63280"/>
                    <a:pt x="76677" y="61059"/>
                    <a:pt x="78459" y="59142"/>
                  </a:cubicBezTo>
                  <a:cubicBezTo>
                    <a:pt x="74338" y="48040"/>
                    <a:pt x="74505" y="38654"/>
                    <a:pt x="74505" y="38250"/>
                  </a:cubicBezTo>
                  <a:cubicBezTo>
                    <a:pt x="74505" y="38149"/>
                    <a:pt x="75062" y="25735"/>
                    <a:pt x="74617" y="19377"/>
                  </a:cubicBezTo>
                  <a:cubicBezTo>
                    <a:pt x="74004" y="9587"/>
                    <a:pt x="72000" y="6156"/>
                    <a:pt x="70440" y="6156"/>
                  </a:cubicBezTo>
                  <a:cubicBezTo>
                    <a:pt x="70218" y="6156"/>
                    <a:pt x="70106" y="6156"/>
                    <a:pt x="69883" y="6257"/>
                  </a:cubicBezTo>
                  <a:lnTo>
                    <a:pt x="69327" y="6560"/>
                  </a:lnTo>
                  <a:lnTo>
                    <a:pt x="69048" y="5651"/>
                  </a:lnTo>
                  <a:cubicBezTo>
                    <a:pt x="68993" y="5349"/>
                    <a:pt x="67433" y="0"/>
                    <a:pt x="61197" y="0"/>
                  </a:cubicBezTo>
                  <a:cubicBezTo>
                    <a:pt x="59415" y="0"/>
                    <a:pt x="57354" y="504"/>
                    <a:pt x="55238" y="1312"/>
                  </a:cubicBezTo>
                  <a:cubicBezTo>
                    <a:pt x="48000" y="4238"/>
                    <a:pt x="45995" y="10092"/>
                    <a:pt x="44937" y="19983"/>
                  </a:cubicBezTo>
                  <a:cubicBezTo>
                    <a:pt x="44714" y="21799"/>
                    <a:pt x="44881" y="30176"/>
                    <a:pt x="44993" y="36534"/>
                  </a:cubicBezTo>
                  <a:lnTo>
                    <a:pt x="44993" y="36534"/>
                  </a:lnTo>
                  <a:lnTo>
                    <a:pt x="45104" y="38250"/>
                  </a:lnTo>
                  <a:cubicBezTo>
                    <a:pt x="45104" y="38654"/>
                    <a:pt x="45215" y="48040"/>
                    <a:pt x="41206" y="59041"/>
                  </a:cubicBezTo>
                  <a:cubicBezTo>
                    <a:pt x="43433" y="61463"/>
                    <a:pt x="46496" y="63179"/>
                    <a:pt x="50394" y="64390"/>
                  </a:cubicBezTo>
                  <a:lnTo>
                    <a:pt x="50784" y="64592"/>
                  </a:lnTo>
                  <a:lnTo>
                    <a:pt x="50951" y="65298"/>
                  </a:lnTo>
                  <a:cubicBezTo>
                    <a:pt x="51229" y="66711"/>
                    <a:pt x="51174" y="68427"/>
                    <a:pt x="50728" y="70142"/>
                  </a:cubicBezTo>
                  <a:lnTo>
                    <a:pt x="50672" y="70546"/>
                  </a:lnTo>
                  <a:lnTo>
                    <a:pt x="50505" y="70849"/>
                  </a:lnTo>
                  <a:cubicBezTo>
                    <a:pt x="50227" y="71253"/>
                    <a:pt x="49447" y="72060"/>
                    <a:pt x="47220" y="73170"/>
                  </a:cubicBezTo>
                  <a:lnTo>
                    <a:pt x="46552" y="73372"/>
                  </a:lnTo>
                  <a:cubicBezTo>
                    <a:pt x="44937" y="74179"/>
                    <a:pt x="43600" y="74785"/>
                    <a:pt x="41429" y="75592"/>
                  </a:cubicBezTo>
                  <a:cubicBezTo>
                    <a:pt x="40426" y="75794"/>
                    <a:pt x="39480" y="76198"/>
                    <a:pt x="38533" y="76602"/>
                  </a:cubicBezTo>
                  <a:lnTo>
                    <a:pt x="38366" y="76602"/>
                  </a:lnTo>
                  <a:lnTo>
                    <a:pt x="38199" y="76602"/>
                  </a:lnTo>
                  <a:cubicBezTo>
                    <a:pt x="36473" y="75895"/>
                    <a:pt x="34969" y="75189"/>
                    <a:pt x="34190" y="74886"/>
                  </a:cubicBezTo>
                  <a:lnTo>
                    <a:pt x="32631" y="74179"/>
                  </a:lnTo>
                  <a:lnTo>
                    <a:pt x="30236" y="68023"/>
                  </a:lnTo>
                  <a:lnTo>
                    <a:pt x="30292" y="66509"/>
                  </a:lnTo>
                  <a:cubicBezTo>
                    <a:pt x="30403" y="65399"/>
                    <a:pt x="30737" y="60555"/>
                    <a:pt x="30960" y="59041"/>
                  </a:cubicBezTo>
                  <a:lnTo>
                    <a:pt x="31294" y="57527"/>
                  </a:lnTo>
                  <a:lnTo>
                    <a:pt x="32074" y="54802"/>
                  </a:lnTo>
                  <a:lnTo>
                    <a:pt x="32575" y="54196"/>
                  </a:lnTo>
                  <a:cubicBezTo>
                    <a:pt x="33299" y="53389"/>
                    <a:pt x="33633" y="51269"/>
                    <a:pt x="33911" y="48141"/>
                  </a:cubicBezTo>
                  <a:cubicBezTo>
                    <a:pt x="34078" y="46627"/>
                    <a:pt x="34412" y="43498"/>
                    <a:pt x="33689" y="41984"/>
                  </a:cubicBezTo>
                  <a:lnTo>
                    <a:pt x="33187" y="40874"/>
                  </a:lnTo>
                  <a:lnTo>
                    <a:pt x="33299" y="39360"/>
                  </a:lnTo>
                  <a:cubicBezTo>
                    <a:pt x="33466" y="32699"/>
                    <a:pt x="33354" y="28965"/>
                    <a:pt x="33187" y="27653"/>
                  </a:cubicBezTo>
                  <a:lnTo>
                    <a:pt x="33132" y="26846"/>
                  </a:lnTo>
                  <a:cubicBezTo>
                    <a:pt x="32909" y="25130"/>
                    <a:pt x="32631" y="23010"/>
                    <a:pt x="31740" y="21093"/>
                  </a:cubicBezTo>
                  <a:cubicBezTo>
                    <a:pt x="31573" y="20992"/>
                    <a:pt x="31238" y="20891"/>
                    <a:pt x="30793" y="20891"/>
                  </a:cubicBezTo>
                  <a:lnTo>
                    <a:pt x="30125" y="20891"/>
                  </a:lnTo>
                  <a:lnTo>
                    <a:pt x="29512" y="20084"/>
                  </a:lnTo>
                  <a:cubicBezTo>
                    <a:pt x="27953" y="18065"/>
                    <a:pt x="25837" y="16854"/>
                    <a:pt x="23331" y="16652"/>
                  </a:cubicBezTo>
                  <a:cubicBezTo>
                    <a:pt x="23109" y="16652"/>
                    <a:pt x="22941" y="16652"/>
                    <a:pt x="22774" y="16652"/>
                  </a:cubicBezTo>
                  <a:lnTo>
                    <a:pt x="22774" y="16652"/>
                  </a:lnTo>
                  <a:cubicBezTo>
                    <a:pt x="18320" y="16652"/>
                    <a:pt x="13419" y="20185"/>
                    <a:pt x="12361" y="28158"/>
                  </a:cubicBezTo>
                  <a:cubicBezTo>
                    <a:pt x="11860" y="33406"/>
                    <a:pt x="11860" y="37140"/>
                    <a:pt x="12027" y="39360"/>
                  </a:cubicBezTo>
                  <a:lnTo>
                    <a:pt x="12083" y="40975"/>
                  </a:lnTo>
                  <a:lnTo>
                    <a:pt x="11526" y="42287"/>
                  </a:lnTo>
                  <a:cubicBezTo>
                    <a:pt x="11025" y="43397"/>
                    <a:pt x="11303" y="46122"/>
                    <a:pt x="11415" y="48040"/>
                  </a:cubicBezTo>
                  <a:lnTo>
                    <a:pt x="11526" y="48645"/>
                  </a:lnTo>
                  <a:cubicBezTo>
                    <a:pt x="11860" y="52481"/>
                    <a:pt x="12083" y="53793"/>
                    <a:pt x="12696" y="54398"/>
                  </a:cubicBezTo>
                  <a:lnTo>
                    <a:pt x="13197" y="54903"/>
                  </a:lnTo>
                  <a:lnTo>
                    <a:pt x="13475" y="55811"/>
                  </a:lnTo>
                  <a:cubicBezTo>
                    <a:pt x="13587" y="56114"/>
                    <a:pt x="13698" y="56316"/>
                    <a:pt x="13754" y="56619"/>
                  </a:cubicBezTo>
                  <a:cubicBezTo>
                    <a:pt x="14032" y="57325"/>
                    <a:pt x="14366" y="57931"/>
                    <a:pt x="14477" y="58738"/>
                  </a:cubicBezTo>
                  <a:cubicBezTo>
                    <a:pt x="14756" y="60151"/>
                    <a:pt x="15034" y="64188"/>
                    <a:pt x="15257" y="66509"/>
                  </a:cubicBezTo>
                  <a:lnTo>
                    <a:pt x="15424" y="68124"/>
                  </a:lnTo>
                  <a:lnTo>
                    <a:pt x="12863" y="73978"/>
                  </a:lnTo>
                  <a:lnTo>
                    <a:pt x="11749" y="74785"/>
                  </a:lnTo>
                  <a:cubicBezTo>
                    <a:pt x="10580" y="75592"/>
                    <a:pt x="9522" y="76198"/>
                    <a:pt x="6849" y="77005"/>
                  </a:cubicBezTo>
                  <a:cubicBezTo>
                    <a:pt x="3118" y="77712"/>
                    <a:pt x="2227" y="78519"/>
                    <a:pt x="1058" y="82354"/>
                  </a:cubicBezTo>
                  <a:cubicBezTo>
                    <a:pt x="0" y="85786"/>
                    <a:pt x="1670" y="100016"/>
                    <a:pt x="2227" y="104659"/>
                  </a:cubicBezTo>
                  <a:lnTo>
                    <a:pt x="2394" y="105870"/>
                  </a:lnTo>
                  <a:cubicBezTo>
                    <a:pt x="2561" y="107182"/>
                    <a:pt x="3118" y="107989"/>
                    <a:pt x="3786" y="107989"/>
                  </a:cubicBezTo>
                  <a:lnTo>
                    <a:pt x="32241" y="107989"/>
                  </a:lnTo>
                  <a:lnTo>
                    <a:pt x="32631" y="112026"/>
                  </a:lnTo>
                  <a:cubicBezTo>
                    <a:pt x="32798" y="113036"/>
                    <a:pt x="32853" y="113843"/>
                    <a:pt x="32853" y="114247"/>
                  </a:cubicBezTo>
                  <a:cubicBezTo>
                    <a:pt x="32853" y="114449"/>
                    <a:pt x="32909" y="114751"/>
                    <a:pt x="32909" y="115054"/>
                  </a:cubicBezTo>
                  <a:cubicBezTo>
                    <a:pt x="33354" y="116770"/>
                    <a:pt x="34635" y="119899"/>
                    <a:pt x="36751" y="119899"/>
                  </a:cubicBezTo>
                  <a:lnTo>
                    <a:pt x="82524" y="119899"/>
                  </a:lnTo>
                  <a:cubicBezTo>
                    <a:pt x="82580" y="119899"/>
                    <a:pt x="82691" y="119899"/>
                    <a:pt x="82747" y="119899"/>
                  </a:cubicBezTo>
                  <a:cubicBezTo>
                    <a:pt x="84139" y="119495"/>
                    <a:pt x="85809" y="117275"/>
                    <a:pt x="85921" y="113439"/>
                  </a:cubicBezTo>
                  <a:cubicBezTo>
                    <a:pt x="85921" y="112935"/>
                    <a:pt x="86088" y="111522"/>
                    <a:pt x="86143" y="110109"/>
                  </a:cubicBezTo>
                  <a:lnTo>
                    <a:pt x="85921" y="107788"/>
                  </a:lnTo>
                  <a:lnTo>
                    <a:pt x="116102" y="107788"/>
                  </a:lnTo>
                  <a:cubicBezTo>
                    <a:pt x="117048" y="107586"/>
                    <a:pt x="118106" y="106173"/>
                    <a:pt x="118162" y="103751"/>
                  </a:cubicBezTo>
                  <a:cubicBezTo>
                    <a:pt x="118162" y="103347"/>
                    <a:pt x="118218" y="102439"/>
                    <a:pt x="118273" y="101328"/>
                  </a:cubicBezTo>
                  <a:cubicBezTo>
                    <a:pt x="119610" y="91438"/>
                    <a:pt x="119944" y="85180"/>
                    <a:pt x="119220" y="8235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991" name="Google Shape;1991;p257"/>
          <p:cNvGrpSpPr/>
          <p:nvPr/>
        </p:nvGrpSpPr>
        <p:grpSpPr>
          <a:xfrm>
            <a:off x="2193100" y="2577531"/>
            <a:ext cx="154800" cy="154500"/>
            <a:chOff x="2056893" y="2675856"/>
            <a:chExt cx="154800" cy="154500"/>
          </a:xfrm>
        </p:grpSpPr>
        <p:sp>
          <p:nvSpPr>
            <p:cNvPr id="1992" name="Google Shape;1992;p257"/>
            <p:cNvSpPr/>
            <p:nvPr/>
          </p:nvSpPr>
          <p:spPr>
            <a:xfrm>
              <a:off x="2056893" y="267585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3" name="Google Shape;1993;p257"/>
            <p:cNvSpPr/>
            <p:nvPr/>
          </p:nvSpPr>
          <p:spPr>
            <a:xfrm>
              <a:off x="2091612" y="2711148"/>
              <a:ext cx="86100" cy="75900"/>
            </a:xfrm>
            <a:custGeom>
              <a:avLst/>
              <a:gdLst/>
              <a:ahLst/>
              <a:cxnLst/>
              <a:rect l="l" t="t" r="r" b="b"/>
              <a:pathLst>
                <a:path w="120000" h="120000" extrusionOk="0">
                  <a:moveTo>
                    <a:pt x="14291" y="48544"/>
                  </a:moveTo>
                  <a:lnTo>
                    <a:pt x="14291" y="48329"/>
                  </a:lnTo>
                  <a:cubicBezTo>
                    <a:pt x="14291" y="47613"/>
                    <a:pt x="14417" y="46897"/>
                    <a:pt x="14606" y="46181"/>
                  </a:cubicBezTo>
                  <a:cubicBezTo>
                    <a:pt x="8058" y="45465"/>
                    <a:pt x="0" y="46968"/>
                    <a:pt x="0" y="50978"/>
                  </a:cubicBezTo>
                  <a:lnTo>
                    <a:pt x="1196" y="70238"/>
                  </a:lnTo>
                  <a:cubicBezTo>
                    <a:pt x="1322" y="71527"/>
                    <a:pt x="2266" y="72529"/>
                    <a:pt x="3273" y="72529"/>
                  </a:cubicBezTo>
                  <a:lnTo>
                    <a:pt x="4596" y="72529"/>
                  </a:lnTo>
                  <a:lnTo>
                    <a:pt x="5666" y="93078"/>
                  </a:lnTo>
                  <a:cubicBezTo>
                    <a:pt x="5792" y="94224"/>
                    <a:pt x="6673" y="95155"/>
                    <a:pt x="7681" y="95155"/>
                  </a:cubicBezTo>
                  <a:lnTo>
                    <a:pt x="15110" y="95155"/>
                  </a:lnTo>
                  <a:cubicBezTo>
                    <a:pt x="16180" y="95155"/>
                    <a:pt x="17061" y="94224"/>
                    <a:pt x="17124" y="93078"/>
                  </a:cubicBezTo>
                  <a:lnTo>
                    <a:pt x="17880" y="78544"/>
                  </a:lnTo>
                  <a:cubicBezTo>
                    <a:pt x="16810" y="77183"/>
                    <a:pt x="16054" y="75393"/>
                    <a:pt x="15928" y="73532"/>
                  </a:cubicBezTo>
                  <a:lnTo>
                    <a:pt x="14291" y="48544"/>
                  </a:lnTo>
                  <a:close/>
                  <a:moveTo>
                    <a:pt x="108415" y="42458"/>
                  </a:moveTo>
                  <a:cubicBezTo>
                    <a:pt x="112759" y="42458"/>
                    <a:pt x="116159" y="38520"/>
                    <a:pt x="116159" y="33651"/>
                  </a:cubicBezTo>
                  <a:cubicBezTo>
                    <a:pt x="116159" y="28711"/>
                    <a:pt x="112759" y="24844"/>
                    <a:pt x="108415" y="24844"/>
                  </a:cubicBezTo>
                  <a:cubicBezTo>
                    <a:pt x="104134" y="24844"/>
                    <a:pt x="100671" y="28711"/>
                    <a:pt x="100671" y="33651"/>
                  </a:cubicBezTo>
                  <a:cubicBezTo>
                    <a:pt x="100671" y="38520"/>
                    <a:pt x="104197" y="42458"/>
                    <a:pt x="108415" y="42458"/>
                  </a:cubicBezTo>
                  <a:close/>
                  <a:moveTo>
                    <a:pt x="11458" y="42458"/>
                  </a:moveTo>
                  <a:cubicBezTo>
                    <a:pt x="15739" y="42458"/>
                    <a:pt x="19202" y="38520"/>
                    <a:pt x="19202" y="33651"/>
                  </a:cubicBezTo>
                  <a:cubicBezTo>
                    <a:pt x="19202" y="28711"/>
                    <a:pt x="15739" y="24844"/>
                    <a:pt x="11458" y="24844"/>
                  </a:cubicBezTo>
                  <a:cubicBezTo>
                    <a:pt x="7114" y="24844"/>
                    <a:pt x="3714" y="28711"/>
                    <a:pt x="3714" y="33651"/>
                  </a:cubicBezTo>
                  <a:cubicBezTo>
                    <a:pt x="3714" y="38520"/>
                    <a:pt x="7114" y="42458"/>
                    <a:pt x="11458" y="42458"/>
                  </a:cubicBezTo>
                  <a:close/>
                  <a:moveTo>
                    <a:pt x="105267" y="46181"/>
                  </a:moveTo>
                  <a:cubicBezTo>
                    <a:pt x="105393" y="46897"/>
                    <a:pt x="105582" y="47613"/>
                    <a:pt x="105582" y="48329"/>
                  </a:cubicBezTo>
                  <a:lnTo>
                    <a:pt x="105582" y="48687"/>
                  </a:lnTo>
                  <a:lnTo>
                    <a:pt x="103945" y="73389"/>
                  </a:lnTo>
                  <a:cubicBezTo>
                    <a:pt x="103882" y="75322"/>
                    <a:pt x="103064" y="77183"/>
                    <a:pt x="101993" y="78400"/>
                  </a:cubicBezTo>
                  <a:lnTo>
                    <a:pt x="102749" y="92935"/>
                  </a:lnTo>
                  <a:cubicBezTo>
                    <a:pt x="102875" y="94152"/>
                    <a:pt x="103693" y="95083"/>
                    <a:pt x="104763" y="95083"/>
                  </a:cubicBezTo>
                  <a:lnTo>
                    <a:pt x="112130" y="95083"/>
                  </a:lnTo>
                  <a:cubicBezTo>
                    <a:pt x="113137" y="95083"/>
                    <a:pt x="114018" y="94152"/>
                    <a:pt x="114081" y="92935"/>
                  </a:cubicBezTo>
                  <a:lnTo>
                    <a:pt x="115215" y="72458"/>
                  </a:lnTo>
                  <a:lnTo>
                    <a:pt x="116537" y="72458"/>
                  </a:lnTo>
                  <a:cubicBezTo>
                    <a:pt x="117607" y="72458"/>
                    <a:pt x="118614" y="71455"/>
                    <a:pt x="118614" y="70167"/>
                  </a:cubicBezTo>
                  <a:lnTo>
                    <a:pt x="119874" y="50906"/>
                  </a:lnTo>
                  <a:cubicBezTo>
                    <a:pt x="119937" y="46968"/>
                    <a:pt x="111815" y="45322"/>
                    <a:pt x="105267" y="46181"/>
                  </a:cubicBezTo>
                  <a:close/>
                  <a:moveTo>
                    <a:pt x="33494" y="37446"/>
                  </a:moveTo>
                  <a:cubicBezTo>
                    <a:pt x="39034" y="37446"/>
                    <a:pt x="43504" y="32362"/>
                    <a:pt x="43504" y="26062"/>
                  </a:cubicBezTo>
                  <a:cubicBezTo>
                    <a:pt x="43504" y="19832"/>
                    <a:pt x="39034" y="14749"/>
                    <a:pt x="33494" y="14749"/>
                  </a:cubicBezTo>
                  <a:cubicBezTo>
                    <a:pt x="27953" y="14749"/>
                    <a:pt x="23483" y="19832"/>
                    <a:pt x="23483" y="26062"/>
                  </a:cubicBezTo>
                  <a:cubicBezTo>
                    <a:pt x="23483" y="32362"/>
                    <a:pt x="27953" y="37446"/>
                    <a:pt x="33494" y="37446"/>
                  </a:cubicBezTo>
                  <a:close/>
                  <a:moveTo>
                    <a:pt x="86379" y="37446"/>
                  </a:moveTo>
                  <a:cubicBezTo>
                    <a:pt x="91920" y="37446"/>
                    <a:pt x="96390" y="32362"/>
                    <a:pt x="96390" y="26062"/>
                  </a:cubicBezTo>
                  <a:cubicBezTo>
                    <a:pt x="96390" y="19832"/>
                    <a:pt x="91857" y="14749"/>
                    <a:pt x="86379" y="14749"/>
                  </a:cubicBezTo>
                  <a:cubicBezTo>
                    <a:pt x="80839" y="14749"/>
                    <a:pt x="76369" y="19832"/>
                    <a:pt x="76369" y="26062"/>
                  </a:cubicBezTo>
                  <a:cubicBezTo>
                    <a:pt x="76495" y="32362"/>
                    <a:pt x="80902" y="37446"/>
                    <a:pt x="86379" y="37446"/>
                  </a:cubicBezTo>
                  <a:close/>
                  <a:moveTo>
                    <a:pt x="83672" y="42100"/>
                  </a:moveTo>
                  <a:cubicBezTo>
                    <a:pt x="83798" y="42887"/>
                    <a:pt x="83924" y="43603"/>
                    <a:pt x="83924" y="44534"/>
                  </a:cubicBezTo>
                  <a:lnTo>
                    <a:pt x="83924" y="44892"/>
                  </a:lnTo>
                  <a:lnTo>
                    <a:pt x="81846" y="77756"/>
                  </a:lnTo>
                  <a:cubicBezTo>
                    <a:pt x="81657" y="80692"/>
                    <a:pt x="80209" y="83269"/>
                    <a:pt x="78132" y="84773"/>
                  </a:cubicBezTo>
                  <a:lnTo>
                    <a:pt x="79139" y="102386"/>
                  </a:lnTo>
                  <a:cubicBezTo>
                    <a:pt x="79202" y="103961"/>
                    <a:pt x="80335" y="105107"/>
                    <a:pt x="81657" y="105107"/>
                  </a:cubicBezTo>
                  <a:lnTo>
                    <a:pt x="91164" y="105107"/>
                  </a:lnTo>
                  <a:cubicBezTo>
                    <a:pt x="92549" y="105107"/>
                    <a:pt x="93683" y="103961"/>
                    <a:pt x="93746" y="102386"/>
                  </a:cubicBezTo>
                  <a:lnTo>
                    <a:pt x="95257" y="75966"/>
                  </a:lnTo>
                  <a:lnTo>
                    <a:pt x="96831" y="75966"/>
                  </a:lnTo>
                  <a:cubicBezTo>
                    <a:pt x="98279" y="75966"/>
                    <a:pt x="99475" y="74677"/>
                    <a:pt x="99601" y="73031"/>
                  </a:cubicBezTo>
                  <a:lnTo>
                    <a:pt x="101175" y="48257"/>
                  </a:lnTo>
                  <a:cubicBezTo>
                    <a:pt x="101175" y="43532"/>
                    <a:pt x="91794" y="41455"/>
                    <a:pt x="83672" y="42100"/>
                  </a:cubicBezTo>
                  <a:close/>
                  <a:moveTo>
                    <a:pt x="38153" y="77756"/>
                  </a:moveTo>
                  <a:lnTo>
                    <a:pt x="35949" y="44677"/>
                  </a:lnTo>
                  <a:lnTo>
                    <a:pt x="35949" y="44534"/>
                  </a:lnTo>
                  <a:cubicBezTo>
                    <a:pt x="35949" y="43603"/>
                    <a:pt x="36075" y="42816"/>
                    <a:pt x="36264" y="42100"/>
                  </a:cubicBezTo>
                  <a:cubicBezTo>
                    <a:pt x="28142" y="41455"/>
                    <a:pt x="18761" y="43532"/>
                    <a:pt x="18761" y="48329"/>
                  </a:cubicBezTo>
                  <a:lnTo>
                    <a:pt x="20398" y="73174"/>
                  </a:lnTo>
                  <a:cubicBezTo>
                    <a:pt x="20461" y="74821"/>
                    <a:pt x="21657" y="76038"/>
                    <a:pt x="23105" y="76038"/>
                  </a:cubicBezTo>
                  <a:lnTo>
                    <a:pt x="24805" y="76038"/>
                  </a:lnTo>
                  <a:lnTo>
                    <a:pt x="26190" y="102529"/>
                  </a:lnTo>
                  <a:cubicBezTo>
                    <a:pt x="26316" y="104033"/>
                    <a:pt x="27450" y="105250"/>
                    <a:pt x="28772" y="105250"/>
                  </a:cubicBezTo>
                  <a:lnTo>
                    <a:pt x="38279" y="105250"/>
                  </a:lnTo>
                  <a:cubicBezTo>
                    <a:pt x="39664" y="105250"/>
                    <a:pt x="40734" y="104033"/>
                    <a:pt x="40860" y="102529"/>
                  </a:cubicBezTo>
                  <a:lnTo>
                    <a:pt x="41804" y="84844"/>
                  </a:lnTo>
                  <a:cubicBezTo>
                    <a:pt x="39727" y="83269"/>
                    <a:pt x="38279" y="80692"/>
                    <a:pt x="38153" y="77756"/>
                  </a:cubicBezTo>
                  <a:close/>
                  <a:moveTo>
                    <a:pt x="40356" y="44534"/>
                  </a:moveTo>
                  <a:lnTo>
                    <a:pt x="42434" y="77398"/>
                  </a:lnTo>
                  <a:cubicBezTo>
                    <a:pt x="42623" y="79618"/>
                    <a:pt x="44134" y="81264"/>
                    <a:pt x="46023" y="81264"/>
                  </a:cubicBezTo>
                  <a:lnTo>
                    <a:pt x="48163" y="81264"/>
                  </a:lnTo>
                  <a:lnTo>
                    <a:pt x="50178" y="116276"/>
                  </a:lnTo>
                  <a:cubicBezTo>
                    <a:pt x="50241" y="118281"/>
                    <a:pt x="51815" y="119928"/>
                    <a:pt x="53578" y="119928"/>
                  </a:cubicBezTo>
                  <a:lnTo>
                    <a:pt x="66169" y="119928"/>
                  </a:lnTo>
                  <a:cubicBezTo>
                    <a:pt x="67932" y="119928"/>
                    <a:pt x="69443" y="118424"/>
                    <a:pt x="69506" y="116276"/>
                  </a:cubicBezTo>
                  <a:lnTo>
                    <a:pt x="71458" y="81264"/>
                  </a:lnTo>
                  <a:lnTo>
                    <a:pt x="73599" y="81264"/>
                  </a:lnTo>
                  <a:cubicBezTo>
                    <a:pt x="75550" y="81264"/>
                    <a:pt x="77061" y="79618"/>
                    <a:pt x="77187" y="77398"/>
                  </a:cubicBezTo>
                  <a:lnTo>
                    <a:pt x="79265" y="44534"/>
                  </a:lnTo>
                  <a:cubicBezTo>
                    <a:pt x="79517" y="33293"/>
                    <a:pt x="40356" y="33293"/>
                    <a:pt x="40356" y="44534"/>
                  </a:cubicBezTo>
                  <a:close/>
                  <a:moveTo>
                    <a:pt x="59937" y="30071"/>
                  </a:moveTo>
                  <a:cubicBezTo>
                    <a:pt x="67303" y="30071"/>
                    <a:pt x="73221" y="23341"/>
                    <a:pt x="73221" y="14964"/>
                  </a:cubicBezTo>
                  <a:cubicBezTo>
                    <a:pt x="73221" y="6730"/>
                    <a:pt x="67303" y="0"/>
                    <a:pt x="59937" y="0"/>
                  </a:cubicBezTo>
                  <a:cubicBezTo>
                    <a:pt x="52696" y="0"/>
                    <a:pt x="46652" y="6730"/>
                    <a:pt x="46652" y="14964"/>
                  </a:cubicBezTo>
                  <a:cubicBezTo>
                    <a:pt x="46652" y="23341"/>
                    <a:pt x="52696" y="30071"/>
                    <a:pt x="59937" y="3007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994" name="Google Shape;1994;p257"/>
          <p:cNvGrpSpPr/>
          <p:nvPr/>
        </p:nvGrpSpPr>
        <p:grpSpPr>
          <a:xfrm>
            <a:off x="2258443" y="2780224"/>
            <a:ext cx="154800" cy="154500"/>
            <a:chOff x="4257843" y="2806189"/>
            <a:chExt cx="154800" cy="154500"/>
          </a:xfrm>
        </p:grpSpPr>
        <p:sp>
          <p:nvSpPr>
            <p:cNvPr id="1995" name="Google Shape;1995;p257"/>
            <p:cNvSpPr/>
            <p:nvPr/>
          </p:nvSpPr>
          <p:spPr>
            <a:xfrm>
              <a:off x="4257843" y="2806189"/>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6" name="Google Shape;1996;p257"/>
            <p:cNvSpPr/>
            <p:nvPr/>
          </p:nvSpPr>
          <p:spPr>
            <a:xfrm>
              <a:off x="4297598" y="2839397"/>
              <a:ext cx="72225" cy="91666"/>
            </a:xfrm>
            <a:custGeom>
              <a:avLst/>
              <a:gdLst/>
              <a:ahLst/>
              <a:cxnLst/>
              <a:rect l="l" t="t" r="r" b="b"/>
              <a:pathLst>
                <a:path w="632" h="727" extrusionOk="0">
                  <a:moveTo>
                    <a:pt x="631" y="60"/>
                  </a:moveTo>
                  <a:lnTo>
                    <a:pt x="631" y="484"/>
                  </a:lnTo>
                  <a:lnTo>
                    <a:pt x="631" y="490"/>
                  </a:lnTo>
                  <a:lnTo>
                    <a:pt x="629" y="498"/>
                  </a:lnTo>
                  <a:lnTo>
                    <a:pt x="624" y="514"/>
                  </a:lnTo>
                  <a:lnTo>
                    <a:pt x="615" y="532"/>
                  </a:lnTo>
                  <a:lnTo>
                    <a:pt x="603" y="549"/>
                  </a:lnTo>
                  <a:lnTo>
                    <a:pt x="588" y="570"/>
                  </a:lnTo>
                  <a:lnTo>
                    <a:pt x="572" y="589"/>
                  </a:lnTo>
                  <a:lnTo>
                    <a:pt x="554" y="610"/>
                  </a:lnTo>
                  <a:lnTo>
                    <a:pt x="535" y="630"/>
                  </a:lnTo>
                  <a:lnTo>
                    <a:pt x="516" y="648"/>
                  </a:lnTo>
                  <a:lnTo>
                    <a:pt x="495" y="666"/>
                  </a:lnTo>
                  <a:lnTo>
                    <a:pt x="475" y="682"/>
                  </a:lnTo>
                  <a:lnTo>
                    <a:pt x="455" y="697"/>
                  </a:lnTo>
                  <a:lnTo>
                    <a:pt x="436" y="708"/>
                  </a:lnTo>
                  <a:lnTo>
                    <a:pt x="419" y="717"/>
                  </a:lnTo>
                  <a:lnTo>
                    <a:pt x="403" y="723"/>
                  </a:lnTo>
                  <a:lnTo>
                    <a:pt x="395" y="725"/>
                  </a:lnTo>
                  <a:lnTo>
                    <a:pt x="389" y="725"/>
                  </a:lnTo>
                  <a:lnTo>
                    <a:pt x="316" y="726"/>
                  </a:lnTo>
                  <a:lnTo>
                    <a:pt x="255" y="725"/>
                  </a:lnTo>
                  <a:lnTo>
                    <a:pt x="199" y="723"/>
                  </a:lnTo>
                  <a:lnTo>
                    <a:pt x="152" y="719"/>
                  </a:lnTo>
                  <a:lnTo>
                    <a:pt x="111" y="714"/>
                  </a:lnTo>
                  <a:lnTo>
                    <a:pt x="52" y="705"/>
                  </a:lnTo>
                  <a:lnTo>
                    <a:pt x="30" y="701"/>
                  </a:lnTo>
                  <a:lnTo>
                    <a:pt x="24" y="700"/>
                  </a:lnTo>
                  <a:lnTo>
                    <a:pt x="18" y="697"/>
                  </a:lnTo>
                  <a:lnTo>
                    <a:pt x="14" y="694"/>
                  </a:lnTo>
                  <a:lnTo>
                    <a:pt x="9" y="689"/>
                  </a:lnTo>
                  <a:lnTo>
                    <a:pt x="6" y="683"/>
                  </a:lnTo>
                  <a:lnTo>
                    <a:pt x="3" y="678"/>
                  </a:lnTo>
                  <a:lnTo>
                    <a:pt x="2" y="672"/>
                  </a:lnTo>
                  <a:lnTo>
                    <a:pt x="0" y="666"/>
                  </a:lnTo>
                  <a:lnTo>
                    <a:pt x="0" y="60"/>
                  </a:lnTo>
                  <a:lnTo>
                    <a:pt x="2" y="54"/>
                  </a:lnTo>
                  <a:lnTo>
                    <a:pt x="3" y="47"/>
                  </a:lnTo>
                  <a:lnTo>
                    <a:pt x="6" y="42"/>
                  </a:lnTo>
                  <a:lnTo>
                    <a:pt x="9" y="37"/>
                  </a:lnTo>
                  <a:lnTo>
                    <a:pt x="14" y="32"/>
                  </a:lnTo>
                  <a:lnTo>
                    <a:pt x="18" y="29"/>
                  </a:lnTo>
                  <a:lnTo>
                    <a:pt x="24" y="26"/>
                  </a:lnTo>
                  <a:lnTo>
                    <a:pt x="30" y="25"/>
                  </a:lnTo>
                  <a:lnTo>
                    <a:pt x="52" y="20"/>
                  </a:lnTo>
                  <a:lnTo>
                    <a:pt x="111" y="12"/>
                  </a:lnTo>
                  <a:lnTo>
                    <a:pt x="152" y="7"/>
                  </a:lnTo>
                  <a:lnTo>
                    <a:pt x="199" y="3"/>
                  </a:lnTo>
                  <a:lnTo>
                    <a:pt x="255" y="0"/>
                  </a:lnTo>
                  <a:lnTo>
                    <a:pt x="316" y="0"/>
                  </a:lnTo>
                  <a:lnTo>
                    <a:pt x="377" y="0"/>
                  </a:lnTo>
                  <a:lnTo>
                    <a:pt x="432" y="3"/>
                  </a:lnTo>
                  <a:lnTo>
                    <a:pt x="481" y="7"/>
                  </a:lnTo>
                  <a:lnTo>
                    <a:pt x="522" y="12"/>
                  </a:lnTo>
                  <a:lnTo>
                    <a:pt x="579" y="20"/>
                  </a:lnTo>
                  <a:lnTo>
                    <a:pt x="601" y="25"/>
                  </a:lnTo>
                  <a:lnTo>
                    <a:pt x="607" y="26"/>
                  </a:lnTo>
                  <a:lnTo>
                    <a:pt x="613" y="29"/>
                  </a:lnTo>
                  <a:lnTo>
                    <a:pt x="618" y="32"/>
                  </a:lnTo>
                  <a:lnTo>
                    <a:pt x="622" y="37"/>
                  </a:lnTo>
                  <a:lnTo>
                    <a:pt x="626" y="42"/>
                  </a:lnTo>
                  <a:lnTo>
                    <a:pt x="629" y="47"/>
                  </a:lnTo>
                  <a:lnTo>
                    <a:pt x="631" y="54"/>
                  </a:lnTo>
                  <a:lnTo>
                    <a:pt x="631" y="60"/>
                  </a:lnTo>
                  <a:close/>
                  <a:moveTo>
                    <a:pt x="352" y="655"/>
                  </a:moveTo>
                  <a:lnTo>
                    <a:pt x="352" y="655"/>
                  </a:lnTo>
                  <a:lnTo>
                    <a:pt x="360" y="655"/>
                  </a:lnTo>
                  <a:lnTo>
                    <a:pt x="366" y="652"/>
                  </a:lnTo>
                  <a:lnTo>
                    <a:pt x="373" y="649"/>
                  </a:lnTo>
                  <a:lnTo>
                    <a:pt x="377" y="644"/>
                  </a:lnTo>
                  <a:lnTo>
                    <a:pt x="382" y="638"/>
                  </a:lnTo>
                  <a:lnTo>
                    <a:pt x="386" y="632"/>
                  </a:lnTo>
                  <a:lnTo>
                    <a:pt x="388" y="624"/>
                  </a:lnTo>
                  <a:lnTo>
                    <a:pt x="389" y="617"/>
                  </a:lnTo>
                  <a:lnTo>
                    <a:pt x="389" y="520"/>
                  </a:lnTo>
                  <a:lnTo>
                    <a:pt x="389" y="512"/>
                  </a:lnTo>
                  <a:lnTo>
                    <a:pt x="392" y="507"/>
                  </a:lnTo>
                  <a:lnTo>
                    <a:pt x="395" y="501"/>
                  </a:lnTo>
                  <a:lnTo>
                    <a:pt x="400" y="495"/>
                  </a:lnTo>
                  <a:lnTo>
                    <a:pt x="404" y="490"/>
                  </a:lnTo>
                  <a:lnTo>
                    <a:pt x="411" y="487"/>
                  </a:lnTo>
                  <a:lnTo>
                    <a:pt x="417" y="484"/>
                  </a:lnTo>
                  <a:lnTo>
                    <a:pt x="425" y="484"/>
                  </a:lnTo>
                  <a:lnTo>
                    <a:pt x="522" y="484"/>
                  </a:lnTo>
                  <a:lnTo>
                    <a:pt x="529" y="483"/>
                  </a:lnTo>
                  <a:lnTo>
                    <a:pt x="537" y="482"/>
                  </a:lnTo>
                  <a:lnTo>
                    <a:pt x="543" y="477"/>
                  </a:lnTo>
                  <a:lnTo>
                    <a:pt x="548" y="473"/>
                  </a:lnTo>
                  <a:lnTo>
                    <a:pt x="553" y="468"/>
                  </a:lnTo>
                  <a:lnTo>
                    <a:pt x="556" y="462"/>
                  </a:lnTo>
                  <a:lnTo>
                    <a:pt x="557" y="455"/>
                  </a:lnTo>
                  <a:lnTo>
                    <a:pt x="559" y="448"/>
                  </a:lnTo>
                  <a:lnTo>
                    <a:pt x="559" y="90"/>
                  </a:lnTo>
                  <a:lnTo>
                    <a:pt x="519" y="84"/>
                  </a:lnTo>
                  <a:lnTo>
                    <a:pt x="464" y="78"/>
                  </a:lnTo>
                  <a:lnTo>
                    <a:pt x="395" y="72"/>
                  </a:lnTo>
                  <a:lnTo>
                    <a:pt x="357" y="71"/>
                  </a:lnTo>
                  <a:lnTo>
                    <a:pt x="316" y="69"/>
                  </a:lnTo>
                  <a:lnTo>
                    <a:pt x="274" y="71"/>
                  </a:lnTo>
                  <a:lnTo>
                    <a:pt x="236" y="72"/>
                  </a:lnTo>
                  <a:lnTo>
                    <a:pt x="168" y="78"/>
                  </a:lnTo>
                  <a:lnTo>
                    <a:pt x="114" y="84"/>
                  </a:lnTo>
                  <a:lnTo>
                    <a:pt x="74" y="90"/>
                  </a:lnTo>
                  <a:lnTo>
                    <a:pt x="74" y="635"/>
                  </a:lnTo>
                  <a:lnTo>
                    <a:pt x="114" y="642"/>
                  </a:lnTo>
                  <a:lnTo>
                    <a:pt x="168" y="648"/>
                  </a:lnTo>
                  <a:lnTo>
                    <a:pt x="201" y="652"/>
                  </a:lnTo>
                  <a:lnTo>
                    <a:pt x="236" y="654"/>
                  </a:lnTo>
                  <a:lnTo>
                    <a:pt x="274" y="655"/>
                  </a:lnTo>
                  <a:lnTo>
                    <a:pt x="316" y="657"/>
                  </a:lnTo>
                  <a:lnTo>
                    <a:pt x="352" y="655"/>
                  </a:lnTo>
                  <a:close/>
                  <a:moveTo>
                    <a:pt x="146" y="169"/>
                  </a:moveTo>
                  <a:lnTo>
                    <a:pt x="485" y="169"/>
                  </a:lnTo>
                  <a:lnTo>
                    <a:pt x="485" y="218"/>
                  </a:lnTo>
                  <a:lnTo>
                    <a:pt x="146" y="218"/>
                  </a:lnTo>
                  <a:lnTo>
                    <a:pt x="146" y="169"/>
                  </a:lnTo>
                  <a:close/>
                  <a:moveTo>
                    <a:pt x="146" y="314"/>
                  </a:moveTo>
                  <a:lnTo>
                    <a:pt x="146" y="266"/>
                  </a:lnTo>
                  <a:lnTo>
                    <a:pt x="485" y="266"/>
                  </a:lnTo>
                  <a:lnTo>
                    <a:pt x="485" y="314"/>
                  </a:lnTo>
                  <a:lnTo>
                    <a:pt x="146" y="314"/>
                  </a:lnTo>
                  <a:close/>
                  <a:moveTo>
                    <a:pt x="146" y="411"/>
                  </a:moveTo>
                  <a:lnTo>
                    <a:pt x="146" y="362"/>
                  </a:lnTo>
                  <a:lnTo>
                    <a:pt x="485" y="362"/>
                  </a:lnTo>
                  <a:lnTo>
                    <a:pt x="485" y="411"/>
                  </a:lnTo>
                  <a:lnTo>
                    <a:pt x="146" y="41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grpSp>
        <p:nvGrpSpPr>
          <p:cNvPr id="1997" name="Google Shape;1997;p257"/>
          <p:cNvGrpSpPr/>
          <p:nvPr/>
        </p:nvGrpSpPr>
        <p:grpSpPr>
          <a:xfrm>
            <a:off x="4148870" y="3263984"/>
            <a:ext cx="154800" cy="154500"/>
            <a:chOff x="3044993" y="3367926"/>
            <a:chExt cx="154800" cy="154500"/>
          </a:xfrm>
        </p:grpSpPr>
        <p:sp>
          <p:nvSpPr>
            <p:cNvPr id="1998" name="Google Shape;1998;p257"/>
            <p:cNvSpPr/>
            <p:nvPr/>
          </p:nvSpPr>
          <p:spPr>
            <a:xfrm>
              <a:off x="3044993" y="3367926"/>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99" name="Google Shape;1999;p257"/>
            <p:cNvSpPr/>
            <p:nvPr/>
          </p:nvSpPr>
          <p:spPr>
            <a:xfrm>
              <a:off x="3078796" y="3405398"/>
              <a:ext cx="86100" cy="86100"/>
            </a:xfrm>
            <a:custGeom>
              <a:avLst/>
              <a:gdLst/>
              <a:ahLst/>
              <a:cxnLst/>
              <a:rect l="l" t="t" r="r" b="b"/>
              <a:pathLst>
                <a:path w="120000" h="120000" extrusionOk="0">
                  <a:moveTo>
                    <a:pt x="76875" y="0"/>
                  </a:moveTo>
                  <a:cubicBezTo>
                    <a:pt x="43125" y="0"/>
                    <a:pt x="43125" y="0"/>
                    <a:pt x="43125" y="0"/>
                  </a:cubicBezTo>
                  <a:cubicBezTo>
                    <a:pt x="18750" y="0"/>
                    <a:pt x="0" y="20625"/>
                    <a:pt x="0" y="45000"/>
                  </a:cubicBezTo>
                  <a:cubicBezTo>
                    <a:pt x="0" y="67500"/>
                    <a:pt x="16875" y="86250"/>
                    <a:pt x="37500" y="90000"/>
                  </a:cubicBezTo>
                  <a:cubicBezTo>
                    <a:pt x="37500" y="120000"/>
                    <a:pt x="37500" y="120000"/>
                    <a:pt x="37500" y="120000"/>
                  </a:cubicBezTo>
                  <a:cubicBezTo>
                    <a:pt x="67500" y="90000"/>
                    <a:pt x="67500" y="90000"/>
                    <a:pt x="67500" y="90000"/>
                  </a:cubicBezTo>
                  <a:cubicBezTo>
                    <a:pt x="76875" y="90000"/>
                    <a:pt x="76875" y="90000"/>
                    <a:pt x="76875" y="90000"/>
                  </a:cubicBezTo>
                  <a:cubicBezTo>
                    <a:pt x="101250" y="90000"/>
                    <a:pt x="120000" y="71250"/>
                    <a:pt x="120000" y="45000"/>
                  </a:cubicBezTo>
                  <a:cubicBezTo>
                    <a:pt x="120000" y="20625"/>
                    <a:pt x="101250" y="0"/>
                    <a:pt x="76875" y="0"/>
                  </a:cubicBezTo>
                  <a:close/>
                  <a:moveTo>
                    <a:pt x="82500" y="52500"/>
                  </a:moveTo>
                  <a:cubicBezTo>
                    <a:pt x="67500" y="52500"/>
                    <a:pt x="67500" y="52500"/>
                    <a:pt x="67500" y="52500"/>
                  </a:cubicBezTo>
                  <a:cubicBezTo>
                    <a:pt x="67500" y="67500"/>
                    <a:pt x="67500" y="67500"/>
                    <a:pt x="67500" y="67500"/>
                  </a:cubicBezTo>
                  <a:cubicBezTo>
                    <a:pt x="52500" y="67500"/>
                    <a:pt x="52500" y="67500"/>
                    <a:pt x="52500" y="67500"/>
                  </a:cubicBezTo>
                  <a:cubicBezTo>
                    <a:pt x="52500" y="52500"/>
                    <a:pt x="52500" y="52500"/>
                    <a:pt x="52500" y="52500"/>
                  </a:cubicBezTo>
                  <a:cubicBezTo>
                    <a:pt x="37500" y="52500"/>
                    <a:pt x="37500" y="52500"/>
                    <a:pt x="37500" y="52500"/>
                  </a:cubicBezTo>
                  <a:cubicBezTo>
                    <a:pt x="37500" y="37500"/>
                    <a:pt x="37500" y="37500"/>
                    <a:pt x="37500" y="37500"/>
                  </a:cubicBezTo>
                  <a:cubicBezTo>
                    <a:pt x="52500" y="37500"/>
                    <a:pt x="52500" y="37500"/>
                    <a:pt x="52500" y="37500"/>
                  </a:cubicBezTo>
                  <a:cubicBezTo>
                    <a:pt x="52500" y="22500"/>
                    <a:pt x="52500" y="22500"/>
                    <a:pt x="52500" y="22500"/>
                  </a:cubicBezTo>
                  <a:cubicBezTo>
                    <a:pt x="67500" y="22500"/>
                    <a:pt x="67500" y="22500"/>
                    <a:pt x="67500" y="22500"/>
                  </a:cubicBezTo>
                  <a:cubicBezTo>
                    <a:pt x="67500" y="37500"/>
                    <a:pt x="67500" y="37500"/>
                    <a:pt x="67500" y="37500"/>
                  </a:cubicBezTo>
                  <a:cubicBezTo>
                    <a:pt x="82500" y="37500"/>
                    <a:pt x="82500" y="37500"/>
                    <a:pt x="82500" y="37500"/>
                  </a:cubicBezTo>
                  <a:lnTo>
                    <a:pt x="82500" y="525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2000" name="Google Shape;2000;p257"/>
          <p:cNvGrpSpPr/>
          <p:nvPr/>
        </p:nvGrpSpPr>
        <p:grpSpPr>
          <a:xfrm>
            <a:off x="2545318" y="3660113"/>
            <a:ext cx="154800" cy="154500"/>
            <a:chOff x="2545318" y="3698254"/>
            <a:chExt cx="154800" cy="154500"/>
          </a:xfrm>
        </p:grpSpPr>
        <p:sp>
          <p:nvSpPr>
            <p:cNvPr id="2001" name="Google Shape;2001;p257"/>
            <p:cNvSpPr/>
            <p:nvPr/>
          </p:nvSpPr>
          <p:spPr>
            <a:xfrm>
              <a:off x="2545318" y="3698254"/>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grpSp>
          <p:nvGrpSpPr>
            <p:cNvPr id="2002" name="Google Shape;2002;p257"/>
            <p:cNvGrpSpPr/>
            <p:nvPr/>
          </p:nvGrpSpPr>
          <p:grpSpPr>
            <a:xfrm>
              <a:off x="2578082" y="3727750"/>
              <a:ext cx="88289" cy="88324"/>
              <a:chOff x="5858705" y="5915744"/>
              <a:chExt cx="203150" cy="203325"/>
            </a:xfrm>
          </p:grpSpPr>
          <p:sp>
            <p:nvSpPr>
              <p:cNvPr id="2003" name="Google Shape;2003;p257"/>
              <p:cNvSpPr/>
              <p:nvPr/>
            </p:nvSpPr>
            <p:spPr>
              <a:xfrm>
                <a:off x="5858705" y="5915744"/>
                <a:ext cx="203100" cy="203100"/>
              </a:xfrm>
              <a:custGeom>
                <a:avLst/>
                <a:gdLst/>
                <a:ahLst/>
                <a:cxnLst/>
                <a:rect l="l" t="t" r="r" b="b"/>
                <a:pathLst>
                  <a:path w="120000" h="120000" extrusionOk="0">
                    <a:moveTo>
                      <a:pt x="86250" y="41250"/>
                    </a:moveTo>
                    <a:cubicBezTo>
                      <a:pt x="99375" y="41250"/>
                      <a:pt x="110625" y="46875"/>
                      <a:pt x="120000" y="56250"/>
                    </a:cubicBezTo>
                    <a:cubicBezTo>
                      <a:pt x="120000" y="54375"/>
                      <a:pt x="120000" y="54375"/>
                      <a:pt x="120000" y="52500"/>
                    </a:cubicBezTo>
                    <a:cubicBezTo>
                      <a:pt x="120000" y="24375"/>
                      <a:pt x="93750" y="0"/>
                      <a:pt x="60000" y="0"/>
                    </a:cubicBezTo>
                    <a:cubicBezTo>
                      <a:pt x="26250" y="0"/>
                      <a:pt x="0" y="24375"/>
                      <a:pt x="0" y="52500"/>
                    </a:cubicBezTo>
                    <a:cubicBezTo>
                      <a:pt x="0" y="67500"/>
                      <a:pt x="5625" y="78750"/>
                      <a:pt x="16875" y="88125"/>
                    </a:cubicBezTo>
                    <a:cubicBezTo>
                      <a:pt x="0" y="120000"/>
                      <a:pt x="0" y="120000"/>
                      <a:pt x="0" y="120000"/>
                    </a:cubicBezTo>
                    <a:cubicBezTo>
                      <a:pt x="37500" y="101250"/>
                      <a:pt x="37500" y="101250"/>
                      <a:pt x="37500" y="101250"/>
                    </a:cubicBezTo>
                    <a:cubicBezTo>
                      <a:pt x="41250" y="103125"/>
                      <a:pt x="43125" y="103125"/>
                      <a:pt x="46875" y="105000"/>
                    </a:cubicBezTo>
                    <a:cubicBezTo>
                      <a:pt x="45000" y="103125"/>
                      <a:pt x="45000" y="101250"/>
                      <a:pt x="43125" y="99375"/>
                    </a:cubicBezTo>
                    <a:cubicBezTo>
                      <a:pt x="43125" y="97500"/>
                      <a:pt x="43125" y="97500"/>
                      <a:pt x="43125" y="95625"/>
                    </a:cubicBezTo>
                    <a:cubicBezTo>
                      <a:pt x="41250" y="91875"/>
                      <a:pt x="39375" y="88125"/>
                      <a:pt x="39375" y="82500"/>
                    </a:cubicBezTo>
                    <a:cubicBezTo>
                      <a:pt x="39375" y="60000"/>
                      <a:pt x="60000" y="41250"/>
                      <a:pt x="86250" y="4125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04" name="Google Shape;2004;p257"/>
              <p:cNvSpPr/>
              <p:nvPr/>
            </p:nvSpPr>
            <p:spPr>
              <a:xfrm>
                <a:off x="5941255" y="6001469"/>
                <a:ext cx="120600" cy="117600"/>
              </a:xfrm>
              <a:custGeom>
                <a:avLst/>
                <a:gdLst/>
                <a:ahLst/>
                <a:cxnLst/>
                <a:rect l="l" t="t" r="r" b="b"/>
                <a:pathLst>
                  <a:path w="120000" h="120000" extrusionOk="0">
                    <a:moveTo>
                      <a:pt x="101052" y="81081"/>
                    </a:moveTo>
                    <a:cubicBezTo>
                      <a:pt x="110526" y="68108"/>
                      <a:pt x="113684" y="55135"/>
                      <a:pt x="110526" y="42162"/>
                    </a:cubicBezTo>
                    <a:cubicBezTo>
                      <a:pt x="104210" y="16216"/>
                      <a:pt x="75789" y="0"/>
                      <a:pt x="47368" y="6486"/>
                    </a:cubicBezTo>
                    <a:cubicBezTo>
                      <a:pt x="18947" y="12972"/>
                      <a:pt x="0" y="38918"/>
                      <a:pt x="6315" y="64864"/>
                    </a:cubicBezTo>
                    <a:cubicBezTo>
                      <a:pt x="12631" y="90810"/>
                      <a:pt x="37894" y="107027"/>
                      <a:pt x="69473" y="100540"/>
                    </a:cubicBezTo>
                    <a:cubicBezTo>
                      <a:pt x="69473" y="100540"/>
                      <a:pt x="69473" y="100540"/>
                      <a:pt x="72631" y="100540"/>
                    </a:cubicBezTo>
                    <a:cubicBezTo>
                      <a:pt x="120000" y="120000"/>
                      <a:pt x="120000" y="120000"/>
                      <a:pt x="120000" y="120000"/>
                    </a:cubicBezTo>
                    <a:lnTo>
                      <a:pt x="101052" y="8108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2005" name="Google Shape;2005;p257"/>
          <p:cNvSpPr/>
          <p:nvPr/>
        </p:nvSpPr>
        <p:spPr>
          <a:xfrm>
            <a:off x="5172172" y="4912413"/>
            <a:ext cx="86100" cy="78600"/>
          </a:xfrm>
          <a:custGeom>
            <a:avLst/>
            <a:gdLst/>
            <a:ahLst/>
            <a:cxnLst/>
            <a:rect l="l" t="t" r="r" b="b"/>
            <a:pathLst>
              <a:path w="120000" h="120000" extrusionOk="0">
                <a:moveTo>
                  <a:pt x="103291" y="32911"/>
                </a:moveTo>
                <a:lnTo>
                  <a:pt x="103291" y="32911"/>
                </a:lnTo>
                <a:cubicBezTo>
                  <a:pt x="89620" y="29873"/>
                  <a:pt x="89620" y="29873"/>
                  <a:pt x="89620" y="29873"/>
                </a:cubicBezTo>
                <a:cubicBezTo>
                  <a:pt x="86075" y="16202"/>
                  <a:pt x="86075" y="16202"/>
                  <a:pt x="86075" y="16202"/>
                </a:cubicBezTo>
                <a:cubicBezTo>
                  <a:pt x="100253" y="2025"/>
                  <a:pt x="100253" y="2025"/>
                  <a:pt x="100253" y="2025"/>
                </a:cubicBezTo>
                <a:cubicBezTo>
                  <a:pt x="91645" y="0"/>
                  <a:pt x="83037" y="2025"/>
                  <a:pt x="75949" y="8101"/>
                </a:cubicBezTo>
                <a:cubicBezTo>
                  <a:pt x="69873" y="15189"/>
                  <a:pt x="67341" y="24303"/>
                  <a:pt x="69873" y="32405"/>
                </a:cubicBezTo>
                <a:cubicBezTo>
                  <a:pt x="31898" y="69873"/>
                  <a:pt x="31898" y="69873"/>
                  <a:pt x="31898" y="69873"/>
                </a:cubicBezTo>
                <a:cubicBezTo>
                  <a:pt x="23797" y="67848"/>
                  <a:pt x="14683" y="69873"/>
                  <a:pt x="8607" y="76455"/>
                </a:cubicBezTo>
                <a:cubicBezTo>
                  <a:pt x="1518" y="82531"/>
                  <a:pt x="0" y="92151"/>
                  <a:pt x="2531" y="100253"/>
                </a:cubicBezTo>
                <a:cubicBezTo>
                  <a:pt x="16202" y="86582"/>
                  <a:pt x="16202" y="86582"/>
                  <a:pt x="16202" y="86582"/>
                </a:cubicBezTo>
                <a:cubicBezTo>
                  <a:pt x="29873" y="89620"/>
                  <a:pt x="29873" y="89620"/>
                  <a:pt x="29873" y="89620"/>
                </a:cubicBezTo>
                <a:cubicBezTo>
                  <a:pt x="33417" y="103291"/>
                  <a:pt x="33417" y="103291"/>
                  <a:pt x="33417" y="103291"/>
                </a:cubicBezTo>
                <a:cubicBezTo>
                  <a:pt x="19746" y="117468"/>
                  <a:pt x="19746" y="117468"/>
                  <a:pt x="19746" y="117468"/>
                </a:cubicBezTo>
                <a:cubicBezTo>
                  <a:pt x="27848" y="119493"/>
                  <a:pt x="36455" y="117468"/>
                  <a:pt x="43037" y="111392"/>
                </a:cubicBezTo>
                <a:cubicBezTo>
                  <a:pt x="50126" y="104303"/>
                  <a:pt x="52151" y="94683"/>
                  <a:pt x="48607" y="86075"/>
                </a:cubicBezTo>
                <a:cubicBezTo>
                  <a:pt x="86075" y="49113"/>
                  <a:pt x="86075" y="49113"/>
                  <a:pt x="86075" y="49113"/>
                </a:cubicBezTo>
                <a:cubicBezTo>
                  <a:pt x="94683" y="51645"/>
                  <a:pt x="104303" y="49620"/>
                  <a:pt x="110886" y="43037"/>
                </a:cubicBezTo>
                <a:cubicBezTo>
                  <a:pt x="117974" y="36962"/>
                  <a:pt x="119493" y="27341"/>
                  <a:pt x="116962" y="19240"/>
                </a:cubicBezTo>
                <a:lnTo>
                  <a:pt x="103291" y="32911"/>
                </a:ln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nvGrpSpPr>
          <p:cNvPr id="2006" name="Google Shape;2006;p257"/>
          <p:cNvGrpSpPr/>
          <p:nvPr/>
        </p:nvGrpSpPr>
        <p:grpSpPr>
          <a:xfrm>
            <a:off x="4791768" y="4225798"/>
            <a:ext cx="154800" cy="154500"/>
            <a:chOff x="6849168" y="4320601"/>
            <a:chExt cx="154800" cy="154500"/>
          </a:xfrm>
        </p:grpSpPr>
        <p:sp>
          <p:nvSpPr>
            <p:cNvPr id="2007" name="Google Shape;2007;p257"/>
            <p:cNvSpPr/>
            <p:nvPr/>
          </p:nvSpPr>
          <p:spPr>
            <a:xfrm>
              <a:off x="6849168" y="4320601"/>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2008" name="Google Shape;2008;p257"/>
            <p:cNvSpPr/>
            <p:nvPr/>
          </p:nvSpPr>
          <p:spPr>
            <a:xfrm>
              <a:off x="6882450" y="4351850"/>
              <a:ext cx="86100" cy="85800"/>
            </a:xfrm>
            <a:custGeom>
              <a:avLst/>
              <a:gdLst/>
              <a:ahLst/>
              <a:cxnLst/>
              <a:rect l="l" t="t" r="r" b="b"/>
              <a:pathLst>
                <a:path w="120000" h="120000" extrusionOk="0">
                  <a:moveTo>
                    <a:pt x="119835" y="49848"/>
                  </a:moveTo>
                  <a:lnTo>
                    <a:pt x="119835" y="49848"/>
                  </a:lnTo>
                  <a:lnTo>
                    <a:pt x="119670" y="54965"/>
                  </a:lnTo>
                  <a:lnTo>
                    <a:pt x="118846" y="60082"/>
                  </a:lnTo>
                  <a:lnTo>
                    <a:pt x="117692" y="64869"/>
                  </a:lnTo>
                  <a:lnTo>
                    <a:pt x="116043" y="69491"/>
                  </a:lnTo>
                  <a:lnTo>
                    <a:pt x="113901" y="73617"/>
                  </a:lnTo>
                  <a:lnTo>
                    <a:pt x="111428" y="77744"/>
                  </a:lnTo>
                  <a:lnTo>
                    <a:pt x="108461" y="81705"/>
                  </a:lnTo>
                  <a:lnTo>
                    <a:pt x="105329" y="85337"/>
                  </a:lnTo>
                  <a:lnTo>
                    <a:pt x="101703" y="88473"/>
                  </a:lnTo>
                  <a:lnTo>
                    <a:pt x="97747" y="91444"/>
                  </a:lnTo>
                  <a:lnTo>
                    <a:pt x="93626" y="93755"/>
                  </a:lnTo>
                  <a:lnTo>
                    <a:pt x="89340" y="96066"/>
                  </a:lnTo>
                  <a:lnTo>
                    <a:pt x="84890" y="97716"/>
                  </a:lnTo>
                  <a:lnTo>
                    <a:pt x="80109" y="98872"/>
                  </a:lnTo>
                  <a:lnTo>
                    <a:pt x="75000" y="99697"/>
                  </a:lnTo>
                  <a:lnTo>
                    <a:pt x="69890" y="99862"/>
                  </a:lnTo>
                  <a:lnTo>
                    <a:pt x="67252" y="99862"/>
                  </a:lnTo>
                  <a:lnTo>
                    <a:pt x="64450" y="99697"/>
                  </a:lnTo>
                  <a:lnTo>
                    <a:pt x="59175" y="98707"/>
                  </a:lnTo>
                  <a:lnTo>
                    <a:pt x="54065" y="97221"/>
                  </a:lnTo>
                  <a:lnTo>
                    <a:pt x="49285" y="95570"/>
                  </a:lnTo>
                  <a:lnTo>
                    <a:pt x="19120" y="117689"/>
                  </a:lnTo>
                  <a:lnTo>
                    <a:pt x="17142" y="118844"/>
                  </a:lnTo>
                  <a:lnTo>
                    <a:pt x="15000" y="119669"/>
                  </a:lnTo>
                  <a:lnTo>
                    <a:pt x="12527" y="119834"/>
                  </a:lnTo>
                  <a:lnTo>
                    <a:pt x="10384" y="119834"/>
                  </a:lnTo>
                  <a:lnTo>
                    <a:pt x="8241" y="119339"/>
                  </a:lnTo>
                  <a:lnTo>
                    <a:pt x="5934" y="118349"/>
                  </a:lnTo>
                  <a:lnTo>
                    <a:pt x="4120" y="116863"/>
                  </a:lnTo>
                  <a:lnTo>
                    <a:pt x="2307" y="115048"/>
                  </a:lnTo>
                  <a:lnTo>
                    <a:pt x="1318" y="113232"/>
                  </a:lnTo>
                  <a:lnTo>
                    <a:pt x="659" y="111581"/>
                  </a:lnTo>
                  <a:lnTo>
                    <a:pt x="164" y="109601"/>
                  </a:lnTo>
                  <a:lnTo>
                    <a:pt x="0" y="107950"/>
                  </a:lnTo>
                  <a:lnTo>
                    <a:pt x="164" y="105969"/>
                  </a:lnTo>
                  <a:lnTo>
                    <a:pt x="659" y="103988"/>
                  </a:lnTo>
                  <a:lnTo>
                    <a:pt x="1318" y="102338"/>
                  </a:lnTo>
                  <a:lnTo>
                    <a:pt x="2307" y="100687"/>
                  </a:lnTo>
                  <a:lnTo>
                    <a:pt x="24395" y="70811"/>
                  </a:lnTo>
                  <a:lnTo>
                    <a:pt x="22417" y="65859"/>
                  </a:lnTo>
                  <a:lnTo>
                    <a:pt x="21263" y="60742"/>
                  </a:lnTo>
                  <a:lnTo>
                    <a:pt x="20274" y="55460"/>
                  </a:lnTo>
                  <a:lnTo>
                    <a:pt x="20109" y="52654"/>
                  </a:lnTo>
                  <a:lnTo>
                    <a:pt x="20109" y="49848"/>
                  </a:lnTo>
                  <a:lnTo>
                    <a:pt x="20274" y="44731"/>
                  </a:lnTo>
                  <a:lnTo>
                    <a:pt x="21098" y="39779"/>
                  </a:lnTo>
                  <a:lnTo>
                    <a:pt x="22252" y="34993"/>
                  </a:lnTo>
                  <a:lnTo>
                    <a:pt x="23901" y="30371"/>
                  </a:lnTo>
                  <a:lnTo>
                    <a:pt x="26208" y="25914"/>
                  </a:lnTo>
                  <a:lnTo>
                    <a:pt x="28516" y="21788"/>
                  </a:lnTo>
                  <a:lnTo>
                    <a:pt x="31483" y="18156"/>
                  </a:lnTo>
                  <a:lnTo>
                    <a:pt x="34615" y="14525"/>
                  </a:lnTo>
                  <a:lnTo>
                    <a:pt x="38241" y="11389"/>
                  </a:lnTo>
                  <a:lnTo>
                    <a:pt x="41868" y="8418"/>
                  </a:lnTo>
                  <a:lnTo>
                    <a:pt x="45989" y="6107"/>
                  </a:lnTo>
                  <a:lnTo>
                    <a:pt x="50439" y="3796"/>
                  </a:lnTo>
                  <a:lnTo>
                    <a:pt x="55054" y="2145"/>
                  </a:lnTo>
                  <a:lnTo>
                    <a:pt x="59835" y="990"/>
                  </a:lnTo>
                  <a:lnTo>
                    <a:pt x="64780" y="165"/>
                  </a:lnTo>
                  <a:lnTo>
                    <a:pt x="69890" y="0"/>
                  </a:lnTo>
                  <a:lnTo>
                    <a:pt x="75000" y="165"/>
                  </a:lnTo>
                  <a:lnTo>
                    <a:pt x="80109" y="990"/>
                  </a:lnTo>
                  <a:lnTo>
                    <a:pt x="84890" y="2145"/>
                  </a:lnTo>
                  <a:lnTo>
                    <a:pt x="89340" y="3796"/>
                  </a:lnTo>
                  <a:lnTo>
                    <a:pt x="93626" y="6107"/>
                  </a:lnTo>
                  <a:lnTo>
                    <a:pt x="97747" y="8418"/>
                  </a:lnTo>
                  <a:lnTo>
                    <a:pt x="101703" y="11389"/>
                  </a:lnTo>
                  <a:lnTo>
                    <a:pt x="105329" y="14525"/>
                  </a:lnTo>
                  <a:lnTo>
                    <a:pt x="108461" y="18156"/>
                  </a:lnTo>
                  <a:lnTo>
                    <a:pt x="111428" y="21788"/>
                  </a:lnTo>
                  <a:lnTo>
                    <a:pt x="113901" y="25914"/>
                  </a:lnTo>
                  <a:lnTo>
                    <a:pt x="116043" y="30371"/>
                  </a:lnTo>
                  <a:lnTo>
                    <a:pt x="117692" y="34993"/>
                  </a:lnTo>
                  <a:lnTo>
                    <a:pt x="118846" y="39779"/>
                  </a:lnTo>
                  <a:lnTo>
                    <a:pt x="119670" y="44731"/>
                  </a:lnTo>
                  <a:lnTo>
                    <a:pt x="119835" y="49848"/>
                  </a:lnTo>
                  <a:close/>
                  <a:moveTo>
                    <a:pt x="104835" y="49848"/>
                  </a:moveTo>
                  <a:lnTo>
                    <a:pt x="104835" y="49848"/>
                  </a:lnTo>
                  <a:lnTo>
                    <a:pt x="104835" y="46382"/>
                  </a:lnTo>
                  <a:lnTo>
                    <a:pt x="104175" y="42751"/>
                  </a:lnTo>
                  <a:lnTo>
                    <a:pt x="103351" y="39614"/>
                  </a:lnTo>
                  <a:lnTo>
                    <a:pt x="102197" y="36148"/>
                  </a:lnTo>
                  <a:lnTo>
                    <a:pt x="100714" y="33342"/>
                  </a:lnTo>
                  <a:lnTo>
                    <a:pt x="99065" y="30371"/>
                  </a:lnTo>
                  <a:lnTo>
                    <a:pt x="97087" y="27730"/>
                  </a:lnTo>
                  <a:lnTo>
                    <a:pt x="94615" y="25254"/>
                  </a:lnTo>
                  <a:lnTo>
                    <a:pt x="92142" y="22778"/>
                  </a:lnTo>
                  <a:lnTo>
                    <a:pt x="89505" y="20962"/>
                  </a:lnTo>
                  <a:lnTo>
                    <a:pt x="86538" y="19147"/>
                  </a:lnTo>
                  <a:lnTo>
                    <a:pt x="83736" y="17661"/>
                  </a:lnTo>
                  <a:lnTo>
                    <a:pt x="80274" y="16506"/>
                  </a:lnTo>
                  <a:lnTo>
                    <a:pt x="76978" y="15515"/>
                  </a:lnTo>
                  <a:lnTo>
                    <a:pt x="73516" y="15020"/>
                  </a:lnTo>
                  <a:lnTo>
                    <a:pt x="69890" y="14855"/>
                  </a:lnTo>
                  <a:lnTo>
                    <a:pt x="66428" y="15020"/>
                  </a:lnTo>
                  <a:lnTo>
                    <a:pt x="62802" y="15515"/>
                  </a:lnTo>
                  <a:lnTo>
                    <a:pt x="59670" y="16506"/>
                  </a:lnTo>
                  <a:lnTo>
                    <a:pt x="56208" y="17661"/>
                  </a:lnTo>
                  <a:lnTo>
                    <a:pt x="53406" y="19147"/>
                  </a:lnTo>
                  <a:lnTo>
                    <a:pt x="50439" y="20962"/>
                  </a:lnTo>
                  <a:lnTo>
                    <a:pt x="47802" y="22778"/>
                  </a:lnTo>
                  <a:lnTo>
                    <a:pt x="45329" y="25254"/>
                  </a:lnTo>
                  <a:lnTo>
                    <a:pt x="42857" y="27730"/>
                  </a:lnTo>
                  <a:lnTo>
                    <a:pt x="41043" y="30371"/>
                  </a:lnTo>
                  <a:lnTo>
                    <a:pt x="39230" y="33342"/>
                  </a:lnTo>
                  <a:lnTo>
                    <a:pt x="37747" y="36148"/>
                  </a:lnTo>
                  <a:lnTo>
                    <a:pt x="36593" y="39614"/>
                  </a:lnTo>
                  <a:lnTo>
                    <a:pt x="35604" y="42751"/>
                  </a:lnTo>
                  <a:lnTo>
                    <a:pt x="35109" y="46382"/>
                  </a:lnTo>
                  <a:lnTo>
                    <a:pt x="34945" y="49848"/>
                  </a:lnTo>
                  <a:lnTo>
                    <a:pt x="35109" y="53480"/>
                  </a:lnTo>
                  <a:lnTo>
                    <a:pt x="35604" y="57111"/>
                  </a:lnTo>
                  <a:lnTo>
                    <a:pt x="36593" y="60247"/>
                  </a:lnTo>
                  <a:lnTo>
                    <a:pt x="37747" y="63713"/>
                  </a:lnTo>
                  <a:lnTo>
                    <a:pt x="39230" y="66519"/>
                  </a:lnTo>
                  <a:lnTo>
                    <a:pt x="41043" y="69491"/>
                  </a:lnTo>
                  <a:lnTo>
                    <a:pt x="42857" y="72132"/>
                  </a:lnTo>
                  <a:lnTo>
                    <a:pt x="45329" y="74607"/>
                  </a:lnTo>
                  <a:lnTo>
                    <a:pt x="47802" y="77083"/>
                  </a:lnTo>
                  <a:lnTo>
                    <a:pt x="50439" y="79064"/>
                  </a:lnTo>
                  <a:lnTo>
                    <a:pt x="53406" y="80715"/>
                  </a:lnTo>
                  <a:lnTo>
                    <a:pt x="56208" y="82200"/>
                  </a:lnTo>
                  <a:lnTo>
                    <a:pt x="59670" y="83356"/>
                  </a:lnTo>
                  <a:lnTo>
                    <a:pt x="62802" y="84181"/>
                  </a:lnTo>
                  <a:lnTo>
                    <a:pt x="66428" y="84841"/>
                  </a:lnTo>
                  <a:lnTo>
                    <a:pt x="69890" y="84841"/>
                  </a:lnTo>
                  <a:lnTo>
                    <a:pt x="73516" y="84841"/>
                  </a:lnTo>
                  <a:lnTo>
                    <a:pt x="76978" y="84181"/>
                  </a:lnTo>
                  <a:lnTo>
                    <a:pt x="80274" y="83356"/>
                  </a:lnTo>
                  <a:lnTo>
                    <a:pt x="83736" y="82200"/>
                  </a:lnTo>
                  <a:lnTo>
                    <a:pt x="86538" y="80715"/>
                  </a:lnTo>
                  <a:lnTo>
                    <a:pt x="89505" y="79064"/>
                  </a:lnTo>
                  <a:lnTo>
                    <a:pt x="92142" y="77083"/>
                  </a:lnTo>
                  <a:lnTo>
                    <a:pt x="94615" y="74607"/>
                  </a:lnTo>
                  <a:lnTo>
                    <a:pt x="97087" y="72132"/>
                  </a:lnTo>
                  <a:lnTo>
                    <a:pt x="99065" y="69491"/>
                  </a:lnTo>
                  <a:lnTo>
                    <a:pt x="100714" y="66519"/>
                  </a:lnTo>
                  <a:lnTo>
                    <a:pt x="102197" y="63713"/>
                  </a:lnTo>
                  <a:lnTo>
                    <a:pt x="103351" y="60247"/>
                  </a:lnTo>
                  <a:lnTo>
                    <a:pt x="104175" y="57111"/>
                  </a:lnTo>
                  <a:lnTo>
                    <a:pt x="104835" y="53480"/>
                  </a:lnTo>
                  <a:lnTo>
                    <a:pt x="104835" y="49848"/>
                  </a:lnTo>
                  <a:close/>
                  <a:moveTo>
                    <a:pt x="67912" y="71966"/>
                  </a:moveTo>
                  <a:lnTo>
                    <a:pt x="67912" y="71966"/>
                  </a:lnTo>
                  <a:lnTo>
                    <a:pt x="67252" y="71966"/>
                  </a:lnTo>
                  <a:lnTo>
                    <a:pt x="66428" y="71636"/>
                  </a:lnTo>
                  <a:lnTo>
                    <a:pt x="65769" y="71306"/>
                  </a:lnTo>
                  <a:lnTo>
                    <a:pt x="64945" y="70811"/>
                  </a:lnTo>
                  <a:lnTo>
                    <a:pt x="64450" y="70316"/>
                  </a:lnTo>
                  <a:lnTo>
                    <a:pt x="64285" y="69491"/>
                  </a:lnTo>
                  <a:lnTo>
                    <a:pt x="64120" y="68830"/>
                  </a:lnTo>
                  <a:lnTo>
                    <a:pt x="64120" y="67840"/>
                  </a:lnTo>
                  <a:lnTo>
                    <a:pt x="64120" y="55955"/>
                  </a:lnTo>
                  <a:lnTo>
                    <a:pt x="51923" y="55955"/>
                  </a:lnTo>
                  <a:lnTo>
                    <a:pt x="51098" y="55955"/>
                  </a:lnTo>
                  <a:lnTo>
                    <a:pt x="50439" y="55625"/>
                  </a:lnTo>
                  <a:lnTo>
                    <a:pt x="49615" y="55130"/>
                  </a:lnTo>
                  <a:lnTo>
                    <a:pt x="49285" y="54635"/>
                  </a:lnTo>
                  <a:lnTo>
                    <a:pt x="48791" y="54140"/>
                  </a:lnTo>
                  <a:lnTo>
                    <a:pt x="48296" y="53480"/>
                  </a:lnTo>
                  <a:lnTo>
                    <a:pt x="47967" y="52654"/>
                  </a:lnTo>
                  <a:lnTo>
                    <a:pt x="47967" y="51994"/>
                  </a:lnTo>
                  <a:lnTo>
                    <a:pt x="47967" y="47867"/>
                  </a:lnTo>
                  <a:lnTo>
                    <a:pt x="47967" y="47207"/>
                  </a:lnTo>
                  <a:lnTo>
                    <a:pt x="48296" y="46382"/>
                  </a:lnTo>
                  <a:lnTo>
                    <a:pt x="48791" y="45722"/>
                  </a:lnTo>
                  <a:lnTo>
                    <a:pt x="49285" y="45226"/>
                  </a:lnTo>
                  <a:lnTo>
                    <a:pt x="49615" y="44731"/>
                  </a:lnTo>
                  <a:lnTo>
                    <a:pt x="50439" y="44236"/>
                  </a:lnTo>
                  <a:lnTo>
                    <a:pt x="51098" y="44071"/>
                  </a:lnTo>
                  <a:lnTo>
                    <a:pt x="51923" y="44071"/>
                  </a:lnTo>
                  <a:lnTo>
                    <a:pt x="64120" y="44071"/>
                  </a:lnTo>
                  <a:lnTo>
                    <a:pt x="64120" y="31856"/>
                  </a:lnTo>
                  <a:lnTo>
                    <a:pt x="64120" y="31031"/>
                  </a:lnTo>
                  <a:lnTo>
                    <a:pt x="64285" y="30371"/>
                  </a:lnTo>
                  <a:lnTo>
                    <a:pt x="64450" y="29711"/>
                  </a:lnTo>
                  <a:lnTo>
                    <a:pt x="64945" y="29215"/>
                  </a:lnTo>
                  <a:lnTo>
                    <a:pt x="65769" y="28720"/>
                  </a:lnTo>
                  <a:lnTo>
                    <a:pt x="66428" y="28225"/>
                  </a:lnTo>
                  <a:lnTo>
                    <a:pt x="67252" y="27895"/>
                  </a:lnTo>
                  <a:lnTo>
                    <a:pt x="67912" y="27895"/>
                  </a:lnTo>
                  <a:lnTo>
                    <a:pt x="72032" y="27895"/>
                  </a:lnTo>
                  <a:lnTo>
                    <a:pt x="72692" y="27895"/>
                  </a:lnTo>
                  <a:lnTo>
                    <a:pt x="73516" y="28225"/>
                  </a:lnTo>
                  <a:lnTo>
                    <a:pt x="74175" y="28720"/>
                  </a:lnTo>
                  <a:lnTo>
                    <a:pt x="74670" y="29215"/>
                  </a:lnTo>
                  <a:lnTo>
                    <a:pt x="75164" y="29711"/>
                  </a:lnTo>
                  <a:lnTo>
                    <a:pt x="75659" y="30371"/>
                  </a:lnTo>
                  <a:lnTo>
                    <a:pt x="75989" y="31031"/>
                  </a:lnTo>
                  <a:lnTo>
                    <a:pt x="75989" y="31856"/>
                  </a:lnTo>
                  <a:lnTo>
                    <a:pt x="75989" y="44071"/>
                  </a:lnTo>
                  <a:lnTo>
                    <a:pt x="87857" y="44071"/>
                  </a:lnTo>
                  <a:lnTo>
                    <a:pt x="88846" y="44071"/>
                  </a:lnTo>
                  <a:lnTo>
                    <a:pt x="89505" y="44236"/>
                  </a:lnTo>
                  <a:lnTo>
                    <a:pt x="90329" y="44731"/>
                  </a:lnTo>
                  <a:lnTo>
                    <a:pt x="90824" y="45226"/>
                  </a:lnTo>
                  <a:lnTo>
                    <a:pt x="91153" y="45722"/>
                  </a:lnTo>
                  <a:lnTo>
                    <a:pt x="91648" y="46382"/>
                  </a:lnTo>
                  <a:lnTo>
                    <a:pt x="91978" y="47207"/>
                  </a:lnTo>
                  <a:lnTo>
                    <a:pt x="91978" y="47867"/>
                  </a:lnTo>
                  <a:lnTo>
                    <a:pt x="91978" y="51994"/>
                  </a:lnTo>
                  <a:lnTo>
                    <a:pt x="91978" y="52654"/>
                  </a:lnTo>
                  <a:lnTo>
                    <a:pt x="91648" y="53480"/>
                  </a:lnTo>
                  <a:lnTo>
                    <a:pt x="91153" y="54140"/>
                  </a:lnTo>
                  <a:lnTo>
                    <a:pt x="90824" y="54635"/>
                  </a:lnTo>
                  <a:lnTo>
                    <a:pt x="90329" y="55130"/>
                  </a:lnTo>
                  <a:lnTo>
                    <a:pt x="89505" y="55625"/>
                  </a:lnTo>
                  <a:lnTo>
                    <a:pt x="88846" y="55955"/>
                  </a:lnTo>
                  <a:lnTo>
                    <a:pt x="87857" y="55955"/>
                  </a:lnTo>
                  <a:lnTo>
                    <a:pt x="75989" y="55955"/>
                  </a:lnTo>
                  <a:lnTo>
                    <a:pt x="75989" y="67840"/>
                  </a:lnTo>
                  <a:lnTo>
                    <a:pt x="75989" y="68830"/>
                  </a:lnTo>
                  <a:lnTo>
                    <a:pt x="75659" y="69491"/>
                  </a:lnTo>
                  <a:lnTo>
                    <a:pt x="75164" y="70316"/>
                  </a:lnTo>
                  <a:lnTo>
                    <a:pt x="74670" y="70811"/>
                  </a:lnTo>
                  <a:lnTo>
                    <a:pt x="74175" y="71306"/>
                  </a:lnTo>
                  <a:lnTo>
                    <a:pt x="73516" y="71636"/>
                  </a:lnTo>
                  <a:lnTo>
                    <a:pt x="72692" y="71966"/>
                  </a:lnTo>
                  <a:lnTo>
                    <a:pt x="72032" y="71966"/>
                  </a:lnTo>
                  <a:lnTo>
                    <a:pt x="67912" y="7196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09" name="Google Shape;2009;p257"/>
          <p:cNvSpPr/>
          <p:nvPr/>
        </p:nvSpPr>
        <p:spPr>
          <a:xfrm>
            <a:off x="3614635" y="3921539"/>
            <a:ext cx="86100" cy="86100"/>
          </a:xfrm>
          <a:custGeom>
            <a:avLst/>
            <a:gdLst/>
            <a:ahLst/>
            <a:cxnLst/>
            <a:rect l="l" t="t" r="r" b="b"/>
            <a:pathLst>
              <a:path w="120000" h="120000" extrusionOk="0">
                <a:moveTo>
                  <a:pt x="108750" y="0"/>
                </a:moveTo>
                <a:cubicBezTo>
                  <a:pt x="11250" y="0"/>
                  <a:pt x="11250" y="0"/>
                  <a:pt x="11250" y="0"/>
                </a:cubicBezTo>
                <a:cubicBezTo>
                  <a:pt x="5625" y="0"/>
                  <a:pt x="0" y="5625"/>
                  <a:pt x="0" y="11250"/>
                </a:cubicBezTo>
                <a:cubicBezTo>
                  <a:pt x="0" y="86250"/>
                  <a:pt x="0" y="86250"/>
                  <a:pt x="0" y="86250"/>
                </a:cubicBezTo>
                <a:cubicBezTo>
                  <a:pt x="0" y="91875"/>
                  <a:pt x="5625" y="97500"/>
                  <a:pt x="11250" y="97500"/>
                </a:cubicBezTo>
                <a:cubicBezTo>
                  <a:pt x="45000" y="97500"/>
                  <a:pt x="45000" y="97500"/>
                  <a:pt x="45000" y="97500"/>
                </a:cubicBezTo>
                <a:cubicBezTo>
                  <a:pt x="45000" y="110625"/>
                  <a:pt x="45000" y="110625"/>
                  <a:pt x="45000" y="110625"/>
                </a:cubicBezTo>
                <a:cubicBezTo>
                  <a:pt x="45000" y="112500"/>
                  <a:pt x="45000" y="112500"/>
                  <a:pt x="43125" y="112500"/>
                </a:cubicBezTo>
                <a:cubicBezTo>
                  <a:pt x="24375" y="112500"/>
                  <a:pt x="24375" y="112500"/>
                  <a:pt x="24375" y="112500"/>
                </a:cubicBezTo>
                <a:cubicBezTo>
                  <a:pt x="22500" y="112500"/>
                  <a:pt x="22500" y="112500"/>
                  <a:pt x="22500" y="114375"/>
                </a:cubicBezTo>
                <a:cubicBezTo>
                  <a:pt x="22500" y="118125"/>
                  <a:pt x="22500" y="118125"/>
                  <a:pt x="22500" y="118125"/>
                </a:cubicBezTo>
                <a:cubicBezTo>
                  <a:pt x="22500" y="120000"/>
                  <a:pt x="22500" y="120000"/>
                  <a:pt x="24375" y="120000"/>
                </a:cubicBezTo>
                <a:cubicBezTo>
                  <a:pt x="95625" y="120000"/>
                  <a:pt x="95625" y="120000"/>
                  <a:pt x="95625" y="120000"/>
                </a:cubicBezTo>
                <a:cubicBezTo>
                  <a:pt x="97500" y="120000"/>
                  <a:pt x="97500" y="120000"/>
                  <a:pt x="97500" y="118125"/>
                </a:cubicBezTo>
                <a:cubicBezTo>
                  <a:pt x="97500" y="114375"/>
                  <a:pt x="97500" y="114375"/>
                  <a:pt x="97500" y="114375"/>
                </a:cubicBezTo>
                <a:cubicBezTo>
                  <a:pt x="97500" y="112500"/>
                  <a:pt x="97500" y="112500"/>
                  <a:pt x="95625" y="112500"/>
                </a:cubicBezTo>
                <a:cubicBezTo>
                  <a:pt x="76875" y="112500"/>
                  <a:pt x="76875" y="112500"/>
                  <a:pt x="76875" y="112500"/>
                </a:cubicBezTo>
                <a:cubicBezTo>
                  <a:pt x="75000" y="112500"/>
                  <a:pt x="75000" y="112500"/>
                  <a:pt x="75000" y="110625"/>
                </a:cubicBezTo>
                <a:cubicBezTo>
                  <a:pt x="75000" y="97500"/>
                  <a:pt x="75000" y="97500"/>
                  <a:pt x="75000" y="97500"/>
                </a:cubicBezTo>
                <a:cubicBezTo>
                  <a:pt x="108750" y="97500"/>
                  <a:pt x="108750" y="97500"/>
                  <a:pt x="108750" y="97500"/>
                </a:cubicBezTo>
                <a:cubicBezTo>
                  <a:pt x="114375" y="97500"/>
                  <a:pt x="120000" y="91875"/>
                  <a:pt x="120000" y="86250"/>
                </a:cubicBezTo>
                <a:cubicBezTo>
                  <a:pt x="120000" y="11250"/>
                  <a:pt x="120000" y="11250"/>
                  <a:pt x="120000" y="11250"/>
                </a:cubicBezTo>
                <a:cubicBezTo>
                  <a:pt x="120000" y="5625"/>
                  <a:pt x="114375" y="0"/>
                  <a:pt x="108750" y="0"/>
                </a:cubicBezTo>
                <a:close/>
                <a:moveTo>
                  <a:pt x="56250" y="86250"/>
                </a:moveTo>
                <a:cubicBezTo>
                  <a:pt x="56250" y="84375"/>
                  <a:pt x="58125" y="82500"/>
                  <a:pt x="60000" y="82500"/>
                </a:cubicBezTo>
                <a:cubicBezTo>
                  <a:pt x="61875" y="82500"/>
                  <a:pt x="63750" y="84375"/>
                  <a:pt x="63750" y="86250"/>
                </a:cubicBezTo>
                <a:cubicBezTo>
                  <a:pt x="63750" y="88125"/>
                  <a:pt x="61875" y="90000"/>
                  <a:pt x="60000" y="90000"/>
                </a:cubicBezTo>
                <a:cubicBezTo>
                  <a:pt x="58125" y="90000"/>
                  <a:pt x="56250" y="88125"/>
                  <a:pt x="56250" y="86250"/>
                </a:cubicBezTo>
                <a:close/>
                <a:moveTo>
                  <a:pt x="112500" y="75000"/>
                </a:moveTo>
                <a:cubicBezTo>
                  <a:pt x="7500" y="75000"/>
                  <a:pt x="7500" y="75000"/>
                  <a:pt x="7500" y="75000"/>
                </a:cubicBezTo>
                <a:cubicBezTo>
                  <a:pt x="7500" y="11250"/>
                  <a:pt x="7500" y="11250"/>
                  <a:pt x="7500" y="11250"/>
                </a:cubicBezTo>
                <a:cubicBezTo>
                  <a:pt x="7500" y="9375"/>
                  <a:pt x="9375" y="7500"/>
                  <a:pt x="11250" y="7500"/>
                </a:cubicBezTo>
                <a:cubicBezTo>
                  <a:pt x="108750" y="7500"/>
                  <a:pt x="108750" y="7500"/>
                  <a:pt x="108750" y="7500"/>
                </a:cubicBezTo>
                <a:cubicBezTo>
                  <a:pt x="110625" y="7500"/>
                  <a:pt x="112500" y="9375"/>
                  <a:pt x="112500" y="11250"/>
                </a:cubicBezTo>
                <a:lnTo>
                  <a:pt x="112500" y="7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10" name="Google Shape;2010;p257"/>
          <p:cNvSpPr/>
          <p:nvPr/>
        </p:nvSpPr>
        <p:spPr>
          <a:xfrm>
            <a:off x="3449795" y="4656310"/>
            <a:ext cx="86100" cy="88800"/>
          </a:xfrm>
          <a:custGeom>
            <a:avLst/>
            <a:gdLst/>
            <a:ahLst/>
            <a:cxnLst/>
            <a:rect l="l" t="t" r="r" b="b"/>
            <a:pathLst>
              <a:path w="120000" h="120000" extrusionOk="0">
                <a:moveTo>
                  <a:pt x="55988" y="50864"/>
                </a:moveTo>
                <a:lnTo>
                  <a:pt x="40967" y="35226"/>
                </a:lnTo>
                <a:lnTo>
                  <a:pt x="28677" y="47572"/>
                </a:lnTo>
                <a:lnTo>
                  <a:pt x="28847" y="50041"/>
                </a:lnTo>
                <a:lnTo>
                  <a:pt x="28677" y="52674"/>
                </a:lnTo>
                <a:lnTo>
                  <a:pt x="27823" y="55308"/>
                </a:lnTo>
                <a:lnTo>
                  <a:pt x="26287" y="57777"/>
                </a:lnTo>
                <a:lnTo>
                  <a:pt x="24580" y="59917"/>
                </a:lnTo>
                <a:lnTo>
                  <a:pt x="22532" y="61563"/>
                </a:lnTo>
                <a:lnTo>
                  <a:pt x="19971" y="62880"/>
                </a:lnTo>
                <a:lnTo>
                  <a:pt x="17240" y="63539"/>
                </a:lnTo>
                <a:lnTo>
                  <a:pt x="14509" y="63703"/>
                </a:lnTo>
                <a:lnTo>
                  <a:pt x="11607" y="63539"/>
                </a:lnTo>
                <a:lnTo>
                  <a:pt x="8705" y="62880"/>
                </a:lnTo>
                <a:lnTo>
                  <a:pt x="6145" y="61563"/>
                </a:lnTo>
                <a:lnTo>
                  <a:pt x="4267" y="59917"/>
                </a:lnTo>
                <a:lnTo>
                  <a:pt x="2389" y="57777"/>
                </a:lnTo>
                <a:lnTo>
                  <a:pt x="1024" y="55308"/>
                </a:lnTo>
                <a:lnTo>
                  <a:pt x="170" y="52674"/>
                </a:lnTo>
                <a:lnTo>
                  <a:pt x="0" y="50041"/>
                </a:lnTo>
                <a:lnTo>
                  <a:pt x="170" y="47078"/>
                </a:lnTo>
                <a:lnTo>
                  <a:pt x="1024" y="44444"/>
                </a:lnTo>
                <a:lnTo>
                  <a:pt x="2389" y="42139"/>
                </a:lnTo>
                <a:lnTo>
                  <a:pt x="4267" y="40000"/>
                </a:lnTo>
                <a:lnTo>
                  <a:pt x="6145" y="38353"/>
                </a:lnTo>
                <a:lnTo>
                  <a:pt x="8705" y="37037"/>
                </a:lnTo>
                <a:lnTo>
                  <a:pt x="11607" y="36213"/>
                </a:lnTo>
                <a:lnTo>
                  <a:pt x="14509" y="35884"/>
                </a:lnTo>
                <a:lnTo>
                  <a:pt x="16728" y="36213"/>
                </a:lnTo>
                <a:lnTo>
                  <a:pt x="35334" y="18436"/>
                </a:lnTo>
                <a:lnTo>
                  <a:pt x="36699" y="17448"/>
                </a:lnTo>
                <a:lnTo>
                  <a:pt x="38236" y="16790"/>
                </a:lnTo>
                <a:lnTo>
                  <a:pt x="39601" y="16296"/>
                </a:lnTo>
                <a:lnTo>
                  <a:pt x="41479" y="15967"/>
                </a:lnTo>
                <a:lnTo>
                  <a:pt x="43186" y="16296"/>
                </a:lnTo>
                <a:lnTo>
                  <a:pt x="44722" y="16790"/>
                </a:lnTo>
                <a:lnTo>
                  <a:pt x="46258" y="17448"/>
                </a:lnTo>
                <a:lnTo>
                  <a:pt x="47453" y="18765"/>
                </a:lnTo>
                <a:lnTo>
                  <a:pt x="63157" y="34897"/>
                </a:lnTo>
                <a:lnTo>
                  <a:pt x="90981" y="14650"/>
                </a:lnTo>
                <a:lnTo>
                  <a:pt x="90981" y="14156"/>
                </a:lnTo>
                <a:lnTo>
                  <a:pt x="91152" y="11193"/>
                </a:lnTo>
                <a:lnTo>
                  <a:pt x="92005" y="8559"/>
                </a:lnTo>
                <a:lnTo>
                  <a:pt x="93541" y="6255"/>
                </a:lnTo>
                <a:lnTo>
                  <a:pt x="95248" y="4115"/>
                </a:lnTo>
                <a:lnTo>
                  <a:pt x="97297" y="2469"/>
                </a:lnTo>
                <a:lnTo>
                  <a:pt x="99857" y="1316"/>
                </a:lnTo>
                <a:lnTo>
                  <a:pt x="102588" y="164"/>
                </a:lnTo>
                <a:lnTo>
                  <a:pt x="105320" y="0"/>
                </a:lnTo>
                <a:lnTo>
                  <a:pt x="108392" y="164"/>
                </a:lnTo>
                <a:lnTo>
                  <a:pt x="111123" y="1316"/>
                </a:lnTo>
                <a:lnTo>
                  <a:pt x="113684" y="2469"/>
                </a:lnTo>
                <a:lnTo>
                  <a:pt x="115561" y="4115"/>
                </a:lnTo>
                <a:lnTo>
                  <a:pt x="117439" y="6255"/>
                </a:lnTo>
                <a:lnTo>
                  <a:pt x="118975" y="8559"/>
                </a:lnTo>
                <a:lnTo>
                  <a:pt x="119658" y="11193"/>
                </a:lnTo>
                <a:lnTo>
                  <a:pt x="119829" y="14156"/>
                </a:lnTo>
                <a:lnTo>
                  <a:pt x="119658" y="16790"/>
                </a:lnTo>
                <a:lnTo>
                  <a:pt x="118975" y="19423"/>
                </a:lnTo>
                <a:lnTo>
                  <a:pt x="117439" y="21893"/>
                </a:lnTo>
                <a:lnTo>
                  <a:pt x="115561" y="23703"/>
                </a:lnTo>
                <a:lnTo>
                  <a:pt x="113684" y="25679"/>
                </a:lnTo>
                <a:lnTo>
                  <a:pt x="111123" y="26995"/>
                </a:lnTo>
                <a:lnTo>
                  <a:pt x="108392" y="27654"/>
                </a:lnTo>
                <a:lnTo>
                  <a:pt x="105320" y="27983"/>
                </a:lnTo>
                <a:lnTo>
                  <a:pt x="103100" y="27983"/>
                </a:lnTo>
                <a:lnTo>
                  <a:pt x="101052" y="27160"/>
                </a:lnTo>
                <a:lnTo>
                  <a:pt x="67083" y="51851"/>
                </a:lnTo>
                <a:lnTo>
                  <a:pt x="65547" y="52674"/>
                </a:lnTo>
                <a:lnTo>
                  <a:pt x="64352" y="53168"/>
                </a:lnTo>
                <a:lnTo>
                  <a:pt x="62816" y="53662"/>
                </a:lnTo>
                <a:lnTo>
                  <a:pt x="61280" y="53333"/>
                </a:lnTo>
                <a:lnTo>
                  <a:pt x="59743" y="53168"/>
                </a:lnTo>
                <a:lnTo>
                  <a:pt x="58207" y="52674"/>
                </a:lnTo>
                <a:lnTo>
                  <a:pt x="57012" y="51851"/>
                </a:lnTo>
                <a:lnTo>
                  <a:pt x="55988" y="50864"/>
                </a:lnTo>
                <a:close/>
                <a:moveTo>
                  <a:pt x="33115" y="86419"/>
                </a:moveTo>
                <a:lnTo>
                  <a:pt x="33115" y="113744"/>
                </a:lnTo>
                <a:lnTo>
                  <a:pt x="32944" y="114897"/>
                </a:lnTo>
                <a:lnTo>
                  <a:pt x="32603" y="116213"/>
                </a:lnTo>
                <a:lnTo>
                  <a:pt x="32091" y="117201"/>
                </a:lnTo>
                <a:lnTo>
                  <a:pt x="31408" y="118189"/>
                </a:lnTo>
                <a:lnTo>
                  <a:pt x="30554" y="118847"/>
                </a:lnTo>
                <a:lnTo>
                  <a:pt x="29701" y="119341"/>
                </a:lnTo>
                <a:lnTo>
                  <a:pt x="28677" y="119506"/>
                </a:lnTo>
                <a:lnTo>
                  <a:pt x="27652" y="119835"/>
                </a:lnTo>
                <a:lnTo>
                  <a:pt x="9559" y="119835"/>
                </a:lnTo>
                <a:lnTo>
                  <a:pt x="8534" y="119506"/>
                </a:lnTo>
                <a:lnTo>
                  <a:pt x="7510" y="119341"/>
                </a:lnTo>
                <a:lnTo>
                  <a:pt x="6486" y="118847"/>
                </a:lnTo>
                <a:lnTo>
                  <a:pt x="5803" y="118189"/>
                </a:lnTo>
                <a:lnTo>
                  <a:pt x="4950" y="117201"/>
                </a:lnTo>
                <a:lnTo>
                  <a:pt x="4438" y="116213"/>
                </a:lnTo>
                <a:lnTo>
                  <a:pt x="4267" y="114897"/>
                </a:lnTo>
                <a:lnTo>
                  <a:pt x="3926" y="113744"/>
                </a:lnTo>
                <a:lnTo>
                  <a:pt x="3926" y="86419"/>
                </a:lnTo>
                <a:lnTo>
                  <a:pt x="4267" y="85102"/>
                </a:lnTo>
                <a:lnTo>
                  <a:pt x="4438" y="84115"/>
                </a:lnTo>
                <a:lnTo>
                  <a:pt x="4950" y="83127"/>
                </a:lnTo>
                <a:lnTo>
                  <a:pt x="5462" y="82304"/>
                </a:lnTo>
                <a:lnTo>
                  <a:pt x="6145" y="81481"/>
                </a:lnTo>
                <a:lnTo>
                  <a:pt x="6998" y="80987"/>
                </a:lnTo>
                <a:lnTo>
                  <a:pt x="8022" y="80493"/>
                </a:lnTo>
                <a:lnTo>
                  <a:pt x="9046" y="80329"/>
                </a:lnTo>
                <a:lnTo>
                  <a:pt x="13826" y="80000"/>
                </a:lnTo>
                <a:lnTo>
                  <a:pt x="18605" y="79835"/>
                </a:lnTo>
                <a:lnTo>
                  <a:pt x="23385" y="80000"/>
                </a:lnTo>
                <a:lnTo>
                  <a:pt x="28165" y="80329"/>
                </a:lnTo>
                <a:lnTo>
                  <a:pt x="29189" y="80493"/>
                </a:lnTo>
                <a:lnTo>
                  <a:pt x="30042" y="80987"/>
                </a:lnTo>
                <a:lnTo>
                  <a:pt x="30896" y="81481"/>
                </a:lnTo>
                <a:lnTo>
                  <a:pt x="31578" y="82304"/>
                </a:lnTo>
                <a:lnTo>
                  <a:pt x="32091" y="83127"/>
                </a:lnTo>
                <a:lnTo>
                  <a:pt x="32603" y="84115"/>
                </a:lnTo>
                <a:lnTo>
                  <a:pt x="32944" y="85102"/>
                </a:lnTo>
                <a:lnTo>
                  <a:pt x="33115" y="86419"/>
                </a:lnTo>
                <a:close/>
                <a:moveTo>
                  <a:pt x="74423" y="74403"/>
                </a:moveTo>
                <a:lnTo>
                  <a:pt x="74423" y="113744"/>
                </a:lnTo>
                <a:lnTo>
                  <a:pt x="74423" y="114897"/>
                </a:lnTo>
                <a:lnTo>
                  <a:pt x="73911" y="116213"/>
                </a:lnTo>
                <a:lnTo>
                  <a:pt x="73399" y="117201"/>
                </a:lnTo>
                <a:lnTo>
                  <a:pt x="72887" y="118189"/>
                </a:lnTo>
                <a:lnTo>
                  <a:pt x="72034" y="118847"/>
                </a:lnTo>
                <a:lnTo>
                  <a:pt x="71180" y="119341"/>
                </a:lnTo>
                <a:lnTo>
                  <a:pt x="70156" y="119506"/>
                </a:lnTo>
                <a:lnTo>
                  <a:pt x="68790" y="119835"/>
                </a:lnTo>
                <a:lnTo>
                  <a:pt x="50697" y="119835"/>
                </a:lnTo>
                <a:lnTo>
                  <a:pt x="49672" y="119506"/>
                </a:lnTo>
                <a:lnTo>
                  <a:pt x="48819" y="119341"/>
                </a:lnTo>
                <a:lnTo>
                  <a:pt x="47795" y="118847"/>
                </a:lnTo>
                <a:lnTo>
                  <a:pt x="46941" y="118189"/>
                </a:lnTo>
                <a:lnTo>
                  <a:pt x="46429" y="117201"/>
                </a:lnTo>
                <a:lnTo>
                  <a:pt x="45917" y="116213"/>
                </a:lnTo>
                <a:lnTo>
                  <a:pt x="45405" y="114897"/>
                </a:lnTo>
                <a:lnTo>
                  <a:pt x="45405" y="113744"/>
                </a:lnTo>
                <a:lnTo>
                  <a:pt x="45405" y="74403"/>
                </a:lnTo>
                <a:lnTo>
                  <a:pt x="45405" y="73251"/>
                </a:lnTo>
                <a:lnTo>
                  <a:pt x="45746" y="72098"/>
                </a:lnTo>
                <a:lnTo>
                  <a:pt x="46258" y="71111"/>
                </a:lnTo>
                <a:lnTo>
                  <a:pt x="46770" y="70288"/>
                </a:lnTo>
                <a:lnTo>
                  <a:pt x="47453" y="69629"/>
                </a:lnTo>
                <a:lnTo>
                  <a:pt x="48477" y="68971"/>
                </a:lnTo>
                <a:lnTo>
                  <a:pt x="49331" y="68641"/>
                </a:lnTo>
                <a:lnTo>
                  <a:pt x="50184" y="68477"/>
                </a:lnTo>
                <a:lnTo>
                  <a:pt x="54964" y="67983"/>
                </a:lnTo>
                <a:lnTo>
                  <a:pt x="59743" y="67983"/>
                </a:lnTo>
                <a:lnTo>
                  <a:pt x="64864" y="67983"/>
                </a:lnTo>
                <a:lnTo>
                  <a:pt x="69644" y="68477"/>
                </a:lnTo>
                <a:lnTo>
                  <a:pt x="70327" y="68641"/>
                </a:lnTo>
                <a:lnTo>
                  <a:pt x="71351" y="68971"/>
                </a:lnTo>
                <a:lnTo>
                  <a:pt x="72034" y="69629"/>
                </a:lnTo>
                <a:lnTo>
                  <a:pt x="72887" y="70288"/>
                </a:lnTo>
                <a:lnTo>
                  <a:pt x="73570" y="71111"/>
                </a:lnTo>
                <a:lnTo>
                  <a:pt x="74082" y="72098"/>
                </a:lnTo>
                <a:lnTo>
                  <a:pt x="74423" y="73251"/>
                </a:lnTo>
                <a:lnTo>
                  <a:pt x="74423" y="74403"/>
                </a:lnTo>
                <a:close/>
                <a:moveTo>
                  <a:pt x="115903" y="54320"/>
                </a:moveTo>
                <a:lnTo>
                  <a:pt x="115903" y="113744"/>
                </a:lnTo>
                <a:lnTo>
                  <a:pt x="115561" y="114897"/>
                </a:lnTo>
                <a:lnTo>
                  <a:pt x="115391" y="116213"/>
                </a:lnTo>
                <a:lnTo>
                  <a:pt x="114879" y="117201"/>
                </a:lnTo>
                <a:lnTo>
                  <a:pt x="114196" y="118189"/>
                </a:lnTo>
                <a:lnTo>
                  <a:pt x="113342" y="118847"/>
                </a:lnTo>
                <a:lnTo>
                  <a:pt x="112318" y="119341"/>
                </a:lnTo>
                <a:lnTo>
                  <a:pt x="111294" y="119506"/>
                </a:lnTo>
                <a:lnTo>
                  <a:pt x="110270" y="119835"/>
                </a:lnTo>
                <a:lnTo>
                  <a:pt x="92176" y="119835"/>
                </a:lnTo>
                <a:lnTo>
                  <a:pt x="91152" y="119506"/>
                </a:lnTo>
                <a:lnTo>
                  <a:pt x="90298" y="119341"/>
                </a:lnTo>
                <a:lnTo>
                  <a:pt x="89274" y="118847"/>
                </a:lnTo>
                <a:lnTo>
                  <a:pt x="88421" y="118189"/>
                </a:lnTo>
                <a:lnTo>
                  <a:pt x="87738" y="117201"/>
                </a:lnTo>
                <a:lnTo>
                  <a:pt x="87226" y="116213"/>
                </a:lnTo>
                <a:lnTo>
                  <a:pt x="87055" y="114897"/>
                </a:lnTo>
                <a:lnTo>
                  <a:pt x="86714" y="113744"/>
                </a:lnTo>
                <a:lnTo>
                  <a:pt x="86714" y="54320"/>
                </a:lnTo>
                <a:lnTo>
                  <a:pt x="87055" y="53333"/>
                </a:lnTo>
                <a:lnTo>
                  <a:pt x="87226" y="52181"/>
                </a:lnTo>
                <a:lnTo>
                  <a:pt x="87738" y="51193"/>
                </a:lnTo>
                <a:lnTo>
                  <a:pt x="88250" y="50370"/>
                </a:lnTo>
                <a:lnTo>
                  <a:pt x="88933" y="49711"/>
                </a:lnTo>
                <a:lnTo>
                  <a:pt x="89786" y="49053"/>
                </a:lnTo>
                <a:lnTo>
                  <a:pt x="90810" y="48559"/>
                </a:lnTo>
                <a:lnTo>
                  <a:pt x="91664" y="48559"/>
                </a:lnTo>
                <a:lnTo>
                  <a:pt x="96443" y="48065"/>
                </a:lnTo>
                <a:lnTo>
                  <a:pt x="101223" y="48065"/>
                </a:lnTo>
                <a:lnTo>
                  <a:pt x="106002" y="48065"/>
                </a:lnTo>
                <a:lnTo>
                  <a:pt x="110782" y="48559"/>
                </a:lnTo>
                <a:lnTo>
                  <a:pt x="111806" y="48559"/>
                </a:lnTo>
                <a:lnTo>
                  <a:pt x="112830" y="49053"/>
                </a:lnTo>
                <a:lnTo>
                  <a:pt x="113684" y="49711"/>
                </a:lnTo>
                <a:lnTo>
                  <a:pt x="114366" y="50370"/>
                </a:lnTo>
                <a:lnTo>
                  <a:pt x="114879" y="51193"/>
                </a:lnTo>
                <a:lnTo>
                  <a:pt x="115391" y="52181"/>
                </a:lnTo>
                <a:lnTo>
                  <a:pt x="115561" y="53333"/>
                </a:lnTo>
                <a:lnTo>
                  <a:pt x="115903" y="5432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11" name="Google Shape;2011;p257"/>
          <p:cNvSpPr txBox="1"/>
          <p:nvPr/>
        </p:nvSpPr>
        <p:spPr>
          <a:xfrm>
            <a:off x="2361100" y="2113209"/>
            <a:ext cx="18816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a:latin typeface="Roboto"/>
                <a:ea typeface="Roboto"/>
                <a:cs typeface="Roboto"/>
                <a:sym typeface="Roboto"/>
              </a:rPr>
              <a:t>Align on Change Management Plan</a:t>
            </a:r>
            <a:endParaRPr sz="800"/>
          </a:p>
        </p:txBody>
      </p:sp>
      <p:grpSp>
        <p:nvGrpSpPr>
          <p:cNvPr id="2012" name="Google Shape;2012;p257"/>
          <p:cNvGrpSpPr/>
          <p:nvPr/>
        </p:nvGrpSpPr>
        <p:grpSpPr>
          <a:xfrm>
            <a:off x="2253895" y="2116340"/>
            <a:ext cx="154800" cy="154500"/>
            <a:chOff x="1902095" y="2301743"/>
            <a:chExt cx="154800" cy="154500"/>
          </a:xfrm>
        </p:grpSpPr>
        <p:sp>
          <p:nvSpPr>
            <p:cNvPr id="2013" name="Google Shape;2013;p257"/>
            <p:cNvSpPr/>
            <p:nvPr/>
          </p:nvSpPr>
          <p:spPr>
            <a:xfrm>
              <a:off x="1902095" y="230174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14" name="Google Shape;2014;p257"/>
            <p:cNvSpPr/>
            <p:nvPr/>
          </p:nvSpPr>
          <p:spPr>
            <a:xfrm>
              <a:off x="1941725" y="2343655"/>
              <a:ext cx="75550" cy="70700"/>
            </a:xfrm>
            <a:custGeom>
              <a:avLst/>
              <a:gdLst/>
              <a:ahLst/>
              <a:cxnLst/>
              <a:rect l="l" t="t" r="r" b="b"/>
              <a:pathLst>
                <a:path w="729" h="680" extrusionOk="0">
                  <a:moveTo>
                    <a:pt x="728" y="136"/>
                  </a:moveTo>
                  <a:lnTo>
                    <a:pt x="728" y="641"/>
                  </a:lnTo>
                  <a:lnTo>
                    <a:pt x="726" y="650"/>
                  </a:lnTo>
                  <a:lnTo>
                    <a:pt x="723" y="659"/>
                  </a:lnTo>
                  <a:lnTo>
                    <a:pt x="719" y="666"/>
                  </a:lnTo>
                  <a:lnTo>
                    <a:pt x="712" y="672"/>
                  </a:lnTo>
                  <a:lnTo>
                    <a:pt x="703" y="675"/>
                  </a:lnTo>
                  <a:lnTo>
                    <a:pt x="695" y="678"/>
                  </a:lnTo>
                  <a:lnTo>
                    <a:pt x="686" y="677"/>
                  </a:lnTo>
                  <a:lnTo>
                    <a:pt x="678" y="675"/>
                  </a:lnTo>
                  <a:lnTo>
                    <a:pt x="459" y="582"/>
                  </a:lnTo>
                  <a:lnTo>
                    <a:pt x="287" y="674"/>
                  </a:lnTo>
                  <a:lnTo>
                    <a:pt x="280" y="678"/>
                  </a:lnTo>
                  <a:lnTo>
                    <a:pt x="271" y="679"/>
                  </a:lnTo>
                  <a:lnTo>
                    <a:pt x="264" y="678"/>
                  </a:lnTo>
                  <a:lnTo>
                    <a:pt x="256" y="675"/>
                  </a:lnTo>
                  <a:lnTo>
                    <a:pt x="22" y="575"/>
                  </a:lnTo>
                  <a:lnTo>
                    <a:pt x="13" y="569"/>
                  </a:lnTo>
                  <a:lnTo>
                    <a:pt x="6" y="562"/>
                  </a:lnTo>
                  <a:lnTo>
                    <a:pt x="1" y="553"/>
                  </a:lnTo>
                  <a:lnTo>
                    <a:pt x="0" y="541"/>
                  </a:lnTo>
                  <a:lnTo>
                    <a:pt x="0" y="36"/>
                  </a:lnTo>
                  <a:lnTo>
                    <a:pt x="1" y="27"/>
                  </a:lnTo>
                  <a:lnTo>
                    <a:pt x="4" y="19"/>
                  </a:lnTo>
                  <a:lnTo>
                    <a:pt x="10" y="12"/>
                  </a:lnTo>
                  <a:lnTo>
                    <a:pt x="17" y="6"/>
                  </a:lnTo>
                  <a:lnTo>
                    <a:pt x="25" y="2"/>
                  </a:lnTo>
                  <a:lnTo>
                    <a:pt x="34" y="0"/>
                  </a:lnTo>
                  <a:lnTo>
                    <a:pt x="43" y="0"/>
                  </a:lnTo>
                  <a:lnTo>
                    <a:pt x="51" y="3"/>
                  </a:lnTo>
                  <a:lnTo>
                    <a:pt x="268" y="97"/>
                  </a:lnTo>
                  <a:lnTo>
                    <a:pt x="440" y="5"/>
                  </a:lnTo>
                  <a:lnTo>
                    <a:pt x="446" y="2"/>
                  </a:lnTo>
                  <a:lnTo>
                    <a:pt x="452" y="0"/>
                  </a:lnTo>
                  <a:lnTo>
                    <a:pt x="454" y="0"/>
                  </a:lnTo>
                  <a:lnTo>
                    <a:pt x="462" y="0"/>
                  </a:lnTo>
                  <a:lnTo>
                    <a:pt x="467" y="2"/>
                  </a:lnTo>
                  <a:lnTo>
                    <a:pt x="471" y="3"/>
                  </a:lnTo>
                  <a:lnTo>
                    <a:pt x="705" y="103"/>
                  </a:lnTo>
                  <a:lnTo>
                    <a:pt x="714" y="108"/>
                  </a:lnTo>
                  <a:lnTo>
                    <a:pt x="722" y="117"/>
                  </a:lnTo>
                  <a:lnTo>
                    <a:pt x="726" y="126"/>
                  </a:lnTo>
                  <a:lnTo>
                    <a:pt x="728" y="136"/>
                  </a:lnTo>
                  <a:close/>
                  <a:moveTo>
                    <a:pt x="436" y="413"/>
                  </a:moveTo>
                  <a:lnTo>
                    <a:pt x="436" y="413"/>
                  </a:lnTo>
                  <a:lnTo>
                    <a:pt x="434" y="405"/>
                  </a:lnTo>
                  <a:lnTo>
                    <a:pt x="433" y="398"/>
                  </a:lnTo>
                  <a:lnTo>
                    <a:pt x="427" y="382"/>
                  </a:lnTo>
                  <a:lnTo>
                    <a:pt x="420" y="369"/>
                  </a:lnTo>
                  <a:lnTo>
                    <a:pt x="415" y="364"/>
                  </a:lnTo>
                  <a:lnTo>
                    <a:pt x="411" y="361"/>
                  </a:lnTo>
                  <a:lnTo>
                    <a:pt x="402" y="357"/>
                  </a:lnTo>
                  <a:lnTo>
                    <a:pt x="390" y="352"/>
                  </a:lnTo>
                  <a:lnTo>
                    <a:pt x="376" y="351"/>
                  </a:lnTo>
                  <a:lnTo>
                    <a:pt x="353" y="348"/>
                  </a:lnTo>
                  <a:lnTo>
                    <a:pt x="340" y="341"/>
                  </a:lnTo>
                  <a:lnTo>
                    <a:pt x="328" y="336"/>
                  </a:lnTo>
                  <a:lnTo>
                    <a:pt x="322" y="333"/>
                  </a:lnTo>
                  <a:lnTo>
                    <a:pt x="317" y="333"/>
                  </a:lnTo>
                  <a:lnTo>
                    <a:pt x="308" y="335"/>
                  </a:lnTo>
                  <a:lnTo>
                    <a:pt x="297" y="336"/>
                  </a:lnTo>
                  <a:lnTo>
                    <a:pt x="286" y="339"/>
                  </a:lnTo>
                  <a:lnTo>
                    <a:pt x="280" y="338"/>
                  </a:lnTo>
                  <a:lnTo>
                    <a:pt x="275" y="338"/>
                  </a:lnTo>
                  <a:lnTo>
                    <a:pt x="267" y="336"/>
                  </a:lnTo>
                  <a:lnTo>
                    <a:pt x="261" y="336"/>
                  </a:lnTo>
                  <a:lnTo>
                    <a:pt x="255" y="339"/>
                  </a:lnTo>
                  <a:lnTo>
                    <a:pt x="243" y="339"/>
                  </a:lnTo>
                  <a:lnTo>
                    <a:pt x="237" y="339"/>
                  </a:lnTo>
                  <a:lnTo>
                    <a:pt x="231" y="338"/>
                  </a:lnTo>
                  <a:lnTo>
                    <a:pt x="228" y="336"/>
                  </a:lnTo>
                  <a:lnTo>
                    <a:pt x="225" y="333"/>
                  </a:lnTo>
                  <a:lnTo>
                    <a:pt x="222" y="326"/>
                  </a:lnTo>
                  <a:lnTo>
                    <a:pt x="221" y="316"/>
                  </a:lnTo>
                  <a:lnTo>
                    <a:pt x="219" y="310"/>
                  </a:lnTo>
                  <a:lnTo>
                    <a:pt x="216" y="305"/>
                  </a:lnTo>
                  <a:lnTo>
                    <a:pt x="213" y="301"/>
                  </a:lnTo>
                  <a:lnTo>
                    <a:pt x="209" y="298"/>
                  </a:lnTo>
                  <a:lnTo>
                    <a:pt x="200" y="292"/>
                  </a:lnTo>
                  <a:lnTo>
                    <a:pt x="193" y="288"/>
                  </a:lnTo>
                  <a:lnTo>
                    <a:pt x="187" y="285"/>
                  </a:lnTo>
                  <a:lnTo>
                    <a:pt x="181" y="285"/>
                  </a:lnTo>
                  <a:lnTo>
                    <a:pt x="175" y="286"/>
                  </a:lnTo>
                  <a:lnTo>
                    <a:pt x="171" y="291"/>
                  </a:lnTo>
                  <a:lnTo>
                    <a:pt x="166" y="295"/>
                  </a:lnTo>
                  <a:lnTo>
                    <a:pt x="166" y="296"/>
                  </a:lnTo>
                  <a:lnTo>
                    <a:pt x="165" y="298"/>
                  </a:lnTo>
                  <a:lnTo>
                    <a:pt x="159" y="296"/>
                  </a:lnTo>
                  <a:lnTo>
                    <a:pt x="146" y="291"/>
                  </a:lnTo>
                  <a:lnTo>
                    <a:pt x="138" y="286"/>
                  </a:lnTo>
                  <a:lnTo>
                    <a:pt x="134" y="282"/>
                  </a:lnTo>
                  <a:lnTo>
                    <a:pt x="134" y="276"/>
                  </a:lnTo>
                  <a:lnTo>
                    <a:pt x="135" y="270"/>
                  </a:lnTo>
                  <a:lnTo>
                    <a:pt x="140" y="265"/>
                  </a:lnTo>
                  <a:lnTo>
                    <a:pt x="146" y="259"/>
                  </a:lnTo>
                  <a:lnTo>
                    <a:pt x="156" y="254"/>
                  </a:lnTo>
                  <a:lnTo>
                    <a:pt x="166" y="249"/>
                  </a:lnTo>
                  <a:lnTo>
                    <a:pt x="186" y="245"/>
                  </a:lnTo>
                  <a:lnTo>
                    <a:pt x="197" y="245"/>
                  </a:lnTo>
                  <a:lnTo>
                    <a:pt x="208" y="245"/>
                  </a:lnTo>
                  <a:lnTo>
                    <a:pt x="219" y="246"/>
                  </a:lnTo>
                  <a:lnTo>
                    <a:pt x="228" y="249"/>
                  </a:lnTo>
                  <a:lnTo>
                    <a:pt x="237" y="255"/>
                  </a:lnTo>
                  <a:lnTo>
                    <a:pt x="240" y="259"/>
                  </a:lnTo>
                  <a:lnTo>
                    <a:pt x="243" y="264"/>
                  </a:lnTo>
                  <a:lnTo>
                    <a:pt x="244" y="265"/>
                  </a:lnTo>
                  <a:lnTo>
                    <a:pt x="246" y="267"/>
                  </a:lnTo>
                  <a:lnTo>
                    <a:pt x="250" y="268"/>
                  </a:lnTo>
                  <a:lnTo>
                    <a:pt x="256" y="267"/>
                  </a:lnTo>
                  <a:lnTo>
                    <a:pt x="262" y="261"/>
                  </a:lnTo>
                  <a:lnTo>
                    <a:pt x="267" y="254"/>
                  </a:lnTo>
                  <a:lnTo>
                    <a:pt x="270" y="243"/>
                  </a:lnTo>
                  <a:lnTo>
                    <a:pt x="270" y="230"/>
                  </a:lnTo>
                  <a:lnTo>
                    <a:pt x="267" y="214"/>
                  </a:lnTo>
                  <a:lnTo>
                    <a:pt x="265" y="207"/>
                  </a:lnTo>
                  <a:lnTo>
                    <a:pt x="261" y="201"/>
                  </a:lnTo>
                  <a:lnTo>
                    <a:pt x="252" y="189"/>
                  </a:lnTo>
                  <a:lnTo>
                    <a:pt x="241" y="176"/>
                  </a:lnTo>
                  <a:lnTo>
                    <a:pt x="236" y="168"/>
                  </a:lnTo>
                  <a:lnTo>
                    <a:pt x="231" y="159"/>
                  </a:lnTo>
                  <a:lnTo>
                    <a:pt x="74" y="92"/>
                  </a:lnTo>
                  <a:lnTo>
                    <a:pt x="74" y="330"/>
                  </a:lnTo>
                  <a:lnTo>
                    <a:pt x="91" y="335"/>
                  </a:lnTo>
                  <a:lnTo>
                    <a:pt x="112" y="339"/>
                  </a:lnTo>
                  <a:lnTo>
                    <a:pt x="131" y="342"/>
                  </a:lnTo>
                  <a:lnTo>
                    <a:pt x="152" y="343"/>
                  </a:lnTo>
                  <a:lnTo>
                    <a:pt x="168" y="345"/>
                  </a:lnTo>
                  <a:lnTo>
                    <a:pt x="183" y="348"/>
                  </a:lnTo>
                  <a:lnTo>
                    <a:pt x="196" y="352"/>
                  </a:lnTo>
                  <a:lnTo>
                    <a:pt x="208" y="358"/>
                  </a:lnTo>
                  <a:lnTo>
                    <a:pt x="219" y="364"/>
                  </a:lnTo>
                  <a:lnTo>
                    <a:pt x="228" y="372"/>
                  </a:lnTo>
                  <a:lnTo>
                    <a:pt x="243" y="382"/>
                  </a:lnTo>
                  <a:lnTo>
                    <a:pt x="240" y="395"/>
                  </a:lnTo>
                  <a:lnTo>
                    <a:pt x="237" y="410"/>
                  </a:lnTo>
                  <a:lnTo>
                    <a:pt x="237" y="426"/>
                  </a:lnTo>
                  <a:lnTo>
                    <a:pt x="237" y="435"/>
                  </a:lnTo>
                  <a:lnTo>
                    <a:pt x="238" y="444"/>
                  </a:lnTo>
                  <a:lnTo>
                    <a:pt x="241" y="451"/>
                  </a:lnTo>
                  <a:lnTo>
                    <a:pt x="244" y="458"/>
                  </a:lnTo>
                  <a:lnTo>
                    <a:pt x="250" y="464"/>
                  </a:lnTo>
                  <a:lnTo>
                    <a:pt x="256" y="470"/>
                  </a:lnTo>
                  <a:lnTo>
                    <a:pt x="264" y="475"/>
                  </a:lnTo>
                  <a:lnTo>
                    <a:pt x="274" y="478"/>
                  </a:lnTo>
                  <a:lnTo>
                    <a:pt x="281" y="479"/>
                  </a:lnTo>
                  <a:lnTo>
                    <a:pt x="287" y="483"/>
                  </a:lnTo>
                  <a:lnTo>
                    <a:pt x="293" y="486"/>
                  </a:lnTo>
                  <a:lnTo>
                    <a:pt x="296" y="491"/>
                  </a:lnTo>
                  <a:lnTo>
                    <a:pt x="300" y="500"/>
                  </a:lnTo>
                  <a:lnTo>
                    <a:pt x="302" y="503"/>
                  </a:lnTo>
                  <a:lnTo>
                    <a:pt x="303" y="522"/>
                  </a:lnTo>
                  <a:lnTo>
                    <a:pt x="306" y="538"/>
                  </a:lnTo>
                  <a:lnTo>
                    <a:pt x="311" y="550"/>
                  </a:lnTo>
                  <a:lnTo>
                    <a:pt x="314" y="559"/>
                  </a:lnTo>
                  <a:lnTo>
                    <a:pt x="317" y="563"/>
                  </a:lnTo>
                  <a:lnTo>
                    <a:pt x="319" y="566"/>
                  </a:lnTo>
                  <a:lnTo>
                    <a:pt x="324" y="569"/>
                  </a:lnTo>
                  <a:lnTo>
                    <a:pt x="330" y="567"/>
                  </a:lnTo>
                  <a:lnTo>
                    <a:pt x="336" y="564"/>
                  </a:lnTo>
                  <a:lnTo>
                    <a:pt x="343" y="557"/>
                  </a:lnTo>
                  <a:lnTo>
                    <a:pt x="358" y="539"/>
                  </a:lnTo>
                  <a:lnTo>
                    <a:pt x="368" y="526"/>
                  </a:lnTo>
                  <a:lnTo>
                    <a:pt x="376" y="514"/>
                  </a:lnTo>
                  <a:lnTo>
                    <a:pt x="381" y="503"/>
                  </a:lnTo>
                  <a:lnTo>
                    <a:pt x="395" y="478"/>
                  </a:lnTo>
                  <a:lnTo>
                    <a:pt x="401" y="469"/>
                  </a:lnTo>
                  <a:lnTo>
                    <a:pt x="409" y="461"/>
                  </a:lnTo>
                  <a:lnTo>
                    <a:pt x="421" y="448"/>
                  </a:lnTo>
                  <a:lnTo>
                    <a:pt x="427" y="442"/>
                  </a:lnTo>
                  <a:lnTo>
                    <a:pt x="430" y="436"/>
                  </a:lnTo>
                  <a:lnTo>
                    <a:pt x="434" y="424"/>
                  </a:lnTo>
                  <a:lnTo>
                    <a:pt x="436" y="413"/>
                  </a:lnTo>
                  <a:close/>
                  <a:moveTo>
                    <a:pt x="655" y="161"/>
                  </a:moveTo>
                  <a:lnTo>
                    <a:pt x="535" y="109"/>
                  </a:lnTo>
                  <a:lnTo>
                    <a:pt x="498" y="127"/>
                  </a:lnTo>
                  <a:lnTo>
                    <a:pt x="480" y="136"/>
                  </a:lnTo>
                  <a:lnTo>
                    <a:pt x="465" y="146"/>
                  </a:lnTo>
                  <a:lnTo>
                    <a:pt x="452" y="159"/>
                  </a:lnTo>
                  <a:lnTo>
                    <a:pt x="442" y="171"/>
                  </a:lnTo>
                  <a:lnTo>
                    <a:pt x="437" y="178"/>
                  </a:lnTo>
                  <a:lnTo>
                    <a:pt x="434" y="186"/>
                  </a:lnTo>
                  <a:lnTo>
                    <a:pt x="433" y="192"/>
                  </a:lnTo>
                  <a:lnTo>
                    <a:pt x="433" y="199"/>
                  </a:lnTo>
                  <a:lnTo>
                    <a:pt x="433" y="207"/>
                  </a:lnTo>
                  <a:lnTo>
                    <a:pt x="434" y="214"/>
                  </a:lnTo>
                  <a:lnTo>
                    <a:pt x="437" y="223"/>
                  </a:lnTo>
                  <a:lnTo>
                    <a:pt x="440" y="230"/>
                  </a:lnTo>
                  <a:lnTo>
                    <a:pt x="452" y="248"/>
                  </a:lnTo>
                  <a:lnTo>
                    <a:pt x="467" y="268"/>
                  </a:lnTo>
                  <a:lnTo>
                    <a:pt x="473" y="274"/>
                  </a:lnTo>
                  <a:lnTo>
                    <a:pt x="479" y="279"/>
                  </a:lnTo>
                  <a:lnTo>
                    <a:pt x="486" y="282"/>
                  </a:lnTo>
                  <a:lnTo>
                    <a:pt x="493" y="285"/>
                  </a:lnTo>
                  <a:lnTo>
                    <a:pt x="510" y="289"/>
                  </a:lnTo>
                  <a:lnTo>
                    <a:pt x="524" y="292"/>
                  </a:lnTo>
                  <a:lnTo>
                    <a:pt x="539" y="295"/>
                  </a:lnTo>
                  <a:lnTo>
                    <a:pt x="552" y="298"/>
                  </a:lnTo>
                  <a:lnTo>
                    <a:pt x="563" y="302"/>
                  </a:lnTo>
                  <a:lnTo>
                    <a:pt x="570" y="308"/>
                  </a:lnTo>
                  <a:lnTo>
                    <a:pt x="574" y="317"/>
                  </a:lnTo>
                  <a:lnTo>
                    <a:pt x="577" y="329"/>
                  </a:lnTo>
                  <a:lnTo>
                    <a:pt x="579" y="342"/>
                  </a:lnTo>
                  <a:lnTo>
                    <a:pt x="577" y="361"/>
                  </a:lnTo>
                  <a:lnTo>
                    <a:pt x="579" y="377"/>
                  </a:lnTo>
                  <a:lnTo>
                    <a:pt x="582" y="401"/>
                  </a:lnTo>
                  <a:lnTo>
                    <a:pt x="586" y="423"/>
                  </a:lnTo>
                  <a:lnTo>
                    <a:pt x="591" y="439"/>
                  </a:lnTo>
                  <a:lnTo>
                    <a:pt x="595" y="444"/>
                  </a:lnTo>
                  <a:lnTo>
                    <a:pt x="601" y="451"/>
                  </a:lnTo>
                  <a:lnTo>
                    <a:pt x="610" y="457"/>
                  </a:lnTo>
                  <a:lnTo>
                    <a:pt x="616" y="458"/>
                  </a:lnTo>
                  <a:lnTo>
                    <a:pt x="622" y="460"/>
                  </a:lnTo>
                  <a:lnTo>
                    <a:pt x="627" y="458"/>
                  </a:lnTo>
                  <a:lnTo>
                    <a:pt x="635" y="454"/>
                  </a:lnTo>
                  <a:lnTo>
                    <a:pt x="645" y="447"/>
                  </a:lnTo>
                  <a:lnTo>
                    <a:pt x="655" y="436"/>
                  </a:lnTo>
                  <a:lnTo>
                    <a:pt x="655" y="16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grpSp>
        <p:nvGrpSpPr>
          <p:cNvPr id="2015" name="Google Shape;2015;p257"/>
          <p:cNvGrpSpPr/>
          <p:nvPr/>
        </p:nvGrpSpPr>
        <p:grpSpPr>
          <a:xfrm>
            <a:off x="1902095" y="1751777"/>
            <a:ext cx="154800" cy="154500"/>
            <a:chOff x="1902095" y="1750406"/>
            <a:chExt cx="154800" cy="154500"/>
          </a:xfrm>
        </p:grpSpPr>
        <p:sp>
          <p:nvSpPr>
            <p:cNvPr id="2016" name="Google Shape;2016;p257"/>
            <p:cNvSpPr/>
            <p:nvPr/>
          </p:nvSpPr>
          <p:spPr>
            <a:xfrm>
              <a:off x="1902095" y="175040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17" name="Google Shape;2017;p257"/>
            <p:cNvSpPr/>
            <p:nvPr/>
          </p:nvSpPr>
          <p:spPr>
            <a:xfrm>
              <a:off x="1939326" y="1784738"/>
              <a:ext cx="86100" cy="81900"/>
            </a:xfrm>
            <a:prstGeom prst="star5">
              <a:avLst>
                <a:gd name="adj" fmla="val 19098"/>
                <a:gd name="hf" fmla="val 105146"/>
                <a:gd name="vf" fmla="val 110557"/>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18" name="Google Shape;2018;p257"/>
          <p:cNvSpPr txBox="1"/>
          <p:nvPr/>
        </p:nvSpPr>
        <p:spPr>
          <a:xfrm>
            <a:off x="2369075" y="3002753"/>
            <a:ext cx="17574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dirty="0">
                <a:latin typeface="Roboto"/>
                <a:ea typeface="Roboto"/>
                <a:cs typeface="Roboto"/>
                <a:sym typeface="Roboto"/>
              </a:rPr>
              <a:t>Establish a Change Network</a:t>
            </a:r>
            <a:endParaRPr sz="800" dirty="0"/>
          </a:p>
        </p:txBody>
      </p:sp>
      <p:grpSp>
        <p:nvGrpSpPr>
          <p:cNvPr id="2019" name="Google Shape;2019;p257"/>
          <p:cNvGrpSpPr/>
          <p:nvPr/>
        </p:nvGrpSpPr>
        <p:grpSpPr>
          <a:xfrm>
            <a:off x="2266418" y="3002761"/>
            <a:ext cx="154800" cy="154500"/>
            <a:chOff x="2214268" y="2790783"/>
            <a:chExt cx="154800" cy="154500"/>
          </a:xfrm>
        </p:grpSpPr>
        <p:sp>
          <p:nvSpPr>
            <p:cNvPr id="2020" name="Google Shape;2020;p257"/>
            <p:cNvSpPr/>
            <p:nvPr/>
          </p:nvSpPr>
          <p:spPr>
            <a:xfrm>
              <a:off x="2214268" y="279078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grpSp>
          <p:nvGrpSpPr>
            <p:cNvPr id="2021" name="Google Shape;2021;p257"/>
            <p:cNvGrpSpPr/>
            <p:nvPr/>
          </p:nvGrpSpPr>
          <p:grpSpPr>
            <a:xfrm>
              <a:off x="2248241" y="2813074"/>
              <a:ext cx="99156" cy="97614"/>
              <a:chOff x="549275" y="1161331"/>
              <a:chExt cx="206275" cy="203150"/>
            </a:xfrm>
          </p:grpSpPr>
          <p:sp>
            <p:nvSpPr>
              <p:cNvPr id="2022" name="Google Shape;2022;p257"/>
              <p:cNvSpPr/>
              <p:nvPr/>
            </p:nvSpPr>
            <p:spPr>
              <a:xfrm>
                <a:off x="549275" y="1243881"/>
                <a:ext cx="142800" cy="120600"/>
              </a:xfrm>
              <a:custGeom>
                <a:avLst/>
                <a:gdLst/>
                <a:ahLst/>
                <a:cxnLst/>
                <a:rect l="l" t="t" r="r" b="b"/>
                <a:pathLst>
                  <a:path w="120000" h="120000" extrusionOk="0">
                    <a:moveTo>
                      <a:pt x="90666" y="94736"/>
                    </a:moveTo>
                    <a:cubicBezTo>
                      <a:pt x="77333" y="88421"/>
                      <a:pt x="74666" y="85263"/>
                      <a:pt x="74666" y="85263"/>
                    </a:cubicBezTo>
                    <a:cubicBezTo>
                      <a:pt x="74666" y="72631"/>
                      <a:pt x="74666" y="72631"/>
                      <a:pt x="74666" y="72631"/>
                    </a:cubicBezTo>
                    <a:cubicBezTo>
                      <a:pt x="74666" y="72631"/>
                      <a:pt x="80000" y="69473"/>
                      <a:pt x="80000" y="56842"/>
                    </a:cubicBezTo>
                    <a:cubicBezTo>
                      <a:pt x="82666" y="56842"/>
                      <a:pt x="85333" y="50526"/>
                      <a:pt x="85333" y="47368"/>
                    </a:cubicBezTo>
                    <a:cubicBezTo>
                      <a:pt x="88000" y="44210"/>
                      <a:pt x="85333" y="37894"/>
                      <a:pt x="82666" y="37894"/>
                    </a:cubicBezTo>
                    <a:cubicBezTo>
                      <a:pt x="82666" y="31578"/>
                      <a:pt x="85333" y="25263"/>
                      <a:pt x="82666" y="22105"/>
                    </a:cubicBezTo>
                    <a:cubicBezTo>
                      <a:pt x="82666" y="12631"/>
                      <a:pt x="74666" y="0"/>
                      <a:pt x="61333" y="0"/>
                    </a:cubicBezTo>
                    <a:cubicBezTo>
                      <a:pt x="45333" y="0"/>
                      <a:pt x="37333" y="12631"/>
                      <a:pt x="37333" y="22105"/>
                    </a:cubicBezTo>
                    <a:cubicBezTo>
                      <a:pt x="37333" y="25263"/>
                      <a:pt x="37333" y="31578"/>
                      <a:pt x="37333" y="37894"/>
                    </a:cubicBezTo>
                    <a:cubicBezTo>
                      <a:pt x="34666" y="37894"/>
                      <a:pt x="34666" y="44210"/>
                      <a:pt x="34666" y="47368"/>
                    </a:cubicBezTo>
                    <a:cubicBezTo>
                      <a:pt x="34666" y="50526"/>
                      <a:pt x="37333" y="56842"/>
                      <a:pt x="40000" y="56842"/>
                    </a:cubicBezTo>
                    <a:cubicBezTo>
                      <a:pt x="40000" y="69473"/>
                      <a:pt x="45333" y="72631"/>
                      <a:pt x="45333" y="72631"/>
                    </a:cubicBezTo>
                    <a:cubicBezTo>
                      <a:pt x="45333" y="85263"/>
                      <a:pt x="45333" y="85263"/>
                      <a:pt x="45333" y="85263"/>
                    </a:cubicBezTo>
                    <a:cubicBezTo>
                      <a:pt x="45333" y="85263"/>
                      <a:pt x="42666" y="88421"/>
                      <a:pt x="29333" y="94736"/>
                    </a:cubicBezTo>
                    <a:cubicBezTo>
                      <a:pt x="18666" y="101052"/>
                      <a:pt x="5333" y="104210"/>
                      <a:pt x="2666" y="110526"/>
                    </a:cubicBezTo>
                    <a:cubicBezTo>
                      <a:pt x="2666" y="113684"/>
                      <a:pt x="2666" y="116842"/>
                      <a:pt x="0" y="120000"/>
                    </a:cubicBezTo>
                    <a:cubicBezTo>
                      <a:pt x="120000" y="120000"/>
                      <a:pt x="120000" y="120000"/>
                      <a:pt x="120000" y="120000"/>
                    </a:cubicBezTo>
                    <a:cubicBezTo>
                      <a:pt x="117333" y="116842"/>
                      <a:pt x="117333" y="113684"/>
                      <a:pt x="117333" y="110526"/>
                    </a:cubicBezTo>
                    <a:cubicBezTo>
                      <a:pt x="114666" y="104210"/>
                      <a:pt x="101333" y="101052"/>
                      <a:pt x="90666" y="94736"/>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23" name="Google Shape;2023;p257"/>
              <p:cNvSpPr/>
              <p:nvPr/>
            </p:nvSpPr>
            <p:spPr>
              <a:xfrm>
                <a:off x="590550" y="1161331"/>
                <a:ext cx="165000" cy="117600"/>
              </a:xfrm>
              <a:custGeom>
                <a:avLst/>
                <a:gdLst/>
                <a:ahLst/>
                <a:cxnLst/>
                <a:rect l="l" t="t" r="r" b="b"/>
                <a:pathLst>
                  <a:path w="120000" h="120000" extrusionOk="0">
                    <a:moveTo>
                      <a:pt x="120000" y="42162"/>
                    </a:moveTo>
                    <a:cubicBezTo>
                      <a:pt x="120000" y="25945"/>
                      <a:pt x="108461" y="12972"/>
                      <a:pt x="96923" y="12972"/>
                    </a:cubicBezTo>
                    <a:cubicBezTo>
                      <a:pt x="94615" y="12972"/>
                      <a:pt x="92307" y="12972"/>
                      <a:pt x="92307" y="12972"/>
                    </a:cubicBezTo>
                    <a:cubicBezTo>
                      <a:pt x="85384" y="6486"/>
                      <a:pt x="76153" y="0"/>
                      <a:pt x="66923" y="0"/>
                    </a:cubicBezTo>
                    <a:cubicBezTo>
                      <a:pt x="55384" y="0"/>
                      <a:pt x="46153" y="6486"/>
                      <a:pt x="39230" y="19459"/>
                    </a:cubicBezTo>
                    <a:cubicBezTo>
                      <a:pt x="36923" y="16216"/>
                      <a:pt x="30000" y="12972"/>
                      <a:pt x="25384" y="12972"/>
                    </a:cubicBezTo>
                    <a:cubicBezTo>
                      <a:pt x="11538" y="12972"/>
                      <a:pt x="0" y="29189"/>
                      <a:pt x="0" y="48648"/>
                    </a:cubicBezTo>
                    <a:cubicBezTo>
                      <a:pt x="0" y="61621"/>
                      <a:pt x="4615" y="71351"/>
                      <a:pt x="9230" y="77837"/>
                    </a:cubicBezTo>
                    <a:cubicBezTo>
                      <a:pt x="25384" y="77837"/>
                      <a:pt x="25384" y="77837"/>
                      <a:pt x="25384" y="77837"/>
                    </a:cubicBezTo>
                    <a:cubicBezTo>
                      <a:pt x="25384" y="71351"/>
                      <a:pt x="25384" y="71351"/>
                      <a:pt x="25384" y="71351"/>
                    </a:cubicBezTo>
                    <a:cubicBezTo>
                      <a:pt x="18461" y="71351"/>
                      <a:pt x="18461" y="71351"/>
                      <a:pt x="18461" y="71351"/>
                    </a:cubicBezTo>
                    <a:cubicBezTo>
                      <a:pt x="13846" y="68108"/>
                      <a:pt x="9230" y="58378"/>
                      <a:pt x="9230" y="48648"/>
                    </a:cubicBezTo>
                    <a:cubicBezTo>
                      <a:pt x="9230" y="35675"/>
                      <a:pt x="16153" y="25945"/>
                      <a:pt x="25384" y="25945"/>
                    </a:cubicBezTo>
                    <a:cubicBezTo>
                      <a:pt x="30000" y="25945"/>
                      <a:pt x="32307" y="29189"/>
                      <a:pt x="34615" y="29189"/>
                    </a:cubicBezTo>
                    <a:cubicBezTo>
                      <a:pt x="41538" y="38918"/>
                      <a:pt x="41538" y="38918"/>
                      <a:pt x="41538" y="38918"/>
                    </a:cubicBezTo>
                    <a:cubicBezTo>
                      <a:pt x="48461" y="25945"/>
                      <a:pt x="48461" y="25945"/>
                      <a:pt x="48461" y="25945"/>
                    </a:cubicBezTo>
                    <a:cubicBezTo>
                      <a:pt x="53076" y="19459"/>
                      <a:pt x="60000" y="12972"/>
                      <a:pt x="66923" y="12972"/>
                    </a:cubicBezTo>
                    <a:cubicBezTo>
                      <a:pt x="73846" y="12972"/>
                      <a:pt x="80769" y="16216"/>
                      <a:pt x="85384" y="22702"/>
                    </a:cubicBezTo>
                    <a:cubicBezTo>
                      <a:pt x="90000" y="29189"/>
                      <a:pt x="90000" y="29189"/>
                      <a:pt x="90000" y="29189"/>
                    </a:cubicBezTo>
                    <a:cubicBezTo>
                      <a:pt x="94615" y="25945"/>
                      <a:pt x="94615" y="25945"/>
                      <a:pt x="94615" y="25945"/>
                    </a:cubicBezTo>
                    <a:cubicBezTo>
                      <a:pt x="94615" y="25945"/>
                      <a:pt x="96923" y="25945"/>
                      <a:pt x="96923" y="25945"/>
                    </a:cubicBezTo>
                    <a:cubicBezTo>
                      <a:pt x="103846" y="25945"/>
                      <a:pt x="110769" y="32432"/>
                      <a:pt x="110769" y="42162"/>
                    </a:cubicBezTo>
                    <a:cubicBezTo>
                      <a:pt x="110769" y="48648"/>
                      <a:pt x="108461" y="51891"/>
                      <a:pt x="103846" y="55135"/>
                    </a:cubicBezTo>
                    <a:cubicBezTo>
                      <a:pt x="99230" y="61621"/>
                      <a:pt x="99230" y="61621"/>
                      <a:pt x="99230" y="61621"/>
                    </a:cubicBezTo>
                    <a:cubicBezTo>
                      <a:pt x="101538" y="71351"/>
                      <a:pt x="101538" y="71351"/>
                      <a:pt x="101538" y="71351"/>
                    </a:cubicBezTo>
                    <a:cubicBezTo>
                      <a:pt x="101538" y="74594"/>
                      <a:pt x="101538" y="74594"/>
                      <a:pt x="101538" y="77837"/>
                    </a:cubicBezTo>
                    <a:cubicBezTo>
                      <a:pt x="101538" y="94054"/>
                      <a:pt x="92307" y="107027"/>
                      <a:pt x="80769" y="107027"/>
                    </a:cubicBezTo>
                    <a:cubicBezTo>
                      <a:pt x="76153" y="107027"/>
                      <a:pt x="71538" y="107027"/>
                      <a:pt x="69230" y="100540"/>
                    </a:cubicBezTo>
                    <a:cubicBezTo>
                      <a:pt x="62307" y="94054"/>
                      <a:pt x="62307" y="94054"/>
                      <a:pt x="62307" y="94054"/>
                    </a:cubicBezTo>
                    <a:cubicBezTo>
                      <a:pt x="55384" y="103783"/>
                      <a:pt x="55384" y="103783"/>
                      <a:pt x="55384" y="103783"/>
                    </a:cubicBezTo>
                    <a:cubicBezTo>
                      <a:pt x="55384" y="103783"/>
                      <a:pt x="55384" y="103783"/>
                      <a:pt x="55384" y="107027"/>
                    </a:cubicBezTo>
                    <a:cubicBezTo>
                      <a:pt x="55384" y="120000"/>
                      <a:pt x="55384" y="120000"/>
                      <a:pt x="55384" y="120000"/>
                    </a:cubicBezTo>
                    <a:cubicBezTo>
                      <a:pt x="57692" y="120000"/>
                      <a:pt x="60000" y="116756"/>
                      <a:pt x="62307" y="113513"/>
                    </a:cubicBezTo>
                    <a:cubicBezTo>
                      <a:pt x="66923" y="116756"/>
                      <a:pt x="73846" y="120000"/>
                      <a:pt x="80769" y="120000"/>
                    </a:cubicBezTo>
                    <a:cubicBezTo>
                      <a:pt x="96923" y="120000"/>
                      <a:pt x="110769" y="100540"/>
                      <a:pt x="110769" y="77837"/>
                    </a:cubicBezTo>
                    <a:cubicBezTo>
                      <a:pt x="110769" y="74594"/>
                      <a:pt x="110769" y="71351"/>
                      <a:pt x="108461" y="68108"/>
                    </a:cubicBezTo>
                    <a:cubicBezTo>
                      <a:pt x="115384" y="61621"/>
                      <a:pt x="120000" y="51891"/>
                      <a:pt x="120000" y="4216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24" name="Google Shape;2024;p257"/>
              <p:cNvSpPr/>
              <p:nvPr/>
            </p:nvSpPr>
            <p:spPr>
              <a:xfrm>
                <a:off x="666750" y="1288331"/>
                <a:ext cx="38100" cy="38100"/>
              </a:xfrm>
              <a:custGeom>
                <a:avLst/>
                <a:gdLst/>
                <a:ahLst/>
                <a:cxnLst/>
                <a:rect l="l" t="t" r="r" b="b"/>
                <a:pathLst>
                  <a:path w="120000" h="120000" extrusionOk="0">
                    <a:moveTo>
                      <a:pt x="60000" y="0"/>
                    </a:moveTo>
                    <a:cubicBezTo>
                      <a:pt x="20000" y="0"/>
                      <a:pt x="0" y="30000"/>
                      <a:pt x="0" y="60000"/>
                    </a:cubicBezTo>
                    <a:cubicBezTo>
                      <a:pt x="0" y="90000"/>
                      <a:pt x="20000" y="120000"/>
                      <a:pt x="60000" y="120000"/>
                    </a:cubicBezTo>
                    <a:cubicBezTo>
                      <a:pt x="90000" y="120000"/>
                      <a:pt x="120000" y="90000"/>
                      <a:pt x="120000" y="60000"/>
                    </a:cubicBezTo>
                    <a:cubicBezTo>
                      <a:pt x="120000" y="30000"/>
                      <a:pt x="90000" y="0"/>
                      <a:pt x="60000" y="0"/>
                    </a:cubicBezTo>
                    <a:close/>
                    <a:moveTo>
                      <a:pt x="60000" y="80000"/>
                    </a:moveTo>
                    <a:cubicBezTo>
                      <a:pt x="40000" y="80000"/>
                      <a:pt x="40000" y="70000"/>
                      <a:pt x="40000" y="60000"/>
                    </a:cubicBezTo>
                    <a:cubicBezTo>
                      <a:pt x="40000" y="50000"/>
                      <a:pt x="40000" y="40000"/>
                      <a:pt x="60000" y="40000"/>
                    </a:cubicBezTo>
                    <a:cubicBezTo>
                      <a:pt x="70000" y="40000"/>
                      <a:pt x="80000" y="50000"/>
                      <a:pt x="80000" y="60000"/>
                    </a:cubicBezTo>
                    <a:cubicBezTo>
                      <a:pt x="80000" y="70000"/>
                      <a:pt x="70000" y="80000"/>
                      <a:pt x="60000" y="8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8"/>
        <p:cNvGrpSpPr/>
        <p:nvPr/>
      </p:nvGrpSpPr>
      <p:grpSpPr>
        <a:xfrm>
          <a:off x="0" y="0"/>
          <a:ext cx="0" cy="0"/>
          <a:chOff x="0" y="0"/>
          <a:chExt cx="0" cy="0"/>
        </a:xfrm>
      </p:grpSpPr>
      <p:sp>
        <p:nvSpPr>
          <p:cNvPr id="2029" name="Google Shape;2029;p258"/>
          <p:cNvSpPr txBox="1">
            <a:spLocks noGrp="1"/>
          </p:cNvSpPr>
          <p:nvPr>
            <p:ph type="ctrTitle"/>
          </p:nvPr>
        </p:nvSpPr>
        <p:spPr>
          <a:xfrm>
            <a:off x="780518" y="1236224"/>
            <a:ext cx="5681700"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3600">
                <a:solidFill>
                  <a:srgbClr val="FFFFFF"/>
                </a:solidFill>
                <a:latin typeface="Roboto Light"/>
                <a:ea typeface="Roboto Light"/>
                <a:cs typeface="Roboto Light"/>
                <a:sym typeface="Roboto Light"/>
              </a:rPr>
              <a:t>Detailed Guidance and Execution Tools</a:t>
            </a:r>
            <a:endParaRPr sz="3600">
              <a:solidFill>
                <a:srgbClr val="FFFFFF"/>
              </a:solidFill>
              <a:latin typeface="Roboto Light"/>
              <a:ea typeface="Roboto Light"/>
              <a:cs typeface="Roboto Light"/>
              <a:sym typeface="Roboto Light"/>
            </a:endParaRPr>
          </a:p>
          <a:p>
            <a:pPr marL="0" lvl="0" indent="0" algn="l" rtl="0">
              <a:spcBef>
                <a:spcPts val="0"/>
              </a:spcBef>
              <a:spcAft>
                <a:spcPts val="0"/>
              </a:spcAft>
              <a:buNone/>
            </a:pPr>
            <a:endParaRPr sz="3600">
              <a:solidFill>
                <a:srgbClr val="FFFFFF"/>
              </a:solidFill>
              <a:latin typeface="Roboto Light"/>
              <a:ea typeface="Roboto Light"/>
              <a:cs typeface="Roboto Light"/>
              <a:sym typeface="Roboto Light"/>
            </a:endParaRPr>
          </a:p>
        </p:txBody>
      </p:sp>
      <p:sp>
        <p:nvSpPr>
          <p:cNvPr id="2030" name="Google Shape;2030;p258"/>
          <p:cNvSpPr txBox="1">
            <a:spLocks noGrp="1"/>
          </p:cNvSpPr>
          <p:nvPr>
            <p:ph type="ctrTitle" idx="2"/>
          </p:nvPr>
        </p:nvSpPr>
        <p:spPr>
          <a:xfrm>
            <a:off x="780527" y="2195575"/>
            <a:ext cx="7300500" cy="83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Roboto Light"/>
                <a:ea typeface="Roboto Light"/>
                <a:cs typeface="Roboto Light"/>
                <a:sym typeface="Roboto Light"/>
              </a:rPr>
              <a:t>The content within this set of slides contains:</a:t>
            </a:r>
            <a:endParaRPr>
              <a:solidFill>
                <a:srgbClr val="FFFFFF"/>
              </a:solidFill>
              <a:latin typeface="Roboto Light"/>
              <a:ea typeface="Roboto Light"/>
              <a:cs typeface="Roboto Light"/>
              <a:sym typeface="Roboto Light"/>
            </a:endParaRPr>
          </a:p>
          <a:p>
            <a:pPr marL="0" lvl="0" indent="0" algn="l" rtl="0">
              <a:spcBef>
                <a:spcPts val="0"/>
              </a:spcBef>
              <a:spcAft>
                <a:spcPts val="0"/>
              </a:spcAft>
              <a:buNone/>
            </a:pPr>
            <a:endParaRPr>
              <a:solidFill>
                <a:srgbClr val="FFFFFF"/>
              </a:solidFill>
              <a:latin typeface="Roboto Light"/>
              <a:ea typeface="Roboto Light"/>
              <a:cs typeface="Roboto Light"/>
              <a:sym typeface="Roboto Light"/>
            </a:endParaRPr>
          </a:p>
          <a:p>
            <a:pPr marL="457200" lvl="0" indent="-317500" algn="l" rtl="0">
              <a:spcBef>
                <a:spcPts val="0"/>
              </a:spcBef>
              <a:spcAft>
                <a:spcPts val="0"/>
              </a:spcAft>
              <a:buClr>
                <a:srgbClr val="FFFFFF"/>
              </a:buClr>
              <a:buSzPts val="1400"/>
              <a:buFont typeface="Roboto Light"/>
              <a:buChar char="●"/>
            </a:pPr>
            <a:r>
              <a:rPr lang="en">
                <a:solidFill>
                  <a:srgbClr val="FFFFFF"/>
                </a:solidFill>
                <a:latin typeface="Roboto Light"/>
                <a:ea typeface="Roboto Light"/>
                <a:cs typeface="Roboto Light"/>
                <a:sym typeface="Roboto Light"/>
              </a:rPr>
              <a:t>Programmatic Change Management Strategies &amp; Supporting Tools</a:t>
            </a:r>
            <a:endParaRPr>
              <a:solidFill>
                <a:srgbClr val="FFFFFF"/>
              </a:solidFill>
              <a:latin typeface="Roboto Light"/>
              <a:ea typeface="Roboto Light"/>
              <a:cs typeface="Roboto Light"/>
              <a:sym typeface="Roboto Light"/>
            </a:endParaRPr>
          </a:p>
          <a:p>
            <a:pPr marL="457200" lvl="0" indent="-317500" algn="l" rtl="0">
              <a:spcBef>
                <a:spcPts val="600"/>
              </a:spcBef>
              <a:spcAft>
                <a:spcPts val="0"/>
              </a:spcAft>
              <a:buClr>
                <a:srgbClr val="FFFFFF"/>
              </a:buClr>
              <a:buSzPts val="1400"/>
              <a:buFont typeface="Roboto Light"/>
              <a:buChar char="●"/>
            </a:pPr>
            <a:r>
              <a:rPr lang="en">
                <a:solidFill>
                  <a:srgbClr val="FFFFFF"/>
                </a:solidFill>
                <a:latin typeface="Roboto Light"/>
                <a:ea typeface="Roboto Light"/>
                <a:cs typeface="Roboto Light"/>
                <a:sym typeface="Roboto Light"/>
              </a:rPr>
              <a:t>LEVERS Strategies &amp; Supporting Tools</a:t>
            </a:r>
            <a:endParaRPr>
              <a:solidFill>
                <a:srgbClr val="FFFFFF"/>
              </a:solidFill>
              <a:latin typeface="Roboto Light"/>
              <a:ea typeface="Roboto Light"/>
              <a:cs typeface="Roboto Light"/>
              <a:sym typeface="Roboto Light"/>
            </a:endParaRPr>
          </a:p>
          <a:p>
            <a:pPr marL="457200" lvl="0" indent="-317500" algn="l" rtl="0">
              <a:spcBef>
                <a:spcPts val="600"/>
              </a:spcBef>
              <a:spcAft>
                <a:spcPts val="0"/>
              </a:spcAft>
              <a:buClr>
                <a:srgbClr val="FFFFFF"/>
              </a:buClr>
              <a:buSzPts val="1400"/>
              <a:buFont typeface="Roboto Light"/>
              <a:buChar char="●"/>
            </a:pPr>
            <a:r>
              <a:rPr lang="en">
                <a:solidFill>
                  <a:srgbClr val="FFFFFF"/>
                </a:solidFill>
                <a:latin typeface="Roboto Light"/>
                <a:ea typeface="Roboto Light"/>
                <a:cs typeface="Roboto Light"/>
                <a:sym typeface="Roboto Light"/>
              </a:rPr>
              <a:t>Additional Tools for Execution</a:t>
            </a:r>
            <a:endParaRPr>
              <a:solidFill>
                <a:srgbClr val="FFFFFF"/>
              </a:solidFill>
              <a:latin typeface="Roboto Light"/>
              <a:ea typeface="Roboto Light"/>
              <a:cs typeface="Roboto Light"/>
              <a:sym typeface="Roboto Light"/>
            </a:endParaRPr>
          </a:p>
          <a:p>
            <a:pPr marL="0" lvl="0" indent="0" algn="l" rtl="0">
              <a:spcBef>
                <a:spcPts val="600"/>
              </a:spcBef>
              <a:spcAft>
                <a:spcPts val="0"/>
              </a:spcAft>
              <a:buNone/>
            </a:pPr>
            <a:endParaRPr sz="3600">
              <a:solidFill>
                <a:srgbClr val="FFFFFF"/>
              </a:solidFill>
              <a:latin typeface="Roboto Light"/>
              <a:ea typeface="Roboto Light"/>
              <a:cs typeface="Roboto Light"/>
              <a:sym typeface="Roboto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4"/>
        <p:cNvGrpSpPr/>
        <p:nvPr/>
      </p:nvGrpSpPr>
      <p:grpSpPr>
        <a:xfrm>
          <a:off x="0" y="0"/>
          <a:ext cx="0" cy="0"/>
          <a:chOff x="0" y="0"/>
          <a:chExt cx="0" cy="0"/>
        </a:xfrm>
      </p:grpSpPr>
      <p:sp>
        <p:nvSpPr>
          <p:cNvPr id="2035" name="Google Shape;2035;p259"/>
          <p:cNvSpPr txBox="1">
            <a:spLocks noGrp="1"/>
          </p:cNvSpPr>
          <p:nvPr>
            <p:ph type="ctrTitle"/>
          </p:nvPr>
        </p:nvSpPr>
        <p:spPr>
          <a:xfrm>
            <a:off x="628118" y="2379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en" sz="3600" b="0">
                <a:latin typeface="Roboto Light"/>
                <a:ea typeface="Roboto Light"/>
                <a:cs typeface="Roboto Light"/>
                <a:sym typeface="Roboto Light"/>
              </a:rPr>
              <a:t>LEVERS Strategies &amp; Supporting Tools</a:t>
            </a:r>
            <a:endParaRPr sz="3600" b="0">
              <a:latin typeface="Roboto Light"/>
              <a:ea typeface="Roboto Light"/>
              <a:cs typeface="Roboto Light"/>
              <a:sym typeface="Roboto 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39"/>
        <p:cNvGrpSpPr/>
        <p:nvPr/>
      </p:nvGrpSpPr>
      <p:grpSpPr>
        <a:xfrm>
          <a:off x="0" y="0"/>
          <a:ext cx="0" cy="0"/>
          <a:chOff x="0" y="0"/>
          <a:chExt cx="0" cy="0"/>
        </a:xfrm>
      </p:grpSpPr>
      <p:sp>
        <p:nvSpPr>
          <p:cNvPr id="2040" name="Google Shape;2040;p260"/>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41" name="Google Shape;2041;p260"/>
          <p:cNvGraphicFramePr/>
          <p:nvPr/>
        </p:nvGraphicFramePr>
        <p:xfrm>
          <a:off x="192731" y="1367798"/>
          <a:ext cx="2762475" cy="357149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4770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DEFINITION</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the lever is</a:t>
                      </a:r>
                      <a:endParaRPr sz="80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Formal leaders and informal opinion leaders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1250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actions of these people influence the organization's vision, strategy, priorities, opinions, and decisions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Social Motivation</a:t>
                      </a: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en" sz="800">
                          <a:solidFill>
                            <a:srgbClr val="434343"/>
                          </a:solidFill>
                          <a:latin typeface="Roboto"/>
                          <a:ea typeface="Roboto"/>
                          <a:cs typeface="Roboto"/>
                          <a:sym typeface="Roboto"/>
                        </a:rPr>
                        <a:t>        Social Ability</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for your organization</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Do formal and informal leaders encourage, model, and support the desired change?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42" name="Google Shape;2042;p260"/>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43" name="Google Shape;2043;p260"/>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44" name="Google Shape;2044;p260"/>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45" name="Google Shape;2045;p260"/>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Leadership</a:t>
            </a:r>
            <a:endParaRPr sz="2400" i="0" u="none" strike="noStrike" cap="none">
              <a:solidFill>
                <a:srgbClr val="434343"/>
              </a:solidFill>
              <a:latin typeface="Roboto"/>
              <a:ea typeface="Roboto"/>
              <a:cs typeface="Roboto"/>
              <a:sym typeface="Roboto"/>
            </a:endParaRPr>
          </a:p>
        </p:txBody>
      </p:sp>
      <p:grpSp>
        <p:nvGrpSpPr>
          <p:cNvPr id="2046" name="Google Shape;2046;p260"/>
          <p:cNvGrpSpPr/>
          <p:nvPr/>
        </p:nvGrpSpPr>
        <p:grpSpPr>
          <a:xfrm>
            <a:off x="1582881" y="3313315"/>
            <a:ext cx="134093" cy="169556"/>
            <a:chOff x="9983846" y="5539482"/>
            <a:chExt cx="521761" cy="659493"/>
          </a:xfrm>
        </p:grpSpPr>
        <p:sp>
          <p:nvSpPr>
            <p:cNvPr id="2047" name="Google Shape;2047;p26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48" name="Google Shape;2048;p26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49" name="Google Shape;2049;p26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50" name="Google Shape;2050;p26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51" name="Google Shape;2051;p260"/>
          <p:cNvSpPr/>
          <p:nvPr/>
        </p:nvSpPr>
        <p:spPr>
          <a:xfrm>
            <a:off x="1589338" y="311957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52" name="Google Shape;2052;p260"/>
          <p:cNvSpPr txBox="1">
            <a:spLocks noGrp="1"/>
          </p:cNvSpPr>
          <p:nvPr>
            <p:ph type="title"/>
          </p:nvPr>
        </p:nvSpPr>
        <p:spPr>
          <a:xfrm>
            <a:off x="3106200" y="1291600"/>
            <a:ext cx="2762400" cy="2648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latin typeface="Roboto"/>
                <a:ea typeface="Roboto"/>
                <a:cs typeface="Roboto"/>
                <a:sym typeface="Roboto"/>
              </a:rPr>
              <a:t>Description</a:t>
            </a:r>
            <a:endParaRPr sz="1200" b="1" dirty="0">
              <a:latin typeface="Roboto"/>
              <a:ea typeface="Roboto"/>
              <a:cs typeface="Roboto"/>
              <a:sym typeface="Roboto"/>
            </a:endParaRPr>
          </a:p>
          <a:p>
            <a:pPr marL="0" lvl="0" indent="0" algn="l" rtl="0">
              <a:spcBef>
                <a:spcPts val="500"/>
              </a:spcBef>
              <a:spcAft>
                <a:spcPts val="0"/>
              </a:spcAft>
              <a:buNone/>
            </a:pPr>
            <a:r>
              <a:rPr lang="en" sz="1000" dirty="0">
                <a:latin typeface="Roboto"/>
                <a:ea typeface="Roboto"/>
                <a:cs typeface="Roboto"/>
                <a:sym typeface="Roboto"/>
              </a:rPr>
              <a:t>The Change Vision is a clear articulation of what you ultimately aim to accomplish throughout the change initiative. It can be used to inspire, build awareness, and garner support for the change. </a:t>
            </a:r>
            <a:endParaRPr sz="1000" dirty="0">
              <a:latin typeface="Roboto"/>
              <a:ea typeface="Roboto"/>
              <a:cs typeface="Roboto"/>
              <a:sym typeface="Roboto"/>
            </a:endParaRPr>
          </a:p>
          <a:p>
            <a:pPr marL="0" lvl="0" indent="0" algn="l" rtl="0">
              <a:spcBef>
                <a:spcPts val="1800"/>
              </a:spcBef>
              <a:spcAft>
                <a:spcPts val="0"/>
              </a:spcAft>
              <a:buNone/>
            </a:pPr>
            <a:r>
              <a:rPr lang="en" sz="1200" b="1" dirty="0">
                <a:latin typeface="Roboto"/>
                <a:ea typeface="Roboto"/>
                <a:cs typeface="Roboto"/>
                <a:sym typeface="Roboto"/>
              </a:rPr>
              <a:t>Targeted Outcomes</a:t>
            </a:r>
            <a:endParaRPr sz="1200" b="1" dirty="0">
              <a:latin typeface="Roboto"/>
              <a:ea typeface="Roboto"/>
              <a:cs typeface="Roboto"/>
              <a:sym typeface="Roboto"/>
            </a:endParaRPr>
          </a:p>
          <a:p>
            <a:pPr marL="342900" lvl="0" indent="-228600" algn="l" rtl="0">
              <a:spcBef>
                <a:spcPts val="1000"/>
              </a:spcBef>
              <a:spcAft>
                <a:spcPts val="0"/>
              </a:spcAft>
              <a:buSzPts val="1000"/>
              <a:buFont typeface="Roboto"/>
              <a:buChar char="●"/>
            </a:pPr>
            <a:r>
              <a:rPr lang="en" sz="1000" dirty="0">
                <a:latin typeface="Roboto"/>
                <a:ea typeface="Roboto"/>
                <a:cs typeface="Roboto"/>
                <a:sym typeface="Roboto"/>
              </a:rPr>
              <a:t>↑ alignment during times of change</a:t>
            </a:r>
            <a:endParaRPr sz="1000" dirty="0">
              <a:latin typeface="Roboto"/>
              <a:ea typeface="Roboto"/>
              <a:cs typeface="Roboto"/>
              <a:sym typeface="Roboto"/>
            </a:endParaRPr>
          </a:p>
          <a:p>
            <a:pPr marL="342900" lvl="0" indent="-228600" algn="l" rtl="0">
              <a:spcBef>
                <a:spcPts val="200"/>
              </a:spcBef>
              <a:spcAft>
                <a:spcPts val="0"/>
              </a:spcAft>
              <a:buSzPts val="1000"/>
              <a:buFont typeface="Roboto"/>
              <a:buChar char="●"/>
            </a:pPr>
            <a:r>
              <a:rPr lang="en" sz="1000" dirty="0">
                <a:latin typeface="Roboto"/>
                <a:ea typeface="Roboto"/>
                <a:cs typeface="Roboto"/>
                <a:sym typeface="Roboto"/>
              </a:rPr>
              <a:t>↑ understanding of the change </a:t>
            </a:r>
            <a:endParaRPr sz="1000" dirty="0">
              <a:latin typeface="Roboto"/>
              <a:ea typeface="Roboto"/>
              <a:cs typeface="Roboto"/>
              <a:sym typeface="Roboto"/>
            </a:endParaRPr>
          </a:p>
          <a:p>
            <a:pPr marL="342900" lvl="0" indent="-228600" algn="l" rtl="0">
              <a:spcBef>
                <a:spcPts val="200"/>
              </a:spcBef>
              <a:spcAft>
                <a:spcPts val="0"/>
              </a:spcAft>
              <a:buSzPts val="1000"/>
              <a:buFont typeface="Roboto"/>
              <a:buChar char="●"/>
            </a:pPr>
            <a:r>
              <a:rPr lang="en" sz="1000" dirty="0">
                <a:latin typeface="Roboto"/>
                <a:ea typeface="Roboto"/>
                <a:cs typeface="Roboto"/>
                <a:sym typeface="Roboto"/>
              </a:rPr>
              <a:t>↓ change resistance due to clarity</a:t>
            </a:r>
            <a:endParaRPr sz="1000" dirty="0">
              <a:latin typeface="Roboto"/>
              <a:ea typeface="Roboto"/>
              <a:cs typeface="Roboto"/>
              <a:sym typeface="Roboto"/>
            </a:endParaRPr>
          </a:p>
          <a:p>
            <a:pPr marL="342900" lvl="0" indent="-228600" algn="l" rtl="0">
              <a:spcBef>
                <a:spcPts val="200"/>
              </a:spcBef>
              <a:spcAft>
                <a:spcPts val="200"/>
              </a:spcAft>
              <a:buSzPts val="1000"/>
              <a:buFont typeface="Roboto"/>
              <a:buChar char="●"/>
            </a:pPr>
            <a:r>
              <a:rPr lang="en" sz="1000" dirty="0">
                <a:latin typeface="Roboto"/>
                <a:ea typeface="Roboto"/>
                <a:cs typeface="Roboto"/>
                <a:sym typeface="Roboto"/>
              </a:rPr>
              <a:t>↑ increased value realization</a:t>
            </a:r>
            <a:endParaRPr sz="1000" dirty="0">
              <a:latin typeface="Roboto"/>
              <a:ea typeface="Roboto"/>
              <a:cs typeface="Roboto"/>
              <a:sym typeface="Roboto"/>
            </a:endParaRPr>
          </a:p>
        </p:txBody>
      </p:sp>
      <p:sp>
        <p:nvSpPr>
          <p:cNvPr id="2053" name="Google Shape;2053;p260"/>
          <p:cNvSpPr txBox="1">
            <a:spLocks noGrp="1"/>
          </p:cNvSpPr>
          <p:nvPr>
            <p:ph type="title"/>
          </p:nvPr>
        </p:nvSpPr>
        <p:spPr>
          <a:xfrm>
            <a:off x="5977500" y="1291600"/>
            <a:ext cx="3015600" cy="2757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a:latin typeface="Roboto"/>
                <a:ea typeface="Roboto"/>
                <a:cs typeface="Roboto"/>
                <a:sym typeface="Roboto"/>
              </a:rPr>
              <a:t>How to Execute</a:t>
            </a:r>
            <a:endParaRPr sz="1200" b="1">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a:latin typeface="Roboto"/>
                <a:ea typeface="Roboto"/>
                <a:cs typeface="Roboto"/>
                <a:sym typeface="Roboto"/>
              </a:rPr>
              <a:t>Paint the Vision:</a:t>
            </a:r>
            <a:r>
              <a:rPr lang="en" sz="1000">
                <a:latin typeface="Roboto"/>
                <a:ea typeface="Roboto"/>
                <a:cs typeface="Roboto"/>
                <a:sym typeface="Roboto"/>
              </a:rPr>
              <a:t> What does the ideal future look like? Draft a change vision statement that clearly articulates the reason for the change.</a:t>
            </a:r>
            <a:endParaRPr sz="100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a:latin typeface="Roboto"/>
                <a:ea typeface="Roboto"/>
                <a:cs typeface="Roboto"/>
                <a:sym typeface="Roboto"/>
              </a:rPr>
              <a:t>Pilot Vision:</a:t>
            </a:r>
            <a:r>
              <a:rPr lang="en" sz="1000">
                <a:latin typeface="Roboto"/>
                <a:ea typeface="Roboto"/>
                <a:cs typeface="Roboto"/>
                <a:sym typeface="Roboto"/>
              </a:rPr>
              <a:t> Test out and refine it with trusted leaders, change champions and relevant stakeholders.</a:t>
            </a:r>
            <a:endParaRPr sz="100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a:latin typeface="Roboto"/>
                <a:ea typeface="Roboto"/>
                <a:cs typeface="Roboto"/>
                <a:sym typeface="Roboto"/>
              </a:rPr>
              <a:t>Communicate:</a:t>
            </a:r>
            <a:r>
              <a:rPr lang="en" sz="1000">
                <a:latin typeface="Roboto"/>
                <a:ea typeface="Roboto"/>
                <a:cs typeface="Roboto"/>
                <a:sym typeface="Roboto"/>
              </a:rPr>
              <a:t> Share the change vision statement with managers to cascade.</a:t>
            </a:r>
            <a:endParaRPr sz="100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a:latin typeface="Roboto"/>
                <a:ea typeface="Roboto"/>
                <a:cs typeface="Roboto"/>
                <a:sym typeface="Roboto"/>
              </a:rPr>
              <a:t>Reinforce &amp; Refine:</a:t>
            </a:r>
            <a:r>
              <a:rPr lang="en" sz="1000">
                <a:latin typeface="Roboto"/>
                <a:ea typeface="Roboto"/>
                <a:cs typeface="Roboto"/>
                <a:sym typeface="Roboto"/>
              </a:rPr>
              <a:t> Share the vision through multiple channels; refine the messaging based on feedback</a:t>
            </a:r>
            <a:endParaRPr sz="1000">
              <a:latin typeface="Roboto"/>
              <a:ea typeface="Roboto"/>
              <a:cs typeface="Roboto"/>
              <a:sym typeface="Roboto"/>
            </a:endParaRPr>
          </a:p>
          <a:p>
            <a:pPr marL="254000" lvl="0" indent="-190500" algn="l" rtl="0">
              <a:lnSpc>
                <a:spcPct val="100000"/>
              </a:lnSpc>
              <a:spcBef>
                <a:spcPts val="500"/>
              </a:spcBef>
              <a:spcAft>
                <a:spcPts val="0"/>
              </a:spcAft>
              <a:buSzPts val="1000"/>
              <a:buFont typeface="Roboto"/>
              <a:buChar char="●"/>
            </a:pPr>
            <a:r>
              <a:rPr lang="en" sz="1000" b="1">
                <a:latin typeface="Roboto"/>
                <a:ea typeface="Roboto"/>
                <a:cs typeface="Roboto"/>
                <a:sym typeface="Roboto"/>
              </a:rPr>
              <a:t>Who to Involve:</a:t>
            </a:r>
            <a:r>
              <a:rPr lang="en" sz="1000">
                <a:latin typeface="Roboto"/>
                <a:ea typeface="Roboto"/>
                <a:cs typeface="Roboto"/>
                <a:sym typeface="Roboto"/>
              </a:rPr>
              <a:t> Involve your executive sponsor and leaders from impacted BUs in crafting change vision</a:t>
            </a:r>
            <a:endParaRPr sz="1000">
              <a:latin typeface="Roboto"/>
              <a:ea typeface="Roboto"/>
              <a:cs typeface="Roboto"/>
              <a:sym typeface="Roboto"/>
            </a:endParaRPr>
          </a:p>
        </p:txBody>
      </p:sp>
      <p:graphicFrame>
        <p:nvGraphicFramePr>
          <p:cNvPr id="2054" name="Google Shape;2054;p260"/>
          <p:cNvGraphicFramePr/>
          <p:nvPr>
            <p:extLst>
              <p:ext uri="{D42A27DB-BD31-4B8C-83A1-F6EECF244321}">
                <p14:modId xmlns:p14="http://schemas.microsoft.com/office/powerpoint/2010/main" val="4048522900"/>
              </p:ext>
            </p:extLst>
          </p:nvPr>
        </p:nvGraphicFramePr>
        <p:xfrm>
          <a:off x="3106200" y="4089459"/>
          <a:ext cx="5788550" cy="1142970"/>
        </p:xfrm>
        <a:graphic>
          <a:graphicData uri="http://schemas.openxmlformats.org/drawingml/2006/table">
            <a:tbl>
              <a:tblPr>
                <a:noFill/>
                <a:tableStyleId>{45470F37-8B12-47F0-81BC-2B07CDDA16E9}</a:tableStyleId>
              </a:tblPr>
              <a:tblGrid>
                <a:gridCol w="5788550">
                  <a:extLst>
                    <a:ext uri="{9D8B030D-6E8A-4147-A177-3AD203B41FA5}">
                      <a16:colId xmlns:a16="http://schemas.microsoft.com/office/drawing/2014/main" val="20000"/>
                    </a:ext>
                  </a:extLst>
                </a:gridCol>
              </a:tblGrid>
              <a:tr h="126488">
                <a:tc>
                  <a:txBody>
                    <a:bodyPr/>
                    <a:lstStyle/>
                    <a:p>
                      <a:pPr marL="0" lvl="0" indent="0" algn="l" rtl="0">
                        <a:spcBef>
                          <a:spcPts val="0"/>
                        </a:spcBef>
                        <a:spcAft>
                          <a:spcPts val="0"/>
                        </a:spcAft>
                        <a:buNone/>
                      </a:pPr>
                      <a:r>
                        <a:rPr lang="en" sz="900">
                          <a:solidFill>
                            <a:srgbClr val="FFFFFF"/>
                          </a:solidFill>
                          <a:latin typeface="Roboto"/>
                          <a:ea typeface="Roboto"/>
                          <a:cs typeface="Roboto"/>
                          <a:sym typeface="Roboto"/>
                        </a:rPr>
                        <a:t>Supporting Tools</a:t>
                      </a:r>
                      <a:endParaRPr sz="900">
                        <a:solidFill>
                          <a:srgbClr val="FFFFFF"/>
                        </a:solidFill>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27553">
                <a:tc>
                  <a:txBody>
                    <a:bodyPr/>
                    <a:lstStyle/>
                    <a:p>
                      <a:pPr marL="285750" lvl="0" indent="-228600" algn="l" rtl="0">
                        <a:spcBef>
                          <a:spcPts val="0"/>
                        </a:spcBef>
                        <a:spcAft>
                          <a:spcPts val="0"/>
                        </a:spcAft>
                        <a:buSzPts val="900"/>
                        <a:buFont typeface="Roboto"/>
                        <a:buChar char="●"/>
                      </a:pPr>
                      <a:r>
                        <a:rPr lang="en" sz="1000" u="sng" dirty="0">
                          <a:solidFill>
                            <a:schemeClr val="hlink"/>
                          </a:solidFill>
                          <a:latin typeface="Roboto"/>
                          <a:ea typeface="Roboto"/>
                          <a:cs typeface="Roboto"/>
                          <a:sym typeface="Roboto"/>
                          <a:hlinkClick r:id="rId4"/>
                        </a:rPr>
                        <a:t>Change Vision Statement Worksheet/Template</a:t>
                      </a:r>
                      <a:r>
                        <a:rPr lang="en" sz="1000" dirty="0">
                          <a:latin typeface="Roboto"/>
                          <a:ea typeface="Roboto"/>
                          <a:cs typeface="Roboto"/>
                          <a:sym typeface="Roboto"/>
                        </a:rPr>
                        <a:t> </a:t>
                      </a:r>
                      <a:endParaRPr sz="1000" dirty="0">
                        <a:solidFill>
                          <a:srgbClr val="FF0000"/>
                        </a:solidFill>
                        <a:latin typeface="Roboto"/>
                        <a:ea typeface="Roboto"/>
                        <a:cs typeface="Roboto"/>
                        <a:sym typeface="Roboto"/>
                      </a:endParaRPr>
                    </a:p>
                    <a:p>
                      <a:pPr marL="285750" lvl="0" indent="-228600" algn="l" rtl="0">
                        <a:spcBef>
                          <a:spcPts val="600"/>
                        </a:spcBef>
                        <a:spcAft>
                          <a:spcPts val="0"/>
                        </a:spcAft>
                        <a:buSzPts val="900"/>
                        <a:buFont typeface="Roboto"/>
                        <a:buChar char="●"/>
                      </a:pPr>
                      <a:r>
                        <a:rPr lang="en" sz="1000" u="sng" dirty="0">
                          <a:solidFill>
                            <a:schemeClr val="hlink"/>
                          </a:solidFill>
                          <a:latin typeface="Roboto"/>
                          <a:ea typeface="Roboto"/>
                          <a:cs typeface="Roboto"/>
                          <a:sym typeface="Roboto"/>
                          <a:hlinkClick r:id="rId5"/>
                        </a:rPr>
                        <a:t>How to Create a Powerful Vision for Change</a:t>
                      </a:r>
                      <a:r>
                        <a:rPr lang="en" sz="1000" dirty="0">
                          <a:latin typeface="Roboto"/>
                          <a:ea typeface="Roboto"/>
                          <a:cs typeface="Roboto"/>
                          <a:sym typeface="Roboto"/>
                        </a:rPr>
                        <a:t> (Forbes)</a:t>
                      </a:r>
                      <a:endParaRPr sz="1000" dirty="0">
                        <a:latin typeface="Roboto"/>
                        <a:ea typeface="Roboto"/>
                        <a:cs typeface="Roboto"/>
                        <a:sym typeface="Roboto"/>
                      </a:endParaRPr>
                    </a:p>
                    <a:p>
                      <a:pPr marL="285750" lvl="0" indent="-228600" algn="l" rtl="0">
                        <a:spcBef>
                          <a:spcPts val="600"/>
                        </a:spcBef>
                        <a:spcAft>
                          <a:spcPts val="0"/>
                        </a:spcAft>
                        <a:buSzPts val="900"/>
                        <a:buFont typeface="Roboto"/>
                        <a:buChar char="●"/>
                      </a:pPr>
                      <a:r>
                        <a:rPr lang="en" sz="1000" u="sng" dirty="0">
                          <a:solidFill>
                            <a:schemeClr val="hlink"/>
                          </a:solidFill>
                          <a:latin typeface="Roboto"/>
                          <a:ea typeface="Roboto"/>
                          <a:cs typeface="Roboto"/>
                          <a:sym typeface="Roboto"/>
                          <a:hlinkClick r:id="rId6"/>
                        </a:rPr>
                        <a:t>How great leaders inspire action - Simon Sinek, Start with WHY</a:t>
                      </a:r>
                      <a:endParaRPr sz="1000" dirty="0">
                        <a:latin typeface="Roboto"/>
                        <a:ea typeface="Roboto"/>
                        <a:cs typeface="Roboto"/>
                        <a:sym typeface="Roboto"/>
                      </a:endParaRPr>
                    </a:p>
                    <a:p>
                      <a:pPr marL="0" lvl="0" indent="0" algn="l" rtl="0">
                        <a:spcBef>
                          <a:spcPts val="600"/>
                        </a:spcBef>
                        <a:spcAft>
                          <a:spcPts val="600"/>
                        </a:spcAft>
                        <a:buNone/>
                      </a:pPr>
                      <a:endParaRPr sz="9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055" name="Google Shape;2055;p260"/>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Define the Change Vision &amp; Objectives</a:t>
            </a:r>
            <a:endParaRPr sz="1400" dirty="0">
              <a:latin typeface="Roboto"/>
              <a:ea typeface="Roboto"/>
              <a:cs typeface="Roboto"/>
              <a:sym typeface="Roboto"/>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9"/>
        <p:cNvGrpSpPr/>
        <p:nvPr/>
      </p:nvGrpSpPr>
      <p:grpSpPr>
        <a:xfrm>
          <a:off x="0" y="0"/>
          <a:ext cx="0" cy="0"/>
          <a:chOff x="0" y="0"/>
          <a:chExt cx="0" cy="0"/>
        </a:xfrm>
      </p:grpSpPr>
      <p:sp>
        <p:nvSpPr>
          <p:cNvPr id="2060" name="Google Shape;2060;p26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61" name="Google Shape;2061;p261"/>
          <p:cNvGraphicFramePr/>
          <p:nvPr/>
        </p:nvGraphicFramePr>
        <p:xfrm>
          <a:off x="192731" y="1367798"/>
          <a:ext cx="2762475" cy="357149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4770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DEFINITION</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the lever is</a:t>
                      </a:r>
                      <a:endParaRPr sz="80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Formal leaders and informal opinion leaders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1250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actions of these people influence the organization's vision, strategy, priorities, opinions, and decisions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Social Motivation</a:t>
                      </a: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en" sz="800">
                          <a:solidFill>
                            <a:srgbClr val="434343"/>
                          </a:solidFill>
                          <a:latin typeface="Roboto"/>
                          <a:ea typeface="Roboto"/>
                          <a:cs typeface="Roboto"/>
                          <a:sym typeface="Roboto"/>
                        </a:rPr>
                        <a:t>        Social Ability</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for your organization</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Do formal and informal leaders encourage, model, and support the desired change?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62" name="Google Shape;2062;p261"/>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63" name="Google Shape;2063;p261"/>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64" name="Google Shape;2064;p261"/>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65" name="Google Shape;2065;p261"/>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Leadership</a:t>
            </a:r>
            <a:endParaRPr sz="2400" i="0" u="none" strike="noStrike" cap="none">
              <a:solidFill>
                <a:srgbClr val="434343"/>
              </a:solidFill>
              <a:latin typeface="Roboto"/>
              <a:ea typeface="Roboto"/>
              <a:cs typeface="Roboto"/>
              <a:sym typeface="Roboto"/>
            </a:endParaRPr>
          </a:p>
        </p:txBody>
      </p:sp>
      <p:grpSp>
        <p:nvGrpSpPr>
          <p:cNvPr id="2066" name="Google Shape;2066;p261"/>
          <p:cNvGrpSpPr/>
          <p:nvPr/>
        </p:nvGrpSpPr>
        <p:grpSpPr>
          <a:xfrm>
            <a:off x="1582881" y="3313315"/>
            <a:ext cx="134093" cy="169556"/>
            <a:chOff x="9983846" y="5539482"/>
            <a:chExt cx="521761" cy="659493"/>
          </a:xfrm>
        </p:grpSpPr>
        <p:sp>
          <p:nvSpPr>
            <p:cNvPr id="2067" name="Google Shape;2067;p26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68" name="Google Shape;2068;p26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69" name="Google Shape;2069;p26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70" name="Google Shape;2070;p26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71" name="Google Shape;2071;p261"/>
          <p:cNvSpPr/>
          <p:nvPr/>
        </p:nvSpPr>
        <p:spPr>
          <a:xfrm>
            <a:off x="1589338" y="311957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72" name="Google Shape;2072;p261"/>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Build a Leadership Engagement Strategy</a:t>
            </a:r>
            <a:endParaRPr sz="1400" dirty="0">
              <a:latin typeface="Roboto"/>
              <a:ea typeface="Roboto"/>
              <a:cs typeface="Roboto"/>
              <a:sym typeface="Roboto"/>
            </a:endParaRPr>
          </a:p>
        </p:txBody>
      </p:sp>
      <p:sp>
        <p:nvSpPr>
          <p:cNvPr id="2073" name="Google Shape;2073;p261"/>
          <p:cNvSpPr txBox="1">
            <a:spLocks noGrp="1"/>
          </p:cNvSpPr>
          <p:nvPr>
            <p:ph type="title"/>
          </p:nvPr>
        </p:nvSpPr>
        <p:spPr>
          <a:xfrm>
            <a:off x="3106200" y="1367800"/>
            <a:ext cx="2818500" cy="2413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latin typeface="Roboto"/>
                <a:ea typeface="Roboto"/>
                <a:cs typeface="Roboto"/>
                <a:sym typeface="Roboto"/>
              </a:rPr>
              <a:t>Description</a:t>
            </a:r>
            <a:endParaRPr sz="1200" b="1" dirty="0">
              <a:latin typeface="Roboto"/>
              <a:ea typeface="Roboto"/>
              <a:cs typeface="Roboto"/>
              <a:sym typeface="Roboto"/>
            </a:endParaRPr>
          </a:p>
          <a:p>
            <a:pPr marL="0" lvl="0" indent="0" algn="l" rtl="0">
              <a:spcBef>
                <a:spcPts val="500"/>
              </a:spcBef>
              <a:spcAft>
                <a:spcPts val="0"/>
              </a:spcAft>
              <a:buNone/>
            </a:pPr>
            <a:r>
              <a:rPr lang="en" sz="1000" dirty="0">
                <a:latin typeface="Roboto"/>
                <a:ea typeface="Roboto"/>
                <a:cs typeface="Roboto"/>
                <a:sym typeface="Roboto"/>
              </a:rPr>
              <a:t>Enlist the support of leaders to help champion and amplify the change vision. Transformation efforts have shown to be 5x more likely to be successful when senior leaders model desired behavior changes.* </a:t>
            </a:r>
            <a:endParaRPr sz="1000" dirty="0">
              <a:latin typeface="Roboto"/>
              <a:ea typeface="Roboto"/>
              <a:cs typeface="Roboto"/>
              <a:sym typeface="Roboto"/>
            </a:endParaRPr>
          </a:p>
          <a:p>
            <a:pPr marL="0" lvl="0" indent="0" algn="l" rtl="0">
              <a:spcBef>
                <a:spcPts val="1800"/>
              </a:spcBef>
              <a:spcAft>
                <a:spcPts val="0"/>
              </a:spcAft>
              <a:buNone/>
            </a:pPr>
            <a:r>
              <a:rPr lang="en" sz="1200" b="1" dirty="0">
                <a:latin typeface="Roboto"/>
                <a:ea typeface="Roboto"/>
                <a:cs typeface="Roboto"/>
                <a:sym typeface="Roboto"/>
              </a:rPr>
              <a:t>Targeted Outcomes</a:t>
            </a:r>
            <a:endParaRPr sz="1200" b="1" dirty="0">
              <a:latin typeface="Roboto"/>
              <a:ea typeface="Roboto"/>
              <a:cs typeface="Roboto"/>
              <a:sym typeface="Roboto"/>
            </a:endParaRPr>
          </a:p>
          <a:p>
            <a:pPr marL="342900" lvl="0" indent="-228600" algn="l" rtl="0">
              <a:spcBef>
                <a:spcPts val="1800"/>
              </a:spcBef>
              <a:spcAft>
                <a:spcPts val="0"/>
              </a:spcAft>
              <a:buSzPts val="1000"/>
              <a:buFont typeface="Roboto"/>
              <a:buChar char="●"/>
            </a:pPr>
            <a:r>
              <a:rPr lang="en" sz="1000" dirty="0">
                <a:latin typeface="Roboto"/>
                <a:ea typeface="Roboto"/>
                <a:cs typeface="Roboto"/>
                <a:sym typeface="Roboto"/>
              </a:rPr>
              <a:t>Active leader engagement throughout the change effort</a:t>
            </a:r>
            <a:endParaRPr sz="1000" dirty="0">
              <a:latin typeface="Roboto"/>
              <a:ea typeface="Roboto"/>
              <a:cs typeface="Roboto"/>
              <a:sym typeface="Roboto"/>
            </a:endParaRPr>
          </a:p>
          <a:p>
            <a:pPr marL="342900" lvl="0" indent="-228600" algn="l" rtl="0">
              <a:spcBef>
                <a:spcPts val="200"/>
              </a:spcBef>
              <a:spcAft>
                <a:spcPts val="0"/>
              </a:spcAft>
              <a:buSzPts val="1000"/>
              <a:buFont typeface="Roboto"/>
              <a:buChar char="●"/>
            </a:pPr>
            <a:r>
              <a:rPr lang="en" sz="1000" dirty="0">
                <a:latin typeface="Roboto"/>
                <a:ea typeface="Roboto"/>
                <a:cs typeface="Roboto"/>
                <a:sym typeface="Roboto"/>
              </a:rPr>
              <a:t>↓ change resistance</a:t>
            </a:r>
            <a:endParaRPr sz="1000" dirty="0">
              <a:latin typeface="Roboto"/>
              <a:ea typeface="Roboto"/>
              <a:cs typeface="Roboto"/>
              <a:sym typeface="Roboto"/>
            </a:endParaRPr>
          </a:p>
          <a:p>
            <a:pPr marL="342900" lvl="0" indent="-228600" algn="l" rtl="0">
              <a:spcBef>
                <a:spcPts val="200"/>
              </a:spcBef>
              <a:spcAft>
                <a:spcPts val="200"/>
              </a:spcAft>
              <a:buSzPts val="1000"/>
              <a:buFont typeface="Roboto"/>
              <a:buChar char="●"/>
            </a:pPr>
            <a:r>
              <a:rPr lang="en" sz="1000" dirty="0">
                <a:latin typeface="Roboto"/>
                <a:ea typeface="Roboto"/>
                <a:cs typeface="Roboto"/>
                <a:sym typeface="Roboto"/>
              </a:rPr>
              <a:t>↑ rate of adoption of new behaviors </a:t>
            </a:r>
            <a:endParaRPr sz="1000" dirty="0">
              <a:latin typeface="Roboto"/>
              <a:ea typeface="Roboto"/>
              <a:cs typeface="Roboto"/>
              <a:sym typeface="Roboto"/>
            </a:endParaRPr>
          </a:p>
        </p:txBody>
      </p:sp>
      <p:sp>
        <p:nvSpPr>
          <p:cNvPr id="2074" name="Google Shape;2074;p261"/>
          <p:cNvSpPr txBox="1">
            <a:spLocks noGrp="1"/>
          </p:cNvSpPr>
          <p:nvPr>
            <p:ph type="title"/>
          </p:nvPr>
        </p:nvSpPr>
        <p:spPr>
          <a:xfrm>
            <a:off x="5977500" y="1367800"/>
            <a:ext cx="3060000" cy="27216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en" sz="1200" b="1">
                <a:latin typeface="Roboto"/>
                <a:ea typeface="Roboto"/>
                <a:cs typeface="Roboto"/>
                <a:sym typeface="Roboto"/>
              </a:rPr>
              <a:t>How to Execute</a:t>
            </a:r>
            <a:endParaRPr sz="1200" b="1">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a:latin typeface="Roboto"/>
                <a:ea typeface="Roboto"/>
                <a:cs typeface="Roboto"/>
                <a:sym typeface="Roboto"/>
              </a:rPr>
              <a:t>Identify:</a:t>
            </a:r>
            <a:r>
              <a:rPr lang="en" sz="1000">
                <a:latin typeface="Roboto"/>
                <a:ea typeface="Roboto"/>
                <a:cs typeface="Roboto"/>
                <a:sym typeface="Roboto"/>
              </a:rPr>
              <a:t> Identify the leaders (both executive and mid-level management) whose support and participation is critical for success </a:t>
            </a:r>
            <a:endParaRPr sz="100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a:latin typeface="Roboto"/>
                <a:ea typeface="Roboto"/>
                <a:cs typeface="Roboto"/>
                <a:sym typeface="Roboto"/>
              </a:rPr>
              <a:t>Enable:</a:t>
            </a:r>
            <a:r>
              <a:rPr lang="en" sz="1000">
                <a:latin typeface="Roboto"/>
                <a:ea typeface="Roboto"/>
                <a:cs typeface="Roboto"/>
                <a:sym typeface="Roboto"/>
              </a:rPr>
              <a:t> Equip leaders with the tools and understanding to be able to clearly and authentically communicate the change vision. A set of suggested talking points and/or slides can go a long way here!</a:t>
            </a:r>
            <a:endParaRPr sz="1000">
              <a:latin typeface="Roboto"/>
              <a:ea typeface="Roboto"/>
              <a:cs typeface="Roboto"/>
              <a:sym typeface="Roboto"/>
            </a:endParaRPr>
          </a:p>
          <a:p>
            <a:pPr marL="254000" lvl="0" indent="-190500" algn="l" rtl="0">
              <a:lnSpc>
                <a:spcPct val="100000"/>
              </a:lnSpc>
              <a:spcBef>
                <a:spcPts val="500"/>
              </a:spcBef>
              <a:spcAft>
                <a:spcPts val="1800"/>
              </a:spcAft>
              <a:buSzPts val="1000"/>
              <a:buChar char="●"/>
            </a:pPr>
            <a:r>
              <a:rPr lang="en" sz="1000" b="1">
                <a:latin typeface="Roboto"/>
                <a:ea typeface="Roboto"/>
                <a:cs typeface="Roboto"/>
                <a:sym typeface="Roboto"/>
              </a:rPr>
              <a:t>Enlist Support:</a:t>
            </a:r>
            <a:r>
              <a:rPr lang="en" sz="1000">
                <a:latin typeface="Roboto"/>
                <a:ea typeface="Roboto"/>
                <a:cs typeface="Roboto"/>
                <a:sym typeface="Roboto"/>
              </a:rPr>
              <a:t> Ask for leaders to visibly show their support. Symbolic leadership can take many forms--from including the change initiative as a topic during existing team meetings, to participating in a leadership video series, or even demoing how they use it in their work!</a:t>
            </a:r>
            <a:endParaRPr sz="1000">
              <a:latin typeface="Roboto"/>
              <a:ea typeface="Roboto"/>
              <a:cs typeface="Roboto"/>
              <a:sym typeface="Roboto"/>
            </a:endParaRPr>
          </a:p>
        </p:txBody>
      </p:sp>
      <p:graphicFrame>
        <p:nvGraphicFramePr>
          <p:cNvPr id="2075" name="Google Shape;2075;p261"/>
          <p:cNvGraphicFramePr/>
          <p:nvPr>
            <p:extLst>
              <p:ext uri="{D42A27DB-BD31-4B8C-83A1-F6EECF244321}">
                <p14:modId xmlns:p14="http://schemas.microsoft.com/office/powerpoint/2010/main" val="3749164317"/>
              </p:ext>
            </p:extLst>
          </p:nvPr>
        </p:nvGraphicFramePr>
        <p:xfrm>
          <a:off x="3106200" y="4089459"/>
          <a:ext cx="5778850" cy="1017150"/>
        </p:xfrm>
        <a:graphic>
          <a:graphicData uri="http://schemas.openxmlformats.org/drawingml/2006/table">
            <a:tbl>
              <a:tblPr>
                <a:noFill/>
                <a:tableStyleId>{45470F37-8B12-47F0-81BC-2B07CDDA16E9}</a:tableStyleId>
              </a:tblPr>
              <a:tblGrid>
                <a:gridCol w="5778850">
                  <a:extLst>
                    <a:ext uri="{9D8B030D-6E8A-4147-A177-3AD203B41FA5}">
                      <a16:colId xmlns:a16="http://schemas.microsoft.com/office/drawing/2014/main" val="20000"/>
                    </a:ext>
                  </a:extLst>
                </a:gridCol>
              </a:tblGrid>
              <a:tr h="212925">
                <a:tc>
                  <a:txBody>
                    <a:bodyPr/>
                    <a:lstStyle/>
                    <a:p>
                      <a:pPr marL="0" lvl="0" indent="0" algn="l" rtl="0">
                        <a:spcBef>
                          <a:spcPts val="0"/>
                        </a:spcBef>
                        <a:spcAft>
                          <a:spcPts val="0"/>
                        </a:spcAft>
                        <a:buNone/>
                      </a:pPr>
                      <a:r>
                        <a:rPr lang="en" sz="1200">
                          <a:solidFill>
                            <a:srgbClr val="FFFFFF"/>
                          </a:solidFill>
                          <a:latin typeface="Roboto"/>
                          <a:ea typeface="Roboto"/>
                          <a:cs typeface="Roboto"/>
                          <a:sym typeface="Roboto"/>
                        </a:rPr>
                        <a:t>Supporting Tools</a:t>
                      </a:r>
                      <a:endParaRPr sz="1200">
                        <a:solidFill>
                          <a:srgbClr val="FFFFFF"/>
                        </a:solidFill>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4225">
                <a:tc>
                  <a:txBody>
                    <a:bodyPr/>
                    <a:lstStyle/>
                    <a:p>
                      <a:pPr marL="285750" lvl="0" indent="-234950" algn="l" rtl="0">
                        <a:spcBef>
                          <a:spcPts val="0"/>
                        </a:spcBef>
                        <a:spcAft>
                          <a:spcPts val="0"/>
                        </a:spcAft>
                        <a:buSzPts val="1000"/>
                        <a:buFont typeface="Roboto"/>
                        <a:buChar char="●"/>
                      </a:pPr>
                      <a:r>
                        <a:rPr lang="en" sz="1000" u="sng" dirty="0">
                          <a:solidFill>
                            <a:schemeClr val="hlink"/>
                          </a:solidFill>
                          <a:latin typeface="Roboto"/>
                          <a:ea typeface="Roboto"/>
                          <a:cs typeface="Roboto"/>
                          <a:sym typeface="Roboto"/>
                          <a:hlinkClick r:id="rId4"/>
                        </a:rPr>
                        <a:t>Sample Leadership Engagement Strategies</a:t>
                      </a:r>
                      <a:r>
                        <a:rPr lang="en" sz="1000" dirty="0">
                          <a:latin typeface="Roboto"/>
                          <a:ea typeface="Roboto"/>
                          <a:cs typeface="Roboto"/>
                          <a:sym typeface="Roboto"/>
                        </a:rPr>
                        <a:t> </a:t>
                      </a:r>
                      <a:endParaRPr sz="1000" dirty="0">
                        <a:solidFill>
                          <a:srgbClr val="FF0000"/>
                        </a:solidFill>
                        <a:latin typeface="Roboto"/>
                        <a:ea typeface="Roboto"/>
                        <a:cs typeface="Roboto"/>
                        <a:sym typeface="Roboto"/>
                      </a:endParaRPr>
                    </a:p>
                    <a:p>
                      <a:pPr marL="285750" lvl="0" indent="-234950" algn="l" rtl="0">
                        <a:spcBef>
                          <a:spcPts val="600"/>
                        </a:spcBef>
                        <a:spcAft>
                          <a:spcPts val="0"/>
                        </a:spcAft>
                        <a:buSzPts val="1000"/>
                        <a:buFont typeface="Roboto"/>
                        <a:buChar char="●"/>
                      </a:pPr>
                      <a:r>
                        <a:rPr lang="en" sz="1000" u="sng" dirty="0">
                          <a:solidFill>
                            <a:schemeClr val="hlink"/>
                          </a:solidFill>
                          <a:latin typeface="Roboto"/>
                          <a:ea typeface="Roboto"/>
                          <a:cs typeface="Roboto"/>
                          <a:sym typeface="Roboto"/>
                          <a:hlinkClick r:id="rId4"/>
                        </a:rPr>
                        <a:t>Stakeholder Engagement &amp; Communication Plan Template</a:t>
                      </a:r>
                      <a:r>
                        <a:rPr lang="en" sz="1000" dirty="0">
                          <a:latin typeface="Roboto"/>
                          <a:ea typeface="Roboto"/>
                          <a:cs typeface="Roboto"/>
                          <a:sym typeface="Roboto"/>
                        </a:rPr>
                        <a:t> </a:t>
                      </a:r>
                      <a:endParaRPr sz="1000" strike="sngStrike" dirty="0">
                        <a:latin typeface="Roboto"/>
                        <a:ea typeface="Roboto"/>
                        <a:cs typeface="Roboto"/>
                        <a:sym typeface="Roboto"/>
                      </a:endParaRPr>
                    </a:p>
                    <a:p>
                      <a:pPr marL="285750" lvl="0" indent="-234950" algn="l" rtl="0">
                        <a:spcBef>
                          <a:spcPts val="600"/>
                        </a:spcBef>
                        <a:spcAft>
                          <a:spcPts val="600"/>
                        </a:spcAft>
                        <a:buSzPts val="1000"/>
                        <a:buFont typeface="Roboto"/>
                        <a:buChar char="●"/>
                      </a:pPr>
                      <a:r>
                        <a:rPr lang="en" sz="1000" u="sng" dirty="0">
                          <a:solidFill>
                            <a:schemeClr val="hlink"/>
                          </a:solidFill>
                          <a:latin typeface="Roboto"/>
                          <a:ea typeface="Roboto"/>
                          <a:cs typeface="Roboto"/>
                          <a:sym typeface="Roboto"/>
                          <a:hlinkClick r:id="rId5"/>
                        </a:rPr>
                        <a:t>*Don’t Just Tell Employees Organizational Changes are Coming - Explain Why</a:t>
                      </a:r>
                      <a:r>
                        <a:rPr lang="en" sz="1000" dirty="0">
                          <a:latin typeface="Roboto"/>
                          <a:ea typeface="Roboto"/>
                          <a:cs typeface="Roboto"/>
                          <a:sym typeface="Roboto"/>
                        </a:rPr>
                        <a:t> (</a:t>
                      </a:r>
                      <a:r>
                        <a:rPr lang="en" sz="1000" i="1" dirty="0">
                          <a:latin typeface="Roboto"/>
                          <a:ea typeface="Roboto"/>
                          <a:cs typeface="Roboto"/>
                          <a:sym typeface="Roboto"/>
                        </a:rPr>
                        <a:t>HBR</a:t>
                      </a:r>
                      <a:r>
                        <a:rPr lang="en" sz="1000" dirty="0">
                          <a:latin typeface="Roboto"/>
                          <a:ea typeface="Roboto"/>
                          <a:cs typeface="Roboto"/>
                          <a:sym typeface="Roboto"/>
                        </a:rPr>
                        <a:t>)</a:t>
                      </a:r>
                      <a:endParaRPr sz="10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79"/>
        <p:cNvGrpSpPr/>
        <p:nvPr/>
      </p:nvGrpSpPr>
      <p:grpSpPr>
        <a:xfrm>
          <a:off x="0" y="0"/>
          <a:ext cx="0" cy="0"/>
          <a:chOff x="0" y="0"/>
          <a:chExt cx="0" cy="0"/>
        </a:xfrm>
      </p:grpSpPr>
      <p:sp>
        <p:nvSpPr>
          <p:cNvPr id="2080" name="Google Shape;2080;p262"/>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81" name="Google Shape;2081;p262"/>
          <p:cNvGraphicFramePr/>
          <p:nvPr/>
        </p:nvGraphicFramePr>
        <p:xfrm>
          <a:off x="192731" y="1367798"/>
          <a:ext cx="2762475" cy="357464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DEFINITION</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the lever is</a:t>
                      </a:r>
                      <a:endParaRPr sz="80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organization's “system of people,” which includes customers, employees, partners, vendors and communities.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Relationships within and between these groups influence how people think, act, and get work done across the organization.</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Social Motivation</a:t>
                      </a: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en" sz="800">
                          <a:solidFill>
                            <a:srgbClr val="434343"/>
                          </a:solidFill>
                          <a:latin typeface="Roboto"/>
                          <a:ea typeface="Roboto"/>
                          <a:cs typeface="Roboto"/>
                          <a:sym typeface="Roboto"/>
                        </a:rPr>
                        <a:t>        Social Ability</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for your organization</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Are customers, employees, partners, vendors, and communities organized and connected in a way that fosters successful change?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82" name="Google Shape;2082;p262"/>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83" name="Google Shape;2083;p262"/>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84" name="Google Shape;2084;p262"/>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85" name="Google Shape;2085;p262"/>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Ecosystem</a:t>
            </a:r>
            <a:endParaRPr sz="2400" i="0" u="none" strike="noStrike" cap="none">
              <a:solidFill>
                <a:srgbClr val="434343"/>
              </a:solidFill>
              <a:latin typeface="Roboto"/>
              <a:ea typeface="Roboto"/>
              <a:cs typeface="Roboto"/>
              <a:sym typeface="Roboto"/>
            </a:endParaRPr>
          </a:p>
        </p:txBody>
      </p:sp>
      <p:grpSp>
        <p:nvGrpSpPr>
          <p:cNvPr id="2086" name="Google Shape;2086;p262"/>
          <p:cNvGrpSpPr/>
          <p:nvPr/>
        </p:nvGrpSpPr>
        <p:grpSpPr>
          <a:xfrm>
            <a:off x="1582881" y="3377191"/>
            <a:ext cx="134093" cy="169556"/>
            <a:chOff x="9983846" y="5539482"/>
            <a:chExt cx="521761" cy="659493"/>
          </a:xfrm>
        </p:grpSpPr>
        <p:sp>
          <p:nvSpPr>
            <p:cNvPr id="2087" name="Google Shape;2087;p262"/>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88" name="Google Shape;2088;p262"/>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89" name="Google Shape;2089;p262"/>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90" name="Google Shape;2090;p262"/>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91" name="Google Shape;2091;p262"/>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92" name="Google Shape;2092;p262"/>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Conduct a Change Impact &amp; Barrier Assessment</a:t>
            </a:r>
            <a:endParaRPr sz="1400" dirty="0">
              <a:latin typeface="Roboto"/>
              <a:ea typeface="Roboto"/>
              <a:cs typeface="Roboto"/>
              <a:sym typeface="Roboto"/>
            </a:endParaRPr>
          </a:p>
        </p:txBody>
      </p:sp>
      <p:sp>
        <p:nvSpPr>
          <p:cNvPr id="2093" name="Google Shape;2093;p262"/>
          <p:cNvSpPr txBox="1">
            <a:spLocks noGrp="1"/>
          </p:cNvSpPr>
          <p:nvPr>
            <p:ph type="title"/>
          </p:nvPr>
        </p:nvSpPr>
        <p:spPr>
          <a:xfrm>
            <a:off x="3157250" y="11185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a:latin typeface="Roboto"/>
                <a:ea typeface="Roboto"/>
                <a:cs typeface="Roboto"/>
                <a:sym typeface="Roboto"/>
              </a:rPr>
              <a:t>Description</a:t>
            </a:r>
            <a:endParaRPr sz="1200" b="1">
              <a:latin typeface="Roboto"/>
              <a:ea typeface="Roboto"/>
              <a:cs typeface="Roboto"/>
              <a:sym typeface="Roboto"/>
            </a:endParaRPr>
          </a:p>
          <a:p>
            <a:pPr marL="0" lvl="0" indent="0" algn="l" rtl="0">
              <a:lnSpc>
                <a:spcPct val="115000"/>
              </a:lnSpc>
              <a:spcBef>
                <a:spcPts val="500"/>
              </a:spcBef>
              <a:spcAft>
                <a:spcPts val="0"/>
              </a:spcAft>
              <a:buNone/>
            </a:pPr>
            <a:r>
              <a:rPr lang="en" sz="1000">
                <a:latin typeface="Roboto"/>
                <a:ea typeface="Roboto"/>
                <a:cs typeface="Roboto"/>
                <a:sym typeface="Roboto"/>
              </a:rPr>
              <a:t>The change impact assessment is focused on identifying key areas of impact, determining the relative degree of those impacts, and developing targeted change management interventions to proactively address and prepare the organization to successfully adopt the new technology or way of working.</a:t>
            </a:r>
            <a:endParaRPr sz="1000">
              <a:latin typeface="Roboto"/>
              <a:ea typeface="Roboto"/>
              <a:cs typeface="Roboto"/>
              <a:sym typeface="Roboto"/>
            </a:endParaRPr>
          </a:p>
          <a:p>
            <a:pPr marL="0" lvl="0" indent="0" algn="l" rtl="0">
              <a:spcBef>
                <a:spcPts val="600"/>
              </a:spcBef>
              <a:spcAft>
                <a:spcPts val="0"/>
              </a:spcAft>
              <a:buNone/>
            </a:pPr>
            <a:r>
              <a:rPr lang="en" sz="1200" b="1">
                <a:latin typeface="Roboto"/>
                <a:ea typeface="Roboto"/>
                <a:cs typeface="Roboto"/>
                <a:sym typeface="Roboto"/>
              </a:rPr>
              <a:t>Targeted Outcomes</a:t>
            </a:r>
            <a:endParaRPr sz="1200" b="1">
              <a:latin typeface="Roboto"/>
              <a:ea typeface="Roboto"/>
              <a:cs typeface="Roboto"/>
              <a:sym typeface="Roboto"/>
            </a:endParaRPr>
          </a:p>
          <a:p>
            <a:pPr marL="457200" lvl="0" indent="-292100" algn="l" rtl="0">
              <a:spcBef>
                <a:spcPts val="1000"/>
              </a:spcBef>
              <a:spcAft>
                <a:spcPts val="0"/>
              </a:spcAft>
              <a:buSzPts val="1000"/>
              <a:buFont typeface="Roboto"/>
              <a:buChar char="●"/>
            </a:pPr>
            <a:r>
              <a:rPr lang="en" sz="1000">
                <a:latin typeface="Roboto"/>
                <a:ea typeface="Roboto"/>
                <a:cs typeface="Roboto"/>
                <a:sym typeface="Roboto"/>
              </a:rPr>
              <a:t>Development of mitigation strategies that proactively address identified areas of impact</a:t>
            </a:r>
            <a:endParaRPr sz="1000">
              <a:latin typeface="Roboto"/>
              <a:ea typeface="Roboto"/>
              <a:cs typeface="Roboto"/>
              <a:sym typeface="Roboto"/>
            </a:endParaRPr>
          </a:p>
          <a:p>
            <a:pPr marL="457200" lvl="0" indent="-292100" algn="l" rtl="0">
              <a:spcBef>
                <a:spcPts val="1000"/>
              </a:spcBef>
              <a:spcAft>
                <a:spcPts val="0"/>
              </a:spcAft>
              <a:buSzPts val="1000"/>
              <a:buFont typeface="Roboto"/>
              <a:buChar char="●"/>
            </a:pPr>
            <a:r>
              <a:rPr lang="en" sz="1000">
                <a:latin typeface="Roboto"/>
                <a:ea typeface="Roboto"/>
                <a:cs typeface="Roboto"/>
                <a:sym typeface="Roboto"/>
              </a:rPr>
              <a:t>↑ understanding of the change</a:t>
            </a:r>
            <a:endParaRPr sz="1000">
              <a:latin typeface="Roboto"/>
              <a:ea typeface="Roboto"/>
              <a:cs typeface="Roboto"/>
              <a:sym typeface="Roboto"/>
            </a:endParaRPr>
          </a:p>
          <a:p>
            <a:pPr marL="0" lvl="0" indent="0" algn="l" rtl="0">
              <a:spcBef>
                <a:spcPts val="1000"/>
              </a:spcBef>
              <a:spcAft>
                <a:spcPts val="0"/>
              </a:spcAft>
              <a:buNone/>
            </a:pPr>
            <a:endParaRPr sz="1000">
              <a:solidFill>
                <a:srgbClr val="4D4D4D"/>
              </a:solidFill>
              <a:latin typeface="Roboto"/>
              <a:ea typeface="Roboto"/>
              <a:cs typeface="Roboto"/>
              <a:sym typeface="Roboto"/>
            </a:endParaRPr>
          </a:p>
          <a:p>
            <a:pPr marL="0" lvl="0" indent="0" algn="l" rtl="0">
              <a:spcBef>
                <a:spcPts val="1000"/>
              </a:spcBef>
              <a:spcAft>
                <a:spcPts val="0"/>
              </a:spcAft>
              <a:buNone/>
            </a:pPr>
            <a:endParaRPr sz="1000">
              <a:latin typeface="Roboto"/>
              <a:ea typeface="Roboto"/>
              <a:cs typeface="Roboto"/>
              <a:sym typeface="Roboto"/>
            </a:endParaRPr>
          </a:p>
          <a:p>
            <a:pPr marL="342900" lvl="0" indent="0" algn="l" rtl="0">
              <a:spcBef>
                <a:spcPts val="1000"/>
              </a:spcBef>
              <a:spcAft>
                <a:spcPts val="0"/>
              </a:spcAft>
              <a:buNone/>
            </a:pPr>
            <a:endParaRPr sz="1000">
              <a:latin typeface="Roboto"/>
              <a:ea typeface="Roboto"/>
              <a:cs typeface="Roboto"/>
              <a:sym typeface="Roboto"/>
            </a:endParaRPr>
          </a:p>
          <a:p>
            <a:pPr marL="114300" lvl="0" indent="-57150" algn="l" rtl="0">
              <a:spcBef>
                <a:spcPts val="1000"/>
              </a:spcBef>
              <a:spcAft>
                <a:spcPts val="200"/>
              </a:spcAft>
              <a:buNone/>
            </a:pPr>
            <a:endParaRPr sz="1000">
              <a:latin typeface="Roboto"/>
              <a:ea typeface="Roboto"/>
              <a:cs typeface="Roboto"/>
              <a:sym typeface="Roboto"/>
            </a:endParaRPr>
          </a:p>
        </p:txBody>
      </p:sp>
      <p:sp>
        <p:nvSpPr>
          <p:cNvPr id="2094" name="Google Shape;2094;p262"/>
          <p:cNvSpPr txBox="1">
            <a:spLocks noGrp="1"/>
          </p:cNvSpPr>
          <p:nvPr>
            <p:ph type="title"/>
          </p:nvPr>
        </p:nvSpPr>
        <p:spPr>
          <a:xfrm>
            <a:off x="5977500" y="115472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en" sz="1200" b="1">
                <a:latin typeface="Roboto"/>
                <a:ea typeface="Roboto"/>
                <a:cs typeface="Roboto"/>
                <a:sym typeface="Roboto"/>
              </a:rPr>
              <a:t>How to Execute</a:t>
            </a:r>
            <a:endParaRPr sz="1200" b="1">
              <a:latin typeface="Roboto"/>
              <a:ea typeface="Roboto"/>
              <a:cs typeface="Roboto"/>
              <a:sym typeface="Roboto"/>
            </a:endParaRPr>
          </a:p>
          <a:p>
            <a:pPr marL="342900" lvl="0" indent="-228600" algn="l" rtl="0">
              <a:spcBef>
                <a:spcPts val="500"/>
              </a:spcBef>
              <a:spcAft>
                <a:spcPts val="0"/>
              </a:spcAft>
              <a:buSzPts val="1000"/>
              <a:buChar char="●"/>
            </a:pPr>
            <a:r>
              <a:rPr lang="en" sz="1000" b="1">
                <a:latin typeface="Roboto"/>
                <a:ea typeface="Roboto"/>
                <a:cs typeface="Roboto"/>
                <a:sym typeface="Roboto"/>
              </a:rPr>
              <a:t>Plan:</a:t>
            </a:r>
            <a:r>
              <a:rPr lang="en" sz="1000">
                <a:latin typeface="Roboto"/>
                <a:ea typeface="Roboto"/>
                <a:cs typeface="Roboto"/>
                <a:sym typeface="Roboto"/>
              </a:rPr>
              <a:t> Review current-state processes and ways of working against future-state processes. Document key “deltas” in the Change Impact Assessment template</a:t>
            </a:r>
            <a:endParaRPr sz="1000">
              <a:latin typeface="Roboto"/>
              <a:ea typeface="Roboto"/>
              <a:cs typeface="Roboto"/>
              <a:sym typeface="Roboto"/>
            </a:endParaRPr>
          </a:p>
          <a:p>
            <a:pPr marL="342900" lvl="0" indent="-228600" algn="l" rtl="0">
              <a:spcBef>
                <a:spcPts val="500"/>
              </a:spcBef>
              <a:spcAft>
                <a:spcPts val="0"/>
              </a:spcAft>
              <a:buSzPts val="1000"/>
              <a:buChar char="●"/>
            </a:pPr>
            <a:r>
              <a:rPr lang="en" sz="1000" b="1">
                <a:latin typeface="Roboto"/>
                <a:ea typeface="Roboto"/>
                <a:cs typeface="Roboto"/>
                <a:sym typeface="Roboto"/>
              </a:rPr>
              <a:t>Assess:</a:t>
            </a:r>
            <a:r>
              <a:rPr lang="en" sz="1000">
                <a:latin typeface="Roboto"/>
                <a:ea typeface="Roboto"/>
                <a:cs typeface="Roboto"/>
                <a:sym typeface="Roboto"/>
              </a:rPr>
              <a:t> Gather input from key subject matter experts (via 1:1 interviews or change impact assessment working sessions) to refine the assessment</a:t>
            </a:r>
            <a:endParaRPr sz="1000">
              <a:latin typeface="Roboto"/>
              <a:ea typeface="Roboto"/>
              <a:cs typeface="Roboto"/>
              <a:sym typeface="Roboto"/>
            </a:endParaRPr>
          </a:p>
          <a:p>
            <a:pPr marL="342900" lvl="0" indent="-228600" algn="l" rtl="0">
              <a:spcBef>
                <a:spcPts val="500"/>
              </a:spcBef>
              <a:spcAft>
                <a:spcPts val="0"/>
              </a:spcAft>
              <a:buSzPts val="1000"/>
              <a:buChar char="●"/>
            </a:pPr>
            <a:r>
              <a:rPr lang="en" sz="1000" b="1">
                <a:latin typeface="Roboto"/>
                <a:ea typeface="Roboto"/>
                <a:cs typeface="Roboto"/>
                <a:sym typeface="Roboto"/>
              </a:rPr>
              <a:t>Document:</a:t>
            </a:r>
            <a:r>
              <a:rPr lang="en" sz="1000">
                <a:latin typeface="Roboto"/>
                <a:ea typeface="Roboto"/>
                <a:cs typeface="Roboto"/>
                <a:sym typeface="Roboto"/>
              </a:rPr>
              <a:t> Summarize &amp; socialize key assessment findings</a:t>
            </a:r>
            <a:endParaRPr sz="1000">
              <a:latin typeface="Roboto"/>
              <a:ea typeface="Roboto"/>
              <a:cs typeface="Roboto"/>
              <a:sym typeface="Roboto"/>
            </a:endParaRPr>
          </a:p>
          <a:p>
            <a:pPr marL="342900" lvl="0" indent="-228600" algn="l" rtl="0">
              <a:spcBef>
                <a:spcPts val="500"/>
              </a:spcBef>
              <a:spcAft>
                <a:spcPts val="0"/>
              </a:spcAft>
              <a:buSzPts val="1000"/>
              <a:buChar char="●"/>
            </a:pPr>
            <a:r>
              <a:rPr lang="en" sz="1000" b="1">
                <a:latin typeface="Roboto"/>
                <a:ea typeface="Roboto"/>
                <a:cs typeface="Roboto"/>
                <a:sym typeface="Roboto"/>
              </a:rPr>
              <a:t>Take Action:</a:t>
            </a:r>
            <a:r>
              <a:rPr lang="en" sz="1000">
                <a:latin typeface="Roboto"/>
                <a:ea typeface="Roboto"/>
                <a:cs typeface="Roboto"/>
                <a:sym typeface="Roboto"/>
              </a:rPr>
              <a:t> Collaborate with business SMEs and leadership on the development of Action Plans / Change Management interventions </a:t>
            </a:r>
            <a:endParaRPr sz="1000" b="1">
              <a:latin typeface="Roboto"/>
              <a:ea typeface="Roboto"/>
              <a:cs typeface="Roboto"/>
              <a:sym typeface="Roboto"/>
            </a:endParaRPr>
          </a:p>
          <a:p>
            <a:pPr marL="0" lvl="0" indent="0" algn="l" rtl="0">
              <a:spcBef>
                <a:spcPts val="500"/>
              </a:spcBef>
              <a:spcAft>
                <a:spcPts val="200"/>
              </a:spcAft>
              <a:buNone/>
            </a:pPr>
            <a:endParaRPr sz="1000">
              <a:latin typeface="Roboto"/>
              <a:ea typeface="Roboto"/>
              <a:cs typeface="Roboto"/>
              <a:sym typeface="Roboto"/>
            </a:endParaRPr>
          </a:p>
        </p:txBody>
      </p:sp>
      <p:graphicFrame>
        <p:nvGraphicFramePr>
          <p:cNvPr id="2095" name="Google Shape;2095;p262"/>
          <p:cNvGraphicFramePr/>
          <p:nvPr>
            <p:extLst>
              <p:ext uri="{D42A27DB-BD31-4B8C-83A1-F6EECF244321}">
                <p14:modId xmlns:p14="http://schemas.microsoft.com/office/powerpoint/2010/main" val="2452008686"/>
              </p:ext>
            </p:extLst>
          </p:nvPr>
        </p:nvGraphicFramePr>
        <p:xfrm>
          <a:off x="3106192" y="4164255"/>
          <a:ext cx="5575800" cy="805780"/>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178075">
                <a:tc>
                  <a:txBody>
                    <a:bodyPr/>
                    <a:lstStyle/>
                    <a:p>
                      <a:pPr marL="0" lvl="0" indent="0" algn="l" rtl="0">
                        <a:spcBef>
                          <a:spcPts val="0"/>
                        </a:spcBef>
                        <a:spcAft>
                          <a:spcPts val="0"/>
                        </a:spcAft>
                        <a:buNone/>
                      </a:pPr>
                      <a:r>
                        <a:rPr lang="en" sz="1200">
                          <a:solidFill>
                            <a:srgbClr val="FFFFFF"/>
                          </a:solidFill>
                          <a:latin typeface="Roboto"/>
                          <a:ea typeface="Roboto"/>
                          <a:cs typeface="Roboto"/>
                          <a:sym typeface="Roboto"/>
                        </a:rPr>
                        <a:t>Supporting Tools</a:t>
                      </a:r>
                      <a:endParaRPr sz="1200">
                        <a:solidFill>
                          <a:srgbClr val="FFFFFF"/>
                        </a:solidFill>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2100" algn="l" rtl="0">
                        <a:spcBef>
                          <a:spcPts val="0"/>
                        </a:spcBef>
                        <a:spcAft>
                          <a:spcPts val="200"/>
                        </a:spcAft>
                        <a:buSzPts val="1000"/>
                        <a:buFont typeface="Roboto"/>
                        <a:buChar char="●"/>
                      </a:pPr>
                      <a:r>
                        <a:rPr lang="en" sz="1100" u="sng" dirty="0">
                          <a:solidFill>
                            <a:schemeClr val="hlink"/>
                          </a:solidFill>
                          <a:latin typeface="Roboto"/>
                          <a:ea typeface="Roboto"/>
                          <a:cs typeface="Roboto"/>
                          <a:sym typeface="Roboto"/>
                          <a:hlinkClick r:id="rId4"/>
                        </a:rPr>
                        <a:t>Change Impact &amp; Barrier Assessment template </a:t>
                      </a:r>
                      <a:endParaRPr sz="10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99"/>
        <p:cNvGrpSpPr/>
        <p:nvPr/>
      </p:nvGrpSpPr>
      <p:grpSpPr>
        <a:xfrm>
          <a:off x="0" y="0"/>
          <a:ext cx="0" cy="0"/>
          <a:chOff x="0" y="0"/>
          <a:chExt cx="0" cy="0"/>
        </a:xfrm>
      </p:grpSpPr>
      <p:sp>
        <p:nvSpPr>
          <p:cNvPr id="2100" name="Google Shape;2100;p263"/>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01" name="Google Shape;2101;p263"/>
          <p:cNvGraphicFramePr/>
          <p:nvPr/>
        </p:nvGraphicFramePr>
        <p:xfrm>
          <a:off x="192731" y="1367798"/>
          <a:ext cx="2762475" cy="357464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DEFINITION</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the lever is</a:t>
                      </a:r>
                      <a:endParaRPr sz="80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organization's “system of people,” which includes customers, employees, partners, vendors and communities.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Relationships within and between these groups influence how people think, act, and get work done across the organization.</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Social Motivation</a:t>
                      </a: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en" sz="800">
                          <a:solidFill>
                            <a:srgbClr val="434343"/>
                          </a:solidFill>
                          <a:latin typeface="Roboto"/>
                          <a:ea typeface="Roboto"/>
                          <a:cs typeface="Roboto"/>
                          <a:sym typeface="Roboto"/>
                        </a:rPr>
                        <a:t>        Social Ability</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for your organization</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Are customers, employees, partners, vendors, and communities organized and connected in a way that fosters successful change?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02" name="Google Shape;2102;p263"/>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03" name="Google Shape;2103;p263"/>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04" name="Google Shape;2104;p263"/>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05" name="Google Shape;2105;p263"/>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Ecosystem</a:t>
            </a:r>
            <a:endParaRPr sz="2400" i="0" u="none" strike="noStrike" cap="none">
              <a:solidFill>
                <a:srgbClr val="434343"/>
              </a:solidFill>
              <a:latin typeface="Roboto"/>
              <a:ea typeface="Roboto"/>
              <a:cs typeface="Roboto"/>
              <a:sym typeface="Roboto"/>
            </a:endParaRPr>
          </a:p>
        </p:txBody>
      </p:sp>
      <p:grpSp>
        <p:nvGrpSpPr>
          <p:cNvPr id="2106" name="Google Shape;2106;p263"/>
          <p:cNvGrpSpPr/>
          <p:nvPr/>
        </p:nvGrpSpPr>
        <p:grpSpPr>
          <a:xfrm>
            <a:off x="1582881" y="3377191"/>
            <a:ext cx="134093" cy="169556"/>
            <a:chOff x="9983846" y="5539482"/>
            <a:chExt cx="521761" cy="659493"/>
          </a:xfrm>
        </p:grpSpPr>
        <p:sp>
          <p:nvSpPr>
            <p:cNvPr id="2107" name="Google Shape;2107;p263"/>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08" name="Google Shape;2108;p263"/>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09" name="Google Shape;2109;p263"/>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10" name="Google Shape;2110;p263"/>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11" name="Google Shape;2111;p263"/>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12" name="Google Shape;2112;p263"/>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Build a Stakeholder Engagement Plan</a:t>
            </a:r>
            <a:endParaRPr sz="1400" dirty="0">
              <a:latin typeface="Roboto"/>
              <a:ea typeface="Roboto"/>
              <a:cs typeface="Roboto"/>
              <a:sym typeface="Roboto"/>
            </a:endParaRPr>
          </a:p>
        </p:txBody>
      </p:sp>
      <p:sp>
        <p:nvSpPr>
          <p:cNvPr id="2113" name="Google Shape;2113;p263"/>
          <p:cNvSpPr txBox="1">
            <a:spLocks noGrp="1"/>
          </p:cNvSpPr>
          <p:nvPr>
            <p:ph type="title"/>
          </p:nvPr>
        </p:nvSpPr>
        <p:spPr>
          <a:xfrm>
            <a:off x="3093950" y="1362499"/>
            <a:ext cx="2762400" cy="3672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latin typeface="Roboto"/>
                <a:ea typeface="Roboto"/>
                <a:cs typeface="Roboto"/>
                <a:sym typeface="Roboto"/>
              </a:rPr>
              <a:t>Description</a:t>
            </a:r>
            <a:endParaRPr sz="1200" b="1" dirty="0">
              <a:latin typeface="Roboto"/>
              <a:ea typeface="Roboto"/>
              <a:cs typeface="Roboto"/>
              <a:sym typeface="Roboto"/>
            </a:endParaRPr>
          </a:p>
          <a:p>
            <a:pPr marL="0" lvl="0" indent="0" algn="l" rtl="0">
              <a:spcBef>
                <a:spcPts val="500"/>
              </a:spcBef>
              <a:spcAft>
                <a:spcPts val="0"/>
              </a:spcAft>
              <a:buClr>
                <a:srgbClr val="5F7800"/>
              </a:buClr>
              <a:buSzPts val="1600"/>
              <a:buFont typeface="Proxima Nova"/>
              <a:buNone/>
            </a:pPr>
            <a:r>
              <a:rPr lang="en" sz="1000" dirty="0">
                <a:latin typeface="Roboto"/>
                <a:ea typeface="Roboto"/>
                <a:cs typeface="Roboto"/>
                <a:sym typeface="Roboto"/>
              </a:rPr>
              <a:t>An effective stakeholder engagement strategy lays the foundation for success by involving key stakeholders early in the process to build sustained understanding, commitment, and sponsorship for the transition to the new technology or way of working. </a:t>
            </a:r>
            <a:endParaRPr sz="1000" dirty="0">
              <a:latin typeface="Roboto"/>
              <a:ea typeface="Roboto"/>
              <a:cs typeface="Roboto"/>
              <a:sym typeface="Roboto"/>
            </a:endParaRPr>
          </a:p>
          <a:p>
            <a:pPr marL="0" lvl="0" indent="0" algn="l" rtl="0">
              <a:spcBef>
                <a:spcPts val="600"/>
              </a:spcBef>
              <a:spcAft>
                <a:spcPts val="0"/>
              </a:spcAft>
              <a:buNone/>
            </a:pPr>
            <a:r>
              <a:rPr lang="en" sz="1200" b="1" dirty="0">
                <a:latin typeface="Roboto"/>
                <a:ea typeface="Roboto"/>
                <a:cs typeface="Roboto"/>
                <a:sym typeface="Roboto"/>
              </a:rPr>
              <a:t>Targeted Outcomes</a:t>
            </a:r>
            <a:endParaRPr sz="1200" b="1" dirty="0">
              <a:latin typeface="Roboto"/>
              <a:ea typeface="Roboto"/>
              <a:cs typeface="Roboto"/>
              <a:sym typeface="Roboto"/>
            </a:endParaRPr>
          </a:p>
          <a:p>
            <a:pPr marL="342900" lvl="0" indent="-228600" algn="l" rtl="0">
              <a:spcBef>
                <a:spcPts val="1000"/>
              </a:spcBef>
              <a:spcAft>
                <a:spcPts val="0"/>
              </a:spcAft>
              <a:buSzPts val="1000"/>
              <a:buFont typeface="Roboto"/>
              <a:buChar char="●"/>
            </a:pPr>
            <a:r>
              <a:rPr lang="en" sz="1000" dirty="0">
                <a:latin typeface="Roboto"/>
                <a:ea typeface="Roboto"/>
                <a:cs typeface="Roboto"/>
                <a:sym typeface="Roboto"/>
              </a:rPr>
              <a:t>Build the new technology for the right people</a:t>
            </a:r>
            <a:endParaRPr sz="1000" dirty="0">
              <a:latin typeface="Roboto"/>
              <a:ea typeface="Roboto"/>
              <a:cs typeface="Roboto"/>
              <a:sym typeface="Roboto"/>
            </a:endParaRPr>
          </a:p>
          <a:p>
            <a:pPr marL="342900" lvl="0" indent="-228600" algn="l" rtl="0">
              <a:spcBef>
                <a:spcPts val="600"/>
              </a:spcBef>
              <a:spcAft>
                <a:spcPts val="0"/>
              </a:spcAft>
              <a:buSzPts val="1000"/>
              <a:buFont typeface="Roboto"/>
              <a:buChar char="●"/>
            </a:pPr>
            <a:r>
              <a:rPr lang="en" sz="1000" dirty="0">
                <a:latin typeface="Roboto"/>
                <a:ea typeface="Roboto"/>
                <a:cs typeface="Roboto"/>
                <a:sym typeface="Roboto"/>
              </a:rPr>
              <a:t>Plan for engaging key stakeholders.</a:t>
            </a:r>
            <a:endParaRPr sz="1000" dirty="0">
              <a:latin typeface="Roboto"/>
              <a:ea typeface="Roboto"/>
              <a:cs typeface="Roboto"/>
              <a:sym typeface="Roboto"/>
            </a:endParaRPr>
          </a:p>
          <a:p>
            <a:pPr marL="342900" lvl="0" indent="-228600" algn="l" rtl="0">
              <a:spcBef>
                <a:spcPts val="600"/>
              </a:spcBef>
              <a:spcAft>
                <a:spcPts val="0"/>
              </a:spcAft>
              <a:buSzPts val="1000"/>
              <a:buFont typeface="Roboto"/>
              <a:buChar char="●"/>
            </a:pPr>
            <a:r>
              <a:rPr lang="en" sz="1000" dirty="0">
                <a:latin typeface="Roboto"/>
                <a:ea typeface="Roboto"/>
                <a:cs typeface="Roboto"/>
                <a:sym typeface="Roboto"/>
              </a:rPr>
              <a:t>↑ adoption from Go Live day</a:t>
            </a:r>
            <a:endParaRPr sz="1000" dirty="0">
              <a:latin typeface="Roboto"/>
              <a:ea typeface="Roboto"/>
              <a:cs typeface="Roboto"/>
              <a:sym typeface="Roboto"/>
            </a:endParaRPr>
          </a:p>
          <a:p>
            <a:pPr marL="342900" lvl="0" indent="-228600" algn="l" rtl="0">
              <a:spcBef>
                <a:spcPts val="600"/>
              </a:spcBef>
              <a:spcAft>
                <a:spcPts val="0"/>
              </a:spcAft>
              <a:buSzPts val="1000"/>
              <a:buFont typeface="Roboto"/>
              <a:buChar char="●"/>
            </a:pPr>
            <a:r>
              <a:rPr lang="en" sz="1000" dirty="0">
                <a:latin typeface="Roboto"/>
                <a:ea typeface="Roboto"/>
                <a:cs typeface="Roboto"/>
                <a:sym typeface="Roboto"/>
              </a:rPr>
              <a:t>Helps with development of timely &amp; relevant communications to impacted individuals and groups.</a:t>
            </a:r>
            <a:endParaRPr sz="1000" dirty="0">
              <a:latin typeface="Roboto"/>
              <a:ea typeface="Roboto"/>
              <a:cs typeface="Roboto"/>
              <a:sym typeface="Roboto"/>
            </a:endParaRPr>
          </a:p>
          <a:p>
            <a:pPr marL="0" lvl="0" indent="0" algn="l" rtl="0">
              <a:spcBef>
                <a:spcPts val="0"/>
              </a:spcBef>
              <a:spcAft>
                <a:spcPts val="200"/>
              </a:spcAft>
              <a:buNone/>
            </a:pPr>
            <a:endParaRPr sz="1000" dirty="0">
              <a:latin typeface="Roboto"/>
              <a:ea typeface="Roboto"/>
              <a:cs typeface="Roboto"/>
              <a:sym typeface="Roboto"/>
            </a:endParaRPr>
          </a:p>
        </p:txBody>
      </p:sp>
      <p:sp>
        <p:nvSpPr>
          <p:cNvPr id="2114" name="Google Shape;2114;p263"/>
          <p:cNvSpPr txBox="1">
            <a:spLocks noGrp="1"/>
          </p:cNvSpPr>
          <p:nvPr>
            <p:ph type="title"/>
          </p:nvPr>
        </p:nvSpPr>
        <p:spPr>
          <a:xfrm>
            <a:off x="5977500" y="1367800"/>
            <a:ext cx="3060000" cy="2445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en" sz="1200" b="1" dirty="0">
                <a:latin typeface="Roboto"/>
                <a:ea typeface="Roboto"/>
                <a:cs typeface="Roboto"/>
                <a:sym typeface="Roboto"/>
              </a:rPr>
              <a:t>How to Execute</a:t>
            </a:r>
            <a:endParaRPr sz="1200" b="1" dirty="0">
              <a:latin typeface="Roboto"/>
              <a:ea typeface="Roboto"/>
              <a:cs typeface="Roboto"/>
              <a:sym typeface="Roboto"/>
            </a:endParaRPr>
          </a:p>
          <a:p>
            <a:pPr marL="457200" lvl="0" indent="-292100" algn="l" rtl="0">
              <a:lnSpc>
                <a:spcPct val="100000"/>
              </a:lnSpc>
              <a:spcBef>
                <a:spcPts val="500"/>
              </a:spcBef>
              <a:spcAft>
                <a:spcPts val="0"/>
              </a:spcAft>
              <a:buSzPts val="1000"/>
              <a:buFont typeface="Roboto"/>
              <a:buChar char="●"/>
            </a:pPr>
            <a:r>
              <a:rPr lang="en" sz="1000" b="1" dirty="0">
                <a:latin typeface="Roboto"/>
                <a:ea typeface="Roboto"/>
                <a:cs typeface="Roboto"/>
                <a:sym typeface="Roboto"/>
              </a:rPr>
              <a:t>Identify </a:t>
            </a:r>
            <a:r>
              <a:rPr lang="en" sz="1000" dirty="0">
                <a:latin typeface="Roboto"/>
                <a:ea typeface="Roboto"/>
                <a:cs typeface="Roboto"/>
                <a:sym typeface="Roboto"/>
              </a:rPr>
              <a:t>key stakeholders and impacted individuals and groups.</a:t>
            </a:r>
            <a:endParaRPr sz="1000" dirty="0">
              <a:latin typeface="Roboto"/>
              <a:ea typeface="Roboto"/>
              <a:cs typeface="Roboto"/>
              <a:sym typeface="Roboto"/>
            </a:endParaRPr>
          </a:p>
          <a:p>
            <a:pPr marL="457200" lvl="0" indent="-292100" algn="l" rtl="0">
              <a:lnSpc>
                <a:spcPct val="100000"/>
              </a:lnSpc>
              <a:spcBef>
                <a:spcPts val="1000"/>
              </a:spcBef>
              <a:spcAft>
                <a:spcPts val="0"/>
              </a:spcAft>
              <a:buSzPts val="1000"/>
              <a:buFont typeface="Roboto"/>
              <a:buChar char="●"/>
            </a:pPr>
            <a:r>
              <a:rPr lang="en" sz="1000" b="1" dirty="0">
                <a:latin typeface="Roboto"/>
                <a:ea typeface="Roboto"/>
                <a:cs typeface="Roboto"/>
                <a:sym typeface="Roboto"/>
              </a:rPr>
              <a:t>Conduct </a:t>
            </a:r>
            <a:r>
              <a:rPr lang="en" sz="1000" dirty="0">
                <a:latin typeface="Roboto"/>
                <a:ea typeface="Roboto"/>
                <a:cs typeface="Roboto"/>
                <a:sym typeface="Roboto"/>
              </a:rPr>
              <a:t>a stakeholder analysis by using the </a:t>
            </a:r>
            <a:r>
              <a:rPr lang="en" sz="1000" u="sng" dirty="0">
                <a:solidFill>
                  <a:schemeClr val="hlink"/>
                </a:solidFill>
                <a:latin typeface="Roboto"/>
                <a:ea typeface="Roboto"/>
                <a:cs typeface="Roboto"/>
                <a:sym typeface="Roboto"/>
                <a:hlinkClick r:id="rId4"/>
              </a:rPr>
              <a:t>Stakeholder Engagement Strategy Template</a:t>
            </a:r>
            <a:r>
              <a:rPr lang="en" sz="1000" dirty="0">
                <a:latin typeface="Roboto"/>
                <a:ea typeface="Roboto"/>
                <a:cs typeface="Roboto"/>
                <a:sym typeface="Roboto"/>
              </a:rPr>
              <a:t> as a guide. </a:t>
            </a:r>
            <a:endParaRPr sz="1000" dirty="0">
              <a:latin typeface="Roboto"/>
              <a:ea typeface="Roboto"/>
              <a:cs typeface="Roboto"/>
              <a:sym typeface="Roboto"/>
            </a:endParaRPr>
          </a:p>
          <a:p>
            <a:pPr marL="457200" lvl="0" indent="-292100" algn="l" rtl="0">
              <a:lnSpc>
                <a:spcPct val="100000"/>
              </a:lnSpc>
              <a:spcBef>
                <a:spcPts val="1000"/>
              </a:spcBef>
              <a:spcAft>
                <a:spcPts val="0"/>
              </a:spcAft>
              <a:buSzPts val="1000"/>
              <a:buFont typeface="Roboto"/>
              <a:buChar char="●"/>
            </a:pPr>
            <a:r>
              <a:rPr lang="en" sz="1000" b="1" dirty="0">
                <a:latin typeface="Roboto"/>
                <a:ea typeface="Roboto"/>
                <a:cs typeface="Roboto"/>
                <a:sym typeface="Roboto"/>
              </a:rPr>
              <a:t>Develop </a:t>
            </a:r>
            <a:r>
              <a:rPr lang="en" sz="1000" dirty="0">
                <a:latin typeface="Roboto"/>
                <a:ea typeface="Roboto"/>
                <a:cs typeface="Roboto"/>
                <a:sym typeface="Roboto"/>
              </a:rPr>
              <a:t>an approach for keeping key stakeholders informed and involved during the transition to the new technology.</a:t>
            </a:r>
            <a:endParaRPr sz="1000" dirty="0">
              <a:latin typeface="Roboto"/>
              <a:ea typeface="Roboto"/>
              <a:cs typeface="Roboto"/>
              <a:sym typeface="Roboto"/>
            </a:endParaRPr>
          </a:p>
          <a:p>
            <a:pPr marL="457200" lvl="0" indent="-292100" algn="l" rtl="0">
              <a:lnSpc>
                <a:spcPct val="100000"/>
              </a:lnSpc>
              <a:spcBef>
                <a:spcPts val="1000"/>
              </a:spcBef>
              <a:spcAft>
                <a:spcPts val="1000"/>
              </a:spcAft>
              <a:buSzPts val="1000"/>
              <a:buFont typeface="Roboto"/>
              <a:buChar char="●"/>
            </a:pPr>
            <a:r>
              <a:rPr lang="en" sz="1000" b="1" dirty="0">
                <a:latin typeface="Roboto"/>
                <a:ea typeface="Roboto"/>
                <a:cs typeface="Roboto"/>
                <a:sym typeface="Roboto"/>
              </a:rPr>
              <a:t>Track and Monitor</a:t>
            </a:r>
            <a:r>
              <a:rPr lang="en" sz="1000" dirty="0">
                <a:latin typeface="Roboto"/>
                <a:ea typeface="Roboto"/>
                <a:cs typeface="Roboto"/>
                <a:sym typeface="Roboto"/>
              </a:rPr>
              <a:t> engagement progress by defining a set of stakeholder engagement metrics. </a:t>
            </a:r>
            <a:endParaRPr sz="1000" dirty="0">
              <a:latin typeface="Roboto"/>
              <a:ea typeface="Roboto"/>
              <a:cs typeface="Roboto"/>
              <a:sym typeface="Roboto"/>
            </a:endParaRPr>
          </a:p>
        </p:txBody>
      </p:sp>
      <p:graphicFrame>
        <p:nvGraphicFramePr>
          <p:cNvPr id="2115" name="Google Shape;2115;p263"/>
          <p:cNvGraphicFramePr/>
          <p:nvPr>
            <p:extLst>
              <p:ext uri="{D42A27DB-BD31-4B8C-83A1-F6EECF244321}">
                <p14:modId xmlns:p14="http://schemas.microsoft.com/office/powerpoint/2010/main" val="3897702761"/>
              </p:ext>
            </p:extLst>
          </p:nvPr>
        </p:nvGraphicFramePr>
        <p:xfrm>
          <a:off x="5999692" y="3977080"/>
          <a:ext cx="3015600" cy="1057350"/>
        </p:xfrm>
        <a:graphic>
          <a:graphicData uri="http://schemas.openxmlformats.org/drawingml/2006/table">
            <a:tbl>
              <a:tblPr>
                <a:noFill/>
                <a:tableStyleId>{45470F37-8B12-47F0-81BC-2B07CDDA16E9}</a:tableStyleId>
              </a:tblPr>
              <a:tblGrid>
                <a:gridCol w="3015600">
                  <a:extLst>
                    <a:ext uri="{9D8B030D-6E8A-4147-A177-3AD203B41FA5}">
                      <a16:colId xmlns:a16="http://schemas.microsoft.com/office/drawing/2014/main" val="20000"/>
                    </a:ext>
                  </a:extLst>
                </a:gridCol>
              </a:tblGrid>
              <a:tr h="252300">
                <a:tc>
                  <a:txBody>
                    <a:bodyPr/>
                    <a:lstStyle/>
                    <a:p>
                      <a:pPr marL="0" lvl="0" indent="0" algn="l" rtl="0">
                        <a:spcBef>
                          <a:spcPts val="0"/>
                        </a:spcBef>
                        <a:spcAft>
                          <a:spcPts val="0"/>
                        </a:spcAft>
                        <a:buNone/>
                      </a:pPr>
                      <a:r>
                        <a:rPr lang="en" sz="1200">
                          <a:solidFill>
                            <a:srgbClr val="FFFFFF"/>
                          </a:solidFill>
                          <a:latin typeface="Roboto"/>
                          <a:ea typeface="Roboto"/>
                          <a:cs typeface="Roboto"/>
                          <a:sym typeface="Roboto"/>
                        </a:rPr>
                        <a:t>Supporting Tools</a:t>
                      </a:r>
                      <a:endParaRPr sz="1200">
                        <a:solidFill>
                          <a:srgbClr val="FFFFFF"/>
                        </a:solidFill>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5050">
                <a:tc>
                  <a:txBody>
                    <a:bodyPr/>
                    <a:lstStyle/>
                    <a:p>
                      <a:pPr marL="285750" lvl="0" indent="-234950" algn="l" rtl="0">
                        <a:spcBef>
                          <a:spcPts val="600"/>
                        </a:spcBef>
                        <a:spcAft>
                          <a:spcPts val="600"/>
                        </a:spcAft>
                        <a:buSzPts val="1000"/>
                        <a:buFont typeface="Roboto"/>
                        <a:buChar char="●"/>
                      </a:pPr>
                      <a:r>
                        <a:rPr lang="en" sz="1000" u="sng" dirty="0">
                          <a:solidFill>
                            <a:schemeClr val="hlink"/>
                          </a:solidFill>
                          <a:latin typeface="Roboto"/>
                          <a:ea typeface="Roboto"/>
                          <a:cs typeface="Roboto"/>
                          <a:sym typeface="Roboto"/>
                          <a:hlinkClick r:id="rId4"/>
                        </a:rPr>
                        <a:t>Stakeholder Engagement Strategy Template</a:t>
                      </a:r>
                      <a:endParaRPr sz="10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0"/>
        <p:cNvGrpSpPr/>
        <p:nvPr/>
      </p:nvGrpSpPr>
      <p:grpSpPr>
        <a:xfrm>
          <a:off x="0" y="0"/>
          <a:ext cx="0" cy="0"/>
          <a:chOff x="0" y="0"/>
          <a:chExt cx="0" cy="0"/>
        </a:xfrm>
      </p:grpSpPr>
      <p:sp>
        <p:nvSpPr>
          <p:cNvPr id="2141" name="Google Shape;2141;p265"/>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42" name="Google Shape;2142;p265"/>
          <p:cNvGraphicFramePr/>
          <p:nvPr/>
        </p:nvGraphicFramePr>
        <p:xfrm>
          <a:off x="192731" y="1367798"/>
          <a:ext cx="2762475" cy="357464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DEFINITION</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the lever is</a:t>
                      </a:r>
                      <a:endParaRPr sz="80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organization's “system of people,” which includes customers, employees, partners, vendors and communities.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Relationships within and between these groups influence how people think, act, and get work done across the organization.</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Social Motivation</a:t>
                      </a: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en" sz="800">
                          <a:solidFill>
                            <a:srgbClr val="434343"/>
                          </a:solidFill>
                          <a:latin typeface="Roboto"/>
                          <a:ea typeface="Roboto"/>
                          <a:cs typeface="Roboto"/>
                          <a:sym typeface="Roboto"/>
                        </a:rPr>
                        <a:t>        Social Ability</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for your organization</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Are customers, employees, partners, vendors, and communities organized and connected in a way that fosters successful change?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43" name="Google Shape;2143;p265"/>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44" name="Google Shape;2144;p265"/>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45" name="Google Shape;2145;p265"/>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46" name="Google Shape;2146;p265"/>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Ecosystem</a:t>
            </a:r>
            <a:endParaRPr sz="2400" i="0" u="none" strike="noStrike" cap="none">
              <a:solidFill>
                <a:srgbClr val="434343"/>
              </a:solidFill>
              <a:latin typeface="Roboto"/>
              <a:ea typeface="Roboto"/>
              <a:cs typeface="Roboto"/>
              <a:sym typeface="Roboto"/>
            </a:endParaRPr>
          </a:p>
        </p:txBody>
      </p:sp>
      <p:grpSp>
        <p:nvGrpSpPr>
          <p:cNvPr id="2147" name="Google Shape;2147;p265"/>
          <p:cNvGrpSpPr/>
          <p:nvPr/>
        </p:nvGrpSpPr>
        <p:grpSpPr>
          <a:xfrm>
            <a:off x="1582881" y="3377191"/>
            <a:ext cx="134093" cy="169556"/>
            <a:chOff x="9983846" y="5539482"/>
            <a:chExt cx="521761" cy="659493"/>
          </a:xfrm>
        </p:grpSpPr>
        <p:sp>
          <p:nvSpPr>
            <p:cNvPr id="2148" name="Google Shape;2148;p265"/>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49" name="Google Shape;2149;p265"/>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50" name="Google Shape;2150;p265"/>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51" name="Google Shape;2151;p265"/>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52" name="Google Shape;2152;p265"/>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53" name="Google Shape;2153;p265"/>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Conduct a Change Readiness Assessment</a:t>
            </a:r>
            <a:endParaRPr sz="1400" dirty="0">
              <a:latin typeface="Roboto"/>
              <a:ea typeface="Roboto"/>
              <a:cs typeface="Roboto"/>
              <a:sym typeface="Roboto"/>
            </a:endParaRPr>
          </a:p>
        </p:txBody>
      </p:sp>
      <p:sp>
        <p:nvSpPr>
          <p:cNvPr id="2154" name="Google Shape;2154;p265"/>
          <p:cNvSpPr txBox="1">
            <a:spLocks noGrp="1"/>
          </p:cNvSpPr>
          <p:nvPr>
            <p:ph type="title"/>
          </p:nvPr>
        </p:nvSpPr>
        <p:spPr>
          <a:xfrm>
            <a:off x="3157250" y="9661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latin typeface="Roboto"/>
                <a:ea typeface="Roboto"/>
                <a:cs typeface="Roboto"/>
                <a:sym typeface="Roboto"/>
              </a:rPr>
              <a:t>Description</a:t>
            </a:r>
            <a:endParaRPr sz="1200" b="1" dirty="0">
              <a:latin typeface="Roboto"/>
              <a:ea typeface="Roboto"/>
              <a:cs typeface="Roboto"/>
              <a:sym typeface="Roboto"/>
            </a:endParaRPr>
          </a:p>
          <a:p>
            <a:pPr marL="0" lvl="0" indent="0" algn="l" rtl="0">
              <a:lnSpc>
                <a:spcPct val="115000"/>
              </a:lnSpc>
              <a:spcBef>
                <a:spcPts val="500"/>
              </a:spcBef>
              <a:spcAft>
                <a:spcPts val="0"/>
              </a:spcAft>
              <a:buNone/>
            </a:pPr>
            <a:r>
              <a:rPr lang="en" sz="1000" dirty="0">
                <a:latin typeface="Roboto"/>
                <a:ea typeface="Roboto"/>
                <a:cs typeface="Roboto"/>
                <a:sym typeface="Roboto"/>
              </a:rPr>
              <a:t>A Change Readiness Assessment provides insight into stakeholder and user preparedness and level of commitment to absorb and adopt the changes that come with a switch to the new tool. </a:t>
            </a:r>
            <a:endParaRPr sz="1000" dirty="0">
              <a:latin typeface="Roboto"/>
              <a:ea typeface="Roboto"/>
              <a:cs typeface="Roboto"/>
              <a:sym typeface="Roboto"/>
            </a:endParaRPr>
          </a:p>
          <a:p>
            <a:pPr marL="0" lvl="0" indent="0" algn="l" rtl="0">
              <a:spcBef>
                <a:spcPts val="600"/>
              </a:spcBef>
              <a:spcAft>
                <a:spcPts val="0"/>
              </a:spcAft>
              <a:buNone/>
            </a:pPr>
            <a:r>
              <a:rPr lang="en" sz="1200" b="1" dirty="0">
                <a:latin typeface="Roboto"/>
                <a:ea typeface="Roboto"/>
                <a:cs typeface="Roboto"/>
                <a:sym typeface="Roboto"/>
              </a:rPr>
              <a:t>Targeted Outcomes</a:t>
            </a:r>
            <a:endParaRPr sz="1200" b="1" dirty="0">
              <a:latin typeface="Roboto"/>
              <a:ea typeface="Roboto"/>
              <a:cs typeface="Roboto"/>
              <a:sym typeface="Roboto"/>
            </a:endParaRPr>
          </a:p>
          <a:p>
            <a:pPr marL="457200" lvl="0" indent="-292100" algn="l" rtl="0">
              <a:spcBef>
                <a:spcPts val="1000"/>
              </a:spcBef>
              <a:spcAft>
                <a:spcPts val="0"/>
              </a:spcAft>
              <a:buSzPts val="1000"/>
              <a:buFont typeface="Roboto"/>
              <a:buChar char="●"/>
            </a:pPr>
            <a:r>
              <a:rPr lang="en" sz="1000" dirty="0">
                <a:latin typeface="Roboto"/>
                <a:ea typeface="Roboto"/>
                <a:cs typeface="Roboto"/>
                <a:sym typeface="Roboto"/>
              </a:rPr>
              <a:t>↑ understanding of the level of  preparation and commitment to adopt MFA </a:t>
            </a:r>
            <a:endParaRPr sz="1000" dirty="0">
              <a:latin typeface="Roboto"/>
              <a:ea typeface="Roboto"/>
              <a:cs typeface="Roboto"/>
              <a:sym typeface="Roboto"/>
            </a:endParaRPr>
          </a:p>
          <a:p>
            <a:pPr marL="457200" lvl="0" indent="-298450" algn="l" rtl="0">
              <a:spcBef>
                <a:spcPts val="200"/>
              </a:spcBef>
              <a:spcAft>
                <a:spcPts val="0"/>
              </a:spcAft>
              <a:buSzPts val="1100"/>
              <a:buFont typeface="Roboto"/>
              <a:buChar char="●"/>
            </a:pPr>
            <a:r>
              <a:rPr lang="en" sz="1000" dirty="0">
                <a:latin typeface="Roboto"/>
                <a:ea typeface="Roboto"/>
                <a:cs typeface="Roboto"/>
                <a:sym typeface="Roboto"/>
              </a:rPr>
              <a:t>Proactively address </a:t>
            </a:r>
            <a:r>
              <a:rPr lang="en" sz="1100" dirty="0">
                <a:latin typeface="Roboto"/>
                <a:ea typeface="Roboto"/>
                <a:cs typeface="Roboto"/>
                <a:sym typeface="Roboto"/>
              </a:rPr>
              <a:t>identified barriers</a:t>
            </a:r>
            <a:endParaRPr sz="1000" dirty="0">
              <a:latin typeface="Roboto"/>
              <a:ea typeface="Roboto"/>
              <a:cs typeface="Roboto"/>
              <a:sym typeface="Roboto"/>
            </a:endParaRPr>
          </a:p>
          <a:p>
            <a:pPr marL="0" lvl="0" indent="0" algn="l" rtl="0">
              <a:spcBef>
                <a:spcPts val="200"/>
              </a:spcBef>
              <a:spcAft>
                <a:spcPts val="0"/>
              </a:spcAft>
              <a:buNone/>
            </a:pPr>
            <a:endParaRPr sz="1000" dirty="0">
              <a:solidFill>
                <a:srgbClr val="4D4D4D"/>
              </a:solidFill>
              <a:latin typeface="Roboto"/>
              <a:ea typeface="Roboto"/>
              <a:cs typeface="Roboto"/>
              <a:sym typeface="Roboto"/>
            </a:endParaRPr>
          </a:p>
          <a:p>
            <a:pPr marL="0" lvl="0" indent="0" algn="l" rtl="0">
              <a:spcBef>
                <a:spcPts val="1000"/>
              </a:spcBef>
              <a:spcAft>
                <a:spcPts val="0"/>
              </a:spcAft>
              <a:buNone/>
            </a:pPr>
            <a:endParaRPr sz="1000" dirty="0">
              <a:latin typeface="Roboto"/>
              <a:ea typeface="Roboto"/>
              <a:cs typeface="Roboto"/>
              <a:sym typeface="Roboto"/>
            </a:endParaRPr>
          </a:p>
          <a:p>
            <a:pPr marL="342900" lvl="0" indent="0" algn="l" rtl="0">
              <a:spcBef>
                <a:spcPts val="1000"/>
              </a:spcBef>
              <a:spcAft>
                <a:spcPts val="0"/>
              </a:spcAft>
              <a:buNone/>
            </a:pPr>
            <a:endParaRPr sz="1000" dirty="0">
              <a:latin typeface="Roboto"/>
              <a:ea typeface="Roboto"/>
              <a:cs typeface="Roboto"/>
              <a:sym typeface="Roboto"/>
            </a:endParaRPr>
          </a:p>
          <a:p>
            <a:pPr marL="114300" lvl="0" indent="-57150" algn="l" rtl="0">
              <a:spcBef>
                <a:spcPts val="1000"/>
              </a:spcBef>
              <a:spcAft>
                <a:spcPts val="200"/>
              </a:spcAft>
              <a:buNone/>
            </a:pPr>
            <a:endParaRPr sz="1000" dirty="0">
              <a:latin typeface="Roboto"/>
              <a:ea typeface="Roboto"/>
              <a:cs typeface="Roboto"/>
              <a:sym typeface="Roboto"/>
            </a:endParaRPr>
          </a:p>
        </p:txBody>
      </p:sp>
      <p:sp>
        <p:nvSpPr>
          <p:cNvPr id="2155" name="Google Shape;2155;p265"/>
          <p:cNvSpPr txBox="1">
            <a:spLocks noGrp="1"/>
          </p:cNvSpPr>
          <p:nvPr>
            <p:ph type="title"/>
          </p:nvPr>
        </p:nvSpPr>
        <p:spPr>
          <a:xfrm>
            <a:off x="5977500" y="100232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en" sz="1200" b="1" dirty="0">
                <a:latin typeface="Roboto"/>
                <a:ea typeface="Roboto"/>
                <a:cs typeface="Roboto"/>
                <a:sym typeface="Roboto"/>
              </a:rPr>
              <a:t>How to Execute</a:t>
            </a:r>
            <a:endParaRPr sz="1200" b="1" dirty="0">
              <a:latin typeface="Roboto"/>
              <a:ea typeface="Roboto"/>
              <a:cs typeface="Roboto"/>
              <a:sym typeface="Roboto"/>
            </a:endParaRPr>
          </a:p>
          <a:p>
            <a:pPr marL="342900" lvl="0" indent="-228600" algn="l" rtl="0">
              <a:spcBef>
                <a:spcPts val="500"/>
              </a:spcBef>
              <a:spcAft>
                <a:spcPts val="0"/>
              </a:spcAft>
              <a:buSzPts val="1000"/>
              <a:buChar char="●"/>
            </a:pPr>
            <a:r>
              <a:rPr lang="en" sz="1000" b="1" dirty="0">
                <a:latin typeface="Roboto"/>
                <a:ea typeface="Roboto"/>
                <a:cs typeface="Roboto"/>
                <a:sym typeface="Roboto"/>
              </a:rPr>
              <a:t>Take a Baseline:</a:t>
            </a:r>
            <a:r>
              <a:rPr lang="en" sz="1000" dirty="0">
                <a:latin typeface="Roboto"/>
                <a:ea typeface="Roboto"/>
                <a:cs typeface="Roboto"/>
                <a:sym typeface="Roboto"/>
              </a:rPr>
              <a:t> Use the </a:t>
            </a:r>
            <a:r>
              <a:rPr lang="en" sz="1000" u="sng" dirty="0">
                <a:solidFill>
                  <a:schemeClr val="hlink"/>
                </a:solidFill>
                <a:latin typeface="Roboto"/>
                <a:ea typeface="Roboto"/>
                <a:cs typeface="Roboto"/>
                <a:sym typeface="Roboto"/>
                <a:hlinkClick r:id="rId4" action="ppaction://hlinksldjump"/>
              </a:rPr>
              <a:t>Change Readiness Assessment </a:t>
            </a:r>
            <a:r>
              <a:rPr lang="en" sz="1000" dirty="0">
                <a:latin typeface="Roboto"/>
                <a:ea typeface="Roboto"/>
                <a:cs typeface="Roboto"/>
                <a:sym typeface="Roboto"/>
              </a:rPr>
              <a:t>questions to gather data from representatives of impacted groups at the beginning of the transition project.  This can be done via survey, focus group, or a 1:1 SME interview format.</a:t>
            </a:r>
            <a:endParaRPr sz="1000" dirty="0">
              <a:latin typeface="Roboto"/>
              <a:ea typeface="Roboto"/>
              <a:cs typeface="Roboto"/>
              <a:sym typeface="Roboto"/>
            </a:endParaRPr>
          </a:p>
          <a:p>
            <a:pPr marL="342900" lvl="0" indent="-228600" algn="l" rtl="0">
              <a:spcBef>
                <a:spcPts val="500"/>
              </a:spcBef>
              <a:spcAft>
                <a:spcPts val="0"/>
              </a:spcAft>
              <a:buSzPts val="1000"/>
              <a:buChar char="●"/>
            </a:pPr>
            <a:r>
              <a:rPr lang="en" sz="1000" b="1" dirty="0">
                <a:latin typeface="Roboto"/>
                <a:ea typeface="Roboto"/>
                <a:cs typeface="Roboto"/>
                <a:sym typeface="Roboto"/>
              </a:rPr>
              <a:t>Document and Take Action:</a:t>
            </a:r>
            <a:r>
              <a:rPr lang="en" sz="1000" dirty="0">
                <a:latin typeface="Roboto"/>
                <a:ea typeface="Roboto"/>
                <a:cs typeface="Roboto"/>
                <a:sym typeface="Roboto"/>
              </a:rPr>
              <a:t> Summarize &amp; socialize key assessment findings. Collaborate with business SMEs and leadership on the development of Action Plans / Change Management interventions </a:t>
            </a:r>
            <a:endParaRPr sz="1000" dirty="0">
              <a:latin typeface="Roboto"/>
              <a:ea typeface="Roboto"/>
              <a:cs typeface="Roboto"/>
              <a:sym typeface="Roboto"/>
            </a:endParaRPr>
          </a:p>
          <a:p>
            <a:pPr marL="342900" lvl="0" indent="-228600" algn="l" rtl="0">
              <a:spcBef>
                <a:spcPts val="500"/>
              </a:spcBef>
              <a:spcAft>
                <a:spcPts val="0"/>
              </a:spcAft>
              <a:buSzPts val="1000"/>
              <a:buFont typeface="Roboto"/>
              <a:buChar char="●"/>
            </a:pPr>
            <a:r>
              <a:rPr lang="en" sz="1000" b="1" dirty="0">
                <a:latin typeface="Roboto"/>
                <a:ea typeface="Roboto"/>
                <a:cs typeface="Roboto"/>
                <a:sym typeface="Roboto"/>
              </a:rPr>
              <a:t>Continue to Monitor: </a:t>
            </a:r>
            <a:r>
              <a:rPr lang="en" sz="1000" dirty="0">
                <a:latin typeface="Roboto"/>
                <a:ea typeface="Roboto"/>
                <a:cs typeface="Roboto"/>
                <a:sym typeface="Roboto"/>
              </a:rPr>
              <a:t> Use the same format to take additional Change Readiness measures as the project progresses to measure progress, make additional mitigation plans, and ensure each group is on track.</a:t>
            </a:r>
            <a:endParaRPr sz="1000" b="1" dirty="0">
              <a:latin typeface="Roboto"/>
              <a:ea typeface="Roboto"/>
              <a:cs typeface="Roboto"/>
              <a:sym typeface="Roboto"/>
            </a:endParaRPr>
          </a:p>
          <a:p>
            <a:pPr marL="0" lvl="0" indent="0" algn="l" rtl="0">
              <a:spcBef>
                <a:spcPts val="500"/>
              </a:spcBef>
              <a:spcAft>
                <a:spcPts val="0"/>
              </a:spcAft>
              <a:buNone/>
            </a:pPr>
            <a:endParaRPr sz="1000" b="1" dirty="0">
              <a:latin typeface="Roboto"/>
              <a:ea typeface="Roboto"/>
              <a:cs typeface="Roboto"/>
              <a:sym typeface="Roboto"/>
            </a:endParaRPr>
          </a:p>
          <a:p>
            <a:pPr marL="0" lvl="0" indent="0" algn="l" rtl="0">
              <a:spcBef>
                <a:spcPts val="500"/>
              </a:spcBef>
              <a:spcAft>
                <a:spcPts val="200"/>
              </a:spcAft>
              <a:buNone/>
            </a:pPr>
            <a:endParaRPr sz="1000" dirty="0">
              <a:latin typeface="Roboto"/>
              <a:ea typeface="Roboto"/>
              <a:cs typeface="Roboto"/>
              <a:sym typeface="Roboto"/>
            </a:endParaRPr>
          </a:p>
        </p:txBody>
      </p:sp>
      <p:graphicFrame>
        <p:nvGraphicFramePr>
          <p:cNvPr id="2156" name="Google Shape;2156;p265"/>
          <p:cNvGraphicFramePr/>
          <p:nvPr>
            <p:extLst>
              <p:ext uri="{D42A27DB-BD31-4B8C-83A1-F6EECF244321}">
                <p14:modId xmlns:p14="http://schemas.microsoft.com/office/powerpoint/2010/main" val="913238827"/>
              </p:ext>
            </p:extLst>
          </p:nvPr>
        </p:nvGraphicFramePr>
        <p:xfrm>
          <a:off x="3106192" y="4164255"/>
          <a:ext cx="5575800" cy="805780"/>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178075">
                <a:tc>
                  <a:txBody>
                    <a:bodyPr/>
                    <a:lstStyle/>
                    <a:p>
                      <a:pPr marL="0" lvl="0" indent="0" algn="l" rtl="0">
                        <a:spcBef>
                          <a:spcPts val="0"/>
                        </a:spcBef>
                        <a:spcAft>
                          <a:spcPts val="0"/>
                        </a:spcAft>
                        <a:buNone/>
                      </a:pPr>
                      <a:r>
                        <a:rPr lang="en" sz="1200">
                          <a:solidFill>
                            <a:srgbClr val="FFFFFF"/>
                          </a:solidFill>
                          <a:latin typeface="Roboto"/>
                          <a:ea typeface="Roboto"/>
                          <a:cs typeface="Roboto"/>
                          <a:sym typeface="Roboto"/>
                        </a:rPr>
                        <a:t>Supporting Tools</a:t>
                      </a:r>
                      <a:endParaRPr sz="1200">
                        <a:solidFill>
                          <a:srgbClr val="FFFFFF"/>
                        </a:solidFill>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8450" algn="l" rtl="0">
                        <a:spcBef>
                          <a:spcPts val="0"/>
                        </a:spcBef>
                        <a:spcAft>
                          <a:spcPts val="200"/>
                        </a:spcAft>
                        <a:buSzPts val="1100"/>
                        <a:buFont typeface="Roboto"/>
                        <a:buChar char="●"/>
                      </a:pPr>
                      <a:r>
                        <a:rPr lang="en" sz="1100" u="sng" dirty="0">
                          <a:solidFill>
                            <a:schemeClr val="hlink"/>
                          </a:solidFill>
                          <a:latin typeface="Roboto"/>
                          <a:ea typeface="Roboto"/>
                          <a:cs typeface="Roboto"/>
                          <a:sym typeface="Roboto"/>
                          <a:hlinkClick r:id="rId4" action="ppaction://hlinksldjump"/>
                        </a:rPr>
                        <a:t>Change Readiness Assessment</a:t>
                      </a:r>
                      <a:endParaRPr sz="11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3"/>
        <p:cNvGrpSpPr/>
        <p:nvPr/>
      </p:nvGrpSpPr>
      <p:grpSpPr>
        <a:xfrm>
          <a:off x="0" y="0"/>
          <a:ext cx="0" cy="0"/>
          <a:chOff x="0" y="0"/>
          <a:chExt cx="0" cy="0"/>
        </a:xfrm>
      </p:grpSpPr>
      <p:sp>
        <p:nvSpPr>
          <p:cNvPr id="1674" name="Google Shape;1674;p247"/>
          <p:cNvSpPr txBox="1">
            <a:spLocks noGrp="1"/>
          </p:cNvSpPr>
          <p:nvPr>
            <p:ph type="ctrTitle"/>
          </p:nvPr>
        </p:nvSpPr>
        <p:spPr>
          <a:xfrm>
            <a:off x="354285" y="442087"/>
            <a:ext cx="5315400" cy="3279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en" b="0" dirty="0">
                <a:latin typeface="Roboto Light"/>
                <a:ea typeface="Roboto Light"/>
                <a:cs typeface="Roboto Light"/>
                <a:sym typeface="Roboto Light"/>
              </a:rPr>
              <a:t>Your world is perfectly organized </a:t>
            </a:r>
            <a:endParaRPr b="0" dirty="0">
              <a:latin typeface="Roboto Light"/>
              <a:ea typeface="Roboto Light"/>
              <a:cs typeface="Roboto Light"/>
              <a:sym typeface="Roboto Light"/>
            </a:endParaRPr>
          </a:p>
          <a:p>
            <a:pPr marL="0" lvl="0" indent="0" algn="l" rtl="0">
              <a:spcBef>
                <a:spcPts val="0"/>
              </a:spcBef>
              <a:spcAft>
                <a:spcPts val="0"/>
              </a:spcAft>
              <a:buNone/>
            </a:pPr>
            <a:r>
              <a:rPr lang="en" b="0" dirty="0">
                <a:latin typeface="Roboto Light"/>
                <a:ea typeface="Roboto Light"/>
                <a:cs typeface="Roboto Light"/>
                <a:sym typeface="Roboto Light"/>
              </a:rPr>
              <a:t>to create the behaviors you’re currently experiencing…</a:t>
            </a:r>
            <a:endParaRPr b="0" dirty="0">
              <a:latin typeface="Roboto Light"/>
              <a:ea typeface="Roboto Light"/>
              <a:cs typeface="Roboto Light"/>
              <a:sym typeface="Roboto Light"/>
            </a:endParaRPr>
          </a:p>
          <a:p>
            <a:pPr marL="0" marR="139700" lvl="0" indent="0" algn="l" rtl="0">
              <a:lnSpc>
                <a:spcPct val="115000"/>
              </a:lnSpc>
              <a:spcBef>
                <a:spcPts val="1800"/>
              </a:spcBef>
              <a:spcAft>
                <a:spcPts val="0"/>
              </a:spcAft>
              <a:buNone/>
            </a:pPr>
            <a:r>
              <a:rPr lang="en" sz="1300" b="0" dirty="0">
                <a:solidFill>
                  <a:srgbClr val="1C1C1C"/>
                </a:solidFill>
                <a:latin typeface="Roboto"/>
                <a:ea typeface="Roboto"/>
                <a:cs typeface="Roboto"/>
                <a:sym typeface="Roboto"/>
              </a:rPr>
              <a:t>Transitioning to a new technology platform or interface can be challenging! It often requires people to adopt new behaviors and ways of working from what they’re used to.</a:t>
            </a:r>
            <a:endParaRPr sz="1300" b="0" dirty="0">
              <a:solidFill>
                <a:srgbClr val="1C1C1C"/>
              </a:solidFill>
              <a:latin typeface="Roboto"/>
              <a:ea typeface="Roboto"/>
              <a:cs typeface="Roboto"/>
              <a:sym typeface="Roboto"/>
            </a:endParaRPr>
          </a:p>
          <a:p>
            <a:pPr marL="0" marR="139700" lvl="0" indent="0" algn="l" rtl="0">
              <a:lnSpc>
                <a:spcPct val="115000"/>
              </a:lnSpc>
              <a:spcBef>
                <a:spcPts val="1800"/>
              </a:spcBef>
              <a:spcAft>
                <a:spcPts val="400"/>
              </a:spcAft>
              <a:buNone/>
            </a:pPr>
            <a:r>
              <a:rPr lang="en" sz="1300" b="0" dirty="0">
                <a:solidFill>
                  <a:srgbClr val="1C1C1C"/>
                </a:solidFill>
                <a:latin typeface="Roboto"/>
                <a:ea typeface="Roboto"/>
                <a:cs typeface="Roboto"/>
                <a:sym typeface="Roboto"/>
              </a:rPr>
              <a:t>Use these recommended steps and templates to drive behavior change that sticks, and help facilitate a smooth transition to the new technology for your organization!</a:t>
            </a:r>
            <a:endParaRPr sz="1300" dirty="0">
              <a:solidFill>
                <a:srgbClr val="1C1C1C"/>
              </a:solidFill>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19"/>
        <p:cNvGrpSpPr/>
        <p:nvPr/>
      </p:nvGrpSpPr>
      <p:grpSpPr>
        <a:xfrm>
          <a:off x="0" y="0"/>
          <a:ext cx="0" cy="0"/>
          <a:chOff x="0" y="0"/>
          <a:chExt cx="0" cy="0"/>
        </a:xfrm>
      </p:grpSpPr>
      <p:sp>
        <p:nvSpPr>
          <p:cNvPr id="2120" name="Google Shape;2120;p264"/>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21" name="Google Shape;2121;p264"/>
          <p:cNvGraphicFramePr/>
          <p:nvPr/>
        </p:nvGraphicFramePr>
        <p:xfrm>
          <a:off x="192731" y="1367798"/>
          <a:ext cx="2762475" cy="357464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DEFINITION</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the lever is</a:t>
                      </a:r>
                      <a:endParaRPr sz="80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organization's “system of people,” which includes customers, employees, partners, vendors and communities.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Relationships within and between these groups influence how people think, act, and get work done across the organization.</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Social Motivation</a:t>
                      </a: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en" sz="800">
                          <a:solidFill>
                            <a:srgbClr val="434343"/>
                          </a:solidFill>
                          <a:latin typeface="Roboto"/>
                          <a:ea typeface="Roboto"/>
                          <a:cs typeface="Roboto"/>
                          <a:sym typeface="Roboto"/>
                        </a:rPr>
                        <a:t>        Social Ability</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for your organization</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Are customers, employees, partners, vendors, and communities organized and connected in a way that fosters successful change?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22" name="Google Shape;2122;p264"/>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23" name="Google Shape;2123;p264"/>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24" name="Google Shape;2124;p264"/>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25" name="Google Shape;2125;p264"/>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Ecosystem</a:t>
            </a:r>
            <a:endParaRPr sz="2400" i="0" u="none" strike="noStrike" cap="none">
              <a:solidFill>
                <a:srgbClr val="434343"/>
              </a:solidFill>
              <a:latin typeface="Roboto"/>
              <a:ea typeface="Roboto"/>
              <a:cs typeface="Roboto"/>
              <a:sym typeface="Roboto"/>
            </a:endParaRPr>
          </a:p>
        </p:txBody>
      </p:sp>
      <p:grpSp>
        <p:nvGrpSpPr>
          <p:cNvPr id="2126" name="Google Shape;2126;p264"/>
          <p:cNvGrpSpPr/>
          <p:nvPr/>
        </p:nvGrpSpPr>
        <p:grpSpPr>
          <a:xfrm>
            <a:off x="1582881" y="3377191"/>
            <a:ext cx="134093" cy="169556"/>
            <a:chOff x="9983846" y="5539482"/>
            <a:chExt cx="521761" cy="659493"/>
          </a:xfrm>
        </p:grpSpPr>
        <p:sp>
          <p:nvSpPr>
            <p:cNvPr id="2127" name="Google Shape;2127;p264"/>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28" name="Google Shape;2128;p264"/>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29" name="Google Shape;2129;p264"/>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30" name="Google Shape;2130;p264"/>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31" name="Google Shape;2131;p264"/>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32" name="Google Shape;2132;p264"/>
          <p:cNvSpPr txBox="1">
            <a:spLocks noGrp="1"/>
          </p:cNvSpPr>
          <p:nvPr>
            <p:ph type="title"/>
          </p:nvPr>
        </p:nvSpPr>
        <p:spPr>
          <a:xfrm>
            <a:off x="3106200" y="961075"/>
            <a:ext cx="2762400" cy="2385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latin typeface="Roboto"/>
                <a:ea typeface="Roboto"/>
                <a:cs typeface="Roboto"/>
                <a:sym typeface="Roboto"/>
              </a:rPr>
              <a:t>Description</a:t>
            </a:r>
            <a:endParaRPr sz="1200" b="1" dirty="0">
              <a:latin typeface="Roboto"/>
              <a:ea typeface="Roboto"/>
              <a:cs typeface="Roboto"/>
              <a:sym typeface="Roboto"/>
            </a:endParaRPr>
          </a:p>
          <a:p>
            <a:pPr marL="0" lvl="0" indent="0" algn="l" rtl="0">
              <a:lnSpc>
                <a:spcPct val="115000"/>
              </a:lnSpc>
              <a:spcBef>
                <a:spcPts val="500"/>
              </a:spcBef>
              <a:spcAft>
                <a:spcPts val="0"/>
              </a:spcAft>
              <a:buNone/>
            </a:pPr>
            <a:r>
              <a:rPr lang="en" sz="1000" dirty="0">
                <a:latin typeface="Roboto"/>
                <a:ea typeface="Roboto"/>
                <a:cs typeface="Roboto"/>
                <a:sym typeface="Roboto"/>
              </a:rPr>
              <a:t>A Change Network is a selected group of individuals representing various parts of the business that will be affected by transition to the new technology.  Establishing a change network can help to expand the reach of the core change management team, build grassroots support for the initiative, and develop clear pathways for two-way communication. </a:t>
            </a:r>
            <a:endParaRPr sz="1000" dirty="0">
              <a:latin typeface="Roboto"/>
              <a:ea typeface="Roboto"/>
              <a:cs typeface="Roboto"/>
              <a:sym typeface="Roboto"/>
            </a:endParaRPr>
          </a:p>
          <a:p>
            <a:pPr marL="0" lvl="0" indent="0" algn="l" rtl="0">
              <a:spcBef>
                <a:spcPts val="600"/>
              </a:spcBef>
              <a:spcAft>
                <a:spcPts val="0"/>
              </a:spcAft>
              <a:buNone/>
            </a:pPr>
            <a:r>
              <a:rPr lang="en" sz="1200" b="1" dirty="0">
                <a:latin typeface="Roboto"/>
                <a:ea typeface="Roboto"/>
                <a:cs typeface="Roboto"/>
                <a:sym typeface="Roboto"/>
              </a:rPr>
              <a:t>Targeted Outcomes</a:t>
            </a:r>
            <a:endParaRPr sz="1200" b="1" dirty="0">
              <a:latin typeface="Roboto"/>
              <a:ea typeface="Roboto"/>
              <a:cs typeface="Roboto"/>
              <a:sym typeface="Roboto"/>
            </a:endParaRPr>
          </a:p>
          <a:p>
            <a:pPr marL="114300" lvl="0" indent="-120650" algn="l" rtl="0">
              <a:spcBef>
                <a:spcPts val="1000"/>
              </a:spcBef>
              <a:spcAft>
                <a:spcPts val="0"/>
              </a:spcAft>
              <a:buSzPts val="1000"/>
              <a:buFont typeface="Roboto"/>
              <a:buChar char="●"/>
            </a:pPr>
            <a:r>
              <a:rPr lang="en" sz="1000" dirty="0">
                <a:latin typeface="Roboto"/>
                <a:ea typeface="Roboto"/>
                <a:cs typeface="Roboto"/>
                <a:sym typeface="Roboto"/>
              </a:rPr>
              <a:t>↑cross-functional awareness </a:t>
            </a:r>
            <a:endParaRPr sz="1000" dirty="0">
              <a:latin typeface="Roboto"/>
              <a:ea typeface="Roboto"/>
              <a:cs typeface="Roboto"/>
              <a:sym typeface="Roboto"/>
            </a:endParaRPr>
          </a:p>
          <a:p>
            <a:pPr marL="114300" lvl="0" indent="-120650" algn="l" rtl="0">
              <a:spcBef>
                <a:spcPts val="300"/>
              </a:spcBef>
              <a:spcAft>
                <a:spcPts val="0"/>
              </a:spcAft>
              <a:buSzPts val="1000"/>
              <a:buFont typeface="Roboto"/>
              <a:buChar char="●"/>
            </a:pPr>
            <a:r>
              <a:rPr lang="en" sz="1000" dirty="0">
                <a:latin typeface="Roboto"/>
                <a:ea typeface="Roboto"/>
                <a:cs typeface="Roboto"/>
                <a:sym typeface="Roboto"/>
              </a:rPr>
              <a:t>↑ enablement of peers </a:t>
            </a:r>
            <a:endParaRPr sz="1000" dirty="0">
              <a:latin typeface="Roboto"/>
              <a:ea typeface="Roboto"/>
              <a:cs typeface="Roboto"/>
              <a:sym typeface="Roboto"/>
            </a:endParaRPr>
          </a:p>
          <a:p>
            <a:pPr marL="114300" lvl="0" indent="-120650" algn="l" rtl="0">
              <a:spcBef>
                <a:spcPts val="300"/>
              </a:spcBef>
              <a:spcAft>
                <a:spcPts val="0"/>
              </a:spcAft>
              <a:buSzPts val="1000"/>
              <a:buFont typeface="Roboto"/>
              <a:buChar char="●"/>
            </a:pPr>
            <a:r>
              <a:rPr lang="en" sz="1000" dirty="0">
                <a:latin typeface="Roboto"/>
                <a:ea typeface="Roboto"/>
                <a:cs typeface="Roboto"/>
                <a:sym typeface="Roboto"/>
              </a:rPr>
              <a:t>Establish a channel for two-way dialogue about the transition to the new technology</a:t>
            </a:r>
            <a:endParaRPr sz="1000" dirty="0">
              <a:latin typeface="Roboto"/>
              <a:ea typeface="Roboto"/>
              <a:cs typeface="Roboto"/>
              <a:sym typeface="Roboto"/>
            </a:endParaRPr>
          </a:p>
          <a:p>
            <a:pPr marL="0" lvl="0" indent="0" algn="l" rtl="0">
              <a:spcBef>
                <a:spcPts val="300"/>
              </a:spcBef>
              <a:spcAft>
                <a:spcPts val="0"/>
              </a:spcAft>
              <a:buNone/>
            </a:pPr>
            <a:endParaRPr sz="1000" dirty="0">
              <a:latin typeface="Roboto"/>
              <a:ea typeface="Roboto"/>
              <a:cs typeface="Roboto"/>
              <a:sym typeface="Roboto"/>
            </a:endParaRPr>
          </a:p>
          <a:p>
            <a:pPr marL="342900" lvl="0" indent="0" algn="l" rtl="0">
              <a:spcBef>
                <a:spcPts val="1000"/>
              </a:spcBef>
              <a:spcAft>
                <a:spcPts val="0"/>
              </a:spcAft>
              <a:buNone/>
            </a:pPr>
            <a:endParaRPr sz="1000" dirty="0">
              <a:latin typeface="Roboto"/>
              <a:ea typeface="Roboto"/>
              <a:cs typeface="Roboto"/>
              <a:sym typeface="Roboto"/>
            </a:endParaRPr>
          </a:p>
          <a:p>
            <a:pPr marL="114300" lvl="0" indent="-57150" algn="l" rtl="0">
              <a:spcBef>
                <a:spcPts val="1000"/>
              </a:spcBef>
              <a:spcAft>
                <a:spcPts val="200"/>
              </a:spcAft>
              <a:buNone/>
            </a:pPr>
            <a:endParaRPr sz="1000" dirty="0">
              <a:latin typeface="Roboto"/>
              <a:ea typeface="Roboto"/>
              <a:cs typeface="Roboto"/>
              <a:sym typeface="Roboto"/>
            </a:endParaRPr>
          </a:p>
        </p:txBody>
      </p:sp>
      <p:sp>
        <p:nvSpPr>
          <p:cNvPr id="2133" name="Google Shape;2133;p264"/>
          <p:cNvSpPr txBox="1">
            <a:spLocks noGrp="1"/>
          </p:cNvSpPr>
          <p:nvPr>
            <p:ph type="title"/>
          </p:nvPr>
        </p:nvSpPr>
        <p:spPr>
          <a:xfrm>
            <a:off x="5977500" y="96107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en" sz="1200" b="1" dirty="0">
                <a:latin typeface="Roboto"/>
                <a:ea typeface="Roboto"/>
                <a:cs typeface="Roboto"/>
                <a:sym typeface="Roboto"/>
              </a:rPr>
              <a:t>How to Execute</a:t>
            </a:r>
            <a:endParaRPr sz="1200" b="1" dirty="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dirty="0">
                <a:latin typeface="Roboto"/>
                <a:ea typeface="Roboto"/>
                <a:cs typeface="Roboto"/>
                <a:sym typeface="Roboto"/>
              </a:rPr>
              <a:t>Find Change Champions: </a:t>
            </a:r>
            <a:r>
              <a:rPr lang="en" sz="1000" dirty="0">
                <a:latin typeface="Roboto"/>
                <a:ea typeface="Roboto"/>
                <a:cs typeface="Roboto"/>
                <a:sym typeface="Roboto"/>
              </a:rPr>
              <a:t>Work with management to identify </a:t>
            </a:r>
            <a:r>
              <a:rPr lang="en" sz="1000" dirty="0">
                <a:latin typeface="Roboto"/>
                <a:ea typeface="Roboto"/>
                <a:cs typeface="Roboto"/>
                <a:sym typeface="Roboto"/>
                <a:hlinkClick r:id="rId4" action="ppaction://hlinksldjump"/>
              </a:rPr>
              <a:t>Change Champions</a:t>
            </a:r>
            <a:r>
              <a:rPr lang="en" sz="1000" dirty="0">
                <a:latin typeface="Roboto"/>
                <a:ea typeface="Roboto"/>
                <a:cs typeface="Roboto"/>
                <a:sym typeface="Roboto"/>
              </a:rPr>
              <a:t>. Invite identified Change Champions to participate in the network and ask to confirm participation.</a:t>
            </a:r>
            <a:endParaRPr sz="1000" dirty="0">
              <a:latin typeface="Roboto"/>
              <a:ea typeface="Roboto"/>
              <a:cs typeface="Roboto"/>
              <a:sym typeface="Roboto"/>
            </a:endParaRPr>
          </a:p>
          <a:p>
            <a:pPr marL="254000" lvl="0" indent="-190500" algn="l" rtl="0">
              <a:lnSpc>
                <a:spcPct val="100000"/>
              </a:lnSpc>
              <a:spcBef>
                <a:spcPts val="1000"/>
              </a:spcBef>
              <a:spcAft>
                <a:spcPts val="0"/>
              </a:spcAft>
              <a:buSzPts val="1000"/>
              <a:buChar char="●"/>
            </a:pPr>
            <a:r>
              <a:rPr lang="en" sz="1000" b="1" dirty="0">
                <a:latin typeface="Roboto"/>
                <a:ea typeface="Roboto"/>
                <a:cs typeface="Roboto"/>
                <a:sym typeface="Roboto"/>
              </a:rPr>
              <a:t>Develop a Plan:</a:t>
            </a:r>
            <a:r>
              <a:rPr lang="en" sz="1000" dirty="0">
                <a:latin typeface="Roboto"/>
                <a:ea typeface="Roboto"/>
                <a:cs typeface="Roboto"/>
                <a:sym typeface="Roboto"/>
              </a:rPr>
              <a:t> Develop a meeting/communication cadence plan for your Change Champions.</a:t>
            </a:r>
            <a:endParaRPr sz="1000" dirty="0">
              <a:latin typeface="Roboto"/>
              <a:ea typeface="Roboto"/>
              <a:cs typeface="Roboto"/>
              <a:sym typeface="Roboto"/>
            </a:endParaRPr>
          </a:p>
          <a:p>
            <a:pPr marL="254000" lvl="0" indent="-190500" algn="l" rtl="0">
              <a:lnSpc>
                <a:spcPct val="100000"/>
              </a:lnSpc>
              <a:spcBef>
                <a:spcPts val="1000"/>
              </a:spcBef>
              <a:spcAft>
                <a:spcPts val="0"/>
              </a:spcAft>
              <a:buSzPts val="1000"/>
              <a:buFont typeface="Roboto"/>
              <a:buChar char="●"/>
            </a:pPr>
            <a:r>
              <a:rPr lang="en" sz="1000" b="1" dirty="0">
                <a:latin typeface="Roboto"/>
                <a:ea typeface="Roboto"/>
                <a:cs typeface="Roboto"/>
                <a:sym typeface="Roboto"/>
              </a:rPr>
              <a:t>Get started:</a:t>
            </a:r>
            <a:r>
              <a:rPr lang="en" sz="1000" dirty="0">
                <a:latin typeface="Roboto"/>
                <a:ea typeface="Roboto"/>
                <a:cs typeface="Roboto"/>
                <a:sym typeface="Roboto"/>
              </a:rPr>
              <a:t> Hold a kick off meeting and execute change network plan. </a:t>
            </a:r>
            <a:endParaRPr sz="1000" dirty="0">
              <a:latin typeface="Roboto"/>
              <a:ea typeface="Roboto"/>
              <a:cs typeface="Roboto"/>
              <a:sym typeface="Roboto"/>
            </a:endParaRPr>
          </a:p>
          <a:p>
            <a:pPr marL="254000" lvl="0" indent="-190500" algn="l" rtl="0">
              <a:lnSpc>
                <a:spcPct val="100000"/>
              </a:lnSpc>
              <a:spcBef>
                <a:spcPts val="1000"/>
              </a:spcBef>
              <a:spcAft>
                <a:spcPts val="0"/>
              </a:spcAft>
              <a:buSzPts val="1000"/>
              <a:buFont typeface="Roboto"/>
              <a:buChar char="●"/>
            </a:pPr>
            <a:r>
              <a:rPr lang="en" sz="1000" b="1" dirty="0">
                <a:latin typeface="Roboto"/>
                <a:ea typeface="Roboto"/>
                <a:cs typeface="Roboto"/>
                <a:sym typeface="Roboto"/>
              </a:rPr>
              <a:t>Empower the Group: </a:t>
            </a:r>
            <a:r>
              <a:rPr lang="en" sz="1000" dirty="0">
                <a:latin typeface="Roboto"/>
                <a:ea typeface="Roboto"/>
                <a:cs typeface="Roboto"/>
                <a:sym typeface="Roboto"/>
              </a:rPr>
              <a:t>Give the group advanced access to information and tools for spreading the word. Involve them in the planning of the roll-out and encourage them to be involved. Ask them to gather and provide feedback and act on their suggestions. </a:t>
            </a:r>
            <a:endParaRPr sz="1000" dirty="0">
              <a:latin typeface="Roboto"/>
              <a:ea typeface="Roboto"/>
              <a:cs typeface="Roboto"/>
              <a:sym typeface="Roboto"/>
            </a:endParaRPr>
          </a:p>
          <a:p>
            <a:pPr marL="0" lvl="0" indent="0" algn="l" rtl="0">
              <a:spcBef>
                <a:spcPts val="0"/>
              </a:spcBef>
              <a:spcAft>
                <a:spcPts val="200"/>
              </a:spcAft>
              <a:buNone/>
            </a:pPr>
            <a:endParaRPr sz="1000" dirty="0">
              <a:latin typeface="Roboto"/>
              <a:ea typeface="Roboto"/>
              <a:cs typeface="Roboto"/>
              <a:sym typeface="Roboto"/>
            </a:endParaRPr>
          </a:p>
        </p:txBody>
      </p:sp>
      <p:graphicFrame>
        <p:nvGraphicFramePr>
          <p:cNvPr id="2134" name="Google Shape;2134;p264"/>
          <p:cNvGraphicFramePr/>
          <p:nvPr>
            <p:extLst>
              <p:ext uri="{D42A27DB-BD31-4B8C-83A1-F6EECF244321}">
                <p14:modId xmlns:p14="http://schemas.microsoft.com/office/powerpoint/2010/main" val="2075452708"/>
              </p:ext>
            </p:extLst>
          </p:nvPr>
        </p:nvGraphicFramePr>
        <p:xfrm>
          <a:off x="3106192" y="4043680"/>
          <a:ext cx="5575800" cy="1142535"/>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209636">
                <a:tc>
                  <a:txBody>
                    <a:bodyPr/>
                    <a:lstStyle/>
                    <a:p>
                      <a:pPr marL="0" lvl="0" indent="0" algn="l" rtl="0">
                        <a:spcBef>
                          <a:spcPts val="0"/>
                        </a:spcBef>
                        <a:spcAft>
                          <a:spcPts val="0"/>
                        </a:spcAft>
                        <a:buNone/>
                      </a:pPr>
                      <a:r>
                        <a:rPr lang="en" sz="1000" b="1" dirty="0">
                          <a:latin typeface="Roboto"/>
                          <a:ea typeface="Roboto"/>
                          <a:cs typeface="Roboto"/>
                          <a:sym typeface="Roboto"/>
                        </a:rPr>
                        <a:t>Supporting Tools</a:t>
                      </a:r>
                      <a:endParaRPr sz="1000" b="1" dirty="0">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32899">
                <a:tc>
                  <a:txBody>
                    <a:bodyPr/>
                    <a:lstStyle/>
                    <a:p>
                      <a:pPr marL="285750" marR="0" lvl="0" indent="-234950" algn="l" defTabSz="914400" rtl="0" eaLnBrk="1" fontAlgn="auto" latinLnBrk="0" hangingPunct="1">
                        <a:lnSpc>
                          <a:spcPct val="100000"/>
                        </a:lnSpc>
                        <a:spcBef>
                          <a:spcPts val="0"/>
                        </a:spcBef>
                        <a:spcAft>
                          <a:spcPts val="0"/>
                        </a:spcAft>
                        <a:buClr>
                          <a:srgbClr val="000000"/>
                        </a:buClr>
                        <a:buSzPts val="1000"/>
                        <a:buFont typeface="Roboto"/>
                        <a:buChar char="●"/>
                        <a:tabLst/>
                        <a:defRPr/>
                      </a:pPr>
                      <a:r>
                        <a:rPr lang="en-US" sz="1000" b="1" i="0" u="dotDotDashHeavy" baseline="0" dirty="0">
                          <a:uFillTx/>
                          <a:latin typeface="Roboto"/>
                          <a:ea typeface="Roboto"/>
                          <a:cs typeface="Roboto"/>
                          <a:sym typeface="Roboto"/>
                          <a:hlinkClick r:id="rId5" action="ppaction://hlinksldjump"/>
                        </a:rPr>
                        <a:t>Change Network Overview</a:t>
                      </a:r>
                      <a:endParaRPr sz="1000" b="1" i="0" u="dotDotDashHeavy" baseline="0" dirty="0">
                        <a:uFillTx/>
                        <a:latin typeface="Roboto"/>
                        <a:ea typeface="Roboto"/>
                        <a:cs typeface="Roboto"/>
                        <a:sym typeface="Roboto"/>
                      </a:endParaRPr>
                    </a:p>
                    <a:p>
                      <a:pPr marL="285750" lvl="0" indent="-234950" algn="l" rtl="0">
                        <a:spcBef>
                          <a:spcPts val="600"/>
                        </a:spcBef>
                        <a:spcAft>
                          <a:spcPts val="0"/>
                        </a:spcAft>
                        <a:buSzPts val="1000"/>
                        <a:buFont typeface="Roboto"/>
                        <a:buChar char="●"/>
                      </a:pPr>
                      <a:r>
                        <a:rPr lang="en" sz="1000" b="1" u="sng" baseline="0" dirty="0">
                          <a:uFillTx/>
                          <a:latin typeface="Roboto"/>
                          <a:ea typeface="Roboto"/>
                          <a:cs typeface="Roboto"/>
                          <a:sym typeface="Roboto"/>
                          <a:hlinkClick r:id="rId6" action="ppaction://hlinksldjump"/>
                        </a:rPr>
                        <a:t>Sample Change Network Engagement Tactics</a:t>
                      </a:r>
                      <a:endParaRPr lang="en-US" sz="1000" b="1" u="sng" baseline="0" dirty="0">
                        <a:uFillTx/>
                        <a:latin typeface="Roboto"/>
                        <a:ea typeface="Roboto"/>
                        <a:cs typeface="Roboto"/>
                        <a:sym typeface="Roboto"/>
                      </a:endParaRPr>
                    </a:p>
                    <a:p>
                      <a:pPr marL="285750" lvl="0" indent="-234950" algn="l" rtl="0">
                        <a:spcBef>
                          <a:spcPts val="600"/>
                        </a:spcBef>
                        <a:spcAft>
                          <a:spcPts val="600"/>
                        </a:spcAft>
                        <a:buSzPts val="1000"/>
                        <a:buFont typeface="Roboto"/>
                        <a:buChar char="●"/>
                      </a:pPr>
                      <a:r>
                        <a:rPr lang="en" sz="1000" b="1" u="sng" baseline="0" dirty="0">
                          <a:uFillTx/>
                          <a:latin typeface="Roboto"/>
                          <a:ea typeface="Roboto"/>
                          <a:cs typeface="Roboto"/>
                          <a:sym typeface="Roboto"/>
                          <a:hlinkClick r:id="rId7" action="ppaction://hlinksldjump"/>
                        </a:rPr>
                        <a:t>Change Network Kickoff Communication</a:t>
                      </a:r>
                      <a:endParaRPr sz="1000" b="1" u="sng" baseline="0" dirty="0">
                        <a:uFillTx/>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35" name="Google Shape;2135;p264"/>
          <p:cNvSpPr txBox="1"/>
          <p:nvPr/>
        </p:nvSpPr>
        <p:spPr>
          <a:xfrm>
            <a:off x="6429600" y="4878400"/>
            <a:ext cx="2714400" cy="2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dirty="0">
                <a:latin typeface="Roboto Light"/>
                <a:ea typeface="Roboto Light"/>
                <a:cs typeface="Roboto Light"/>
                <a:sym typeface="Roboto Light"/>
              </a:rPr>
              <a:t>*Recommended  for organizations with 30+ employees</a:t>
            </a:r>
            <a:endParaRPr sz="800" dirty="0">
              <a:latin typeface="Roboto Light"/>
              <a:ea typeface="Roboto Light"/>
              <a:cs typeface="Roboto Light"/>
              <a:sym typeface="Roboto Light"/>
            </a:endParaRPr>
          </a:p>
        </p:txBody>
      </p:sp>
      <p:sp>
        <p:nvSpPr>
          <p:cNvPr id="2136" name="Google Shape;2136;p264"/>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Establish a Change Network</a:t>
            </a:r>
            <a:endParaRPr sz="1400" dirty="0">
              <a:latin typeface="Roboto"/>
              <a:ea typeface="Roboto"/>
              <a:cs typeface="Roboto"/>
              <a:sym typeface="Roboto"/>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60"/>
        <p:cNvGrpSpPr/>
        <p:nvPr/>
      </p:nvGrpSpPr>
      <p:grpSpPr>
        <a:xfrm>
          <a:off x="0" y="0"/>
          <a:ext cx="0" cy="0"/>
          <a:chOff x="0" y="0"/>
          <a:chExt cx="0" cy="0"/>
        </a:xfrm>
      </p:grpSpPr>
      <p:sp>
        <p:nvSpPr>
          <p:cNvPr id="2161" name="Google Shape;2161;p266"/>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Identify and Broadcast “What’s in it for Me” (WIIFMs)</a:t>
            </a:r>
            <a:endParaRPr sz="1400" dirty="0">
              <a:latin typeface="Roboto"/>
              <a:ea typeface="Roboto"/>
              <a:cs typeface="Roboto"/>
              <a:sym typeface="Roboto"/>
            </a:endParaRPr>
          </a:p>
        </p:txBody>
      </p:sp>
      <p:sp>
        <p:nvSpPr>
          <p:cNvPr id="2162" name="Google Shape;2162;p266"/>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a:latin typeface="Roboto"/>
                <a:ea typeface="Roboto"/>
                <a:cs typeface="Roboto"/>
                <a:sym typeface="Roboto"/>
              </a:rPr>
              <a:t>Description</a:t>
            </a:r>
            <a:endParaRPr sz="1200" b="1">
              <a:latin typeface="Roboto"/>
              <a:ea typeface="Roboto"/>
              <a:cs typeface="Roboto"/>
              <a:sym typeface="Roboto"/>
            </a:endParaRPr>
          </a:p>
          <a:p>
            <a:pPr marL="0" lvl="0" indent="0" algn="l" rtl="0">
              <a:lnSpc>
                <a:spcPct val="95000"/>
              </a:lnSpc>
              <a:spcBef>
                <a:spcPts val="500"/>
              </a:spcBef>
              <a:spcAft>
                <a:spcPts val="0"/>
              </a:spcAft>
              <a:buNone/>
            </a:pPr>
            <a:r>
              <a:rPr lang="en" sz="1000">
                <a:latin typeface="Roboto"/>
                <a:ea typeface="Roboto"/>
                <a:cs typeface="Roboto"/>
                <a:sym typeface="Roboto"/>
              </a:rPr>
              <a:t>Communicate clear benefits to appeal to, and connect with, people’s personal interests</a:t>
            </a:r>
            <a:endParaRPr sz="1000">
              <a:latin typeface="Roboto"/>
              <a:ea typeface="Roboto"/>
              <a:cs typeface="Roboto"/>
              <a:sym typeface="Roboto"/>
            </a:endParaRPr>
          </a:p>
          <a:p>
            <a:pPr marL="0" lvl="0" indent="0" algn="l" rtl="0">
              <a:spcBef>
                <a:spcPts val="600"/>
              </a:spcBef>
              <a:spcAft>
                <a:spcPts val="0"/>
              </a:spcAft>
              <a:buNone/>
            </a:pPr>
            <a:r>
              <a:rPr lang="en" sz="1200" b="1">
                <a:latin typeface="Roboto"/>
                <a:ea typeface="Roboto"/>
                <a:cs typeface="Roboto"/>
                <a:sym typeface="Roboto"/>
              </a:rPr>
              <a:t>Targeted Outcomes</a:t>
            </a:r>
            <a:endParaRPr sz="1200" b="1">
              <a:latin typeface="Roboto"/>
              <a:ea typeface="Roboto"/>
              <a:cs typeface="Roboto"/>
              <a:sym typeface="Roboto"/>
            </a:endParaRPr>
          </a:p>
          <a:p>
            <a:pPr marL="342900" lvl="0" indent="-228600" algn="l" rtl="0">
              <a:spcBef>
                <a:spcPts val="1000"/>
              </a:spcBef>
              <a:spcAft>
                <a:spcPts val="0"/>
              </a:spcAft>
              <a:buSzPts val="1000"/>
              <a:buFont typeface="Roboto"/>
              <a:buChar char="●"/>
            </a:pPr>
            <a:r>
              <a:rPr lang="en" sz="1000">
                <a:latin typeface="Roboto"/>
                <a:ea typeface="Roboto"/>
                <a:cs typeface="Roboto"/>
                <a:sym typeface="Roboto"/>
              </a:rPr>
              <a:t>↑ personal motivation to adopt the new tool.</a:t>
            </a:r>
            <a:endParaRPr sz="1000">
              <a:latin typeface="Roboto"/>
              <a:ea typeface="Roboto"/>
              <a:cs typeface="Roboto"/>
              <a:sym typeface="Roboto"/>
            </a:endParaRPr>
          </a:p>
          <a:p>
            <a:pPr marL="342900" lvl="0" indent="-228600" algn="l" rtl="0">
              <a:spcBef>
                <a:spcPts val="200"/>
              </a:spcBef>
              <a:spcAft>
                <a:spcPts val="200"/>
              </a:spcAft>
              <a:buSzPts val="1000"/>
              <a:buFont typeface="Roboto"/>
              <a:buChar char="●"/>
            </a:pPr>
            <a:r>
              <a:rPr lang="en" sz="1000">
                <a:latin typeface="Roboto"/>
                <a:ea typeface="Roboto"/>
                <a:cs typeface="Roboto"/>
                <a:sym typeface="Roboto"/>
              </a:rPr>
              <a:t>↑ understanding of how to get the most out of the new tool</a:t>
            </a:r>
            <a:endParaRPr sz="1000">
              <a:latin typeface="Roboto"/>
              <a:ea typeface="Roboto"/>
              <a:cs typeface="Roboto"/>
              <a:sym typeface="Roboto"/>
            </a:endParaRPr>
          </a:p>
        </p:txBody>
      </p:sp>
      <p:sp>
        <p:nvSpPr>
          <p:cNvPr id="2163" name="Google Shape;2163;p266"/>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en" sz="1200" b="1" dirty="0">
                <a:latin typeface="Roboto"/>
                <a:ea typeface="Roboto"/>
                <a:cs typeface="Roboto"/>
                <a:sym typeface="Roboto"/>
              </a:rPr>
              <a:t>How to Execute</a:t>
            </a:r>
            <a:endParaRPr sz="1200" b="1" dirty="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dirty="0">
                <a:latin typeface="Roboto"/>
                <a:ea typeface="Roboto"/>
                <a:cs typeface="Roboto"/>
                <a:sym typeface="Roboto"/>
              </a:rPr>
              <a:t>Empathy Mapping:</a:t>
            </a:r>
            <a:r>
              <a:rPr lang="en" sz="1000" dirty="0">
                <a:latin typeface="Roboto"/>
                <a:ea typeface="Roboto"/>
                <a:cs typeface="Roboto"/>
                <a:sym typeface="Roboto"/>
              </a:rPr>
              <a:t> ID impacted roles. Discover what each group cares about and how  adoption will help them. Walk through </a:t>
            </a:r>
            <a:r>
              <a:rPr lang="en" sz="1000" u="sng" dirty="0">
                <a:solidFill>
                  <a:schemeClr val="hlink"/>
                </a:solidFill>
                <a:latin typeface="Roboto"/>
                <a:ea typeface="Roboto"/>
                <a:cs typeface="Roboto"/>
                <a:sym typeface="Roboto"/>
                <a:hlinkClick r:id="rId3"/>
              </a:rPr>
              <a:t>WIIFM questions </a:t>
            </a:r>
            <a:r>
              <a:rPr lang="en" sz="1000" dirty="0">
                <a:latin typeface="Roboto"/>
                <a:ea typeface="Roboto"/>
                <a:cs typeface="Roboto"/>
                <a:sym typeface="Roboto"/>
              </a:rPr>
              <a:t>to get to the WIIFM of your users. </a:t>
            </a:r>
            <a:endParaRPr sz="1000" dirty="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dirty="0">
                <a:latin typeface="Roboto"/>
                <a:ea typeface="Roboto"/>
                <a:cs typeface="Roboto"/>
                <a:sym typeface="Roboto"/>
              </a:rPr>
              <a:t>Broadcast the WIFFMs: </a:t>
            </a:r>
            <a:r>
              <a:rPr lang="en" sz="1000" dirty="0">
                <a:latin typeface="Roboto"/>
                <a:ea typeface="Roboto"/>
                <a:cs typeface="Roboto"/>
                <a:sym typeface="Roboto"/>
              </a:rPr>
              <a:t>Incorporate the WIIFMs into the leadership, stakeholder, training and especially communication strategies. </a:t>
            </a:r>
            <a:endParaRPr sz="1000" dirty="0">
              <a:latin typeface="Roboto"/>
              <a:ea typeface="Roboto"/>
              <a:cs typeface="Roboto"/>
              <a:sym typeface="Roboto"/>
            </a:endParaRPr>
          </a:p>
          <a:p>
            <a:pPr marL="254000" lvl="0" indent="-190500" algn="l" rtl="0">
              <a:lnSpc>
                <a:spcPct val="100000"/>
              </a:lnSpc>
              <a:spcBef>
                <a:spcPts val="500"/>
              </a:spcBef>
              <a:spcAft>
                <a:spcPts val="1800"/>
              </a:spcAft>
              <a:buSzPts val="1000"/>
              <a:buChar char="●"/>
            </a:pPr>
            <a:r>
              <a:rPr lang="en" sz="1000" b="1" dirty="0">
                <a:latin typeface="Roboto"/>
                <a:ea typeface="Roboto"/>
                <a:cs typeface="Roboto"/>
                <a:sym typeface="Roboto"/>
              </a:rPr>
              <a:t>Tell Stores and Create Experiences: </a:t>
            </a:r>
            <a:r>
              <a:rPr lang="en" sz="1000" dirty="0">
                <a:latin typeface="Roboto"/>
                <a:ea typeface="Roboto"/>
                <a:cs typeface="Roboto"/>
                <a:sym typeface="Roboto"/>
              </a:rPr>
              <a:t>Create experiences and share stories that help people see the WIIFM in action. Success stories, hands on demos, and shadowing an influencer are ways this can be done. </a:t>
            </a:r>
            <a:endParaRPr sz="1000" dirty="0">
              <a:latin typeface="Roboto"/>
              <a:ea typeface="Roboto"/>
              <a:cs typeface="Roboto"/>
              <a:sym typeface="Roboto"/>
            </a:endParaRPr>
          </a:p>
        </p:txBody>
      </p:sp>
      <p:graphicFrame>
        <p:nvGraphicFramePr>
          <p:cNvPr id="2164" name="Google Shape;2164;p266"/>
          <p:cNvGraphicFramePr/>
          <p:nvPr>
            <p:extLst>
              <p:ext uri="{D42A27DB-BD31-4B8C-83A1-F6EECF244321}">
                <p14:modId xmlns:p14="http://schemas.microsoft.com/office/powerpoint/2010/main" val="1775037272"/>
              </p:ext>
            </p:extLst>
          </p:nvPr>
        </p:nvGraphicFramePr>
        <p:xfrm>
          <a:off x="3106200" y="4050786"/>
          <a:ext cx="5834875" cy="843400"/>
        </p:xfrm>
        <a:graphic>
          <a:graphicData uri="http://schemas.openxmlformats.org/drawingml/2006/table">
            <a:tbl>
              <a:tblPr>
                <a:noFill/>
                <a:tableStyleId>{45470F37-8B12-47F0-81BC-2B07CDDA16E9}</a:tableStyleId>
              </a:tblPr>
              <a:tblGrid>
                <a:gridCol w="5834875">
                  <a:extLst>
                    <a:ext uri="{9D8B030D-6E8A-4147-A177-3AD203B41FA5}">
                      <a16:colId xmlns:a16="http://schemas.microsoft.com/office/drawing/2014/main" val="20000"/>
                    </a:ext>
                  </a:extLst>
                </a:gridCol>
              </a:tblGrid>
              <a:tr h="235775">
                <a:tc>
                  <a:txBody>
                    <a:bodyPr/>
                    <a:lstStyle/>
                    <a:p>
                      <a:pPr marL="0" lvl="0" indent="0" algn="l" rtl="0">
                        <a:spcBef>
                          <a:spcPts val="0"/>
                        </a:spcBef>
                        <a:spcAft>
                          <a:spcPts val="0"/>
                        </a:spcAft>
                        <a:buNone/>
                      </a:pPr>
                      <a:r>
                        <a:rPr lang="en" sz="1200">
                          <a:solidFill>
                            <a:srgbClr val="FFFFFF"/>
                          </a:solidFill>
                          <a:latin typeface="Roboto"/>
                          <a:ea typeface="Roboto"/>
                          <a:cs typeface="Roboto"/>
                          <a:sym typeface="Roboto"/>
                        </a:rPr>
                        <a:t>Supporting Tools</a:t>
                      </a:r>
                      <a:endParaRPr sz="1200">
                        <a:solidFill>
                          <a:srgbClr val="FFFFFF"/>
                        </a:solidFill>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607625">
                <a:tc>
                  <a:txBody>
                    <a:bodyPr/>
                    <a:lstStyle/>
                    <a:p>
                      <a:pPr marL="285750" lvl="0" indent="-234950" algn="l" rtl="0">
                        <a:spcBef>
                          <a:spcPts val="0"/>
                        </a:spcBef>
                        <a:spcAft>
                          <a:spcPts val="0"/>
                        </a:spcAft>
                        <a:buSzPts val="1000"/>
                        <a:buFont typeface="Roboto"/>
                        <a:buChar char="●"/>
                      </a:pPr>
                      <a:r>
                        <a:rPr lang="en" sz="1000" b="1" u="sng" dirty="0">
                          <a:solidFill>
                            <a:schemeClr val="hlink"/>
                          </a:solidFill>
                          <a:latin typeface="Roboto"/>
                          <a:ea typeface="Roboto"/>
                          <a:cs typeface="Roboto"/>
                          <a:sym typeface="Roboto"/>
                          <a:hlinkClick r:id="rId3"/>
                        </a:rPr>
                        <a:t>WIIFM Questions</a:t>
                      </a:r>
                      <a:endParaRPr sz="1000" b="1" dirty="0">
                        <a:latin typeface="Roboto"/>
                        <a:ea typeface="Roboto"/>
                        <a:cs typeface="Roboto"/>
                        <a:sym typeface="Roboto"/>
                      </a:endParaRPr>
                    </a:p>
                    <a:p>
                      <a:pPr marL="457200" lvl="0" indent="0" algn="l" rtl="0">
                        <a:spcBef>
                          <a:spcPts val="600"/>
                        </a:spcBef>
                        <a:spcAft>
                          <a:spcPts val="600"/>
                        </a:spcAft>
                        <a:buNone/>
                      </a:pPr>
                      <a:endParaRPr sz="10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65" name="Google Shape;2165;p266"/>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66" name="Google Shape;2166;p266"/>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67" name="Google Shape;2167;p266"/>
          <p:cNvGraphicFramePr/>
          <p:nvPr/>
        </p:nvGraphicFramePr>
        <p:xfrm>
          <a:off x="192731" y="1367798"/>
          <a:ext cx="2762475" cy="3435115"/>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DEFINITION</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the lever is</a:t>
                      </a:r>
                      <a:endParaRPr sz="80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A person's values, motivations and sense of purpose.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connection to what people care deeply about influences how a person is intrinsically motivated to think or act.</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Personal Motivation</a:t>
                      </a: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for your organization</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Do people see a connection between the change and their values, motivations, and sense of purpose?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68" name="Google Shape;2168;p266"/>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69" name="Google Shape;2169;p266"/>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170" name="Google Shape;2170;p266"/>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71" name="Google Shape;2171;p266"/>
          <p:cNvSpPr/>
          <p:nvPr/>
        </p:nvSpPr>
        <p:spPr>
          <a:xfrm>
            <a:off x="1709485" y="310365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72" name="Google Shape;2172;p266"/>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Values</a:t>
            </a:r>
            <a:endParaRPr sz="2400" i="0" u="none" strike="noStrike" cap="none">
              <a:solidFill>
                <a:srgbClr val="434343"/>
              </a:solidFill>
              <a:latin typeface="Roboto"/>
              <a:ea typeface="Roboto"/>
              <a:cs typeface="Roboto"/>
              <a:sym typeface="Roboto"/>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76"/>
        <p:cNvGrpSpPr/>
        <p:nvPr/>
      </p:nvGrpSpPr>
      <p:grpSpPr>
        <a:xfrm>
          <a:off x="0" y="0"/>
          <a:ext cx="0" cy="0"/>
          <a:chOff x="0" y="0"/>
          <a:chExt cx="0" cy="0"/>
        </a:xfrm>
      </p:grpSpPr>
      <p:sp>
        <p:nvSpPr>
          <p:cNvPr id="2177" name="Google Shape;2177;p267"/>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Develop &amp; Execute a Communication Plan</a:t>
            </a:r>
            <a:endParaRPr sz="1400" dirty="0">
              <a:latin typeface="Roboto"/>
              <a:ea typeface="Roboto"/>
              <a:cs typeface="Roboto"/>
              <a:sym typeface="Roboto"/>
            </a:endParaRPr>
          </a:p>
        </p:txBody>
      </p:sp>
      <p:sp>
        <p:nvSpPr>
          <p:cNvPr id="2178" name="Google Shape;2178;p267"/>
          <p:cNvSpPr txBox="1">
            <a:spLocks noGrp="1"/>
          </p:cNvSpPr>
          <p:nvPr>
            <p:ph type="title"/>
          </p:nvPr>
        </p:nvSpPr>
        <p:spPr>
          <a:xfrm>
            <a:off x="3106200" y="1215400"/>
            <a:ext cx="2762400" cy="34929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a:latin typeface="Roboto"/>
                <a:ea typeface="Roboto"/>
                <a:cs typeface="Roboto"/>
                <a:sym typeface="Roboto"/>
              </a:rPr>
              <a:t>Description</a:t>
            </a:r>
            <a:endParaRPr sz="1200" b="1">
              <a:latin typeface="Roboto"/>
              <a:ea typeface="Roboto"/>
              <a:cs typeface="Roboto"/>
              <a:sym typeface="Roboto"/>
            </a:endParaRPr>
          </a:p>
          <a:p>
            <a:pPr marL="0" lvl="0" indent="0" algn="l" rtl="0">
              <a:lnSpc>
                <a:spcPct val="115000"/>
              </a:lnSpc>
              <a:spcBef>
                <a:spcPts val="500"/>
              </a:spcBef>
              <a:spcAft>
                <a:spcPts val="0"/>
              </a:spcAft>
              <a:buNone/>
            </a:pPr>
            <a:r>
              <a:rPr lang="en" sz="1000">
                <a:latin typeface="Roboto"/>
                <a:ea typeface="Roboto"/>
                <a:cs typeface="Roboto"/>
                <a:sym typeface="Roboto"/>
              </a:rPr>
              <a:t>The communication plan outlines the overarching strategy and tactical approach for delivery of messaging to impacted stakeholders and users, through the right channel, and at the right time.</a:t>
            </a:r>
            <a:endParaRPr sz="1000">
              <a:latin typeface="Roboto"/>
              <a:ea typeface="Roboto"/>
              <a:cs typeface="Roboto"/>
              <a:sym typeface="Roboto"/>
            </a:endParaRPr>
          </a:p>
          <a:p>
            <a:pPr marL="0" lvl="0" indent="0" algn="l" rtl="0">
              <a:spcBef>
                <a:spcPts val="600"/>
              </a:spcBef>
              <a:spcAft>
                <a:spcPts val="0"/>
              </a:spcAft>
              <a:buNone/>
            </a:pPr>
            <a:r>
              <a:rPr lang="en" sz="1200" b="1">
                <a:latin typeface="Roboto"/>
                <a:ea typeface="Roboto"/>
                <a:cs typeface="Roboto"/>
                <a:sym typeface="Roboto"/>
              </a:rPr>
              <a:t>Targeted Outcomes</a:t>
            </a:r>
            <a:endParaRPr sz="1200" b="1">
              <a:latin typeface="Roboto"/>
              <a:ea typeface="Roboto"/>
              <a:cs typeface="Roboto"/>
              <a:sym typeface="Roboto"/>
            </a:endParaRPr>
          </a:p>
          <a:p>
            <a:pPr marL="342900" lvl="0" indent="-228600" algn="l" rtl="0">
              <a:spcBef>
                <a:spcPts val="1000"/>
              </a:spcBef>
              <a:spcAft>
                <a:spcPts val="0"/>
              </a:spcAft>
              <a:buSzPts val="1000"/>
              <a:buFont typeface="Roboto"/>
              <a:buChar char="●"/>
            </a:pPr>
            <a:r>
              <a:rPr lang="en" sz="1000">
                <a:latin typeface="Roboto"/>
                <a:ea typeface="Roboto"/>
                <a:cs typeface="Roboto"/>
                <a:sym typeface="Roboto"/>
              </a:rPr>
              <a:t>↑ alignment of all stakeholders and Salesforce users around the new tool</a:t>
            </a:r>
            <a:endParaRPr sz="1000">
              <a:latin typeface="Roboto"/>
              <a:ea typeface="Roboto"/>
              <a:cs typeface="Roboto"/>
              <a:sym typeface="Roboto"/>
            </a:endParaRPr>
          </a:p>
          <a:p>
            <a:pPr marL="342900" lvl="0" indent="-228600" algn="l" rtl="0">
              <a:spcBef>
                <a:spcPts val="600"/>
              </a:spcBef>
              <a:spcAft>
                <a:spcPts val="0"/>
              </a:spcAft>
              <a:buSzPts val="1000"/>
              <a:buFont typeface="Roboto"/>
              <a:buChar char="●"/>
            </a:pPr>
            <a:r>
              <a:rPr lang="en" sz="1000">
                <a:latin typeface="Roboto"/>
                <a:ea typeface="Roboto"/>
                <a:cs typeface="Roboto"/>
                <a:sym typeface="Roboto"/>
              </a:rPr>
              <a:t>Clearly defined approach for communicating about the new tool</a:t>
            </a:r>
            <a:endParaRPr sz="1000">
              <a:latin typeface="Roboto"/>
              <a:ea typeface="Roboto"/>
              <a:cs typeface="Roboto"/>
              <a:sym typeface="Roboto"/>
            </a:endParaRPr>
          </a:p>
          <a:p>
            <a:pPr marL="342900" lvl="0" indent="-228600" algn="l" rtl="0">
              <a:spcBef>
                <a:spcPts val="600"/>
              </a:spcBef>
              <a:spcAft>
                <a:spcPts val="0"/>
              </a:spcAft>
              <a:buSzPts val="1000"/>
              <a:buFont typeface="Roboto"/>
              <a:buChar char="●"/>
            </a:pPr>
            <a:r>
              <a:rPr lang="en" sz="1000">
                <a:latin typeface="Roboto"/>
                <a:ea typeface="Roboto"/>
                <a:cs typeface="Roboto"/>
                <a:sym typeface="Roboto"/>
              </a:rPr>
              <a:t>↑opportunity for feedback</a:t>
            </a:r>
            <a:endParaRPr sz="1000">
              <a:latin typeface="Roboto"/>
              <a:ea typeface="Roboto"/>
              <a:cs typeface="Roboto"/>
              <a:sym typeface="Roboto"/>
            </a:endParaRPr>
          </a:p>
        </p:txBody>
      </p:sp>
      <p:sp>
        <p:nvSpPr>
          <p:cNvPr id="2179" name="Google Shape;2179;p267"/>
          <p:cNvSpPr txBox="1">
            <a:spLocks noGrp="1"/>
          </p:cNvSpPr>
          <p:nvPr>
            <p:ph type="title"/>
          </p:nvPr>
        </p:nvSpPr>
        <p:spPr>
          <a:xfrm>
            <a:off x="5977500" y="1215400"/>
            <a:ext cx="30600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en" sz="1200" b="1" dirty="0">
                <a:latin typeface="Roboto"/>
                <a:ea typeface="Roboto"/>
                <a:cs typeface="Roboto"/>
                <a:sym typeface="Roboto"/>
              </a:rPr>
              <a:t>How to Execute</a:t>
            </a:r>
            <a:endParaRPr sz="1200" b="1" dirty="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dirty="0">
                <a:latin typeface="Roboto"/>
                <a:ea typeface="Roboto"/>
                <a:cs typeface="Roboto"/>
                <a:sym typeface="Roboto"/>
              </a:rPr>
              <a:t>Communication Channels: </a:t>
            </a:r>
            <a:r>
              <a:rPr lang="en" sz="1000" dirty="0">
                <a:latin typeface="Roboto"/>
                <a:ea typeface="Roboto"/>
                <a:cs typeface="Roboto"/>
                <a:sym typeface="Roboto"/>
              </a:rPr>
              <a:t>Conduct a communications channel inventory.</a:t>
            </a:r>
            <a:endParaRPr sz="1000" dirty="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dirty="0">
                <a:latin typeface="Roboto"/>
                <a:ea typeface="Roboto"/>
                <a:cs typeface="Roboto"/>
                <a:sym typeface="Roboto"/>
              </a:rPr>
              <a:t>Chatter: </a:t>
            </a:r>
            <a:r>
              <a:rPr lang="en" sz="1000" u="sng" dirty="0">
                <a:solidFill>
                  <a:schemeClr val="hlink"/>
                </a:solidFill>
                <a:latin typeface="Roboto"/>
                <a:ea typeface="Roboto"/>
                <a:cs typeface="Roboto"/>
                <a:sym typeface="Roboto"/>
                <a:hlinkClick r:id="rId3" action="ppaction://hlinksldjump"/>
              </a:rPr>
              <a:t>Create a Chatter group</a:t>
            </a:r>
            <a:r>
              <a:rPr lang="en" sz="1000" dirty="0">
                <a:latin typeface="Roboto"/>
                <a:ea typeface="Roboto"/>
                <a:cs typeface="Roboto"/>
                <a:sym typeface="Roboto"/>
              </a:rPr>
              <a:t>.</a:t>
            </a:r>
            <a:endParaRPr sz="1000" dirty="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dirty="0">
                <a:latin typeface="Roboto"/>
                <a:ea typeface="Roboto"/>
                <a:cs typeface="Roboto"/>
                <a:sym typeface="Roboto"/>
              </a:rPr>
              <a:t>What:</a:t>
            </a:r>
            <a:r>
              <a:rPr lang="en" sz="1000" dirty="0">
                <a:latin typeface="Roboto"/>
                <a:ea typeface="Roboto"/>
                <a:cs typeface="Roboto"/>
                <a:sym typeface="Roboto"/>
              </a:rPr>
              <a:t> Use the Drip Email Campaign templates to tailor communications for your organization. </a:t>
            </a:r>
            <a:endParaRPr sz="1000" dirty="0">
              <a:latin typeface="Roboto"/>
              <a:ea typeface="Roboto"/>
              <a:cs typeface="Roboto"/>
              <a:sym typeface="Roboto"/>
            </a:endParaRPr>
          </a:p>
          <a:p>
            <a:pPr marL="0" lvl="0" indent="0" algn="l" rtl="0">
              <a:spcBef>
                <a:spcPts val="1800"/>
              </a:spcBef>
              <a:spcAft>
                <a:spcPts val="0"/>
              </a:spcAft>
              <a:buNone/>
            </a:pPr>
            <a:r>
              <a:rPr lang="en" sz="1200" b="1" dirty="0">
                <a:latin typeface="Roboto"/>
                <a:ea typeface="Roboto"/>
                <a:cs typeface="Roboto"/>
                <a:sym typeface="Roboto"/>
              </a:rPr>
              <a:t>Additional Strategies to Consider</a:t>
            </a:r>
            <a:endParaRPr sz="1200" b="1" dirty="0">
              <a:latin typeface="Roboto"/>
              <a:ea typeface="Roboto"/>
              <a:cs typeface="Roboto"/>
              <a:sym typeface="Roboto"/>
            </a:endParaRPr>
          </a:p>
          <a:p>
            <a:pPr marL="342900" lvl="0" indent="-228600" algn="l" rtl="0">
              <a:spcBef>
                <a:spcPts val="500"/>
              </a:spcBef>
              <a:spcAft>
                <a:spcPts val="0"/>
              </a:spcAft>
              <a:buSzPts val="1000"/>
              <a:buFont typeface="Roboto"/>
              <a:buChar char="●"/>
            </a:pPr>
            <a:r>
              <a:rPr lang="en" sz="1000" dirty="0">
                <a:latin typeface="Roboto"/>
                <a:ea typeface="Roboto"/>
                <a:cs typeface="Roboto"/>
                <a:sym typeface="Roboto"/>
              </a:rPr>
              <a:t>Consider asking your sponsor to send the first message introducing the initiative. </a:t>
            </a:r>
            <a:endParaRPr sz="1000" dirty="0">
              <a:latin typeface="Roboto"/>
              <a:ea typeface="Roboto"/>
              <a:cs typeface="Roboto"/>
              <a:sym typeface="Roboto"/>
            </a:endParaRPr>
          </a:p>
          <a:p>
            <a:pPr marL="342900" lvl="0" indent="-228600" algn="l" rtl="0">
              <a:spcBef>
                <a:spcPts val="200"/>
              </a:spcBef>
              <a:spcAft>
                <a:spcPts val="0"/>
              </a:spcAft>
              <a:buSzPts val="1000"/>
              <a:buFont typeface="Roboto"/>
              <a:buChar char="●"/>
            </a:pPr>
            <a:r>
              <a:rPr lang="en" sz="1000" dirty="0">
                <a:latin typeface="Roboto"/>
                <a:ea typeface="Roboto"/>
                <a:cs typeface="Roboto"/>
                <a:sym typeface="Roboto"/>
              </a:rPr>
              <a:t>Consider using surveys to establish a two-way feedback loop. </a:t>
            </a:r>
            <a:endParaRPr sz="1000" dirty="0">
              <a:latin typeface="Roboto"/>
              <a:ea typeface="Roboto"/>
              <a:cs typeface="Roboto"/>
              <a:sym typeface="Roboto"/>
            </a:endParaRPr>
          </a:p>
          <a:p>
            <a:pPr marL="342900" lvl="0" indent="0" algn="l" rtl="0">
              <a:spcBef>
                <a:spcPts val="200"/>
              </a:spcBef>
              <a:spcAft>
                <a:spcPts val="200"/>
              </a:spcAft>
              <a:buNone/>
            </a:pPr>
            <a:endParaRPr sz="1000" dirty="0">
              <a:latin typeface="Roboto"/>
              <a:ea typeface="Roboto"/>
              <a:cs typeface="Roboto"/>
              <a:sym typeface="Roboto"/>
            </a:endParaRPr>
          </a:p>
        </p:txBody>
      </p:sp>
      <p:graphicFrame>
        <p:nvGraphicFramePr>
          <p:cNvPr id="2180" name="Google Shape;2180;p267"/>
          <p:cNvGraphicFramePr/>
          <p:nvPr>
            <p:extLst>
              <p:ext uri="{D42A27DB-BD31-4B8C-83A1-F6EECF244321}">
                <p14:modId xmlns:p14="http://schemas.microsoft.com/office/powerpoint/2010/main" val="4049504173"/>
              </p:ext>
            </p:extLst>
          </p:nvPr>
        </p:nvGraphicFramePr>
        <p:xfrm>
          <a:off x="3203942" y="4066255"/>
          <a:ext cx="5554250" cy="952000"/>
        </p:xfrm>
        <a:graphic>
          <a:graphicData uri="http://schemas.openxmlformats.org/drawingml/2006/table">
            <a:tbl>
              <a:tblPr>
                <a:noFill/>
                <a:tableStyleId>{45470F37-8B12-47F0-81BC-2B07CDDA16E9}</a:tableStyleId>
              </a:tblPr>
              <a:tblGrid>
                <a:gridCol w="5554250">
                  <a:extLst>
                    <a:ext uri="{9D8B030D-6E8A-4147-A177-3AD203B41FA5}">
                      <a16:colId xmlns:a16="http://schemas.microsoft.com/office/drawing/2014/main" val="20000"/>
                    </a:ext>
                  </a:extLst>
                </a:gridCol>
              </a:tblGrid>
              <a:tr h="211675">
                <a:tc>
                  <a:txBody>
                    <a:bodyPr/>
                    <a:lstStyle/>
                    <a:p>
                      <a:pPr marL="0" lvl="0" indent="0" algn="l" rtl="0">
                        <a:spcBef>
                          <a:spcPts val="0"/>
                        </a:spcBef>
                        <a:spcAft>
                          <a:spcPts val="0"/>
                        </a:spcAft>
                        <a:buNone/>
                      </a:pPr>
                      <a:r>
                        <a:rPr lang="en" sz="1200">
                          <a:solidFill>
                            <a:srgbClr val="FFFFFF"/>
                          </a:solidFill>
                          <a:latin typeface="Roboto"/>
                          <a:ea typeface="Roboto"/>
                          <a:cs typeface="Roboto"/>
                          <a:sym typeface="Roboto"/>
                        </a:rPr>
                        <a:t>Supporting Tools</a:t>
                      </a:r>
                      <a:endParaRPr sz="1200">
                        <a:solidFill>
                          <a:srgbClr val="FFFFFF"/>
                        </a:solidFill>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740325">
                <a:tc>
                  <a:txBody>
                    <a:bodyPr/>
                    <a:lstStyle/>
                    <a:p>
                      <a:pPr marL="285750" lvl="0" indent="-234950" algn="l" rtl="0">
                        <a:spcBef>
                          <a:spcPts val="0"/>
                        </a:spcBef>
                        <a:spcAft>
                          <a:spcPts val="0"/>
                        </a:spcAft>
                        <a:buSzPts val="1000"/>
                        <a:buFont typeface="Roboto"/>
                        <a:buChar char="●"/>
                      </a:pPr>
                      <a:r>
                        <a:rPr lang="en-US" sz="1000" b="1" u="sng" dirty="0">
                          <a:solidFill>
                            <a:schemeClr val="hlink"/>
                          </a:solidFill>
                          <a:latin typeface="Roboto"/>
                          <a:ea typeface="Roboto"/>
                          <a:cs typeface="Roboto"/>
                          <a:sym typeface="Roboto"/>
                          <a:hlinkClick r:id="rId4"/>
                        </a:rPr>
                        <a:t>Communication</a:t>
                      </a:r>
                      <a:r>
                        <a:rPr lang="en-US" sz="1000" b="1" u="sng" dirty="0">
                          <a:solidFill>
                            <a:schemeClr val="hlink"/>
                          </a:solidFill>
                          <a:latin typeface="Roboto"/>
                          <a:ea typeface="Roboto"/>
                          <a:cs typeface="Roboto"/>
                          <a:sym typeface="Roboto"/>
                        </a:rPr>
                        <a:t> Plan Template</a:t>
                      </a:r>
                      <a:endParaRPr sz="1000" b="1" dirty="0">
                        <a:latin typeface="Roboto"/>
                        <a:ea typeface="Roboto"/>
                        <a:cs typeface="Roboto"/>
                        <a:sym typeface="Roboto"/>
                      </a:endParaRPr>
                    </a:p>
                    <a:p>
                      <a:pPr marL="285750" marR="0" lvl="0" indent="-234950" algn="l" defTabSz="914400" rtl="0" eaLnBrk="1" fontAlgn="auto" latinLnBrk="0" hangingPunct="1">
                        <a:lnSpc>
                          <a:spcPct val="100000"/>
                        </a:lnSpc>
                        <a:spcBef>
                          <a:spcPts val="600"/>
                        </a:spcBef>
                        <a:spcAft>
                          <a:spcPts val="0"/>
                        </a:spcAft>
                        <a:buClr>
                          <a:srgbClr val="000000"/>
                        </a:buClr>
                        <a:buSzPts val="1000"/>
                        <a:buFont typeface="Roboto"/>
                        <a:buChar char="●"/>
                        <a:tabLst/>
                        <a:defRPr/>
                      </a:pPr>
                      <a:r>
                        <a:rPr lang="en" sz="1000" b="1" u="none" dirty="0">
                          <a:solidFill>
                            <a:schemeClr val="hlink"/>
                          </a:solidFill>
                          <a:latin typeface="Roboto"/>
                          <a:ea typeface="Roboto"/>
                          <a:cs typeface="Roboto"/>
                          <a:sym typeface="Roboto"/>
                        </a:rPr>
                        <a:t>Sample Drip Email Campaign </a:t>
                      </a:r>
                      <a:r>
                        <a:rPr lang="en-US" sz="1000" i="1" dirty="0">
                          <a:solidFill>
                            <a:schemeClr val="hlink"/>
                          </a:solidFill>
                          <a:latin typeface="Roboto"/>
                          <a:ea typeface="Roboto"/>
                          <a:cs typeface="Roboto"/>
                          <a:sym typeface="Roboto"/>
                        </a:rPr>
                        <a:t>(see the MFA Rollout Pack)</a:t>
                      </a:r>
                      <a:endParaRPr sz="10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81" name="Google Shape;2181;p267"/>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82" name="Google Shape;2182;p267"/>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83" name="Google Shape;2183;p267"/>
          <p:cNvGraphicFramePr/>
          <p:nvPr/>
        </p:nvGraphicFramePr>
        <p:xfrm>
          <a:off x="192731" y="1367798"/>
          <a:ext cx="2762475" cy="3569760"/>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DEFINITION</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the lever is</a:t>
                      </a:r>
                      <a:endParaRPr sz="80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information, tools, training, and resources available to help people do their jobs.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Access to the right enablement resources influences people’s ability to develop the knowledge and skills required to successfully engage, perform, or change.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Personal Ability</a:t>
                      </a: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for your organization</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Do people have the information, training, skills, and knowledge required to enact the change?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84" name="Google Shape;2184;p267"/>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85" name="Google Shape;2185;p267"/>
          <p:cNvPicPr preferRelativeResize="0"/>
          <p:nvPr/>
        </p:nvPicPr>
        <p:blipFill>
          <a:blip r:embed="rId5">
            <a:alphaModFix/>
          </a:blip>
          <a:stretch>
            <a:fillRect/>
          </a:stretch>
        </p:blipFill>
        <p:spPr>
          <a:xfrm>
            <a:off x="98032" y="213108"/>
            <a:ext cx="1008393" cy="951980"/>
          </a:xfrm>
          <a:prstGeom prst="rect">
            <a:avLst/>
          </a:prstGeom>
          <a:noFill/>
          <a:ln>
            <a:noFill/>
          </a:ln>
        </p:spPr>
      </p:pic>
      <p:sp>
        <p:nvSpPr>
          <p:cNvPr id="2186" name="Google Shape;2186;p267"/>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87" name="Google Shape;2187;p267"/>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Enablement</a:t>
            </a:r>
            <a:endParaRPr sz="2400" i="0" u="none" strike="noStrike" cap="none">
              <a:solidFill>
                <a:srgbClr val="434343"/>
              </a:solidFill>
              <a:latin typeface="Roboto"/>
              <a:ea typeface="Roboto"/>
              <a:cs typeface="Roboto"/>
              <a:sym typeface="Roboto"/>
            </a:endParaRPr>
          </a:p>
        </p:txBody>
      </p:sp>
      <p:grpSp>
        <p:nvGrpSpPr>
          <p:cNvPr id="2188" name="Google Shape;2188;p267"/>
          <p:cNvGrpSpPr/>
          <p:nvPr/>
        </p:nvGrpSpPr>
        <p:grpSpPr>
          <a:xfrm>
            <a:off x="1688462" y="3252587"/>
            <a:ext cx="99291" cy="125699"/>
            <a:chOff x="9983846" y="5539482"/>
            <a:chExt cx="521761" cy="659493"/>
          </a:xfrm>
        </p:grpSpPr>
        <p:sp>
          <p:nvSpPr>
            <p:cNvPr id="2189" name="Google Shape;2189;p267"/>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0" name="Google Shape;2190;p267"/>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1" name="Google Shape;2191;p267"/>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2" name="Google Shape;2192;p267"/>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96"/>
        <p:cNvGrpSpPr/>
        <p:nvPr/>
      </p:nvGrpSpPr>
      <p:grpSpPr>
        <a:xfrm>
          <a:off x="0" y="0"/>
          <a:ext cx="0" cy="0"/>
          <a:chOff x="0" y="0"/>
          <a:chExt cx="0" cy="0"/>
        </a:xfrm>
      </p:grpSpPr>
      <p:sp>
        <p:nvSpPr>
          <p:cNvPr id="2197" name="Google Shape;2197;p268"/>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Develop &amp; Execute a Training Strategy</a:t>
            </a:r>
            <a:endParaRPr sz="1400" dirty="0">
              <a:latin typeface="Roboto"/>
              <a:ea typeface="Roboto"/>
              <a:cs typeface="Roboto"/>
              <a:sym typeface="Roboto"/>
            </a:endParaRPr>
          </a:p>
        </p:txBody>
      </p:sp>
      <p:sp>
        <p:nvSpPr>
          <p:cNvPr id="2198" name="Google Shape;2198;p268"/>
          <p:cNvSpPr txBox="1">
            <a:spLocks noGrp="1"/>
          </p:cNvSpPr>
          <p:nvPr>
            <p:ph type="title"/>
          </p:nvPr>
        </p:nvSpPr>
        <p:spPr>
          <a:xfrm>
            <a:off x="3106200" y="1367800"/>
            <a:ext cx="2762400" cy="2359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latin typeface="Roboto"/>
                <a:ea typeface="Roboto"/>
                <a:cs typeface="Roboto"/>
                <a:sym typeface="Roboto"/>
              </a:rPr>
              <a:t>Description</a:t>
            </a:r>
            <a:endParaRPr sz="1200" b="1" dirty="0">
              <a:latin typeface="Roboto"/>
              <a:ea typeface="Roboto"/>
              <a:cs typeface="Roboto"/>
              <a:sym typeface="Roboto"/>
            </a:endParaRPr>
          </a:p>
          <a:p>
            <a:pPr marL="0" lvl="0" indent="0" algn="l" rtl="0">
              <a:spcBef>
                <a:spcPts val="500"/>
              </a:spcBef>
              <a:spcAft>
                <a:spcPts val="0"/>
              </a:spcAft>
              <a:buClr>
                <a:srgbClr val="7F7F7F"/>
              </a:buClr>
              <a:buSzPts val="1600"/>
              <a:buFont typeface="Proxima Nova"/>
              <a:buNone/>
            </a:pPr>
            <a:r>
              <a:rPr lang="en" sz="1000" dirty="0">
                <a:latin typeface="Roboto"/>
                <a:ea typeface="Roboto"/>
                <a:cs typeface="Roboto"/>
                <a:sym typeface="Roboto"/>
              </a:rPr>
              <a:t>Training is critical for providing users with the skills that they need to work effectively </a:t>
            </a:r>
            <a:endParaRPr sz="1000" dirty="0">
              <a:latin typeface="Roboto"/>
              <a:ea typeface="Roboto"/>
              <a:cs typeface="Roboto"/>
              <a:sym typeface="Roboto"/>
            </a:endParaRPr>
          </a:p>
          <a:p>
            <a:pPr marL="0" lvl="0" indent="0" algn="l" rtl="0">
              <a:spcBef>
                <a:spcPts val="0"/>
              </a:spcBef>
              <a:spcAft>
                <a:spcPts val="0"/>
              </a:spcAft>
              <a:buClr>
                <a:srgbClr val="7F7F7F"/>
              </a:buClr>
              <a:buSzPts val="1600"/>
              <a:buFont typeface="Proxima Nova"/>
              <a:buNone/>
            </a:pPr>
            <a:r>
              <a:rPr lang="en" sz="1000" dirty="0">
                <a:latin typeface="Roboto"/>
                <a:ea typeface="Roboto"/>
                <a:cs typeface="Roboto"/>
                <a:sym typeface="Roboto"/>
              </a:rPr>
              <a:t>with the new technology and processes introduced by the transition to the new technology.</a:t>
            </a:r>
            <a:endParaRPr sz="1000" dirty="0">
              <a:latin typeface="Roboto"/>
              <a:ea typeface="Roboto"/>
              <a:cs typeface="Roboto"/>
              <a:sym typeface="Roboto"/>
            </a:endParaRPr>
          </a:p>
          <a:p>
            <a:pPr marL="0" lvl="0" indent="0" algn="l" rtl="0">
              <a:spcBef>
                <a:spcPts val="600"/>
              </a:spcBef>
              <a:spcAft>
                <a:spcPts val="0"/>
              </a:spcAft>
              <a:buNone/>
            </a:pPr>
            <a:endParaRPr sz="1200" b="1" dirty="0">
              <a:latin typeface="Roboto"/>
              <a:ea typeface="Roboto"/>
              <a:cs typeface="Roboto"/>
              <a:sym typeface="Roboto"/>
            </a:endParaRPr>
          </a:p>
          <a:p>
            <a:pPr marL="0" lvl="0" indent="0" algn="l" rtl="0">
              <a:spcBef>
                <a:spcPts val="1000"/>
              </a:spcBef>
              <a:spcAft>
                <a:spcPts val="0"/>
              </a:spcAft>
              <a:buNone/>
            </a:pPr>
            <a:r>
              <a:rPr lang="en" sz="1200" b="1" dirty="0">
                <a:latin typeface="Roboto"/>
                <a:ea typeface="Roboto"/>
                <a:cs typeface="Roboto"/>
                <a:sym typeface="Roboto"/>
              </a:rPr>
              <a:t>Targeted Outcomes</a:t>
            </a:r>
            <a:endParaRPr sz="1200" b="1" dirty="0">
              <a:latin typeface="Roboto"/>
              <a:ea typeface="Roboto"/>
              <a:cs typeface="Roboto"/>
              <a:sym typeface="Roboto"/>
            </a:endParaRPr>
          </a:p>
          <a:p>
            <a:pPr marL="342900" lvl="0" indent="-228600" algn="l" rtl="0">
              <a:spcBef>
                <a:spcPts val="1000"/>
              </a:spcBef>
              <a:spcAft>
                <a:spcPts val="200"/>
              </a:spcAft>
              <a:buSzPts val="1000"/>
              <a:buFont typeface="Roboto"/>
              <a:buChar char="●"/>
            </a:pPr>
            <a:r>
              <a:rPr lang="en" sz="1000" dirty="0">
                <a:latin typeface="Roboto"/>
                <a:ea typeface="Roboto"/>
                <a:cs typeface="Roboto"/>
                <a:sym typeface="Roboto"/>
              </a:rPr>
              <a:t>An enabled workforce that feels confident in using the new tool and platform effectively to do their jobs. </a:t>
            </a:r>
            <a:endParaRPr sz="1000" dirty="0">
              <a:latin typeface="Roboto"/>
              <a:ea typeface="Roboto"/>
              <a:cs typeface="Roboto"/>
              <a:sym typeface="Roboto"/>
            </a:endParaRPr>
          </a:p>
        </p:txBody>
      </p:sp>
      <p:sp>
        <p:nvSpPr>
          <p:cNvPr id="2199" name="Google Shape;2199;p268"/>
          <p:cNvSpPr txBox="1">
            <a:spLocks noGrp="1"/>
          </p:cNvSpPr>
          <p:nvPr>
            <p:ph type="title"/>
          </p:nvPr>
        </p:nvSpPr>
        <p:spPr>
          <a:xfrm>
            <a:off x="5977500" y="1367800"/>
            <a:ext cx="3060000" cy="2402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en" sz="1200" b="1">
                <a:latin typeface="Roboto"/>
                <a:ea typeface="Roboto"/>
                <a:cs typeface="Roboto"/>
                <a:sym typeface="Roboto"/>
              </a:rPr>
              <a:t>How to Execute</a:t>
            </a:r>
            <a:endParaRPr sz="1200" b="1">
              <a:latin typeface="Roboto"/>
              <a:ea typeface="Roboto"/>
              <a:cs typeface="Roboto"/>
              <a:sym typeface="Roboto"/>
            </a:endParaRPr>
          </a:p>
          <a:p>
            <a:pPr marL="457200" lvl="0" indent="-292100" algn="l" rtl="0">
              <a:lnSpc>
                <a:spcPct val="100000"/>
              </a:lnSpc>
              <a:spcBef>
                <a:spcPts val="1000"/>
              </a:spcBef>
              <a:spcAft>
                <a:spcPts val="0"/>
              </a:spcAft>
              <a:buSzPts val="1000"/>
              <a:buFont typeface="Roboto"/>
              <a:buChar char="●"/>
            </a:pPr>
            <a:r>
              <a:rPr lang="en" sz="1000" b="1">
                <a:latin typeface="Roboto"/>
                <a:ea typeface="Roboto"/>
                <a:cs typeface="Roboto"/>
                <a:sym typeface="Roboto"/>
              </a:rPr>
              <a:t>Assess Training Needs:</a:t>
            </a:r>
            <a:r>
              <a:rPr lang="en" sz="1000">
                <a:latin typeface="Roboto"/>
                <a:ea typeface="Roboto"/>
                <a:cs typeface="Roboto"/>
                <a:sym typeface="Roboto"/>
              </a:rPr>
              <a:t> Understand the training needs of impacted audience.</a:t>
            </a:r>
            <a:endParaRPr sz="1000">
              <a:latin typeface="Roboto"/>
              <a:ea typeface="Roboto"/>
              <a:cs typeface="Roboto"/>
              <a:sym typeface="Roboto"/>
            </a:endParaRPr>
          </a:p>
          <a:p>
            <a:pPr marL="457200" lvl="0" indent="-292100" algn="l" rtl="0">
              <a:lnSpc>
                <a:spcPct val="100000"/>
              </a:lnSpc>
              <a:spcBef>
                <a:spcPts val="1000"/>
              </a:spcBef>
              <a:spcAft>
                <a:spcPts val="0"/>
              </a:spcAft>
              <a:buSzPts val="1000"/>
              <a:buFont typeface="Roboto"/>
              <a:buChar char="●"/>
            </a:pPr>
            <a:r>
              <a:rPr lang="en" sz="1000" b="1">
                <a:latin typeface="Roboto"/>
                <a:ea typeface="Roboto"/>
                <a:cs typeface="Roboto"/>
                <a:sym typeface="Roboto"/>
              </a:rPr>
              <a:t>Plan:</a:t>
            </a:r>
            <a:r>
              <a:rPr lang="en" sz="1000">
                <a:latin typeface="Roboto"/>
                <a:ea typeface="Roboto"/>
                <a:cs typeface="Roboto"/>
                <a:sym typeface="Roboto"/>
              </a:rPr>
              <a:t> Develop training design strategy.</a:t>
            </a:r>
            <a:endParaRPr sz="1000">
              <a:latin typeface="Roboto"/>
              <a:ea typeface="Roboto"/>
              <a:cs typeface="Roboto"/>
              <a:sym typeface="Roboto"/>
            </a:endParaRPr>
          </a:p>
          <a:p>
            <a:pPr marL="457200" lvl="0" indent="-292100" algn="l" rtl="0">
              <a:lnSpc>
                <a:spcPct val="100000"/>
              </a:lnSpc>
              <a:spcBef>
                <a:spcPts val="1000"/>
              </a:spcBef>
              <a:spcAft>
                <a:spcPts val="0"/>
              </a:spcAft>
              <a:buSzPts val="1000"/>
              <a:buFont typeface="Roboto"/>
              <a:buChar char="●"/>
            </a:pPr>
            <a:r>
              <a:rPr lang="en" sz="1000" b="1">
                <a:latin typeface="Roboto"/>
                <a:ea typeface="Roboto"/>
                <a:cs typeface="Roboto"/>
                <a:sym typeface="Roboto"/>
              </a:rPr>
              <a:t>Build:</a:t>
            </a:r>
            <a:r>
              <a:rPr lang="en" sz="1000">
                <a:latin typeface="Roboto"/>
                <a:ea typeface="Roboto"/>
                <a:cs typeface="Roboto"/>
                <a:sym typeface="Roboto"/>
              </a:rPr>
              <a:t> Build training materials.</a:t>
            </a:r>
            <a:endParaRPr sz="1000">
              <a:latin typeface="Roboto"/>
              <a:ea typeface="Roboto"/>
              <a:cs typeface="Roboto"/>
              <a:sym typeface="Roboto"/>
            </a:endParaRPr>
          </a:p>
          <a:p>
            <a:pPr marL="457200" lvl="0" indent="-292100" algn="l" rtl="0">
              <a:lnSpc>
                <a:spcPct val="100000"/>
              </a:lnSpc>
              <a:spcBef>
                <a:spcPts val="1000"/>
              </a:spcBef>
              <a:spcAft>
                <a:spcPts val="0"/>
              </a:spcAft>
              <a:buSzPts val="1000"/>
              <a:buFont typeface="Roboto"/>
              <a:buChar char="●"/>
            </a:pPr>
            <a:r>
              <a:rPr lang="en" sz="1000" b="1">
                <a:latin typeface="Roboto"/>
                <a:ea typeface="Roboto"/>
                <a:cs typeface="Roboto"/>
                <a:sym typeface="Roboto"/>
              </a:rPr>
              <a:t>Deliver:</a:t>
            </a:r>
            <a:r>
              <a:rPr lang="en" sz="1000">
                <a:latin typeface="Roboto"/>
                <a:ea typeface="Roboto"/>
                <a:cs typeface="Roboto"/>
                <a:sym typeface="Roboto"/>
              </a:rPr>
              <a:t>  Deliver training to users.</a:t>
            </a:r>
            <a:endParaRPr sz="1000">
              <a:latin typeface="Roboto"/>
              <a:ea typeface="Roboto"/>
              <a:cs typeface="Roboto"/>
              <a:sym typeface="Roboto"/>
            </a:endParaRPr>
          </a:p>
          <a:p>
            <a:pPr marL="0" lvl="0" indent="0" algn="l" rtl="0">
              <a:spcBef>
                <a:spcPts val="1000"/>
              </a:spcBef>
              <a:spcAft>
                <a:spcPts val="0"/>
              </a:spcAft>
              <a:buNone/>
            </a:pPr>
            <a:r>
              <a:rPr lang="en" sz="1200" b="1">
                <a:latin typeface="Roboto"/>
                <a:ea typeface="Roboto"/>
                <a:cs typeface="Roboto"/>
                <a:sym typeface="Roboto"/>
              </a:rPr>
              <a:t>Additional Strategies to Consider</a:t>
            </a:r>
            <a:endParaRPr sz="1200" b="1">
              <a:latin typeface="Roboto"/>
              <a:ea typeface="Roboto"/>
              <a:cs typeface="Roboto"/>
              <a:sym typeface="Roboto"/>
            </a:endParaRPr>
          </a:p>
          <a:p>
            <a:pPr marL="342900" lvl="0" indent="-228600" algn="l" rtl="0">
              <a:spcBef>
                <a:spcPts val="500"/>
              </a:spcBef>
              <a:spcAft>
                <a:spcPts val="200"/>
              </a:spcAft>
              <a:buSzPts val="1000"/>
              <a:buFont typeface="Roboto"/>
              <a:buChar char="●"/>
            </a:pPr>
            <a:r>
              <a:rPr lang="en" sz="1000">
                <a:latin typeface="Roboto"/>
                <a:ea typeface="Roboto"/>
                <a:cs typeface="Roboto"/>
                <a:sym typeface="Roboto"/>
              </a:rPr>
              <a:t>Consider designing hands-on experiences for users to try the new tool, such as: lunch-and-learns, office hours, and live demos.  </a:t>
            </a:r>
            <a:endParaRPr sz="1000">
              <a:latin typeface="Roboto"/>
              <a:ea typeface="Roboto"/>
              <a:cs typeface="Roboto"/>
              <a:sym typeface="Roboto"/>
            </a:endParaRPr>
          </a:p>
        </p:txBody>
      </p:sp>
      <p:graphicFrame>
        <p:nvGraphicFramePr>
          <p:cNvPr id="2200" name="Google Shape;2200;p268"/>
          <p:cNvGraphicFramePr/>
          <p:nvPr>
            <p:extLst>
              <p:ext uri="{D42A27DB-BD31-4B8C-83A1-F6EECF244321}">
                <p14:modId xmlns:p14="http://schemas.microsoft.com/office/powerpoint/2010/main" val="1365214632"/>
              </p:ext>
            </p:extLst>
          </p:nvPr>
        </p:nvGraphicFramePr>
        <p:xfrm>
          <a:off x="3106192" y="4128080"/>
          <a:ext cx="5886900" cy="1019305"/>
        </p:xfrm>
        <a:graphic>
          <a:graphicData uri="http://schemas.openxmlformats.org/drawingml/2006/table">
            <a:tbl>
              <a:tblPr>
                <a:noFill/>
                <a:tableStyleId>{45470F37-8B12-47F0-81BC-2B07CDDA16E9}</a:tableStyleId>
              </a:tblPr>
              <a:tblGrid>
                <a:gridCol w="5886900">
                  <a:extLst>
                    <a:ext uri="{9D8B030D-6E8A-4147-A177-3AD203B41FA5}">
                      <a16:colId xmlns:a16="http://schemas.microsoft.com/office/drawing/2014/main" val="20000"/>
                    </a:ext>
                  </a:extLst>
                </a:gridCol>
              </a:tblGrid>
              <a:tr h="137950">
                <a:tc>
                  <a:txBody>
                    <a:bodyPr/>
                    <a:lstStyle/>
                    <a:p>
                      <a:pPr marL="0" lvl="0" indent="0" algn="l" rtl="0">
                        <a:spcBef>
                          <a:spcPts val="0"/>
                        </a:spcBef>
                        <a:spcAft>
                          <a:spcPts val="0"/>
                        </a:spcAft>
                        <a:buNone/>
                      </a:pPr>
                      <a:r>
                        <a:rPr lang="en" sz="1200">
                          <a:solidFill>
                            <a:srgbClr val="FFFFFF"/>
                          </a:solidFill>
                          <a:latin typeface="Roboto"/>
                          <a:ea typeface="Roboto"/>
                          <a:cs typeface="Roboto"/>
                          <a:sym typeface="Roboto"/>
                        </a:rPr>
                        <a:t>Supporting Tools</a:t>
                      </a:r>
                      <a:endParaRPr sz="1200">
                        <a:solidFill>
                          <a:srgbClr val="FFFFFF"/>
                        </a:solidFill>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836425">
                <a:tc>
                  <a:txBody>
                    <a:bodyPr/>
                    <a:lstStyle/>
                    <a:p>
                      <a:pPr marL="457200" lvl="0" indent="0" algn="l" rtl="0">
                        <a:spcBef>
                          <a:spcPts val="0"/>
                        </a:spcBef>
                        <a:spcAft>
                          <a:spcPts val="0"/>
                        </a:spcAft>
                        <a:buNone/>
                      </a:pPr>
                      <a:endParaRPr sz="1000" dirty="0">
                        <a:latin typeface="Roboto"/>
                        <a:ea typeface="Roboto"/>
                        <a:cs typeface="Roboto"/>
                        <a:sym typeface="Roboto"/>
                      </a:endParaRPr>
                    </a:p>
                    <a:p>
                      <a:pPr marL="285750" lvl="0" indent="-234950" algn="l" rtl="0">
                        <a:spcBef>
                          <a:spcPts val="600"/>
                        </a:spcBef>
                        <a:spcAft>
                          <a:spcPts val="600"/>
                        </a:spcAft>
                        <a:buSzPts val="1000"/>
                        <a:buFont typeface="Roboto"/>
                        <a:buChar char="●"/>
                      </a:pPr>
                      <a:r>
                        <a:rPr lang="en" sz="1000" b="1" u="sng" dirty="0">
                          <a:solidFill>
                            <a:schemeClr val="hlink"/>
                          </a:solidFill>
                          <a:latin typeface="Roboto"/>
                          <a:ea typeface="Roboto"/>
                          <a:cs typeface="Roboto"/>
                          <a:sym typeface="Roboto"/>
                          <a:hlinkClick r:id="rId3"/>
                        </a:rPr>
                        <a:t>Training Plan Template</a:t>
                      </a:r>
                      <a:endParaRPr sz="1000" b="1"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01" name="Google Shape;2201;p268"/>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02" name="Google Shape;2202;p268"/>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03" name="Google Shape;2203;p268"/>
          <p:cNvGraphicFramePr/>
          <p:nvPr/>
        </p:nvGraphicFramePr>
        <p:xfrm>
          <a:off x="192731" y="1367798"/>
          <a:ext cx="2762475" cy="3569760"/>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DEFINITION</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the lever is</a:t>
                      </a:r>
                      <a:endParaRPr sz="80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information, tools, training, and resources available to help people do their jobs.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Access to the right enablement resources influences people’s ability to develop the knowledge and skills required to successfully engage, perform, or change.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Personal Ability</a:t>
                      </a: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for your organization</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Do people have the information, training, skills, and knowledge required to enact the change?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04" name="Google Shape;2204;p268"/>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205" name="Google Shape;2205;p268"/>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06" name="Google Shape;2206;p268"/>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07" name="Google Shape;2207;p268"/>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Enablement</a:t>
            </a:r>
            <a:endParaRPr sz="2400" i="0" u="none" strike="noStrike" cap="none">
              <a:solidFill>
                <a:srgbClr val="434343"/>
              </a:solidFill>
              <a:latin typeface="Roboto"/>
              <a:ea typeface="Roboto"/>
              <a:cs typeface="Roboto"/>
              <a:sym typeface="Roboto"/>
            </a:endParaRPr>
          </a:p>
        </p:txBody>
      </p:sp>
      <p:grpSp>
        <p:nvGrpSpPr>
          <p:cNvPr id="2208" name="Google Shape;2208;p268"/>
          <p:cNvGrpSpPr/>
          <p:nvPr/>
        </p:nvGrpSpPr>
        <p:grpSpPr>
          <a:xfrm>
            <a:off x="1688462" y="3252587"/>
            <a:ext cx="99291" cy="125699"/>
            <a:chOff x="9983846" y="5539482"/>
            <a:chExt cx="521761" cy="659493"/>
          </a:xfrm>
        </p:grpSpPr>
        <p:sp>
          <p:nvSpPr>
            <p:cNvPr id="2209" name="Google Shape;2209;p268"/>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0" name="Google Shape;2210;p268"/>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1" name="Google Shape;2211;p268"/>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2" name="Google Shape;2212;p268"/>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16"/>
        <p:cNvGrpSpPr/>
        <p:nvPr/>
      </p:nvGrpSpPr>
      <p:grpSpPr>
        <a:xfrm>
          <a:off x="0" y="0"/>
          <a:ext cx="0" cy="0"/>
          <a:chOff x="0" y="0"/>
          <a:chExt cx="0" cy="0"/>
        </a:xfrm>
      </p:grpSpPr>
      <p:sp>
        <p:nvSpPr>
          <p:cNvPr id="2217" name="Google Shape;2217;p269"/>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Conduct an Incentive Review</a:t>
            </a:r>
            <a:endParaRPr sz="1400" dirty="0">
              <a:latin typeface="Roboto"/>
              <a:ea typeface="Roboto"/>
              <a:cs typeface="Roboto"/>
              <a:sym typeface="Roboto"/>
            </a:endParaRPr>
          </a:p>
        </p:txBody>
      </p:sp>
      <p:sp>
        <p:nvSpPr>
          <p:cNvPr id="2218" name="Google Shape;2218;p269"/>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solidFill>
                  <a:schemeClr val="accent2"/>
                </a:solidFill>
                <a:latin typeface="Roboto"/>
                <a:ea typeface="Roboto"/>
                <a:cs typeface="Roboto"/>
                <a:sym typeface="Roboto"/>
              </a:rPr>
              <a:t>Description</a:t>
            </a:r>
            <a:endParaRPr sz="1200" b="1" dirty="0">
              <a:solidFill>
                <a:schemeClr val="accent2"/>
              </a:solidFill>
              <a:latin typeface="Roboto"/>
              <a:ea typeface="Roboto"/>
              <a:cs typeface="Roboto"/>
              <a:sym typeface="Roboto"/>
            </a:endParaRPr>
          </a:p>
          <a:p>
            <a:pPr marL="0" lvl="0" indent="0" algn="l" rtl="0">
              <a:spcBef>
                <a:spcPts val="500"/>
              </a:spcBef>
              <a:spcAft>
                <a:spcPts val="0"/>
              </a:spcAft>
              <a:buNone/>
            </a:pPr>
            <a:r>
              <a:rPr lang="en" sz="1000" dirty="0">
                <a:latin typeface="Roboto"/>
                <a:ea typeface="Roboto"/>
                <a:cs typeface="Roboto"/>
                <a:sym typeface="Roboto"/>
              </a:rPr>
              <a:t>Align existing incentives and look for opportunities to add incentives to bolster adoption. </a:t>
            </a:r>
            <a:endParaRPr sz="1000" dirty="0">
              <a:latin typeface="Roboto"/>
              <a:ea typeface="Roboto"/>
              <a:cs typeface="Roboto"/>
              <a:sym typeface="Roboto"/>
            </a:endParaRPr>
          </a:p>
          <a:p>
            <a:pPr marL="0" lvl="0" indent="0" algn="l" rtl="0">
              <a:spcBef>
                <a:spcPts val="1800"/>
              </a:spcBef>
              <a:spcAft>
                <a:spcPts val="0"/>
              </a:spcAft>
              <a:buNone/>
            </a:pPr>
            <a:r>
              <a:rPr lang="en" sz="1200" b="1" dirty="0">
                <a:latin typeface="Roboto"/>
                <a:ea typeface="Roboto"/>
                <a:cs typeface="Roboto"/>
                <a:sym typeface="Roboto"/>
              </a:rPr>
              <a:t>Targeted Outcomes</a:t>
            </a:r>
            <a:endParaRPr sz="1200" b="1" dirty="0">
              <a:latin typeface="Roboto"/>
              <a:ea typeface="Roboto"/>
              <a:cs typeface="Roboto"/>
              <a:sym typeface="Roboto"/>
            </a:endParaRPr>
          </a:p>
          <a:p>
            <a:pPr marL="342900" lvl="0" indent="-228600" algn="l" rtl="0">
              <a:spcBef>
                <a:spcPts val="1000"/>
              </a:spcBef>
              <a:spcAft>
                <a:spcPts val="0"/>
              </a:spcAft>
              <a:buSzPts val="1000"/>
              <a:buFont typeface="Roboto"/>
              <a:buChar char="●"/>
            </a:pPr>
            <a:r>
              <a:rPr lang="en" sz="1000" dirty="0">
                <a:latin typeface="Roboto"/>
                <a:ea typeface="Roboto"/>
                <a:cs typeface="Roboto"/>
                <a:sym typeface="Roboto"/>
              </a:rPr>
              <a:t>Remove misaligned incentives to feature or product adoption</a:t>
            </a:r>
            <a:endParaRPr sz="1000" dirty="0">
              <a:latin typeface="Roboto"/>
              <a:ea typeface="Roboto"/>
              <a:cs typeface="Roboto"/>
              <a:sym typeface="Roboto"/>
            </a:endParaRPr>
          </a:p>
          <a:p>
            <a:pPr marL="342900" lvl="0" indent="-228600" algn="l" rtl="0">
              <a:spcBef>
                <a:spcPts val="200"/>
              </a:spcBef>
              <a:spcAft>
                <a:spcPts val="200"/>
              </a:spcAft>
              <a:buSzPts val="1000"/>
              <a:buFont typeface="Roboto"/>
              <a:buChar char="●"/>
            </a:pPr>
            <a:r>
              <a:rPr lang="en" sz="1000" dirty="0">
                <a:latin typeface="Roboto"/>
                <a:ea typeface="Roboto"/>
                <a:cs typeface="Roboto"/>
                <a:sym typeface="Roboto"/>
              </a:rPr>
              <a:t>Add additional incentives to boost feature or product adoption</a:t>
            </a:r>
            <a:endParaRPr sz="1000" dirty="0">
              <a:latin typeface="Roboto"/>
              <a:ea typeface="Roboto"/>
              <a:cs typeface="Roboto"/>
              <a:sym typeface="Roboto"/>
            </a:endParaRPr>
          </a:p>
        </p:txBody>
      </p:sp>
      <p:sp>
        <p:nvSpPr>
          <p:cNvPr id="2219" name="Google Shape;2219;p269"/>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latin typeface="Roboto"/>
                <a:ea typeface="Roboto"/>
                <a:cs typeface="Roboto"/>
                <a:sym typeface="Roboto"/>
              </a:rPr>
              <a:t>How to Execute</a:t>
            </a:r>
            <a:endParaRPr sz="1200" b="1" dirty="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dirty="0">
                <a:latin typeface="Roboto"/>
                <a:ea typeface="Roboto"/>
                <a:cs typeface="Roboto"/>
                <a:sym typeface="Roboto"/>
              </a:rPr>
              <a:t>Use the P’s:</a:t>
            </a:r>
            <a:r>
              <a:rPr lang="en" sz="1000" dirty="0">
                <a:latin typeface="Roboto"/>
                <a:ea typeface="Roboto"/>
                <a:cs typeface="Roboto"/>
                <a:sym typeface="Roboto"/>
              </a:rPr>
              <a:t> Embed the use of the feature as a consideration in the performance management process, promotion criteria, and relevant perks. </a:t>
            </a:r>
            <a:endParaRPr sz="1000" dirty="0">
              <a:latin typeface="Roboto"/>
              <a:ea typeface="Roboto"/>
              <a:cs typeface="Roboto"/>
              <a:sym typeface="Roboto"/>
            </a:endParaRPr>
          </a:p>
          <a:p>
            <a:pPr marL="254000" marR="0" lvl="0" indent="-190500" algn="l" rtl="0">
              <a:lnSpc>
                <a:spcPct val="100000"/>
              </a:lnSpc>
              <a:spcBef>
                <a:spcPts val="500"/>
              </a:spcBef>
              <a:spcAft>
                <a:spcPts val="0"/>
              </a:spcAft>
              <a:buSzPts val="1000"/>
              <a:buChar char="●"/>
            </a:pPr>
            <a:r>
              <a:rPr lang="en" sz="1000" b="1" dirty="0">
                <a:latin typeface="Roboto"/>
                <a:ea typeface="Roboto"/>
                <a:cs typeface="Roboto"/>
                <a:sym typeface="Roboto"/>
              </a:rPr>
              <a:t>Eliminate Misaligned Incentives: </a:t>
            </a:r>
            <a:r>
              <a:rPr lang="en" sz="1000" dirty="0">
                <a:latin typeface="Roboto"/>
                <a:ea typeface="Roboto"/>
                <a:cs typeface="Roboto"/>
                <a:sym typeface="Roboto"/>
              </a:rPr>
              <a:t>Look at the existing incentive landscape (performance management, promotion, bonus, pay, perks, </a:t>
            </a:r>
            <a:r>
              <a:rPr lang="en" sz="1000" dirty="0" err="1">
                <a:latin typeface="Roboto"/>
                <a:ea typeface="Roboto"/>
                <a:cs typeface="Roboto"/>
                <a:sym typeface="Roboto"/>
              </a:rPr>
              <a:t>etc</a:t>
            </a:r>
            <a:r>
              <a:rPr lang="en" sz="1000" dirty="0">
                <a:latin typeface="Roboto"/>
                <a:ea typeface="Roboto"/>
                <a:cs typeface="Roboto"/>
                <a:sym typeface="Roboto"/>
              </a:rPr>
              <a:t>) and realign any incentives that prevent feature  adoption. </a:t>
            </a:r>
            <a:endParaRPr sz="1000" dirty="0">
              <a:latin typeface="Roboto"/>
              <a:ea typeface="Roboto"/>
              <a:cs typeface="Roboto"/>
              <a:sym typeface="Roboto"/>
            </a:endParaRPr>
          </a:p>
          <a:p>
            <a:pPr marL="254000" marR="0" lvl="0" indent="-190500" algn="l" rtl="0">
              <a:lnSpc>
                <a:spcPct val="100000"/>
              </a:lnSpc>
              <a:spcBef>
                <a:spcPts val="500"/>
              </a:spcBef>
              <a:spcAft>
                <a:spcPts val="0"/>
              </a:spcAft>
              <a:buSzPts val="1000"/>
              <a:buChar char="●"/>
            </a:pPr>
            <a:r>
              <a:rPr lang="en" sz="1000" b="1" dirty="0">
                <a:latin typeface="Roboto"/>
                <a:ea typeface="Roboto"/>
                <a:cs typeface="Roboto"/>
                <a:sym typeface="Roboto"/>
              </a:rPr>
              <a:t>Link Rewards to Behaviors: </a:t>
            </a:r>
            <a:r>
              <a:rPr lang="en" sz="1000" dirty="0">
                <a:latin typeface="Roboto"/>
                <a:ea typeface="Roboto"/>
                <a:cs typeface="Roboto"/>
                <a:sym typeface="Roboto"/>
              </a:rPr>
              <a:t>Link rewards to desired behaviors or ways of using the new tool, not outcomes to avoid unintended behaviors and gaming of the system.</a:t>
            </a:r>
            <a:endParaRPr sz="1000" dirty="0">
              <a:latin typeface="Roboto"/>
              <a:ea typeface="Roboto"/>
              <a:cs typeface="Roboto"/>
              <a:sym typeface="Roboto"/>
            </a:endParaRPr>
          </a:p>
          <a:p>
            <a:pPr marL="254000" marR="0" lvl="0" indent="-190500" algn="l" rtl="0">
              <a:lnSpc>
                <a:spcPct val="100000"/>
              </a:lnSpc>
              <a:spcBef>
                <a:spcPts val="500"/>
              </a:spcBef>
              <a:spcAft>
                <a:spcPts val="500"/>
              </a:spcAft>
              <a:buSzPts val="1000"/>
              <a:buChar char="●"/>
            </a:pPr>
            <a:r>
              <a:rPr lang="en" sz="1000" b="1" dirty="0">
                <a:latin typeface="Roboto"/>
                <a:ea typeface="Roboto"/>
                <a:cs typeface="Roboto"/>
                <a:sym typeface="Roboto"/>
              </a:rPr>
              <a:t>Keep it Simple: </a:t>
            </a:r>
            <a:r>
              <a:rPr lang="en" sz="1000" dirty="0">
                <a:latin typeface="Roboto"/>
                <a:ea typeface="Roboto"/>
                <a:cs typeface="Roboto"/>
                <a:sym typeface="Roboto"/>
              </a:rPr>
              <a:t>Use extrinsic rewards in moderation since an over-reliance on them can erode intrinsic motivation. Think small and symbolic. </a:t>
            </a:r>
            <a:endParaRPr sz="1000" dirty="0">
              <a:latin typeface="Roboto"/>
              <a:ea typeface="Roboto"/>
              <a:cs typeface="Roboto"/>
              <a:sym typeface="Roboto"/>
            </a:endParaRPr>
          </a:p>
        </p:txBody>
      </p:sp>
      <p:graphicFrame>
        <p:nvGraphicFramePr>
          <p:cNvPr id="2220" name="Google Shape;2220;p269"/>
          <p:cNvGraphicFramePr/>
          <p:nvPr>
            <p:extLst>
              <p:ext uri="{D42A27DB-BD31-4B8C-83A1-F6EECF244321}">
                <p14:modId xmlns:p14="http://schemas.microsoft.com/office/powerpoint/2010/main" val="6530373"/>
              </p:ext>
            </p:extLst>
          </p:nvPr>
        </p:nvGraphicFramePr>
        <p:xfrm>
          <a:off x="3240067" y="3913855"/>
          <a:ext cx="2470125" cy="644550"/>
        </p:xfrm>
        <a:graphic>
          <a:graphicData uri="http://schemas.openxmlformats.org/drawingml/2006/table">
            <a:tbl>
              <a:tblPr>
                <a:noFill/>
                <a:tableStyleId>{45470F37-8B12-47F0-81BC-2B07CDDA16E9}</a:tableStyleId>
              </a:tblPr>
              <a:tblGrid>
                <a:gridCol w="24701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en" sz="1200">
                          <a:solidFill>
                            <a:srgbClr val="FFFFFF"/>
                          </a:solidFill>
                          <a:latin typeface="Roboto"/>
                          <a:ea typeface="Roboto"/>
                          <a:cs typeface="Roboto"/>
                          <a:sym typeface="Roboto"/>
                        </a:rPr>
                        <a:t>Supporting Tools</a:t>
                      </a:r>
                      <a:endParaRPr sz="1200">
                        <a:solidFill>
                          <a:srgbClr val="FFFFFF"/>
                        </a:solidFill>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600"/>
                        </a:spcAft>
                        <a:buSzPts val="1000"/>
                        <a:buFont typeface="Roboto"/>
                        <a:buChar char="●"/>
                      </a:pPr>
                      <a:r>
                        <a:rPr lang="en" sz="1000" u="sng" dirty="0">
                          <a:solidFill>
                            <a:schemeClr val="hlink"/>
                          </a:solidFill>
                          <a:latin typeface="Roboto"/>
                          <a:ea typeface="Roboto"/>
                          <a:cs typeface="Roboto"/>
                          <a:sym typeface="Roboto"/>
                          <a:hlinkClick r:id="rId3"/>
                        </a:rPr>
                        <a:t>Incentive Review Worksheet</a:t>
                      </a:r>
                      <a:endParaRPr sz="10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21" name="Google Shape;2221;p269"/>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22" name="Google Shape;2222;p269"/>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23" name="Google Shape;2223;p269"/>
          <p:cNvGraphicFramePr/>
          <p:nvPr/>
        </p:nvGraphicFramePr>
        <p:xfrm>
          <a:off x="192731" y="1367798"/>
          <a:ext cx="2721500" cy="3483075"/>
        </p:xfrm>
        <a:graphic>
          <a:graphicData uri="http://schemas.openxmlformats.org/drawingml/2006/table">
            <a:tbl>
              <a:tblPr>
                <a:noFill/>
                <a:tableStyleId>{45470F37-8B12-47F0-81BC-2B07CDDA16E9}</a:tableStyleId>
              </a:tblPr>
              <a:tblGrid>
                <a:gridCol w="1375775">
                  <a:extLst>
                    <a:ext uri="{9D8B030D-6E8A-4147-A177-3AD203B41FA5}">
                      <a16:colId xmlns:a16="http://schemas.microsoft.com/office/drawing/2014/main" val="20000"/>
                    </a:ext>
                  </a:extLst>
                </a:gridCol>
                <a:gridCol w="1345725">
                  <a:extLst>
                    <a:ext uri="{9D8B030D-6E8A-4147-A177-3AD203B41FA5}">
                      <a16:colId xmlns:a16="http://schemas.microsoft.com/office/drawing/2014/main" val="20001"/>
                    </a:ext>
                  </a:extLst>
                </a:gridCol>
              </a:tblGrid>
              <a:tr h="741825">
                <a:tc>
                  <a:txBody>
                    <a:bodyPr/>
                    <a:lstStyle/>
                    <a:p>
                      <a:pPr marL="0" lvl="0" indent="0" algn="l" rtl="0">
                        <a:spcBef>
                          <a:spcPts val="0"/>
                        </a:spcBef>
                        <a:spcAft>
                          <a:spcPts val="0"/>
                        </a:spcAft>
                        <a:buNone/>
                      </a:pPr>
                      <a:r>
                        <a:rPr lang="en" sz="1000" b="1" dirty="0">
                          <a:solidFill>
                            <a:srgbClr val="434343"/>
                          </a:solidFill>
                          <a:latin typeface="Roboto"/>
                          <a:ea typeface="Roboto"/>
                          <a:cs typeface="Roboto"/>
                          <a:sym typeface="Roboto"/>
                        </a:rPr>
                        <a:t>DEFINITION</a:t>
                      </a:r>
                      <a:endParaRPr sz="1000" b="1" dirty="0">
                        <a:solidFill>
                          <a:srgbClr val="434343"/>
                        </a:solidFill>
                        <a:latin typeface="Roboto"/>
                        <a:ea typeface="Roboto"/>
                        <a:cs typeface="Roboto"/>
                        <a:sym typeface="Roboto"/>
                      </a:endParaRPr>
                    </a:p>
                    <a:p>
                      <a:pPr marL="0" lvl="0" indent="0" algn="l" rtl="0">
                        <a:spcBef>
                          <a:spcPts val="0"/>
                        </a:spcBef>
                        <a:spcAft>
                          <a:spcPts val="0"/>
                        </a:spcAft>
                        <a:buNone/>
                      </a:pPr>
                      <a:r>
                        <a:rPr lang="en" sz="800" i="1" dirty="0">
                          <a:solidFill>
                            <a:srgbClr val="434343"/>
                          </a:solidFill>
                          <a:latin typeface="Roboto"/>
                          <a:ea typeface="Roboto"/>
                          <a:cs typeface="Roboto"/>
                          <a:sym typeface="Roboto"/>
                        </a:rPr>
                        <a:t>What the lever is</a:t>
                      </a:r>
                      <a:endParaRPr sz="800" dirty="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Formal and informal performance management processes, measures, and incentives.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34675">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Formal and informal incentive structures influence how people are encouraged to behave</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8015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Structural Motivation</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26425">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for your organization</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en" sz="800" dirty="0">
                          <a:solidFill>
                            <a:srgbClr val="434343"/>
                          </a:solidFill>
                          <a:latin typeface="Roboto"/>
                          <a:ea typeface="Roboto"/>
                          <a:cs typeface="Roboto"/>
                          <a:sym typeface="Roboto"/>
                        </a:rPr>
                        <a:t>Are performance management processes, measures, and incentives designed to promote a smooth transition through change?</a:t>
                      </a:r>
                      <a:endParaRPr sz="800" dirty="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24" name="Google Shape;2224;p269"/>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pic>
        <p:nvPicPr>
          <p:cNvPr id="2225" name="Google Shape;2225;p269"/>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26" name="Google Shape;2226;p269"/>
          <p:cNvSpPr/>
          <p:nvPr/>
        </p:nvSpPr>
        <p:spPr>
          <a:xfrm rot="1948987">
            <a:off x="305449" y="1037658"/>
            <a:ext cx="110604" cy="67739"/>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27" name="Google Shape;2227;p269"/>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Rewards</a:t>
            </a:r>
            <a:endParaRPr sz="2400" i="0" u="none" strike="noStrike" cap="none">
              <a:solidFill>
                <a:srgbClr val="434343"/>
              </a:solidFill>
              <a:latin typeface="Roboto"/>
              <a:ea typeface="Roboto"/>
              <a:cs typeface="Roboto"/>
              <a:sym typeface="Roboto"/>
            </a:endParaRPr>
          </a:p>
        </p:txBody>
      </p:sp>
      <p:grpSp>
        <p:nvGrpSpPr>
          <p:cNvPr id="2228" name="Google Shape;2228;p269"/>
          <p:cNvGrpSpPr/>
          <p:nvPr/>
        </p:nvGrpSpPr>
        <p:grpSpPr>
          <a:xfrm>
            <a:off x="1664474" y="3307839"/>
            <a:ext cx="134093" cy="169556"/>
            <a:chOff x="9983846" y="5539482"/>
            <a:chExt cx="521761" cy="659493"/>
          </a:xfrm>
        </p:grpSpPr>
        <p:sp>
          <p:nvSpPr>
            <p:cNvPr id="2229" name="Google Shape;2229;p269"/>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0" name="Google Shape;2230;p269"/>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1" name="Google Shape;2231;p269"/>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2" name="Google Shape;2232;p269"/>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36"/>
        <p:cNvGrpSpPr/>
        <p:nvPr/>
      </p:nvGrpSpPr>
      <p:grpSpPr>
        <a:xfrm>
          <a:off x="0" y="0"/>
          <a:ext cx="0" cy="0"/>
          <a:chOff x="0" y="0"/>
          <a:chExt cx="0" cy="0"/>
        </a:xfrm>
      </p:grpSpPr>
      <p:sp>
        <p:nvSpPr>
          <p:cNvPr id="2237" name="Google Shape;2237;p270"/>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Define Adoption/Success Metrics</a:t>
            </a:r>
            <a:endParaRPr sz="1400" dirty="0">
              <a:latin typeface="Roboto"/>
              <a:ea typeface="Roboto"/>
              <a:cs typeface="Roboto"/>
              <a:sym typeface="Roboto"/>
            </a:endParaRPr>
          </a:p>
        </p:txBody>
      </p:sp>
      <p:sp>
        <p:nvSpPr>
          <p:cNvPr id="2238" name="Google Shape;2238;p270"/>
          <p:cNvSpPr txBox="1">
            <a:spLocks noGrp="1"/>
          </p:cNvSpPr>
          <p:nvPr>
            <p:ph type="title"/>
          </p:nvPr>
        </p:nvSpPr>
        <p:spPr>
          <a:xfrm>
            <a:off x="3106200" y="986799"/>
            <a:ext cx="2762400" cy="2689547"/>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latin typeface="Roboto"/>
                <a:ea typeface="Roboto"/>
                <a:cs typeface="Roboto"/>
                <a:sym typeface="Roboto"/>
              </a:rPr>
              <a:t>Description</a:t>
            </a:r>
            <a:endParaRPr sz="1200" b="1" dirty="0">
              <a:latin typeface="Roboto"/>
              <a:ea typeface="Roboto"/>
              <a:cs typeface="Roboto"/>
              <a:sym typeface="Roboto"/>
            </a:endParaRPr>
          </a:p>
          <a:p>
            <a:pPr marL="0" lvl="0" indent="0" algn="l" rtl="0">
              <a:lnSpc>
                <a:spcPct val="115000"/>
              </a:lnSpc>
              <a:spcBef>
                <a:spcPts val="500"/>
              </a:spcBef>
              <a:spcAft>
                <a:spcPts val="0"/>
              </a:spcAft>
              <a:buNone/>
            </a:pPr>
            <a:r>
              <a:rPr lang="en" sz="1000" dirty="0">
                <a:latin typeface="Roboto"/>
                <a:ea typeface="Roboto"/>
                <a:cs typeface="Roboto"/>
                <a:sym typeface="Roboto"/>
              </a:rPr>
              <a:t>When users are transitioned to the new technology, it is important to make sure they’re committed to using it.  Look for an app or set up an adoption dashboard (ex. Lightning Usage App) that makes it easy to monitor adoption metrics.</a:t>
            </a:r>
            <a:endParaRPr sz="1000" dirty="0">
              <a:latin typeface="Roboto"/>
              <a:ea typeface="Roboto"/>
              <a:cs typeface="Roboto"/>
              <a:sym typeface="Roboto"/>
            </a:endParaRPr>
          </a:p>
          <a:p>
            <a:pPr marL="0" lvl="0" indent="0" algn="l" rtl="0">
              <a:spcBef>
                <a:spcPts val="600"/>
              </a:spcBef>
              <a:spcAft>
                <a:spcPts val="0"/>
              </a:spcAft>
              <a:buNone/>
            </a:pPr>
            <a:r>
              <a:rPr lang="en" sz="1200" b="1" dirty="0">
                <a:latin typeface="Roboto"/>
                <a:ea typeface="Roboto"/>
                <a:cs typeface="Roboto"/>
                <a:sym typeface="Roboto"/>
              </a:rPr>
              <a:t>Targeted Outcomes</a:t>
            </a:r>
            <a:endParaRPr sz="1200" b="1" dirty="0">
              <a:latin typeface="Roboto"/>
              <a:ea typeface="Roboto"/>
              <a:cs typeface="Roboto"/>
              <a:sym typeface="Roboto"/>
            </a:endParaRPr>
          </a:p>
          <a:p>
            <a:pPr marL="342900" lvl="0" indent="-228600" algn="l" rtl="0">
              <a:spcBef>
                <a:spcPts val="1000"/>
              </a:spcBef>
              <a:spcAft>
                <a:spcPts val="0"/>
              </a:spcAft>
              <a:buSzPts val="1000"/>
              <a:buFont typeface="Roboto"/>
              <a:buChar char="●"/>
            </a:pPr>
            <a:r>
              <a:rPr lang="en" sz="1000" dirty="0">
                <a:latin typeface="Roboto"/>
                <a:ea typeface="Roboto"/>
                <a:cs typeface="Roboto"/>
                <a:sym typeface="Roboto"/>
              </a:rPr>
              <a:t>↑ Adoption</a:t>
            </a:r>
            <a:endParaRPr sz="1000" dirty="0">
              <a:latin typeface="Roboto"/>
              <a:ea typeface="Roboto"/>
              <a:cs typeface="Roboto"/>
              <a:sym typeface="Roboto"/>
            </a:endParaRPr>
          </a:p>
          <a:p>
            <a:pPr marL="342900" lvl="0" indent="-228600" algn="l" rtl="0">
              <a:spcBef>
                <a:spcPts val="200"/>
              </a:spcBef>
              <a:spcAft>
                <a:spcPts val="0"/>
              </a:spcAft>
              <a:buSzPts val="1000"/>
              <a:buFont typeface="Roboto"/>
              <a:buChar char="●"/>
            </a:pPr>
            <a:r>
              <a:rPr lang="en" sz="1100" dirty="0">
                <a:latin typeface="Roboto"/>
                <a:ea typeface="Roboto"/>
                <a:cs typeface="Roboto"/>
                <a:sym typeface="Roboto"/>
              </a:rPr>
              <a:t>Insights that help admins understand users’ needs and focus on issues that really matter</a:t>
            </a:r>
            <a:endParaRPr sz="1000" dirty="0">
              <a:latin typeface="Roboto"/>
              <a:ea typeface="Roboto"/>
              <a:cs typeface="Roboto"/>
              <a:sym typeface="Roboto"/>
            </a:endParaRPr>
          </a:p>
        </p:txBody>
      </p:sp>
      <p:sp>
        <p:nvSpPr>
          <p:cNvPr id="2239" name="Google Shape;2239;p270"/>
          <p:cNvSpPr txBox="1">
            <a:spLocks noGrp="1"/>
          </p:cNvSpPr>
          <p:nvPr>
            <p:ph type="title"/>
          </p:nvPr>
        </p:nvSpPr>
        <p:spPr>
          <a:xfrm>
            <a:off x="5977500" y="986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solidFill>
                  <a:schemeClr val="accent2"/>
                </a:solidFill>
                <a:latin typeface="Roboto"/>
                <a:ea typeface="Roboto"/>
                <a:cs typeface="Roboto"/>
                <a:sym typeface="Roboto"/>
              </a:rPr>
              <a:t>How to Execute</a:t>
            </a:r>
            <a:endParaRPr sz="1200" b="1" dirty="0">
              <a:solidFill>
                <a:schemeClr val="accent2"/>
              </a:solidFill>
              <a:latin typeface="Roboto"/>
              <a:ea typeface="Roboto"/>
              <a:cs typeface="Roboto"/>
              <a:sym typeface="Roboto"/>
            </a:endParaRPr>
          </a:p>
          <a:p>
            <a:pPr marL="342900" lvl="0" indent="-228600" algn="l" rtl="0">
              <a:spcBef>
                <a:spcPts val="500"/>
              </a:spcBef>
              <a:spcAft>
                <a:spcPts val="0"/>
              </a:spcAft>
              <a:buSzPts val="1000"/>
              <a:buChar char="●"/>
            </a:pPr>
            <a:r>
              <a:rPr lang="en" sz="1000" b="1" dirty="0">
                <a:latin typeface="Roboto"/>
                <a:ea typeface="Roboto"/>
                <a:cs typeface="Roboto"/>
                <a:sym typeface="Roboto"/>
              </a:rPr>
              <a:t>Use the Lightning Usage App:</a:t>
            </a:r>
            <a:r>
              <a:rPr lang="en" sz="1000" dirty="0">
                <a:latin typeface="Roboto"/>
                <a:ea typeface="Roboto"/>
                <a:cs typeface="Roboto"/>
                <a:sym typeface="Roboto"/>
              </a:rPr>
              <a:t> Click the App Launcher icon (      ), enter Usage in the search box, and then click Lightning Usage.  From the left side pane, click Login Metrics to view the associated data.</a:t>
            </a:r>
            <a:endParaRPr sz="1000" dirty="0">
              <a:latin typeface="Roboto"/>
              <a:ea typeface="Roboto"/>
              <a:cs typeface="Roboto"/>
              <a:sym typeface="Roboto"/>
            </a:endParaRPr>
          </a:p>
          <a:p>
            <a:pPr marL="342900" lvl="0" indent="-228600" algn="l" rtl="0">
              <a:spcBef>
                <a:spcPts val="500"/>
              </a:spcBef>
              <a:spcAft>
                <a:spcPts val="0"/>
              </a:spcAft>
              <a:buSzPts val="1000"/>
              <a:buChar char="●"/>
            </a:pPr>
            <a:r>
              <a:rPr lang="en" sz="1000" b="1" dirty="0">
                <a:latin typeface="Roboto"/>
                <a:ea typeface="Roboto"/>
                <a:cs typeface="Roboto"/>
                <a:sym typeface="Roboto"/>
              </a:rPr>
              <a:t>Adoption Metrics</a:t>
            </a:r>
            <a:r>
              <a:rPr lang="en" sz="1000" dirty="0">
                <a:latin typeface="Roboto"/>
                <a:ea typeface="Roboto"/>
                <a:cs typeface="Roboto"/>
                <a:sym typeface="Roboto"/>
              </a:rPr>
              <a:t> for Consideration:</a:t>
            </a:r>
            <a:endParaRPr sz="1000" dirty="0">
              <a:latin typeface="Roboto"/>
              <a:ea typeface="Roboto"/>
              <a:cs typeface="Roboto"/>
              <a:sym typeface="Roboto"/>
            </a:endParaRPr>
          </a:p>
          <a:p>
            <a:pPr marL="685800" lvl="1" indent="-228600" algn="l" rtl="0">
              <a:spcBef>
                <a:spcPts val="300"/>
              </a:spcBef>
              <a:spcAft>
                <a:spcPts val="0"/>
              </a:spcAft>
              <a:buSzPts val="1000"/>
              <a:buChar char="○"/>
            </a:pPr>
            <a:r>
              <a:rPr lang="en-US" sz="1000" dirty="0">
                <a:latin typeface="Roboto"/>
                <a:ea typeface="Roboto"/>
                <a:cs typeface="Roboto"/>
                <a:sym typeface="Roboto"/>
              </a:rPr>
              <a:t>The Login Metrics page shows login data for password-free, single sign-on (SSO), and username &amp; password login methods, with and without MFA enabled. Data is aggregated for the last 7 days and the last 3 months.</a:t>
            </a:r>
            <a:endParaRPr sz="1000" b="1" dirty="0">
              <a:latin typeface="Roboto"/>
              <a:ea typeface="Roboto"/>
              <a:cs typeface="Roboto"/>
              <a:sym typeface="Roboto"/>
            </a:endParaRPr>
          </a:p>
          <a:p>
            <a:pPr marL="342900" lvl="0" indent="0" algn="l" rtl="0">
              <a:lnSpc>
                <a:spcPct val="100000"/>
              </a:lnSpc>
              <a:spcBef>
                <a:spcPts val="300"/>
              </a:spcBef>
              <a:spcAft>
                <a:spcPts val="0"/>
              </a:spcAft>
              <a:buNone/>
            </a:pPr>
            <a:endParaRPr sz="1000" b="1" dirty="0">
              <a:solidFill>
                <a:schemeClr val="accent2"/>
              </a:solidFill>
              <a:latin typeface="Roboto"/>
              <a:ea typeface="Roboto"/>
              <a:cs typeface="Roboto"/>
              <a:sym typeface="Roboto"/>
            </a:endParaRPr>
          </a:p>
          <a:p>
            <a:pPr marL="342900" lvl="0" indent="0" algn="l" rtl="0">
              <a:spcBef>
                <a:spcPts val="1800"/>
              </a:spcBef>
              <a:spcAft>
                <a:spcPts val="200"/>
              </a:spcAft>
              <a:buNone/>
            </a:pPr>
            <a:endParaRPr sz="1000" dirty="0">
              <a:solidFill>
                <a:schemeClr val="accent2"/>
              </a:solidFill>
              <a:latin typeface="Roboto"/>
              <a:ea typeface="Roboto"/>
              <a:cs typeface="Roboto"/>
              <a:sym typeface="Roboto"/>
            </a:endParaRPr>
          </a:p>
        </p:txBody>
      </p:sp>
      <p:graphicFrame>
        <p:nvGraphicFramePr>
          <p:cNvPr id="2240" name="Google Shape;2240;p270"/>
          <p:cNvGraphicFramePr/>
          <p:nvPr>
            <p:extLst>
              <p:ext uri="{D42A27DB-BD31-4B8C-83A1-F6EECF244321}">
                <p14:modId xmlns:p14="http://schemas.microsoft.com/office/powerpoint/2010/main" val="289478415"/>
              </p:ext>
            </p:extLst>
          </p:nvPr>
        </p:nvGraphicFramePr>
        <p:xfrm>
          <a:off x="3240067" y="4365975"/>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en" sz="1200" dirty="0">
                          <a:solidFill>
                            <a:srgbClr val="FFFFFF"/>
                          </a:solidFill>
                          <a:latin typeface="Roboto"/>
                          <a:ea typeface="Roboto"/>
                          <a:cs typeface="Roboto"/>
                          <a:sym typeface="Roboto"/>
                        </a:rPr>
                        <a:t>Supporting Tools</a:t>
                      </a:r>
                      <a:endParaRPr sz="1200" dirty="0">
                        <a:solidFill>
                          <a:srgbClr val="FFFFFF"/>
                        </a:solidFill>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457200" lvl="0" indent="-292100" algn="l" rtl="0">
                        <a:spcBef>
                          <a:spcPts val="0"/>
                        </a:spcBef>
                        <a:spcAft>
                          <a:spcPts val="200"/>
                        </a:spcAft>
                        <a:buSzPts val="1000"/>
                        <a:buFont typeface="Roboto"/>
                        <a:buChar char="●"/>
                      </a:pPr>
                      <a:r>
                        <a:rPr lang="en" sz="1100" u="sng" dirty="0">
                          <a:solidFill>
                            <a:schemeClr val="hlink"/>
                          </a:solidFill>
                          <a:latin typeface="Roboto"/>
                          <a:ea typeface="Roboto"/>
                          <a:cs typeface="Roboto"/>
                          <a:sym typeface="Roboto"/>
                          <a:hlinkClick r:id="rId3"/>
                        </a:rPr>
                        <a:t>Lightning Usage App</a:t>
                      </a:r>
                      <a:r>
                        <a:rPr lang="en" sz="1100" dirty="0">
                          <a:latin typeface="Roboto"/>
                          <a:ea typeface="Roboto"/>
                          <a:cs typeface="Roboto"/>
                          <a:sym typeface="Roboto"/>
                        </a:rPr>
                        <a:t> help </a:t>
                      </a:r>
                      <a:endParaRPr sz="10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41" name="Google Shape;2241;p270"/>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cxnSp>
        <p:nvCxnSpPr>
          <p:cNvPr id="2242" name="Google Shape;2242;p270"/>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43" name="Google Shape;2243;p270"/>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44" name="Google Shape;2244;p270"/>
          <p:cNvGraphicFramePr/>
          <p:nvPr/>
        </p:nvGraphicFramePr>
        <p:xfrm>
          <a:off x="192731" y="1367798"/>
          <a:ext cx="2762475" cy="3550565"/>
        </p:xfrm>
        <a:graphic>
          <a:graphicData uri="http://schemas.openxmlformats.org/drawingml/2006/table">
            <a:tbl>
              <a:tblPr>
                <a:noFill/>
                <a:tableStyleId>{45470F37-8B12-47F0-81BC-2B07CDDA16E9}</a:tableStyleId>
              </a:tblPr>
              <a:tblGrid>
                <a:gridCol w="1369975">
                  <a:extLst>
                    <a:ext uri="{9D8B030D-6E8A-4147-A177-3AD203B41FA5}">
                      <a16:colId xmlns:a16="http://schemas.microsoft.com/office/drawing/2014/main" val="20000"/>
                    </a:ext>
                  </a:extLst>
                </a:gridCol>
                <a:gridCol w="1392500">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en" sz="1000" b="1" dirty="0">
                          <a:solidFill>
                            <a:srgbClr val="434343"/>
                          </a:solidFill>
                          <a:latin typeface="Roboto"/>
                          <a:ea typeface="Roboto"/>
                          <a:cs typeface="Roboto"/>
                          <a:sym typeface="Roboto"/>
                        </a:rPr>
                        <a:t>DEFINITION</a:t>
                      </a:r>
                      <a:endParaRPr sz="1000" b="1" dirty="0">
                        <a:solidFill>
                          <a:srgbClr val="434343"/>
                        </a:solidFill>
                        <a:latin typeface="Roboto"/>
                        <a:ea typeface="Roboto"/>
                        <a:cs typeface="Roboto"/>
                        <a:sym typeface="Roboto"/>
                      </a:endParaRPr>
                    </a:p>
                    <a:p>
                      <a:pPr marL="0" lvl="0" indent="0" algn="l" rtl="0">
                        <a:spcBef>
                          <a:spcPts val="0"/>
                        </a:spcBef>
                        <a:spcAft>
                          <a:spcPts val="0"/>
                        </a:spcAft>
                        <a:buNone/>
                      </a:pPr>
                      <a:r>
                        <a:rPr lang="en" sz="800" i="1" dirty="0">
                          <a:solidFill>
                            <a:srgbClr val="434343"/>
                          </a:solidFill>
                          <a:latin typeface="Roboto"/>
                          <a:ea typeface="Roboto"/>
                          <a:cs typeface="Roboto"/>
                          <a:sym typeface="Roboto"/>
                        </a:rPr>
                        <a:t>What the lever is</a:t>
                      </a:r>
                      <a:endParaRPr sz="800" dirty="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organization’s system of structures, including technology infrastructure, processes, policies, and business rules.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collective set of systems and processes both govern and enable work, how data is handled and shared, and how decisions are made to drive objectives.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Structural Ability</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en" sz="800" dirty="0">
                          <a:solidFill>
                            <a:srgbClr val="434343"/>
                          </a:solidFill>
                          <a:latin typeface="Roboto"/>
                          <a:ea typeface="Roboto"/>
                          <a:cs typeface="Roboto"/>
                          <a:sym typeface="Roboto"/>
                        </a:rPr>
                        <a:t>Are the organization’s technologies, tools, infrastructure, processes, policies, and business rules designed to promote a smooth transition through change</a:t>
                      </a:r>
                      <a:endParaRPr sz="800" dirty="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45" name="Google Shape;2245;p270"/>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46" name="Google Shape;2246;p270"/>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47" name="Google Shape;2247;p270"/>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Structures</a:t>
            </a:r>
            <a:endParaRPr sz="2400" i="0" u="none" strike="noStrike" cap="none">
              <a:solidFill>
                <a:srgbClr val="434343"/>
              </a:solidFill>
              <a:latin typeface="Roboto"/>
              <a:ea typeface="Roboto"/>
              <a:cs typeface="Roboto"/>
              <a:sym typeface="Roboto"/>
            </a:endParaRPr>
          </a:p>
        </p:txBody>
      </p:sp>
      <p:grpSp>
        <p:nvGrpSpPr>
          <p:cNvPr id="2248" name="Google Shape;2248;p270"/>
          <p:cNvGrpSpPr/>
          <p:nvPr/>
        </p:nvGrpSpPr>
        <p:grpSpPr>
          <a:xfrm>
            <a:off x="1664474" y="3507081"/>
            <a:ext cx="134093" cy="169556"/>
            <a:chOff x="9983846" y="5539482"/>
            <a:chExt cx="521761" cy="659493"/>
          </a:xfrm>
        </p:grpSpPr>
        <p:sp>
          <p:nvSpPr>
            <p:cNvPr id="2249" name="Google Shape;2249;p27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0" name="Google Shape;2250;p27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1" name="Google Shape;2251;p27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2" name="Google Shape;2252;p27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pic>
        <p:nvPicPr>
          <p:cNvPr id="2253" name="Google Shape;2253;p270" descr="App Launcher icon"/>
          <p:cNvPicPr preferRelativeResize="0">
            <a:picLocks noChangeAspect="1"/>
          </p:cNvPicPr>
          <p:nvPr/>
        </p:nvPicPr>
        <p:blipFill>
          <a:blip r:embed="rId5">
            <a:alphaModFix/>
          </a:blip>
          <a:stretch>
            <a:fillRect/>
          </a:stretch>
        </p:blipFill>
        <p:spPr>
          <a:xfrm>
            <a:off x="7174760" y="1456965"/>
            <a:ext cx="164592" cy="16459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7"/>
        <p:cNvGrpSpPr/>
        <p:nvPr/>
      </p:nvGrpSpPr>
      <p:grpSpPr>
        <a:xfrm>
          <a:off x="0" y="0"/>
          <a:ext cx="0" cy="0"/>
          <a:chOff x="0" y="0"/>
          <a:chExt cx="0" cy="0"/>
        </a:xfrm>
      </p:grpSpPr>
      <p:sp>
        <p:nvSpPr>
          <p:cNvPr id="2258" name="Google Shape;2258;p271"/>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en" sz="1400" b="1" dirty="0">
                <a:latin typeface="Roboto"/>
                <a:ea typeface="Roboto"/>
                <a:cs typeface="Roboto"/>
                <a:sym typeface="Roboto"/>
              </a:rPr>
              <a:t>Strategy: </a:t>
            </a:r>
            <a:r>
              <a:rPr lang="en" sz="1400" dirty="0">
                <a:latin typeface="Roboto"/>
                <a:ea typeface="Roboto"/>
                <a:cs typeface="Roboto"/>
                <a:sym typeface="Roboto"/>
              </a:rPr>
              <a:t>Collaboration Space and Feedback Loops </a:t>
            </a:r>
            <a:endParaRPr sz="1400" dirty="0">
              <a:latin typeface="Roboto"/>
              <a:ea typeface="Roboto"/>
              <a:cs typeface="Roboto"/>
              <a:sym typeface="Roboto"/>
            </a:endParaRPr>
          </a:p>
        </p:txBody>
      </p:sp>
      <p:sp>
        <p:nvSpPr>
          <p:cNvPr id="2259" name="Google Shape;2259;p271"/>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latin typeface="Roboto"/>
                <a:ea typeface="Roboto"/>
                <a:cs typeface="Roboto"/>
                <a:sym typeface="Roboto"/>
              </a:rPr>
              <a:t>Description</a:t>
            </a:r>
            <a:endParaRPr sz="1200" b="1" dirty="0">
              <a:latin typeface="Roboto"/>
              <a:ea typeface="Roboto"/>
              <a:cs typeface="Roboto"/>
              <a:sym typeface="Roboto"/>
            </a:endParaRPr>
          </a:p>
          <a:p>
            <a:pPr marL="0" lvl="0" indent="0" algn="l" rtl="0">
              <a:spcBef>
                <a:spcPts val="500"/>
              </a:spcBef>
              <a:spcAft>
                <a:spcPts val="0"/>
              </a:spcAft>
              <a:buNone/>
            </a:pPr>
            <a:r>
              <a:rPr lang="en" sz="1000" dirty="0">
                <a:latin typeface="Roboto"/>
                <a:ea typeface="Roboto"/>
                <a:cs typeface="Roboto"/>
                <a:sym typeface="Roboto"/>
              </a:rPr>
              <a:t>Setting up Chatter or Slack as a place for people to collaborate, get updates and information about the new tool, and provide feedback to create an improved experience. </a:t>
            </a:r>
            <a:endParaRPr sz="1000" dirty="0">
              <a:latin typeface="Roboto"/>
              <a:ea typeface="Roboto"/>
              <a:cs typeface="Roboto"/>
              <a:sym typeface="Roboto"/>
            </a:endParaRPr>
          </a:p>
          <a:p>
            <a:pPr marL="0" lvl="0" indent="0" algn="l" rtl="0">
              <a:spcBef>
                <a:spcPts val="1800"/>
              </a:spcBef>
              <a:spcAft>
                <a:spcPts val="0"/>
              </a:spcAft>
              <a:buNone/>
            </a:pPr>
            <a:r>
              <a:rPr lang="en" sz="1200" b="1" dirty="0">
                <a:latin typeface="Roboto"/>
                <a:ea typeface="Roboto"/>
                <a:cs typeface="Roboto"/>
                <a:sym typeface="Roboto"/>
              </a:rPr>
              <a:t>Targeted Outcomes</a:t>
            </a:r>
            <a:endParaRPr sz="1200" b="1" dirty="0">
              <a:latin typeface="Roboto"/>
              <a:ea typeface="Roboto"/>
              <a:cs typeface="Roboto"/>
              <a:sym typeface="Roboto"/>
            </a:endParaRPr>
          </a:p>
          <a:p>
            <a:pPr marL="342900" lvl="0" indent="-228600" algn="l" rtl="0">
              <a:spcBef>
                <a:spcPts val="1000"/>
              </a:spcBef>
              <a:spcAft>
                <a:spcPts val="0"/>
              </a:spcAft>
              <a:buSzPts val="1000"/>
              <a:buFont typeface="Roboto"/>
              <a:buChar char="●"/>
            </a:pPr>
            <a:r>
              <a:rPr lang="en" sz="1000" dirty="0">
                <a:latin typeface="Roboto"/>
                <a:ea typeface="Roboto"/>
                <a:cs typeface="Roboto"/>
                <a:sym typeface="Roboto"/>
              </a:rPr>
              <a:t>↑ active collaboration among users</a:t>
            </a:r>
            <a:endParaRPr sz="1000" dirty="0">
              <a:latin typeface="Roboto"/>
              <a:ea typeface="Roboto"/>
              <a:cs typeface="Roboto"/>
              <a:sym typeface="Roboto"/>
            </a:endParaRPr>
          </a:p>
          <a:p>
            <a:pPr marL="342900" lvl="0" indent="-228600" algn="l" rtl="0">
              <a:spcBef>
                <a:spcPts val="200"/>
              </a:spcBef>
              <a:spcAft>
                <a:spcPts val="0"/>
              </a:spcAft>
              <a:buSzPts val="1000"/>
              <a:buFont typeface="Roboto"/>
              <a:buChar char="●"/>
            </a:pPr>
            <a:r>
              <a:rPr lang="en" sz="1000" dirty="0">
                <a:latin typeface="Roboto"/>
                <a:ea typeface="Roboto"/>
                <a:cs typeface="Roboto"/>
                <a:sym typeface="Roboto"/>
              </a:rPr>
              <a:t>↓ change resistance</a:t>
            </a:r>
            <a:endParaRPr sz="1000" dirty="0">
              <a:latin typeface="Roboto"/>
              <a:ea typeface="Roboto"/>
              <a:cs typeface="Roboto"/>
              <a:sym typeface="Roboto"/>
            </a:endParaRPr>
          </a:p>
          <a:p>
            <a:pPr marL="342900" lvl="0" indent="-228600" algn="l" rtl="0">
              <a:spcBef>
                <a:spcPts val="200"/>
              </a:spcBef>
              <a:spcAft>
                <a:spcPts val="0"/>
              </a:spcAft>
              <a:buSzPts val="1000"/>
              <a:buFont typeface="Roboto"/>
              <a:buChar char="●"/>
            </a:pPr>
            <a:r>
              <a:rPr lang="en" sz="1000" dirty="0">
                <a:latin typeface="Roboto"/>
                <a:ea typeface="Roboto"/>
                <a:cs typeface="Roboto"/>
                <a:sym typeface="Roboto"/>
              </a:rPr>
              <a:t>↑ rate of adoption </a:t>
            </a:r>
            <a:endParaRPr sz="1000" dirty="0">
              <a:latin typeface="Roboto"/>
              <a:ea typeface="Roboto"/>
              <a:cs typeface="Roboto"/>
              <a:sym typeface="Roboto"/>
            </a:endParaRPr>
          </a:p>
          <a:p>
            <a:pPr marL="342900" lvl="0" indent="-228600" algn="l" rtl="0">
              <a:spcBef>
                <a:spcPts val="200"/>
              </a:spcBef>
              <a:spcAft>
                <a:spcPts val="200"/>
              </a:spcAft>
              <a:buSzPts val="1000"/>
              <a:buFont typeface="Roboto"/>
              <a:buChar char="●"/>
            </a:pPr>
            <a:r>
              <a:rPr lang="en" sz="1000" dirty="0">
                <a:latin typeface="Roboto"/>
                <a:ea typeface="Roboto"/>
                <a:cs typeface="Roboto"/>
                <a:sym typeface="Roboto"/>
              </a:rPr>
              <a:t>Improve your  rollout through feedback</a:t>
            </a:r>
            <a:endParaRPr sz="1000" dirty="0">
              <a:latin typeface="Roboto"/>
              <a:ea typeface="Roboto"/>
              <a:cs typeface="Roboto"/>
              <a:sym typeface="Roboto"/>
            </a:endParaRPr>
          </a:p>
        </p:txBody>
      </p:sp>
      <p:sp>
        <p:nvSpPr>
          <p:cNvPr id="2260" name="Google Shape;2260;p271"/>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a:latin typeface="Roboto"/>
                <a:ea typeface="Roboto"/>
                <a:cs typeface="Roboto"/>
                <a:sym typeface="Roboto"/>
              </a:rPr>
              <a:t>How to Execute</a:t>
            </a:r>
            <a:endParaRPr sz="1200" b="1">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a:latin typeface="Roboto"/>
                <a:ea typeface="Roboto"/>
                <a:cs typeface="Roboto"/>
                <a:sym typeface="Roboto"/>
              </a:rPr>
              <a:t>Set Up Chatter: </a:t>
            </a:r>
            <a:r>
              <a:rPr lang="en" sz="1000">
                <a:latin typeface="Roboto"/>
                <a:ea typeface="Roboto"/>
                <a:cs typeface="Roboto"/>
                <a:sym typeface="Roboto"/>
              </a:rPr>
              <a:t>Create a Chatter group to:</a:t>
            </a:r>
            <a:endParaRPr sz="1000">
              <a:latin typeface="Roboto"/>
              <a:ea typeface="Roboto"/>
              <a:cs typeface="Roboto"/>
              <a:sym typeface="Roboto"/>
            </a:endParaRPr>
          </a:p>
          <a:p>
            <a:pPr marL="685800" lvl="1" indent="-228600" algn="l" rtl="0">
              <a:lnSpc>
                <a:spcPct val="100000"/>
              </a:lnSpc>
              <a:spcBef>
                <a:spcPts val="500"/>
              </a:spcBef>
              <a:spcAft>
                <a:spcPts val="0"/>
              </a:spcAft>
              <a:buSzPts val="1000"/>
              <a:buChar char="○"/>
            </a:pPr>
            <a:r>
              <a:rPr lang="en" sz="1000">
                <a:latin typeface="Roboto"/>
                <a:ea typeface="Roboto"/>
                <a:cs typeface="Roboto"/>
                <a:sym typeface="Roboto"/>
              </a:rPr>
              <a:t>Communicate information and updates</a:t>
            </a:r>
            <a:endParaRPr sz="1000">
              <a:latin typeface="Roboto"/>
              <a:ea typeface="Roboto"/>
              <a:cs typeface="Roboto"/>
              <a:sym typeface="Roboto"/>
            </a:endParaRPr>
          </a:p>
          <a:p>
            <a:pPr marL="685800" lvl="1" indent="-228600" algn="l" rtl="0">
              <a:lnSpc>
                <a:spcPct val="100000"/>
              </a:lnSpc>
              <a:spcBef>
                <a:spcPts val="500"/>
              </a:spcBef>
              <a:spcAft>
                <a:spcPts val="0"/>
              </a:spcAft>
              <a:buSzPts val="1000"/>
              <a:buChar char="○"/>
            </a:pPr>
            <a:r>
              <a:rPr lang="en" sz="1000">
                <a:latin typeface="Roboto"/>
                <a:ea typeface="Roboto"/>
                <a:cs typeface="Roboto"/>
                <a:sym typeface="Roboto"/>
              </a:rPr>
              <a:t>Connect users to champions</a:t>
            </a:r>
            <a:endParaRPr sz="1000">
              <a:latin typeface="Roboto"/>
              <a:ea typeface="Roboto"/>
              <a:cs typeface="Roboto"/>
              <a:sym typeface="Roboto"/>
            </a:endParaRPr>
          </a:p>
          <a:p>
            <a:pPr marL="685800" lvl="1" indent="-228600" algn="l" rtl="0">
              <a:lnSpc>
                <a:spcPct val="100000"/>
              </a:lnSpc>
              <a:spcBef>
                <a:spcPts val="500"/>
              </a:spcBef>
              <a:spcAft>
                <a:spcPts val="0"/>
              </a:spcAft>
              <a:buSzPts val="1000"/>
              <a:buChar char="○"/>
            </a:pPr>
            <a:r>
              <a:rPr lang="en" sz="1000">
                <a:latin typeface="Roboto"/>
                <a:ea typeface="Roboto"/>
                <a:cs typeface="Roboto"/>
                <a:sym typeface="Roboto"/>
              </a:rPr>
              <a:t>Allow users to share best practices and ask questions</a:t>
            </a:r>
            <a:endParaRPr sz="1000">
              <a:latin typeface="Roboto"/>
              <a:ea typeface="Roboto"/>
              <a:cs typeface="Roboto"/>
              <a:sym typeface="Roboto"/>
            </a:endParaRPr>
          </a:p>
          <a:p>
            <a:pPr marL="685800" lvl="1" indent="-228600" algn="l" rtl="0">
              <a:lnSpc>
                <a:spcPct val="100000"/>
              </a:lnSpc>
              <a:spcBef>
                <a:spcPts val="500"/>
              </a:spcBef>
              <a:spcAft>
                <a:spcPts val="0"/>
              </a:spcAft>
              <a:buSzPts val="1000"/>
              <a:buFont typeface="Roboto"/>
              <a:buChar char="○"/>
            </a:pPr>
            <a:r>
              <a:rPr lang="en" sz="1000">
                <a:latin typeface="Roboto"/>
                <a:ea typeface="Roboto"/>
                <a:cs typeface="Roboto"/>
                <a:sym typeface="Roboto"/>
              </a:rPr>
              <a:t>Share stories of success</a:t>
            </a:r>
            <a:endParaRPr sz="1000">
              <a:latin typeface="Roboto"/>
              <a:ea typeface="Roboto"/>
              <a:cs typeface="Roboto"/>
              <a:sym typeface="Roboto"/>
            </a:endParaRPr>
          </a:p>
          <a:p>
            <a:pPr marL="254000" lvl="0" indent="-190500" algn="l" rtl="0">
              <a:lnSpc>
                <a:spcPct val="100000"/>
              </a:lnSpc>
              <a:spcBef>
                <a:spcPts val="500"/>
              </a:spcBef>
              <a:spcAft>
                <a:spcPts val="0"/>
              </a:spcAft>
              <a:buSzPts val="1000"/>
              <a:buChar char="●"/>
            </a:pPr>
            <a:r>
              <a:rPr lang="en" sz="1000" b="1">
                <a:latin typeface="Roboto"/>
                <a:ea typeface="Roboto"/>
                <a:cs typeface="Roboto"/>
                <a:sym typeface="Roboto"/>
              </a:rPr>
              <a:t>Create a Feedback Loop: </a:t>
            </a:r>
            <a:r>
              <a:rPr lang="en" sz="1000">
                <a:latin typeface="Roboto"/>
                <a:ea typeface="Roboto"/>
                <a:cs typeface="Roboto"/>
                <a:sym typeface="Roboto"/>
              </a:rPr>
              <a:t>Use the Chatter group to periodically gather feedback and insight on how to improve your  implementation.  Use survey, polling, or post a question. </a:t>
            </a:r>
            <a:endParaRPr sz="1000">
              <a:latin typeface="Roboto"/>
              <a:ea typeface="Roboto"/>
              <a:cs typeface="Roboto"/>
              <a:sym typeface="Roboto"/>
            </a:endParaRPr>
          </a:p>
          <a:p>
            <a:pPr marL="342900" lvl="0" indent="0" algn="l" rtl="0">
              <a:spcBef>
                <a:spcPts val="1800"/>
              </a:spcBef>
              <a:spcAft>
                <a:spcPts val="200"/>
              </a:spcAft>
              <a:buNone/>
            </a:pPr>
            <a:endParaRPr sz="1000">
              <a:latin typeface="Roboto"/>
              <a:ea typeface="Roboto"/>
              <a:cs typeface="Roboto"/>
              <a:sym typeface="Roboto"/>
            </a:endParaRPr>
          </a:p>
        </p:txBody>
      </p:sp>
      <p:graphicFrame>
        <p:nvGraphicFramePr>
          <p:cNvPr id="2261" name="Google Shape;2261;p271"/>
          <p:cNvGraphicFramePr/>
          <p:nvPr>
            <p:extLst>
              <p:ext uri="{D42A27DB-BD31-4B8C-83A1-F6EECF244321}">
                <p14:modId xmlns:p14="http://schemas.microsoft.com/office/powerpoint/2010/main" val="78320041"/>
              </p:ext>
            </p:extLst>
          </p:nvPr>
        </p:nvGraphicFramePr>
        <p:xfrm>
          <a:off x="3240067" y="3913855"/>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en" sz="1200">
                          <a:solidFill>
                            <a:srgbClr val="FFFFFF"/>
                          </a:solidFill>
                          <a:latin typeface="Roboto"/>
                          <a:ea typeface="Roboto"/>
                          <a:cs typeface="Roboto"/>
                          <a:sym typeface="Roboto"/>
                        </a:rPr>
                        <a:t>Supporting Tools</a:t>
                      </a:r>
                      <a:endParaRPr sz="1200">
                        <a:solidFill>
                          <a:srgbClr val="FFFFFF"/>
                        </a:solidFill>
                        <a:latin typeface="Roboto"/>
                        <a:ea typeface="Roboto"/>
                        <a:cs typeface="Roboto"/>
                        <a:sym typeface="Roboto"/>
                      </a:endParaRP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0"/>
                        </a:spcAft>
                        <a:buSzPts val="1000"/>
                        <a:buFont typeface="Roboto"/>
                        <a:buChar char="●"/>
                      </a:pPr>
                      <a:r>
                        <a:rPr lang="en" sz="1000" u="sng" dirty="0">
                          <a:solidFill>
                            <a:schemeClr val="hlink"/>
                          </a:solidFill>
                          <a:latin typeface="Roboto"/>
                          <a:ea typeface="Roboto"/>
                          <a:cs typeface="Roboto"/>
                          <a:sym typeface="Roboto"/>
                          <a:hlinkClick r:id="rId3"/>
                        </a:rPr>
                        <a:t>Create and Manage Chatter Groups</a:t>
                      </a:r>
                      <a:endParaRPr sz="10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62" name="Google Shape;2262;p27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cxnSp>
        <p:nvCxnSpPr>
          <p:cNvPr id="2263" name="Google Shape;2263;p271"/>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64" name="Google Shape;2264;p271"/>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65" name="Google Shape;2265;p271"/>
          <p:cNvGraphicFramePr/>
          <p:nvPr/>
        </p:nvGraphicFramePr>
        <p:xfrm>
          <a:off x="192731" y="1367798"/>
          <a:ext cx="2762475" cy="3550565"/>
        </p:xfrm>
        <a:graphic>
          <a:graphicData uri="http://schemas.openxmlformats.org/drawingml/2006/table">
            <a:tbl>
              <a:tblPr>
                <a:noFill/>
                <a:tableStyleId>{45470F37-8B12-47F0-81BC-2B07CDDA16E9}</a:tableStyleId>
              </a:tblPr>
              <a:tblGrid>
                <a:gridCol w="1369975">
                  <a:extLst>
                    <a:ext uri="{9D8B030D-6E8A-4147-A177-3AD203B41FA5}">
                      <a16:colId xmlns:a16="http://schemas.microsoft.com/office/drawing/2014/main" val="20000"/>
                    </a:ext>
                  </a:extLst>
                </a:gridCol>
                <a:gridCol w="1392500">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en" sz="1000" b="1" dirty="0">
                          <a:solidFill>
                            <a:srgbClr val="434343"/>
                          </a:solidFill>
                          <a:latin typeface="Roboto"/>
                          <a:ea typeface="Roboto"/>
                          <a:cs typeface="Roboto"/>
                          <a:sym typeface="Roboto"/>
                        </a:rPr>
                        <a:t>DEFINITION</a:t>
                      </a:r>
                      <a:endParaRPr sz="1000" b="1" dirty="0">
                        <a:solidFill>
                          <a:srgbClr val="434343"/>
                        </a:solidFill>
                        <a:latin typeface="Roboto"/>
                        <a:ea typeface="Roboto"/>
                        <a:cs typeface="Roboto"/>
                        <a:sym typeface="Roboto"/>
                      </a:endParaRPr>
                    </a:p>
                    <a:p>
                      <a:pPr marL="0" lvl="0" indent="0" algn="l" rtl="0">
                        <a:spcBef>
                          <a:spcPts val="0"/>
                        </a:spcBef>
                        <a:spcAft>
                          <a:spcPts val="0"/>
                        </a:spcAft>
                        <a:buNone/>
                      </a:pPr>
                      <a:r>
                        <a:rPr lang="en" sz="800" i="1" dirty="0">
                          <a:solidFill>
                            <a:srgbClr val="434343"/>
                          </a:solidFill>
                          <a:latin typeface="Roboto"/>
                          <a:ea typeface="Roboto"/>
                          <a:cs typeface="Roboto"/>
                          <a:sym typeface="Roboto"/>
                        </a:rPr>
                        <a:t>What the lever is</a:t>
                      </a:r>
                      <a:endParaRPr sz="800" dirty="0">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organization’s system of structures, including technology infrastructure, processes, policies, and business rules.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What this LEVER influences, which can advance or inhibit successful change</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The collective set of systems and processes both govern and enable work, how data is handled and shared, and how decisions are made to drive objectives.</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en" sz="1000" b="1">
                          <a:solidFill>
                            <a:srgbClr val="434343"/>
                          </a:solidFill>
                          <a:latin typeface="Roboto"/>
                          <a:ea typeface="Roboto"/>
                          <a:cs typeface="Roboto"/>
                          <a:sym typeface="Roboto"/>
                        </a:rPr>
                        <a:t>TYPE OF INFLUENCE</a:t>
                      </a:r>
                      <a:endParaRPr sz="1000" b="1">
                        <a:solidFill>
                          <a:srgbClr val="434343"/>
                        </a:solidFill>
                        <a:latin typeface="Roboto"/>
                        <a:ea typeface="Roboto"/>
                        <a:cs typeface="Roboto"/>
                        <a:sym typeface="Roboto"/>
                      </a:endParaRPr>
                    </a:p>
                    <a:p>
                      <a:pPr marL="0" lvl="0" indent="0" algn="l" rtl="0">
                        <a:spcBef>
                          <a:spcPts val="0"/>
                        </a:spcBef>
                        <a:spcAft>
                          <a:spcPts val="0"/>
                        </a:spcAft>
                        <a:buNone/>
                      </a:pPr>
                      <a:r>
                        <a:rPr lang="en" sz="800" i="1">
                          <a:solidFill>
                            <a:srgbClr val="434343"/>
                          </a:solidFill>
                          <a:latin typeface="Roboto"/>
                          <a:ea typeface="Roboto"/>
                          <a:cs typeface="Roboto"/>
                          <a:sym typeface="Roboto"/>
                        </a:rPr>
                        <a:t>Type of influence on actions/behaviors</a:t>
                      </a:r>
                      <a:endParaRPr sz="800" i="1">
                        <a:solidFill>
                          <a:srgbClr val="434343"/>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 sz="800">
                          <a:solidFill>
                            <a:srgbClr val="434343"/>
                          </a:solidFill>
                          <a:latin typeface="Roboto"/>
                          <a:ea typeface="Roboto"/>
                          <a:cs typeface="Roboto"/>
                          <a:sym typeface="Roboto"/>
                        </a:rPr>
                        <a:t>       Structural Ability</a:t>
                      </a: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en" sz="1000" b="1">
                          <a:solidFill>
                            <a:srgbClr val="F3F3F3"/>
                          </a:solidFill>
                          <a:latin typeface="Roboto"/>
                          <a:ea typeface="Roboto"/>
                          <a:cs typeface="Roboto"/>
                          <a:sym typeface="Roboto"/>
                        </a:rPr>
                        <a:t>QUESTION TO ASK</a:t>
                      </a:r>
                      <a:endParaRPr sz="1000" b="1">
                        <a:solidFill>
                          <a:srgbClr val="F3F3F3"/>
                        </a:solidFill>
                        <a:latin typeface="Roboto"/>
                        <a:ea typeface="Roboto"/>
                        <a:cs typeface="Roboto"/>
                        <a:sym typeface="Roboto"/>
                      </a:endParaRPr>
                    </a:p>
                    <a:p>
                      <a:pPr marL="0" lvl="0" indent="0" algn="l" rtl="0">
                        <a:spcBef>
                          <a:spcPts val="0"/>
                        </a:spcBef>
                        <a:spcAft>
                          <a:spcPts val="0"/>
                        </a:spcAft>
                        <a:buNone/>
                      </a:pPr>
                      <a:r>
                        <a:rPr lang="en" sz="800" i="1">
                          <a:solidFill>
                            <a:schemeClr val="lt1"/>
                          </a:solidFill>
                          <a:latin typeface="Roboto"/>
                          <a:ea typeface="Roboto"/>
                          <a:cs typeface="Roboto"/>
                          <a:sym typeface="Roboto"/>
                        </a:rPr>
                        <a:t>Consider the following to determine whether this LEVER is advancing or inhibiting successful change, and to inform the development of bespoke tactics </a:t>
                      </a:r>
                      <a:endParaRPr sz="800" i="1">
                        <a:solidFill>
                          <a:srgbClr val="FFFFFF"/>
                        </a:solidFill>
                        <a:latin typeface="Roboto"/>
                        <a:ea typeface="Roboto"/>
                        <a:cs typeface="Roboto"/>
                        <a:sym typeface="Roboto"/>
                      </a:endParaRP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en" sz="800" dirty="0">
                          <a:solidFill>
                            <a:srgbClr val="434343"/>
                          </a:solidFill>
                          <a:latin typeface="Roboto"/>
                          <a:ea typeface="Roboto"/>
                          <a:cs typeface="Roboto"/>
                          <a:sym typeface="Roboto"/>
                        </a:rPr>
                        <a:t>Are the organization’s technologies, tools, infrastructure, processes, policies, and business rules designed to promote a smooth transition through change</a:t>
                      </a:r>
                      <a:endParaRPr sz="800" dirty="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66" name="Google Shape;2266;p271"/>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67" name="Google Shape;2267;p271"/>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68" name="Google Shape;2268;p271"/>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n" sz="2400">
                <a:solidFill>
                  <a:srgbClr val="434343"/>
                </a:solidFill>
                <a:latin typeface="Roboto"/>
                <a:ea typeface="Roboto"/>
                <a:cs typeface="Roboto"/>
                <a:sym typeface="Roboto"/>
              </a:rPr>
              <a:t>Structures</a:t>
            </a:r>
            <a:endParaRPr sz="2400" i="0" u="none" strike="noStrike" cap="none">
              <a:solidFill>
                <a:srgbClr val="434343"/>
              </a:solidFill>
              <a:latin typeface="Roboto"/>
              <a:ea typeface="Roboto"/>
              <a:cs typeface="Roboto"/>
              <a:sym typeface="Roboto"/>
            </a:endParaRPr>
          </a:p>
        </p:txBody>
      </p:sp>
      <p:grpSp>
        <p:nvGrpSpPr>
          <p:cNvPr id="2269" name="Google Shape;2269;p271"/>
          <p:cNvGrpSpPr/>
          <p:nvPr/>
        </p:nvGrpSpPr>
        <p:grpSpPr>
          <a:xfrm>
            <a:off x="1664474" y="3507081"/>
            <a:ext cx="134093" cy="169556"/>
            <a:chOff x="9983846" y="5539482"/>
            <a:chExt cx="521761" cy="659493"/>
          </a:xfrm>
        </p:grpSpPr>
        <p:sp>
          <p:nvSpPr>
            <p:cNvPr id="2270" name="Google Shape;2270;p27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1" name="Google Shape;2271;p27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2" name="Google Shape;2272;p27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3" name="Google Shape;2273;p27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77"/>
        <p:cNvGrpSpPr/>
        <p:nvPr/>
      </p:nvGrpSpPr>
      <p:grpSpPr>
        <a:xfrm>
          <a:off x="0" y="0"/>
          <a:ext cx="0" cy="0"/>
          <a:chOff x="0" y="0"/>
          <a:chExt cx="0" cy="0"/>
        </a:xfrm>
      </p:grpSpPr>
      <p:sp>
        <p:nvSpPr>
          <p:cNvPr id="2278" name="Google Shape;2278;p272"/>
          <p:cNvSpPr txBox="1">
            <a:spLocks noGrp="1"/>
          </p:cNvSpPr>
          <p:nvPr>
            <p:ph type="ctrTitle"/>
          </p:nvPr>
        </p:nvSpPr>
        <p:spPr>
          <a:xfrm>
            <a:off x="780518" y="2150624"/>
            <a:ext cx="5681700"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3600">
                <a:latin typeface="Roboto Light"/>
                <a:ea typeface="Roboto Light"/>
                <a:cs typeface="Roboto Light"/>
                <a:sym typeface="Roboto Light"/>
              </a:rPr>
              <a:t>Additional Tools for Execution</a:t>
            </a:r>
            <a:endParaRPr sz="3600" b="0">
              <a:latin typeface="Roboto Light"/>
              <a:ea typeface="Roboto Light"/>
              <a:cs typeface="Roboto Light"/>
              <a:sym typeface="Roboto Light"/>
            </a:endParaRPr>
          </a:p>
        </p:txBody>
      </p:sp>
      <p:sp>
        <p:nvSpPr>
          <p:cNvPr id="2279" name="Google Shape;2279;p272"/>
          <p:cNvSpPr txBox="1"/>
          <p:nvPr/>
        </p:nvSpPr>
        <p:spPr>
          <a:xfrm>
            <a:off x="426075" y="3265350"/>
            <a:ext cx="4298700" cy="68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83"/>
        <p:cNvGrpSpPr/>
        <p:nvPr/>
      </p:nvGrpSpPr>
      <p:grpSpPr>
        <a:xfrm>
          <a:off x="0" y="0"/>
          <a:ext cx="0" cy="0"/>
          <a:chOff x="0" y="0"/>
          <a:chExt cx="0" cy="0"/>
        </a:xfrm>
      </p:grpSpPr>
      <p:sp>
        <p:nvSpPr>
          <p:cNvPr id="2284" name="Google Shape;2284;p273"/>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en"/>
              <a:t>Change Vision Statement Worksheet</a:t>
            </a:r>
            <a:endParaRPr/>
          </a:p>
        </p:txBody>
      </p:sp>
      <p:sp>
        <p:nvSpPr>
          <p:cNvPr id="2285" name="Google Shape;2285;p273"/>
          <p:cNvSpPr/>
          <p:nvPr/>
        </p:nvSpPr>
        <p:spPr>
          <a:xfrm>
            <a:off x="371575" y="1580318"/>
            <a:ext cx="8475600" cy="2417100"/>
          </a:xfrm>
          <a:prstGeom prst="rect">
            <a:avLst/>
          </a:prstGeom>
          <a:noFill/>
          <a:ln w="9525" cap="flat" cmpd="sng">
            <a:solidFill>
              <a:srgbClr val="66666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273"/>
          <p:cNvSpPr txBox="1"/>
          <p:nvPr/>
        </p:nvSpPr>
        <p:spPr>
          <a:xfrm>
            <a:off x="371575" y="1140056"/>
            <a:ext cx="7304700"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en" sz="1200" i="1" dirty="0">
                <a:solidFill>
                  <a:srgbClr val="59575C"/>
                </a:solidFill>
                <a:latin typeface="Roboto"/>
                <a:ea typeface="Roboto"/>
                <a:cs typeface="Roboto"/>
                <a:sym typeface="Roboto"/>
              </a:rPr>
              <a:t>Use the below template as a guide for drafting your change statement: </a:t>
            </a:r>
            <a:endParaRPr i="1" dirty="0"/>
          </a:p>
        </p:txBody>
      </p:sp>
      <p:sp>
        <p:nvSpPr>
          <p:cNvPr id="2287" name="Google Shape;2287;p273"/>
          <p:cNvSpPr txBox="1"/>
          <p:nvPr/>
        </p:nvSpPr>
        <p:spPr>
          <a:xfrm>
            <a:off x="645670" y="1785895"/>
            <a:ext cx="7885800" cy="2107500"/>
          </a:xfrm>
          <a:prstGeom prst="rect">
            <a:avLst/>
          </a:prstGeom>
          <a:no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300"/>
              </a:spcAft>
              <a:buNone/>
            </a:pPr>
            <a:r>
              <a:rPr lang="en" sz="1800">
                <a:solidFill>
                  <a:srgbClr val="59575C"/>
                </a:solidFill>
                <a:latin typeface="Roboto"/>
                <a:ea typeface="Roboto"/>
                <a:cs typeface="Roboto"/>
                <a:sym typeface="Roboto"/>
              </a:rPr>
              <a:t>Currently _____</a:t>
            </a:r>
            <a:r>
              <a:rPr lang="en" sz="1000" i="1">
                <a:solidFill>
                  <a:srgbClr val="59575C"/>
                </a:solidFill>
                <a:latin typeface="Roboto"/>
                <a:ea typeface="Roboto"/>
                <a:cs typeface="Roboto"/>
                <a:sym typeface="Roboto"/>
              </a:rPr>
              <a:t>description of current state challenge(s) creating a sense of urgency</a:t>
            </a:r>
            <a:r>
              <a:rPr lang="en" sz="1800">
                <a:solidFill>
                  <a:srgbClr val="59575C"/>
                </a:solidFill>
                <a:latin typeface="Roboto"/>
                <a:ea typeface="Roboto"/>
                <a:cs typeface="Roboto"/>
                <a:sym typeface="Roboto"/>
              </a:rPr>
              <a:t>______. In order to ______</a:t>
            </a:r>
            <a:r>
              <a:rPr lang="en" sz="1000" i="1">
                <a:solidFill>
                  <a:srgbClr val="59575C"/>
                </a:solidFill>
                <a:latin typeface="Roboto"/>
                <a:ea typeface="Roboto"/>
                <a:cs typeface="Roboto"/>
                <a:sym typeface="Roboto"/>
              </a:rPr>
              <a:t>description of the gap the change will close.</a:t>
            </a:r>
            <a:r>
              <a:rPr lang="en" sz="1800">
                <a:solidFill>
                  <a:srgbClr val="59575C"/>
                </a:solidFill>
                <a:latin typeface="Roboto"/>
                <a:ea typeface="Roboto"/>
                <a:cs typeface="Roboto"/>
                <a:sym typeface="Roboto"/>
              </a:rPr>
              <a:t>______ we are ____</a:t>
            </a:r>
            <a:r>
              <a:rPr lang="en" sz="1000">
                <a:solidFill>
                  <a:srgbClr val="59575C"/>
                </a:solidFill>
                <a:latin typeface="Roboto"/>
                <a:ea typeface="Roboto"/>
                <a:cs typeface="Roboto"/>
                <a:sym typeface="Roboto"/>
              </a:rPr>
              <a:t> </a:t>
            </a:r>
            <a:r>
              <a:rPr lang="en" sz="1000" i="1">
                <a:solidFill>
                  <a:srgbClr val="59575C"/>
                </a:solidFill>
                <a:latin typeface="Roboto"/>
                <a:ea typeface="Roboto"/>
                <a:cs typeface="Roboto"/>
                <a:sym typeface="Roboto"/>
              </a:rPr>
              <a:t>description of the change(s)</a:t>
            </a:r>
            <a:r>
              <a:rPr lang="en" sz="1800">
                <a:solidFill>
                  <a:srgbClr val="59575C"/>
                </a:solidFill>
                <a:latin typeface="Roboto"/>
                <a:ea typeface="Roboto"/>
                <a:cs typeface="Roboto"/>
                <a:sym typeface="Roboto"/>
              </a:rPr>
              <a:t>_____. Doing so will not only _____</a:t>
            </a:r>
            <a:r>
              <a:rPr lang="en" sz="1000" i="1">
                <a:solidFill>
                  <a:srgbClr val="59575C"/>
                </a:solidFill>
                <a:latin typeface="Roboto"/>
                <a:ea typeface="Roboto"/>
                <a:cs typeface="Roboto"/>
                <a:sym typeface="Roboto"/>
              </a:rPr>
              <a:t>description of the anticipated business benefit(s)</a:t>
            </a:r>
            <a:r>
              <a:rPr lang="en" sz="1800">
                <a:solidFill>
                  <a:srgbClr val="59575C"/>
                </a:solidFill>
                <a:latin typeface="Roboto"/>
                <a:ea typeface="Roboto"/>
                <a:cs typeface="Roboto"/>
                <a:sym typeface="Roboto"/>
              </a:rPr>
              <a:t>______, but will also ___</a:t>
            </a:r>
            <a:r>
              <a:rPr lang="en" sz="1000" i="1">
                <a:solidFill>
                  <a:srgbClr val="59575C"/>
                </a:solidFill>
                <a:latin typeface="Roboto"/>
                <a:ea typeface="Roboto"/>
                <a:cs typeface="Roboto"/>
                <a:sym typeface="Roboto"/>
              </a:rPr>
              <a:t>description of anticipated benefits for specific roles and/or the additional opportunities the change will open the door to</a:t>
            </a:r>
            <a:r>
              <a:rPr lang="en" sz="1800">
                <a:solidFill>
                  <a:srgbClr val="59575C"/>
                </a:solidFill>
                <a:latin typeface="Roboto"/>
                <a:ea typeface="Roboto"/>
                <a:cs typeface="Roboto"/>
                <a:sym typeface="Roboto"/>
              </a:rPr>
              <a:t>_______.</a:t>
            </a:r>
            <a:endParaRPr sz="1800" i="1"/>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91"/>
        <p:cNvGrpSpPr/>
        <p:nvPr/>
      </p:nvGrpSpPr>
      <p:grpSpPr>
        <a:xfrm>
          <a:off x="0" y="0"/>
          <a:ext cx="0" cy="0"/>
          <a:chOff x="0" y="0"/>
          <a:chExt cx="0" cy="0"/>
        </a:xfrm>
      </p:grpSpPr>
      <p:sp>
        <p:nvSpPr>
          <p:cNvPr id="2292" name="Google Shape;2292;p274"/>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en"/>
              <a:t>__________ Change Readiness Assessment </a:t>
            </a:r>
            <a:endParaRPr i="1"/>
          </a:p>
        </p:txBody>
      </p:sp>
      <p:graphicFrame>
        <p:nvGraphicFramePr>
          <p:cNvPr id="2293" name="Google Shape;2293;p274"/>
          <p:cNvGraphicFramePr/>
          <p:nvPr>
            <p:extLst>
              <p:ext uri="{D42A27DB-BD31-4B8C-83A1-F6EECF244321}">
                <p14:modId xmlns:p14="http://schemas.microsoft.com/office/powerpoint/2010/main" val="1991015505"/>
              </p:ext>
            </p:extLst>
          </p:nvPr>
        </p:nvGraphicFramePr>
        <p:xfrm>
          <a:off x="468291" y="1124606"/>
          <a:ext cx="8432800" cy="3231308"/>
        </p:xfrm>
        <a:graphic>
          <a:graphicData uri="http://schemas.openxmlformats.org/drawingml/2006/table">
            <a:tbl>
              <a:tblPr>
                <a:noFill/>
                <a:tableStyleId>{4892ADE3-4121-4F3F-8AFE-779C9AB57E45}</a:tableStyleId>
              </a:tblPr>
              <a:tblGrid>
                <a:gridCol w="1584500">
                  <a:extLst>
                    <a:ext uri="{9D8B030D-6E8A-4147-A177-3AD203B41FA5}">
                      <a16:colId xmlns:a16="http://schemas.microsoft.com/office/drawing/2014/main" val="20000"/>
                    </a:ext>
                  </a:extLst>
                </a:gridCol>
                <a:gridCol w="6848300">
                  <a:extLst>
                    <a:ext uri="{9D8B030D-6E8A-4147-A177-3AD203B41FA5}">
                      <a16:colId xmlns:a16="http://schemas.microsoft.com/office/drawing/2014/main" val="20001"/>
                    </a:ext>
                  </a:extLst>
                </a:gridCol>
              </a:tblGrid>
              <a:tr h="0">
                <a:tc>
                  <a:txBody>
                    <a:bodyPr/>
                    <a:lstStyle/>
                    <a:p>
                      <a:pPr marL="0" lvl="0" indent="0" algn="l" rtl="0">
                        <a:lnSpc>
                          <a:spcPct val="115000"/>
                        </a:lnSpc>
                        <a:spcBef>
                          <a:spcPts val="0"/>
                        </a:spcBef>
                        <a:spcAft>
                          <a:spcPts val="0"/>
                        </a:spcAft>
                        <a:buNone/>
                      </a:pPr>
                      <a:r>
                        <a:rPr lang="en" sz="900" b="1">
                          <a:solidFill>
                            <a:srgbClr val="FFFFFF"/>
                          </a:solidFill>
                          <a:latin typeface="Proxima Nova"/>
                          <a:ea typeface="Proxima Nova"/>
                          <a:cs typeface="Proxima Nova"/>
                          <a:sym typeface="Proxima Nova"/>
                        </a:rPr>
                        <a:t>Category</a:t>
                      </a:r>
                      <a:endParaRPr sz="900" b="1">
                        <a:solidFill>
                          <a:srgbClr val="FFFFFF"/>
                        </a:solidFill>
                        <a:latin typeface="Proxima Nova"/>
                        <a:ea typeface="Proxima Nova"/>
                        <a:cs typeface="Proxima Nova"/>
                        <a:sym typeface="Proxima Nova"/>
                      </a:endParaRPr>
                    </a:p>
                  </a:txBody>
                  <a:tcPr marL="68575" marR="68575" marT="68575" marB="68575">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tc>
                  <a:txBody>
                    <a:bodyPr/>
                    <a:lstStyle/>
                    <a:p>
                      <a:pPr marL="0" lvl="0" indent="0" algn="l" rtl="0">
                        <a:lnSpc>
                          <a:spcPct val="115000"/>
                        </a:lnSpc>
                        <a:spcBef>
                          <a:spcPts val="0"/>
                        </a:spcBef>
                        <a:spcAft>
                          <a:spcPts val="0"/>
                        </a:spcAft>
                        <a:buNone/>
                      </a:pPr>
                      <a:r>
                        <a:rPr lang="en" sz="900" b="1">
                          <a:solidFill>
                            <a:srgbClr val="FFFFFF"/>
                          </a:solidFill>
                          <a:latin typeface="Proxima Nova"/>
                          <a:ea typeface="Proxima Nova"/>
                          <a:cs typeface="Proxima Nova"/>
                          <a:sym typeface="Proxima Nova"/>
                        </a:rPr>
                        <a:t>Question(s)</a:t>
                      </a:r>
                      <a:endParaRPr sz="900" b="1">
                        <a:solidFill>
                          <a:srgbClr val="FFFFFF"/>
                        </a:solidFill>
                        <a:latin typeface="Proxima Nova"/>
                        <a:ea typeface="Proxima Nova"/>
                        <a:cs typeface="Proxima Nova"/>
                        <a:sym typeface="Proxima Nova"/>
                      </a:endParaRP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0">
                <a:tc>
                  <a:txBody>
                    <a:bodyPr/>
                    <a:lstStyle/>
                    <a:p>
                      <a:pPr marL="0" lvl="0" indent="0" algn="l" rtl="0">
                        <a:lnSpc>
                          <a:spcPct val="115000"/>
                        </a:lnSpc>
                        <a:spcBef>
                          <a:spcPts val="0"/>
                        </a:spcBef>
                        <a:spcAft>
                          <a:spcPts val="0"/>
                        </a:spcAft>
                        <a:buNone/>
                      </a:pPr>
                      <a:r>
                        <a:rPr lang="en" sz="900" b="1">
                          <a:solidFill>
                            <a:srgbClr val="5C5C5C"/>
                          </a:solidFill>
                          <a:latin typeface="Proxima Nova"/>
                          <a:ea typeface="Proxima Nova"/>
                          <a:cs typeface="Proxima Nova"/>
                          <a:sym typeface="Proxima Nova"/>
                        </a:rPr>
                        <a:t>Business Case</a:t>
                      </a:r>
                      <a:endParaRPr sz="900" b="1">
                        <a:solidFill>
                          <a:srgbClr val="5C5C5C"/>
                        </a:solidFill>
                        <a:latin typeface="Proxima Nova"/>
                        <a:ea typeface="Proxima Nova"/>
                        <a:cs typeface="Proxima Nova"/>
                        <a:sym typeface="Proxima Nova"/>
                      </a:endParaRP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I understand the benefits of using  __________</a:t>
                      </a:r>
                      <a:endParaRPr sz="900" dirty="0">
                        <a:solidFill>
                          <a:srgbClr val="5C5C5C"/>
                        </a:solidFill>
                        <a:latin typeface="Proxima Nova"/>
                        <a:ea typeface="Proxima Nova"/>
                        <a:cs typeface="Proxima Nova"/>
                        <a:sym typeface="Proxima Nova"/>
                      </a:endParaRPr>
                    </a:p>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I believe that _________ will enable us to protect our customers’ data</a:t>
                      </a:r>
                      <a:endParaRPr sz="900" dirty="0">
                        <a:solidFill>
                          <a:srgbClr val="5C5C5C"/>
                        </a:solidFill>
                        <a:latin typeface="Proxima Nova"/>
                        <a:ea typeface="Proxima Nova"/>
                        <a:cs typeface="Proxima Nova"/>
                        <a:sym typeface="Proxima Nova"/>
                      </a:endParaRP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0">
                <a:tc>
                  <a:txBody>
                    <a:bodyPr/>
                    <a:lstStyle/>
                    <a:p>
                      <a:pPr marL="0" lvl="0" indent="0" algn="l" rtl="0">
                        <a:lnSpc>
                          <a:spcPct val="115000"/>
                        </a:lnSpc>
                        <a:spcBef>
                          <a:spcPts val="0"/>
                        </a:spcBef>
                        <a:spcAft>
                          <a:spcPts val="0"/>
                        </a:spcAft>
                        <a:buNone/>
                      </a:pPr>
                      <a:r>
                        <a:rPr lang="en" sz="900" b="1">
                          <a:solidFill>
                            <a:srgbClr val="5C5C5C"/>
                          </a:solidFill>
                          <a:latin typeface="Proxima Nova"/>
                          <a:ea typeface="Proxima Nova"/>
                          <a:cs typeface="Proxima Nova"/>
                          <a:sym typeface="Proxima Nova"/>
                        </a:rPr>
                        <a:t>Vision</a:t>
                      </a:r>
                      <a:endParaRPr sz="900" b="1">
                        <a:solidFill>
                          <a:srgbClr val="5C5C5C"/>
                        </a:solidFill>
                        <a:latin typeface="Proxima Nova"/>
                        <a:ea typeface="Proxima Nova"/>
                        <a:cs typeface="Proxima Nova"/>
                        <a:sym typeface="Proxima Nova"/>
                      </a:endParaRP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I understand the vision and key objectives for enabling  __________</a:t>
                      </a:r>
                      <a:endParaRPr sz="900" dirty="0">
                        <a:solidFill>
                          <a:srgbClr val="5C5C5C"/>
                        </a:solidFill>
                        <a:latin typeface="Proxima Nova"/>
                        <a:ea typeface="Proxima Nova"/>
                        <a:cs typeface="Proxima Nova"/>
                        <a:sym typeface="Proxima Nova"/>
                      </a:endParaRP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0">
                <a:tc>
                  <a:txBody>
                    <a:bodyPr/>
                    <a:lstStyle/>
                    <a:p>
                      <a:pPr marL="0" lvl="0" indent="0" algn="l" rtl="0">
                        <a:lnSpc>
                          <a:spcPct val="115000"/>
                        </a:lnSpc>
                        <a:spcBef>
                          <a:spcPts val="0"/>
                        </a:spcBef>
                        <a:spcAft>
                          <a:spcPts val="0"/>
                        </a:spcAft>
                        <a:buNone/>
                      </a:pPr>
                      <a:r>
                        <a:rPr lang="en" sz="900" b="1">
                          <a:solidFill>
                            <a:srgbClr val="5C5C5C"/>
                          </a:solidFill>
                          <a:latin typeface="Proxima Nova"/>
                          <a:ea typeface="Proxima Nova"/>
                          <a:cs typeface="Proxima Nova"/>
                          <a:sym typeface="Proxima Nova"/>
                        </a:rPr>
                        <a:t>Communication</a:t>
                      </a:r>
                      <a:endParaRPr sz="900" b="1">
                        <a:solidFill>
                          <a:srgbClr val="5C5C5C"/>
                        </a:solidFill>
                        <a:latin typeface="Proxima Nova"/>
                        <a:ea typeface="Proxima Nova"/>
                        <a:cs typeface="Proxima Nova"/>
                        <a:sym typeface="Proxima Nova"/>
                      </a:endParaRP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I believe that communications have been well-timed and effective</a:t>
                      </a:r>
                      <a:endParaRPr sz="900" dirty="0">
                        <a:solidFill>
                          <a:srgbClr val="5C5C5C"/>
                        </a:solidFill>
                        <a:latin typeface="Proxima Nova"/>
                        <a:ea typeface="Proxima Nova"/>
                        <a:cs typeface="Proxima Nova"/>
                        <a:sym typeface="Proxima Nova"/>
                      </a:endParaRPr>
                    </a:p>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I can describe the anticipated business benefits of the project</a:t>
                      </a:r>
                      <a:endParaRPr sz="900" dirty="0">
                        <a:solidFill>
                          <a:srgbClr val="5C5C5C"/>
                        </a:solidFill>
                        <a:latin typeface="Proxima Nova"/>
                        <a:ea typeface="Proxima Nova"/>
                        <a:cs typeface="Proxima Nova"/>
                        <a:sym typeface="Proxima Nova"/>
                      </a:endParaRP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3"/>
                  </a:ext>
                </a:extLst>
              </a:tr>
              <a:tr h="0">
                <a:tc>
                  <a:txBody>
                    <a:bodyPr/>
                    <a:lstStyle/>
                    <a:p>
                      <a:pPr marL="0" lvl="0" indent="0" algn="l" rtl="0">
                        <a:lnSpc>
                          <a:spcPct val="115000"/>
                        </a:lnSpc>
                        <a:spcBef>
                          <a:spcPts val="0"/>
                        </a:spcBef>
                        <a:spcAft>
                          <a:spcPts val="0"/>
                        </a:spcAft>
                        <a:buNone/>
                      </a:pPr>
                      <a:r>
                        <a:rPr lang="en" sz="900" b="1">
                          <a:solidFill>
                            <a:srgbClr val="5C5C5C"/>
                          </a:solidFill>
                          <a:latin typeface="Proxima Nova"/>
                          <a:ea typeface="Proxima Nova"/>
                          <a:cs typeface="Proxima Nova"/>
                          <a:sym typeface="Proxima Nova"/>
                        </a:rPr>
                        <a:t>Leadership</a:t>
                      </a:r>
                      <a:endParaRPr sz="900" b="1">
                        <a:solidFill>
                          <a:srgbClr val="5C5C5C"/>
                        </a:solidFill>
                        <a:latin typeface="Proxima Nova"/>
                        <a:ea typeface="Proxima Nova"/>
                        <a:cs typeface="Proxima Nova"/>
                        <a:sym typeface="Proxima Nova"/>
                      </a:endParaRP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en" sz="900">
                          <a:solidFill>
                            <a:srgbClr val="5C5C5C"/>
                          </a:solidFill>
                          <a:latin typeface="Proxima Nova"/>
                          <a:ea typeface="Proxima Nova"/>
                          <a:cs typeface="Proxima Nova"/>
                          <a:sym typeface="Proxima Nova"/>
                        </a:rPr>
                        <a:t>I believe that leadership is engaged and supportive of this effort</a:t>
                      </a:r>
                      <a:endParaRPr sz="900">
                        <a:solidFill>
                          <a:srgbClr val="5C5C5C"/>
                        </a:solidFill>
                        <a:latin typeface="Proxima Nova"/>
                        <a:ea typeface="Proxima Nova"/>
                        <a:cs typeface="Proxima Nova"/>
                        <a:sym typeface="Proxima Nova"/>
                      </a:endParaRP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0">
                <a:tc>
                  <a:txBody>
                    <a:bodyPr/>
                    <a:lstStyle/>
                    <a:p>
                      <a:pPr marL="0" lvl="0" indent="0" algn="l" rtl="0">
                        <a:lnSpc>
                          <a:spcPct val="115000"/>
                        </a:lnSpc>
                        <a:spcBef>
                          <a:spcPts val="0"/>
                        </a:spcBef>
                        <a:spcAft>
                          <a:spcPts val="0"/>
                        </a:spcAft>
                        <a:buNone/>
                      </a:pPr>
                      <a:r>
                        <a:rPr lang="en" sz="900" b="1">
                          <a:solidFill>
                            <a:srgbClr val="5C5C5C"/>
                          </a:solidFill>
                          <a:latin typeface="Proxima Nova"/>
                          <a:ea typeface="Proxima Nova"/>
                          <a:cs typeface="Proxima Nova"/>
                          <a:sym typeface="Proxima Nova"/>
                        </a:rPr>
                        <a:t>Organization Preparedness</a:t>
                      </a:r>
                      <a:endParaRPr sz="900" b="1">
                        <a:solidFill>
                          <a:srgbClr val="5C5C5C"/>
                        </a:solidFill>
                        <a:latin typeface="Proxima Nova"/>
                        <a:ea typeface="Proxima Nova"/>
                        <a:cs typeface="Proxima Nova"/>
                        <a:sym typeface="Proxima Nova"/>
                      </a:endParaRP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I believe that we can successfully implement and adopt __________ as an organization</a:t>
                      </a:r>
                      <a:endParaRPr sz="900" dirty="0">
                        <a:solidFill>
                          <a:srgbClr val="5C5C5C"/>
                        </a:solidFill>
                        <a:latin typeface="Proxima Nova"/>
                        <a:ea typeface="Proxima Nova"/>
                        <a:cs typeface="Proxima Nova"/>
                        <a:sym typeface="Proxima Nova"/>
                      </a:endParaRPr>
                    </a:p>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I believe that other business initiatives at &lt;organization&gt; will </a:t>
                      </a:r>
                      <a:r>
                        <a:rPr lang="en" sz="900" i="1" dirty="0">
                          <a:solidFill>
                            <a:srgbClr val="5C5C5C"/>
                          </a:solidFill>
                          <a:latin typeface="Proxima Nova"/>
                          <a:ea typeface="Proxima Nova"/>
                          <a:cs typeface="Proxima Nova"/>
                          <a:sym typeface="Proxima Nova"/>
                        </a:rPr>
                        <a:t>not </a:t>
                      </a:r>
                      <a:r>
                        <a:rPr lang="en" sz="900" dirty="0">
                          <a:solidFill>
                            <a:srgbClr val="5C5C5C"/>
                          </a:solidFill>
                          <a:latin typeface="Proxima Nova"/>
                          <a:ea typeface="Proxima Nova"/>
                          <a:cs typeface="Proxima Nova"/>
                          <a:sym typeface="Proxima Nova"/>
                        </a:rPr>
                        <a:t>have an adverse effect on the success of this project</a:t>
                      </a:r>
                      <a:endParaRPr sz="900" dirty="0">
                        <a:solidFill>
                          <a:srgbClr val="5C5C5C"/>
                        </a:solidFill>
                        <a:latin typeface="Proxima Nova"/>
                        <a:ea typeface="Proxima Nova"/>
                        <a:cs typeface="Proxima Nova"/>
                        <a:sym typeface="Proxima Nova"/>
                      </a:endParaRP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5"/>
                  </a:ext>
                </a:extLst>
              </a:tr>
              <a:tr h="0">
                <a:tc>
                  <a:txBody>
                    <a:bodyPr/>
                    <a:lstStyle/>
                    <a:p>
                      <a:pPr marL="0" lvl="0" indent="0" algn="l" rtl="0">
                        <a:lnSpc>
                          <a:spcPct val="115000"/>
                        </a:lnSpc>
                        <a:spcBef>
                          <a:spcPts val="0"/>
                        </a:spcBef>
                        <a:spcAft>
                          <a:spcPts val="0"/>
                        </a:spcAft>
                        <a:buNone/>
                      </a:pPr>
                      <a:r>
                        <a:rPr lang="en" sz="900" b="1">
                          <a:solidFill>
                            <a:srgbClr val="5C5C5C"/>
                          </a:solidFill>
                          <a:latin typeface="Proxima Nova"/>
                          <a:ea typeface="Proxima Nova"/>
                          <a:cs typeface="Proxima Nova"/>
                          <a:sym typeface="Proxima Nova"/>
                        </a:rPr>
                        <a:t>Culture</a:t>
                      </a:r>
                      <a:endParaRPr sz="900" b="1">
                        <a:solidFill>
                          <a:srgbClr val="5C5C5C"/>
                        </a:solidFill>
                        <a:latin typeface="Proxima Nova"/>
                        <a:ea typeface="Proxima Nova"/>
                        <a:cs typeface="Proxima Nova"/>
                        <a:sym typeface="Proxima Nova"/>
                      </a:endParaRP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I believe my colleagues are motivated and committed to seeing this project become a success</a:t>
                      </a:r>
                      <a:endParaRPr sz="900" dirty="0">
                        <a:solidFill>
                          <a:srgbClr val="5C5C5C"/>
                        </a:solidFill>
                        <a:latin typeface="Proxima Nova"/>
                        <a:ea typeface="Proxima Nova"/>
                        <a:cs typeface="Proxima Nova"/>
                        <a:sym typeface="Proxima Nova"/>
                      </a:endParaRPr>
                    </a:p>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I believe that changes brought about by the __________  project are causing stress and/or anxiety at &lt;organization&gt;</a:t>
                      </a:r>
                      <a:endParaRPr sz="900" dirty="0">
                        <a:solidFill>
                          <a:srgbClr val="5C5C5C"/>
                        </a:solidFill>
                        <a:latin typeface="Proxima Nova"/>
                        <a:ea typeface="Proxima Nova"/>
                        <a:cs typeface="Proxima Nova"/>
                        <a:sym typeface="Proxima Nova"/>
                      </a:endParaRP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6"/>
                  </a:ext>
                </a:extLst>
              </a:tr>
              <a:tr h="0">
                <a:tc>
                  <a:txBody>
                    <a:bodyPr/>
                    <a:lstStyle/>
                    <a:p>
                      <a:pPr marL="0" lvl="0" indent="0" algn="l" rtl="0">
                        <a:lnSpc>
                          <a:spcPct val="115000"/>
                        </a:lnSpc>
                        <a:spcBef>
                          <a:spcPts val="0"/>
                        </a:spcBef>
                        <a:spcAft>
                          <a:spcPts val="0"/>
                        </a:spcAft>
                        <a:buNone/>
                      </a:pPr>
                      <a:r>
                        <a:rPr lang="en" sz="900" b="1">
                          <a:solidFill>
                            <a:srgbClr val="5C5C5C"/>
                          </a:solidFill>
                          <a:latin typeface="Proxima Nova"/>
                          <a:ea typeface="Proxima Nova"/>
                          <a:cs typeface="Proxima Nova"/>
                          <a:sym typeface="Proxima Nova"/>
                        </a:rPr>
                        <a:t>Change Readiness</a:t>
                      </a:r>
                      <a:endParaRPr sz="900" b="1">
                        <a:solidFill>
                          <a:srgbClr val="5C5C5C"/>
                        </a:solidFill>
                        <a:latin typeface="Proxima Nova"/>
                        <a:ea typeface="Proxima Nova"/>
                        <a:cs typeface="Proxima Nova"/>
                        <a:sym typeface="Proxima Nova"/>
                      </a:endParaRPr>
                    </a:p>
                    <a:p>
                      <a:pPr marL="0" lvl="0" indent="0" algn="l" rtl="0">
                        <a:lnSpc>
                          <a:spcPct val="115000"/>
                        </a:lnSpc>
                        <a:spcBef>
                          <a:spcPts val="0"/>
                        </a:spcBef>
                        <a:spcAft>
                          <a:spcPts val="0"/>
                        </a:spcAft>
                        <a:buNone/>
                      </a:pPr>
                      <a:r>
                        <a:rPr lang="en" sz="900" b="1" i="1">
                          <a:solidFill>
                            <a:srgbClr val="5C5C5C"/>
                          </a:solidFill>
                          <a:latin typeface="Proxima Nova"/>
                          <a:ea typeface="Proxima Nova"/>
                          <a:cs typeface="Proxima Nova"/>
                          <a:sym typeface="Proxima Nova"/>
                        </a:rPr>
                        <a:t>(Open-ended)</a:t>
                      </a:r>
                      <a:endParaRPr sz="900" b="1" i="1">
                        <a:solidFill>
                          <a:srgbClr val="5C5C5C"/>
                        </a:solidFill>
                        <a:latin typeface="Proxima Nova"/>
                        <a:ea typeface="Proxima Nova"/>
                        <a:cs typeface="Proxima Nova"/>
                        <a:sym typeface="Proxima Nova"/>
                      </a:endParaRP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What are the key concerns within your team regarding the use of __________?</a:t>
                      </a:r>
                      <a:endParaRPr sz="900" dirty="0">
                        <a:solidFill>
                          <a:srgbClr val="5C5C5C"/>
                        </a:solidFill>
                        <a:latin typeface="Proxima Nova"/>
                        <a:ea typeface="Proxima Nova"/>
                        <a:cs typeface="Proxima Nova"/>
                        <a:sym typeface="Proxima Nova"/>
                      </a:endParaRPr>
                    </a:p>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As it relates to this change, where will we likely encounter resistance? What will it look like? What are the project risks?</a:t>
                      </a:r>
                      <a:endParaRPr sz="900" dirty="0">
                        <a:solidFill>
                          <a:srgbClr val="5C5C5C"/>
                        </a:solidFill>
                        <a:latin typeface="Proxima Nova"/>
                        <a:ea typeface="Proxima Nova"/>
                        <a:cs typeface="Proxima Nova"/>
                        <a:sym typeface="Proxima Nova"/>
                      </a:endParaRPr>
                    </a:p>
                    <a:p>
                      <a:pPr marL="0" lvl="0" indent="0" algn="l" rtl="0">
                        <a:lnSpc>
                          <a:spcPct val="115000"/>
                        </a:lnSpc>
                        <a:spcBef>
                          <a:spcPts val="0"/>
                        </a:spcBef>
                        <a:spcAft>
                          <a:spcPts val="0"/>
                        </a:spcAft>
                        <a:buNone/>
                      </a:pPr>
                      <a:r>
                        <a:rPr lang="en" sz="900" dirty="0">
                          <a:solidFill>
                            <a:srgbClr val="5C5C5C"/>
                          </a:solidFill>
                          <a:latin typeface="Proxima Nova"/>
                          <a:ea typeface="Proxima Nova"/>
                          <a:cs typeface="Proxima Nova"/>
                          <a:sym typeface="Proxima Nova"/>
                        </a:rPr>
                        <a:t>Are there any other comments you would like to share?</a:t>
                      </a:r>
                      <a:endParaRPr sz="900" dirty="0">
                        <a:solidFill>
                          <a:srgbClr val="5C5C5C"/>
                        </a:solidFill>
                        <a:latin typeface="Proxima Nova"/>
                        <a:ea typeface="Proxima Nova"/>
                        <a:cs typeface="Proxima Nova"/>
                        <a:sym typeface="Proxima Nova"/>
                      </a:endParaRP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pic>
        <p:nvPicPr>
          <p:cNvPr id="2294" name="Google Shape;2294;p274"/>
          <p:cNvPicPr preferRelativeResize="0"/>
          <p:nvPr/>
        </p:nvPicPr>
        <p:blipFill rotWithShape="1">
          <a:blip r:embed="rId3">
            <a:alphaModFix/>
          </a:blip>
          <a:srcRect l="8775"/>
          <a:stretch/>
        </p:blipFill>
        <p:spPr>
          <a:xfrm>
            <a:off x="4939688" y="4520156"/>
            <a:ext cx="583277" cy="538613"/>
          </a:xfrm>
          <a:prstGeom prst="rect">
            <a:avLst/>
          </a:prstGeom>
          <a:noFill/>
          <a:ln>
            <a:noFill/>
          </a:ln>
        </p:spPr>
      </p:pic>
      <p:pic>
        <p:nvPicPr>
          <p:cNvPr id="2295" name="Google Shape;2295;p274"/>
          <p:cNvPicPr preferRelativeResize="0"/>
          <p:nvPr/>
        </p:nvPicPr>
        <p:blipFill>
          <a:blip r:embed="rId4">
            <a:alphaModFix/>
          </a:blip>
          <a:stretch>
            <a:fillRect/>
          </a:stretch>
        </p:blipFill>
        <p:spPr>
          <a:xfrm>
            <a:off x="5494137" y="4476806"/>
            <a:ext cx="2414577" cy="607219"/>
          </a:xfrm>
          <a:prstGeom prst="rect">
            <a:avLst/>
          </a:prstGeom>
          <a:noFill/>
          <a:ln>
            <a:noFill/>
          </a:ln>
        </p:spPr>
      </p:pic>
      <p:sp>
        <p:nvSpPr>
          <p:cNvPr id="2296" name="Google Shape;2296;p274"/>
          <p:cNvSpPr txBox="1"/>
          <p:nvPr/>
        </p:nvSpPr>
        <p:spPr>
          <a:xfrm>
            <a:off x="1522400" y="4650675"/>
            <a:ext cx="3343200" cy="362400"/>
          </a:xfrm>
          <a:prstGeom prst="rect">
            <a:avLst/>
          </a:prstGeom>
          <a:noFill/>
          <a:ln>
            <a:noFill/>
          </a:ln>
        </p:spPr>
        <p:txBody>
          <a:bodyPr spcFirstLastPara="1" wrap="square" lIns="68575" tIns="68575" rIns="68575" bIns="68575" anchor="ctr" anchorCtr="0">
            <a:noAutofit/>
          </a:bodyPr>
          <a:lstStyle/>
          <a:p>
            <a:pPr marL="0" lvl="0" indent="0" algn="ctr" rtl="0">
              <a:lnSpc>
                <a:spcPct val="115000"/>
              </a:lnSpc>
              <a:spcBef>
                <a:spcPts val="0"/>
              </a:spcBef>
              <a:spcAft>
                <a:spcPts val="0"/>
              </a:spcAft>
              <a:buNone/>
            </a:pPr>
            <a:r>
              <a:rPr lang="en" sz="900">
                <a:solidFill>
                  <a:srgbClr val="5C5C5C"/>
                </a:solidFill>
                <a:latin typeface="Proxima Nova"/>
                <a:ea typeface="Proxima Nova"/>
                <a:cs typeface="Proxima Nova"/>
                <a:sym typeface="Proxima Nova"/>
              </a:rPr>
              <a:t>Using a quantitative, color-coded system (shown, right) determine the level of risk associated with answers provided</a:t>
            </a:r>
            <a:endParaRPr sz="900">
              <a:solidFill>
                <a:srgbClr val="5C5C5C"/>
              </a:solidFill>
              <a:latin typeface="Proxima Nova"/>
              <a:ea typeface="Proxima Nova"/>
              <a:cs typeface="Proxima Nova"/>
              <a:sym typeface="Proxima Nov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8"/>
        <p:cNvGrpSpPr/>
        <p:nvPr/>
      </p:nvGrpSpPr>
      <p:grpSpPr>
        <a:xfrm>
          <a:off x="0" y="0"/>
          <a:ext cx="0" cy="0"/>
          <a:chOff x="0" y="0"/>
          <a:chExt cx="0" cy="0"/>
        </a:xfrm>
      </p:grpSpPr>
      <p:sp>
        <p:nvSpPr>
          <p:cNvPr id="1679" name="Google Shape;1679;p248"/>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0" name="Google Shape;1680;p248"/>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1" name="Google Shape;1681;p248"/>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2" name="Google Shape;1682;p248"/>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 sz="700">
                <a:solidFill>
                  <a:srgbClr val="032E61"/>
                </a:solidFill>
                <a:latin typeface="Proxima Nova"/>
                <a:ea typeface="Proxima Nova"/>
                <a:cs typeface="Proxima Nova"/>
                <a:sym typeface="Proxima Nova"/>
              </a:rPr>
              <a:t>Social  </a:t>
            </a:r>
            <a:endParaRPr sz="700">
              <a:solidFill>
                <a:srgbClr val="032E61"/>
              </a:solidFill>
            </a:endParaRPr>
          </a:p>
          <a:p>
            <a:pPr marL="0" marR="0" lvl="0" indent="0" algn="l" rtl="0">
              <a:lnSpc>
                <a:spcPct val="100000"/>
              </a:lnSpc>
              <a:spcBef>
                <a:spcPts val="900"/>
              </a:spcBef>
              <a:spcAft>
                <a:spcPts val="0"/>
              </a:spcAft>
              <a:buClr>
                <a:srgbClr val="000000"/>
              </a:buClr>
              <a:buSzPts val="1000"/>
              <a:buFont typeface="Arial"/>
              <a:buNone/>
            </a:pPr>
            <a:r>
              <a:rPr lang="en" sz="700">
                <a:solidFill>
                  <a:srgbClr val="032E61"/>
                </a:solidFill>
                <a:latin typeface="Proxima Nova"/>
                <a:ea typeface="Proxima Nova"/>
                <a:cs typeface="Proxima Nova"/>
                <a:sym typeface="Proxima Nova"/>
              </a:rPr>
              <a:t>Personal </a:t>
            </a:r>
            <a:endParaRPr sz="700">
              <a:solidFill>
                <a:srgbClr val="032E61"/>
              </a:solidFill>
            </a:endParaRPr>
          </a:p>
          <a:p>
            <a:pPr marL="0" marR="0" lvl="0" indent="0" algn="l" rtl="0">
              <a:lnSpc>
                <a:spcPct val="100000"/>
              </a:lnSpc>
              <a:spcBef>
                <a:spcPts val="900"/>
              </a:spcBef>
              <a:spcAft>
                <a:spcPts val="900"/>
              </a:spcAft>
              <a:buClr>
                <a:srgbClr val="000000"/>
              </a:buClr>
              <a:buSzPts val="1000"/>
              <a:buFont typeface="Arial"/>
              <a:buNone/>
            </a:pPr>
            <a:r>
              <a:rPr lang="en" sz="700">
                <a:solidFill>
                  <a:srgbClr val="032E61"/>
                </a:solidFill>
                <a:latin typeface="Proxima Nova"/>
                <a:ea typeface="Proxima Nova"/>
                <a:cs typeface="Proxima Nova"/>
                <a:sym typeface="Proxima Nova"/>
              </a:rPr>
              <a:t>Structural</a:t>
            </a:r>
            <a:endParaRPr sz="700" b="0" i="0" u="none" strike="noStrike" cap="none">
              <a:solidFill>
                <a:srgbClr val="032E61"/>
              </a:solidFill>
              <a:latin typeface="Arial"/>
              <a:ea typeface="Arial"/>
              <a:cs typeface="Arial"/>
              <a:sym typeface="Arial"/>
            </a:endParaRPr>
          </a:p>
        </p:txBody>
      </p:sp>
      <p:grpSp>
        <p:nvGrpSpPr>
          <p:cNvPr id="1683" name="Google Shape;1683;p248"/>
          <p:cNvGrpSpPr/>
          <p:nvPr/>
        </p:nvGrpSpPr>
        <p:grpSpPr>
          <a:xfrm rot="1878247">
            <a:off x="4068695" y="288786"/>
            <a:ext cx="4604249" cy="4604160"/>
            <a:chOff x="-321416" y="764706"/>
            <a:chExt cx="3852300" cy="3851400"/>
          </a:xfrm>
        </p:grpSpPr>
        <p:sp>
          <p:nvSpPr>
            <p:cNvPr id="1684" name="Google Shape;1684;p248"/>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685" name="Google Shape;1685;p248"/>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100" b="0" i="0" u="none" strike="noStrike" cap="none">
                  <a:solidFill>
                    <a:srgbClr val="205CA0"/>
                  </a:solidFill>
                  <a:latin typeface="Arial"/>
                  <a:ea typeface="Arial"/>
                  <a:cs typeface="Arial"/>
                  <a:sym typeface="Arial"/>
                </a:rPr>
                <a:t>  </a:t>
              </a:r>
              <a:endParaRPr sz="1100" b="0" i="0" u="none" strike="noStrike" cap="none">
                <a:solidFill>
                  <a:srgbClr val="205CA0"/>
                </a:solidFill>
                <a:latin typeface="Arial"/>
                <a:ea typeface="Arial"/>
                <a:cs typeface="Arial"/>
                <a:sym typeface="Arial"/>
              </a:endParaRPr>
            </a:p>
          </p:txBody>
        </p:sp>
        <p:sp>
          <p:nvSpPr>
            <p:cNvPr id="1686" name="Google Shape;1686;p248"/>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687" name="Google Shape;1687;p248"/>
          <p:cNvGrpSpPr/>
          <p:nvPr/>
        </p:nvGrpSpPr>
        <p:grpSpPr>
          <a:xfrm rot="1877473">
            <a:off x="4259264" y="478453"/>
            <a:ext cx="4242523" cy="4241932"/>
            <a:chOff x="-321416" y="764706"/>
            <a:chExt cx="3852300" cy="3851400"/>
          </a:xfrm>
        </p:grpSpPr>
        <p:sp>
          <p:nvSpPr>
            <p:cNvPr id="1688" name="Google Shape;1688;p248"/>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689" name="Google Shape;1689;p248"/>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100" b="0" i="0" u="none" strike="noStrike" cap="none">
                  <a:solidFill>
                    <a:srgbClr val="205CA0"/>
                  </a:solidFill>
                  <a:latin typeface="Arial"/>
                  <a:ea typeface="Arial"/>
                  <a:cs typeface="Arial"/>
                  <a:sym typeface="Arial"/>
                </a:rPr>
                <a:t>  </a:t>
              </a:r>
              <a:endParaRPr sz="1100" b="0" i="0" u="none" strike="noStrike" cap="none">
                <a:solidFill>
                  <a:srgbClr val="205CA0"/>
                </a:solidFill>
                <a:latin typeface="Arial"/>
                <a:ea typeface="Arial"/>
                <a:cs typeface="Arial"/>
                <a:sym typeface="Arial"/>
              </a:endParaRPr>
            </a:p>
          </p:txBody>
        </p:sp>
        <p:sp>
          <p:nvSpPr>
            <p:cNvPr id="1690" name="Google Shape;1690;p248"/>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691" name="Google Shape;1691;p248"/>
          <p:cNvGrpSpPr/>
          <p:nvPr/>
        </p:nvGrpSpPr>
        <p:grpSpPr>
          <a:xfrm>
            <a:off x="5684319" y="1925654"/>
            <a:ext cx="1387066" cy="1386933"/>
            <a:chOff x="5513985" y="1983272"/>
            <a:chExt cx="1324800" cy="1324800"/>
          </a:xfrm>
        </p:grpSpPr>
        <p:sp>
          <p:nvSpPr>
            <p:cNvPr id="1692" name="Google Shape;1692;p248"/>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93" name="Google Shape;1693;p248"/>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694" name="Google Shape;1694;p248"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695" name="Google Shape;1695;p248"/>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696" name="Google Shape;1696;p248"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697" name="Google Shape;1697;p248"/>
          <p:cNvGrpSpPr/>
          <p:nvPr/>
        </p:nvGrpSpPr>
        <p:grpSpPr>
          <a:xfrm>
            <a:off x="5688778" y="1948627"/>
            <a:ext cx="1387066" cy="1386933"/>
            <a:chOff x="5491665" y="1984122"/>
            <a:chExt cx="1324800" cy="1324800"/>
          </a:xfrm>
        </p:grpSpPr>
        <p:sp>
          <p:nvSpPr>
            <p:cNvPr id="1698" name="Google Shape;1698;p248"/>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248"/>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800" i="1">
                  <a:solidFill>
                    <a:srgbClr val="CCCCCC"/>
                  </a:solidFill>
                  <a:latin typeface="Proxima Nova"/>
                  <a:ea typeface="Proxima Nova"/>
                  <a:cs typeface="Proxima Nova"/>
                  <a:sym typeface="Proxima Nova"/>
                </a:rPr>
                <a:t>DESIRED</a:t>
              </a:r>
              <a:br>
                <a:rPr lang="en" sz="800" i="1">
                  <a:solidFill>
                    <a:srgbClr val="CCCCCC"/>
                  </a:solidFill>
                  <a:latin typeface="Proxima Nova"/>
                  <a:ea typeface="Proxima Nova"/>
                  <a:cs typeface="Proxima Nova"/>
                  <a:sym typeface="Proxima Nova"/>
                </a:rPr>
              </a:br>
              <a:r>
                <a:rPr lang="en" sz="800" i="1">
                  <a:solidFill>
                    <a:srgbClr val="CCCCCC"/>
                  </a:solidFill>
                  <a:latin typeface="Proxima Nova"/>
                  <a:ea typeface="Proxima Nova"/>
                  <a:cs typeface="Proxima Nova"/>
                  <a:sym typeface="Proxima Nova"/>
                </a:rPr>
                <a:t>FUTURE STATE</a:t>
              </a:r>
              <a:endParaRPr sz="800" i="1">
                <a:solidFill>
                  <a:srgbClr val="CCCCCC"/>
                </a:solidFill>
                <a:latin typeface="Proxima Nova"/>
                <a:ea typeface="Proxima Nova"/>
                <a:cs typeface="Proxima Nova"/>
                <a:sym typeface="Proxima Nova"/>
              </a:endParaRPr>
            </a:p>
          </p:txBody>
        </p:sp>
      </p:grpSp>
      <p:grpSp>
        <p:nvGrpSpPr>
          <p:cNvPr id="1700" name="Google Shape;1700;p248"/>
          <p:cNvGrpSpPr/>
          <p:nvPr/>
        </p:nvGrpSpPr>
        <p:grpSpPr>
          <a:xfrm>
            <a:off x="6173443" y="2713629"/>
            <a:ext cx="414288" cy="306731"/>
            <a:chOff x="7141533" y="1082325"/>
            <a:chExt cx="480000" cy="355383"/>
          </a:xfrm>
        </p:grpSpPr>
        <p:sp>
          <p:nvSpPr>
            <p:cNvPr id="1701" name="Google Shape;1701;p248"/>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2" name="Google Shape;1702;p248"/>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3" name="Google Shape;1703;p248"/>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4" name="Google Shape;1704;p248"/>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5" name="Google Shape;1705;p248"/>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6" name="Google Shape;1706;p248"/>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7" name="Google Shape;1707;p248"/>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08" name="Google Shape;1708;p248"/>
          <p:cNvSpPr txBox="1"/>
          <p:nvPr/>
        </p:nvSpPr>
        <p:spPr>
          <a:xfrm>
            <a:off x="406943" y="1104638"/>
            <a:ext cx="3577500"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r>
              <a:rPr lang="en" sz="2400">
                <a:latin typeface="Roboto Condensed"/>
                <a:ea typeface="Roboto Condensed"/>
                <a:cs typeface="Roboto Condensed"/>
                <a:sym typeface="Roboto Condensed"/>
              </a:rPr>
              <a:t>The world around us… </a:t>
            </a:r>
            <a:endParaRPr sz="2400">
              <a:latin typeface="Roboto Condensed"/>
              <a:ea typeface="Roboto Condensed"/>
              <a:cs typeface="Roboto Condensed"/>
              <a:sym typeface="Roboto Condensed"/>
            </a:endParaRPr>
          </a:p>
          <a:p>
            <a:pPr marL="0" lvl="0" indent="0" algn="l" rtl="0">
              <a:spcBef>
                <a:spcPts val="0"/>
              </a:spcBef>
              <a:spcAft>
                <a:spcPts val="0"/>
              </a:spcAft>
              <a:buNone/>
            </a:pPr>
            <a:r>
              <a:rPr lang="en" sz="2400">
                <a:latin typeface="Roboto Condensed"/>
                <a:ea typeface="Roboto Condensed"/>
                <a:cs typeface="Roboto Condensed"/>
                <a:sym typeface="Roboto Condensed"/>
              </a:rPr>
              <a:t>creates</a:t>
            </a:r>
            <a:r>
              <a:rPr lang="en" sz="2400">
                <a:solidFill>
                  <a:schemeClr val="dk1"/>
                </a:solidFill>
                <a:latin typeface="Roboto Condensed"/>
                <a:ea typeface="Roboto Condensed"/>
                <a:cs typeface="Roboto Condensed"/>
                <a:sym typeface="Roboto Condensed"/>
              </a:rPr>
              <a:t> </a:t>
            </a:r>
            <a:r>
              <a:rPr lang="en" sz="2400">
                <a:solidFill>
                  <a:srgbClr val="D39981"/>
                </a:solidFill>
                <a:latin typeface="Roboto Condensed"/>
                <a:ea typeface="Roboto Condensed"/>
                <a:cs typeface="Roboto Condensed"/>
                <a:sym typeface="Roboto Condensed"/>
              </a:rPr>
              <a:t>social</a:t>
            </a:r>
            <a:r>
              <a:rPr lang="en" sz="2400">
                <a:solidFill>
                  <a:schemeClr val="accent1"/>
                </a:solidFill>
                <a:latin typeface="Roboto Condensed"/>
                <a:ea typeface="Roboto Condensed"/>
                <a:cs typeface="Roboto Condensed"/>
                <a:sym typeface="Roboto Condensed"/>
              </a:rPr>
              <a:t>, </a:t>
            </a:r>
            <a:r>
              <a:rPr lang="en" sz="2400">
                <a:solidFill>
                  <a:srgbClr val="B45F06"/>
                </a:solidFill>
                <a:latin typeface="Roboto Condensed"/>
                <a:ea typeface="Roboto Condensed"/>
                <a:cs typeface="Roboto Condensed"/>
                <a:sym typeface="Roboto Condensed"/>
              </a:rPr>
              <a:t>personal</a:t>
            </a:r>
            <a:r>
              <a:rPr lang="en" sz="2400">
                <a:latin typeface="Roboto Condensed"/>
                <a:ea typeface="Roboto Condensed"/>
                <a:cs typeface="Roboto Condensed"/>
                <a:sym typeface="Roboto Condensed"/>
              </a:rPr>
              <a:t>,</a:t>
            </a:r>
            <a:r>
              <a:rPr lang="en" sz="2400">
                <a:solidFill>
                  <a:schemeClr val="accent1"/>
                </a:solidFill>
                <a:latin typeface="Roboto Condensed"/>
                <a:ea typeface="Roboto Condensed"/>
                <a:cs typeface="Roboto Condensed"/>
                <a:sym typeface="Roboto Condensed"/>
              </a:rPr>
              <a:t> </a:t>
            </a:r>
            <a:endParaRPr sz="2400">
              <a:solidFill>
                <a:schemeClr val="accent1"/>
              </a:solidFill>
              <a:latin typeface="Roboto Condensed"/>
              <a:ea typeface="Roboto Condensed"/>
              <a:cs typeface="Roboto Condensed"/>
              <a:sym typeface="Roboto Condensed"/>
            </a:endParaRPr>
          </a:p>
          <a:p>
            <a:pPr marL="0" lvl="0" indent="0" algn="l" rtl="0">
              <a:spcBef>
                <a:spcPts val="0"/>
              </a:spcBef>
              <a:spcAft>
                <a:spcPts val="0"/>
              </a:spcAft>
              <a:buNone/>
            </a:pPr>
            <a:r>
              <a:rPr lang="en" sz="2400">
                <a:solidFill>
                  <a:schemeClr val="accent2"/>
                </a:solidFill>
                <a:latin typeface="Roboto Condensed"/>
                <a:ea typeface="Roboto Condensed"/>
                <a:cs typeface="Roboto Condensed"/>
                <a:sym typeface="Roboto Condensed"/>
              </a:rPr>
              <a:t>and structural</a:t>
            </a:r>
            <a:r>
              <a:rPr lang="en" sz="2400" b="1">
                <a:solidFill>
                  <a:schemeClr val="dk1"/>
                </a:solidFill>
                <a:latin typeface="Roboto Condensed"/>
                <a:ea typeface="Roboto Condensed"/>
                <a:cs typeface="Roboto Condensed"/>
                <a:sym typeface="Roboto Condensed"/>
              </a:rPr>
              <a:t> </a:t>
            </a:r>
            <a:r>
              <a:rPr lang="en" sz="2400">
                <a:solidFill>
                  <a:schemeClr val="dk1"/>
                </a:solidFill>
                <a:latin typeface="Roboto Condensed"/>
                <a:ea typeface="Roboto Condensed"/>
                <a:cs typeface="Roboto Condensed"/>
                <a:sym typeface="Roboto Condensed"/>
              </a:rPr>
              <a:t>relationships </a:t>
            </a:r>
            <a:endParaRPr sz="2400">
              <a:solidFill>
                <a:schemeClr val="dk1"/>
              </a:solidFill>
              <a:latin typeface="Roboto Condensed"/>
              <a:ea typeface="Roboto Condensed"/>
              <a:cs typeface="Roboto Condensed"/>
              <a:sym typeface="Roboto Condensed"/>
            </a:endParaRPr>
          </a:p>
          <a:p>
            <a:pPr marL="0" lvl="0" indent="0" algn="l" rtl="0">
              <a:spcBef>
                <a:spcPts val="0"/>
              </a:spcBef>
              <a:spcAft>
                <a:spcPts val="0"/>
              </a:spcAft>
              <a:buNone/>
            </a:pPr>
            <a:r>
              <a:rPr lang="en" sz="2400">
                <a:latin typeface="Roboto Condensed"/>
                <a:ea typeface="Roboto Condensed"/>
                <a:cs typeface="Roboto Condensed"/>
                <a:sym typeface="Roboto Condensed"/>
              </a:rPr>
              <a:t>that </a:t>
            </a:r>
            <a:r>
              <a:rPr lang="en" sz="2400" b="1">
                <a:latin typeface="Roboto Condensed"/>
                <a:ea typeface="Roboto Condensed"/>
                <a:cs typeface="Roboto Condensed"/>
                <a:sym typeface="Roboto Condensed"/>
              </a:rPr>
              <a:t>support or inhibit our motivation and ability to behave </a:t>
            </a:r>
            <a:r>
              <a:rPr lang="en" sz="2400">
                <a:latin typeface="Roboto Condensed"/>
                <a:ea typeface="Roboto Condensed"/>
                <a:cs typeface="Roboto Condensed"/>
                <a:sym typeface="Roboto Condensed"/>
              </a:rPr>
              <a:t>in specific ways.</a:t>
            </a:r>
            <a:endParaRPr sz="1200">
              <a:latin typeface="Roboto Light"/>
              <a:ea typeface="Roboto Light"/>
              <a:cs typeface="Roboto Light"/>
              <a:sym typeface="Roboto Light"/>
            </a:endParaRPr>
          </a:p>
        </p:txBody>
      </p:sp>
      <p:sp>
        <p:nvSpPr>
          <p:cNvPr id="1709" name="Google Shape;1709;p248"/>
          <p:cNvSpPr txBox="1"/>
          <p:nvPr/>
        </p:nvSpPr>
        <p:spPr>
          <a:xfrm rot="-5258">
            <a:off x="6019988" y="809557"/>
            <a:ext cx="784501" cy="1935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400">
                <a:solidFill>
                  <a:srgbClr val="FFFFFF"/>
                </a:solidFill>
                <a:latin typeface="Roboto Condensed"/>
                <a:ea typeface="Roboto Condensed"/>
                <a:cs typeface="Roboto Condensed"/>
                <a:sym typeface="Roboto Condensed"/>
              </a:rPr>
              <a:t>SOCIAL</a:t>
            </a:r>
            <a:endParaRPr sz="1400" i="0" u="none" strike="noStrike" cap="none">
              <a:solidFill>
                <a:srgbClr val="FFFFFF"/>
              </a:solidFill>
              <a:latin typeface="Roboto Condensed"/>
              <a:ea typeface="Roboto Condensed"/>
              <a:cs typeface="Roboto Condensed"/>
              <a:sym typeface="Roboto Condensed"/>
            </a:endParaRPr>
          </a:p>
        </p:txBody>
      </p:sp>
      <p:sp>
        <p:nvSpPr>
          <p:cNvPr id="1710" name="Google Shape;1710;p248"/>
          <p:cNvSpPr txBox="1"/>
          <p:nvPr/>
        </p:nvSpPr>
        <p:spPr>
          <a:xfrm rot="-1656">
            <a:off x="6787505" y="3631164"/>
            <a:ext cx="1245900" cy="2343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400">
                <a:solidFill>
                  <a:srgbClr val="FFFFFF"/>
                </a:solidFill>
                <a:latin typeface="Roboto Condensed"/>
                <a:ea typeface="Roboto Condensed"/>
                <a:cs typeface="Roboto Condensed"/>
                <a:sym typeface="Roboto Condensed"/>
              </a:rPr>
              <a:t>PERSONAL</a:t>
            </a:r>
            <a:endParaRPr sz="1400" i="0" u="none" strike="noStrike" cap="none">
              <a:solidFill>
                <a:srgbClr val="FFFFFF"/>
              </a:solidFill>
              <a:latin typeface="Roboto Condensed"/>
              <a:ea typeface="Roboto Condensed"/>
              <a:cs typeface="Roboto Condensed"/>
              <a:sym typeface="Roboto Condensed"/>
            </a:endParaRPr>
          </a:p>
        </p:txBody>
      </p:sp>
      <p:pic>
        <p:nvPicPr>
          <p:cNvPr id="1711" name="Google Shape;1711;p248" descr="Camp-Fire-Friends.png"/>
          <p:cNvPicPr preferRelativeResize="0"/>
          <p:nvPr/>
        </p:nvPicPr>
        <p:blipFill rotWithShape="1">
          <a:blip r:embed="rId4">
            <a:alphaModFix/>
          </a:blip>
          <a:srcRect/>
          <a:stretch/>
        </p:blipFill>
        <p:spPr>
          <a:xfrm>
            <a:off x="6038838" y="1188910"/>
            <a:ext cx="774363" cy="504668"/>
          </a:xfrm>
          <a:prstGeom prst="rect">
            <a:avLst/>
          </a:prstGeom>
          <a:noFill/>
          <a:ln>
            <a:noFill/>
          </a:ln>
          <a:effectLst>
            <a:outerShdw blurRad="57150" dist="57150" dir="5400000" algn="bl" rotWithShape="0">
              <a:srgbClr val="FFFFFF">
                <a:alpha val="50000"/>
              </a:srgbClr>
            </a:outerShdw>
          </a:effectLst>
        </p:spPr>
      </p:pic>
      <p:pic>
        <p:nvPicPr>
          <p:cNvPr id="1712" name="Google Shape;1712;p248"/>
          <p:cNvPicPr preferRelativeResize="0"/>
          <p:nvPr/>
        </p:nvPicPr>
        <p:blipFill rotWithShape="1">
          <a:blip r:embed="rId5">
            <a:alphaModFix/>
          </a:blip>
          <a:srcRect/>
          <a:stretch/>
        </p:blipFill>
        <p:spPr>
          <a:xfrm>
            <a:off x="7192895" y="3076906"/>
            <a:ext cx="364388" cy="433087"/>
          </a:xfrm>
          <a:prstGeom prst="rect">
            <a:avLst/>
          </a:prstGeom>
          <a:noFill/>
          <a:ln>
            <a:noFill/>
          </a:ln>
          <a:effectLst>
            <a:outerShdw blurRad="57150" dist="57150" dir="5400000" algn="bl" rotWithShape="0">
              <a:srgbClr val="FFFFFF">
                <a:alpha val="50000"/>
              </a:srgbClr>
            </a:outerShdw>
          </a:effectLst>
        </p:spPr>
      </p:pic>
      <p:sp>
        <p:nvSpPr>
          <p:cNvPr id="1713" name="Google Shape;1713;p248"/>
          <p:cNvSpPr txBox="1"/>
          <p:nvPr/>
        </p:nvSpPr>
        <p:spPr>
          <a:xfrm rot="-785">
            <a:off x="4646500" y="3607922"/>
            <a:ext cx="1314000" cy="2337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400">
                <a:solidFill>
                  <a:srgbClr val="FFFFFF"/>
                </a:solidFill>
                <a:latin typeface="Roboto Condensed"/>
                <a:ea typeface="Roboto Condensed"/>
                <a:cs typeface="Roboto Condensed"/>
                <a:sym typeface="Roboto Condensed"/>
              </a:rPr>
              <a:t>STRUCTURAL</a:t>
            </a:r>
            <a:endParaRPr sz="1400" i="0" u="none" strike="noStrike" cap="none">
              <a:solidFill>
                <a:srgbClr val="FFFFFF"/>
              </a:solidFill>
              <a:latin typeface="Roboto Condensed"/>
              <a:ea typeface="Roboto Condensed"/>
              <a:cs typeface="Roboto Condensed"/>
              <a:sym typeface="Roboto Condensed"/>
            </a:endParaRPr>
          </a:p>
          <a:p>
            <a:pPr marL="0" marR="0" lvl="0" indent="0" algn="ctr" rtl="0">
              <a:lnSpc>
                <a:spcPct val="100000"/>
              </a:lnSpc>
              <a:spcBef>
                <a:spcPts val="0"/>
              </a:spcBef>
              <a:spcAft>
                <a:spcPts val="0"/>
              </a:spcAft>
              <a:buClr>
                <a:srgbClr val="000000"/>
              </a:buClr>
              <a:buSzPts val="1100"/>
              <a:buFont typeface="Arial"/>
              <a:buNone/>
            </a:pPr>
            <a:endParaRPr sz="1400" i="0" u="none" strike="noStrike" cap="none">
              <a:solidFill>
                <a:srgbClr val="FFFFFF"/>
              </a:solidFill>
              <a:latin typeface="Roboto Condensed"/>
              <a:ea typeface="Roboto Condensed"/>
              <a:cs typeface="Roboto Condensed"/>
              <a:sym typeface="Roboto Condensed"/>
            </a:endParaRPr>
          </a:p>
        </p:txBody>
      </p:sp>
      <p:pic>
        <p:nvPicPr>
          <p:cNvPr id="1714" name="Google Shape;1714;p248"/>
          <p:cNvPicPr preferRelativeResize="0"/>
          <p:nvPr/>
        </p:nvPicPr>
        <p:blipFill rotWithShape="1">
          <a:blip r:embed="rId3">
            <a:alphaModFix/>
          </a:blip>
          <a:srcRect/>
          <a:stretch/>
        </p:blipFill>
        <p:spPr>
          <a:xfrm>
            <a:off x="4896695" y="3154512"/>
            <a:ext cx="646657" cy="287060"/>
          </a:xfrm>
          <a:prstGeom prst="rect">
            <a:avLst/>
          </a:prstGeom>
          <a:noFill/>
          <a:ln>
            <a:noFill/>
          </a:ln>
          <a:effectLst>
            <a:outerShdw blurRad="57150" dist="57150" dir="5400000" algn="bl" rotWithShape="0">
              <a:srgbClr val="FFFFFF">
                <a:alpha val="50000"/>
              </a:srgbClr>
            </a:outerShdw>
          </a:effectLst>
        </p:spPr>
      </p:pic>
      <p:pic>
        <p:nvPicPr>
          <p:cNvPr id="1715" name="Google Shape;1715;p248" descr="Intelligent-Rainbow-Cloud_Gray.png"/>
          <p:cNvPicPr preferRelativeResize="0"/>
          <p:nvPr/>
        </p:nvPicPr>
        <p:blipFill rotWithShape="1">
          <a:blip r:embed="rId6">
            <a:alphaModFix/>
          </a:blip>
          <a:srcRect b="15239"/>
          <a:stretch/>
        </p:blipFill>
        <p:spPr>
          <a:xfrm>
            <a:off x="5088345" y="3367652"/>
            <a:ext cx="211046" cy="151307"/>
          </a:xfrm>
          <a:prstGeom prst="rect">
            <a:avLst/>
          </a:prstGeom>
          <a:noFill/>
          <a:ln>
            <a:noFill/>
          </a:ln>
          <a:effectLst>
            <a:outerShdw blurRad="57150" dist="57150" dir="5400000" algn="bl" rotWithShape="0">
              <a:srgbClr val="FFFFFF">
                <a:alpha val="50000"/>
              </a:srgbClr>
            </a:outerShdw>
          </a:effectLst>
        </p:spPr>
      </p:pic>
      <p:cxnSp>
        <p:nvCxnSpPr>
          <p:cNvPr id="1716" name="Google Shape;1716;p248"/>
          <p:cNvCxnSpPr/>
          <p:nvPr/>
        </p:nvCxnSpPr>
        <p:spPr>
          <a:xfrm rot="10800000" flipH="1">
            <a:off x="6993265" y="1529456"/>
            <a:ext cx="1447500" cy="761700"/>
          </a:xfrm>
          <a:prstGeom prst="straightConnector1">
            <a:avLst/>
          </a:prstGeom>
          <a:noFill/>
          <a:ln w="38100" cap="flat" cmpd="sng">
            <a:solidFill>
              <a:srgbClr val="FFFFFF"/>
            </a:solidFill>
            <a:prstDash val="solid"/>
            <a:round/>
            <a:headEnd type="none" w="med" len="med"/>
            <a:tailEnd type="none" w="med" len="med"/>
          </a:ln>
        </p:spPr>
      </p:cxnSp>
      <p:cxnSp>
        <p:nvCxnSpPr>
          <p:cNvPr id="1717" name="Google Shape;1717;p248"/>
          <p:cNvCxnSpPr>
            <a:endCxn id="1698" idx="4"/>
          </p:cNvCxnSpPr>
          <p:nvPr/>
        </p:nvCxnSpPr>
        <p:spPr>
          <a:xfrm rot="10800000" flipH="1">
            <a:off x="6381711" y="3335560"/>
            <a:ext cx="600" cy="1557000"/>
          </a:xfrm>
          <a:prstGeom prst="straightConnector1">
            <a:avLst/>
          </a:prstGeom>
          <a:noFill/>
          <a:ln w="38100" cap="flat" cmpd="sng">
            <a:solidFill>
              <a:srgbClr val="FFFFFF"/>
            </a:solidFill>
            <a:prstDash val="solid"/>
            <a:round/>
            <a:headEnd type="none" w="med" len="med"/>
            <a:tailEnd type="none" w="med" len="med"/>
          </a:ln>
        </p:spPr>
      </p:cxnSp>
      <p:cxnSp>
        <p:nvCxnSpPr>
          <p:cNvPr id="1718" name="Google Shape;1718;p248"/>
          <p:cNvCxnSpPr>
            <a:stCxn id="1686" idx="0"/>
          </p:cNvCxnSpPr>
          <p:nvPr/>
        </p:nvCxnSpPr>
        <p:spPr>
          <a:xfrm>
            <a:off x="4414932" y="1401425"/>
            <a:ext cx="1378800" cy="831600"/>
          </a:xfrm>
          <a:prstGeom prst="straightConnector1">
            <a:avLst/>
          </a:prstGeom>
          <a:noFill/>
          <a:ln w="38100" cap="flat" cmpd="sng">
            <a:solidFill>
              <a:srgbClr val="FFFFFF"/>
            </a:solidFill>
            <a:prstDash val="solid"/>
            <a:round/>
            <a:headEnd type="none" w="med" len="med"/>
            <a:tailEnd type="none" w="med" len="med"/>
          </a:ln>
        </p:spPr>
      </p:cxnSp>
      <p:sp>
        <p:nvSpPr>
          <p:cNvPr id="1719" name="Google Shape;1719;p248"/>
          <p:cNvSpPr txBox="1"/>
          <p:nvPr/>
        </p:nvSpPr>
        <p:spPr>
          <a:xfrm>
            <a:off x="387200" y="393875"/>
            <a:ext cx="1931100"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1000"/>
              </a:spcBef>
              <a:spcAft>
                <a:spcPts val="0"/>
              </a:spcAft>
              <a:buNone/>
            </a:pPr>
            <a:r>
              <a:rPr lang="en" sz="1000" b="1">
                <a:latin typeface="Roboto"/>
                <a:ea typeface="Roboto"/>
                <a:cs typeface="Roboto"/>
                <a:sym typeface="Roboto"/>
              </a:rPr>
              <a:t>THE SCIENCE OF BEHAVIOR</a:t>
            </a:r>
            <a:endParaRPr sz="1000" b="1">
              <a:latin typeface="Roboto"/>
              <a:ea typeface="Roboto"/>
              <a:cs typeface="Roboto"/>
              <a:sym typeface="Roboto"/>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16"/>
        <p:cNvGrpSpPr/>
        <p:nvPr/>
      </p:nvGrpSpPr>
      <p:grpSpPr>
        <a:xfrm>
          <a:off x="0" y="0"/>
          <a:ext cx="0" cy="0"/>
          <a:chOff x="0" y="0"/>
          <a:chExt cx="0" cy="0"/>
        </a:xfrm>
      </p:grpSpPr>
      <p:graphicFrame>
        <p:nvGraphicFramePr>
          <p:cNvPr id="2317" name="Google Shape;2317;p276"/>
          <p:cNvGraphicFramePr/>
          <p:nvPr>
            <p:extLst>
              <p:ext uri="{D42A27DB-BD31-4B8C-83A1-F6EECF244321}">
                <p14:modId xmlns:p14="http://schemas.microsoft.com/office/powerpoint/2010/main" val="1447206858"/>
              </p:ext>
            </p:extLst>
          </p:nvPr>
        </p:nvGraphicFramePr>
        <p:xfrm>
          <a:off x="337265" y="1038665"/>
          <a:ext cx="4240325" cy="3599065"/>
        </p:xfrm>
        <a:graphic>
          <a:graphicData uri="http://schemas.openxmlformats.org/drawingml/2006/table">
            <a:tbl>
              <a:tblPr firstRow="1" bandRow="1">
                <a:noFill/>
                <a:tableStyleId>{0E1EA29B-3266-48F9-973C-6F6B3B3533FC}</a:tableStyleId>
              </a:tblPr>
              <a:tblGrid>
                <a:gridCol w="4240325">
                  <a:extLst>
                    <a:ext uri="{9D8B030D-6E8A-4147-A177-3AD203B41FA5}">
                      <a16:colId xmlns:a16="http://schemas.microsoft.com/office/drawing/2014/main" val="20000"/>
                    </a:ext>
                  </a:extLst>
                </a:gridCol>
              </a:tblGrid>
              <a:tr h="295446">
                <a:tc>
                  <a:txBody>
                    <a:bodyPr/>
                    <a:lstStyle/>
                    <a:p>
                      <a:pPr marL="0" marR="0" lvl="0" indent="0" algn="ctr" rtl="0">
                        <a:lnSpc>
                          <a:spcPct val="100000"/>
                        </a:lnSpc>
                        <a:spcBef>
                          <a:spcPts val="0"/>
                        </a:spcBef>
                        <a:spcAft>
                          <a:spcPts val="0"/>
                        </a:spcAft>
                        <a:buClr>
                          <a:srgbClr val="000000"/>
                        </a:buClr>
                        <a:buSzPts val="1400"/>
                        <a:buFont typeface="Proxima Nova"/>
                        <a:buNone/>
                      </a:pPr>
                      <a:r>
                        <a:rPr lang="en" sz="1400" b="0" i="0" u="none" strike="noStrike" cap="none">
                          <a:solidFill>
                            <a:srgbClr val="FFFFFF"/>
                          </a:solidFill>
                          <a:latin typeface="Proxima Nova"/>
                          <a:ea typeface="Proxima Nova"/>
                          <a:cs typeface="Proxima Nova"/>
                          <a:sym typeface="Proxima Nova"/>
                        </a:rPr>
                        <a:t>Program Benefits</a:t>
                      </a:r>
                      <a:endParaRPr sz="1400" b="0" i="0" u="none" strike="noStrike" cap="none">
                        <a:solidFill>
                          <a:srgbClr val="FFFFFF"/>
                        </a:solidFill>
                        <a:latin typeface="Proxima Nova"/>
                        <a:ea typeface="Proxima Nova"/>
                        <a:cs typeface="Proxima Nova"/>
                        <a:sym typeface="Proxima Nova"/>
                      </a:endParaRPr>
                    </a:p>
                  </a:txBody>
                  <a:tcPr marL="68600" marR="68600" marT="34300" marB="34300" anchor="ctr">
                    <a:solidFill>
                      <a:schemeClr val="dk1"/>
                    </a:solidFill>
                  </a:tcPr>
                </a:tc>
                <a:extLst>
                  <a:ext uri="{0D108BD9-81ED-4DB2-BD59-A6C34878D82A}">
                    <a16:rowId xmlns:a16="http://schemas.microsoft.com/office/drawing/2014/main" val="10000"/>
                  </a:ext>
                </a:extLst>
              </a:tr>
              <a:tr h="3303619">
                <a:tc>
                  <a:txBody>
                    <a:bodyPr/>
                    <a:lstStyle/>
                    <a:p>
                      <a:pPr marL="127000" marR="0" lvl="0" indent="-120650" algn="l" rtl="0">
                        <a:lnSpc>
                          <a:spcPct val="100000"/>
                        </a:lnSpc>
                        <a:spcBef>
                          <a:spcPts val="500"/>
                        </a:spcBef>
                        <a:spcAft>
                          <a:spcPts val="0"/>
                        </a:spcAft>
                        <a:buClr>
                          <a:schemeClr val="dk2"/>
                        </a:buClr>
                        <a:buSzPts val="1100"/>
                        <a:buFont typeface="Arial"/>
                        <a:buChar char="•"/>
                      </a:pPr>
                      <a:r>
                        <a:rPr lang="en" sz="1100" b="0" i="0" u="none" strike="noStrike" cap="none" dirty="0">
                          <a:solidFill>
                            <a:schemeClr val="dk2"/>
                          </a:solidFill>
                          <a:latin typeface="Proxima Nova"/>
                          <a:ea typeface="Proxima Nova"/>
                          <a:cs typeface="Proxima Nova"/>
                          <a:sym typeface="Proxima Nova"/>
                        </a:rPr>
                        <a:t>Improve Communication and Collaboration</a:t>
                      </a:r>
                      <a:br>
                        <a:rPr lang="en" sz="1100" b="0" i="0" u="none" strike="noStrike" cap="none" dirty="0">
                          <a:latin typeface="Proxima Nova"/>
                          <a:ea typeface="Proxima Nova"/>
                          <a:cs typeface="Proxima Nova"/>
                          <a:sym typeface="Proxima Nova"/>
                        </a:rPr>
                      </a:br>
                      <a:r>
                        <a:rPr lang="en" sz="1100" b="0" i="0" u="none" strike="noStrike" cap="none" dirty="0">
                          <a:latin typeface="Proxima Nova"/>
                          <a:ea typeface="Proxima Nova"/>
                          <a:cs typeface="Proxima Nova"/>
                          <a:sym typeface="Proxima Nova"/>
                        </a:rPr>
                        <a:t>Communication is most effective when delivered face-to-face by people known to the audience. People want an opportunity to be heard and give their opinion; the C</a:t>
                      </a:r>
                      <a:r>
                        <a:rPr lang="en" sz="1100" dirty="0">
                          <a:latin typeface="Proxima Nova"/>
                          <a:ea typeface="Proxima Nova"/>
                          <a:cs typeface="Proxima Nova"/>
                          <a:sym typeface="Proxima Nova"/>
                        </a:rPr>
                        <a:t>hange </a:t>
                      </a:r>
                      <a:r>
                        <a:rPr lang="en" sz="1100" b="0" i="0" u="none" strike="noStrike" cap="none" dirty="0">
                          <a:latin typeface="Proxima Nova"/>
                          <a:ea typeface="Proxima Nova"/>
                          <a:cs typeface="Proxima Nova"/>
                          <a:sym typeface="Proxima Nova"/>
                        </a:rPr>
                        <a:t>Champion</a:t>
                      </a:r>
                      <a:r>
                        <a:rPr lang="en" sz="1100" dirty="0">
                          <a:latin typeface="Proxima Nova"/>
                          <a:ea typeface="Proxima Nova"/>
                          <a:cs typeface="Proxima Nova"/>
                          <a:sym typeface="Proxima Nova"/>
                        </a:rPr>
                        <a:t> </a:t>
                      </a:r>
                      <a:r>
                        <a:rPr lang="en" sz="1100" b="0" i="0" u="none" strike="noStrike" cap="none" dirty="0">
                          <a:latin typeface="Proxima Nova"/>
                          <a:ea typeface="Proxima Nova"/>
                          <a:cs typeface="Proxima Nova"/>
                          <a:sym typeface="Proxima Nova"/>
                        </a:rPr>
                        <a:t>Network fosters that candid two-way dialogue.</a:t>
                      </a:r>
                      <a:endParaRPr sz="1100" b="0" i="0" u="none" strike="noStrike" cap="none" dirty="0">
                        <a:latin typeface="Proxima Nova"/>
                        <a:ea typeface="Proxima Nova"/>
                        <a:cs typeface="Proxima Nova"/>
                        <a:sym typeface="Proxima Nova"/>
                      </a:endParaRPr>
                    </a:p>
                    <a:p>
                      <a:pPr marL="127000" marR="0" lvl="0" indent="-120650" algn="l" rtl="0">
                        <a:lnSpc>
                          <a:spcPct val="100000"/>
                        </a:lnSpc>
                        <a:spcBef>
                          <a:spcPts val="900"/>
                        </a:spcBef>
                        <a:spcAft>
                          <a:spcPts val="0"/>
                        </a:spcAft>
                        <a:buClr>
                          <a:schemeClr val="dk2"/>
                        </a:buClr>
                        <a:buSzPts val="1100"/>
                        <a:buFont typeface="Arial"/>
                        <a:buChar char="•"/>
                      </a:pPr>
                      <a:r>
                        <a:rPr lang="en" sz="1100" b="0" i="0" u="none" strike="noStrike" cap="none" dirty="0">
                          <a:solidFill>
                            <a:schemeClr val="dk2"/>
                          </a:solidFill>
                          <a:latin typeface="Proxima Nova"/>
                          <a:ea typeface="Proxima Nova"/>
                          <a:cs typeface="Proxima Nova"/>
                          <a:sym typeface="Proxima Nova"/>
                        </a:rPr>
                        <a:t>Establish Credibility in Communications</a:t>
                      </a:r>
                      <a:br>
                        <a:rPr lang="en" sz="1100" b="0" i="0" u="none" strike="noStrike" cap="none" dirty="0">
                          <a:latin typeface="Proxima Nova"/>
                          <a:ea typeface="Proxima Nova"/>
                          <a:cs typeface="Proxima Nova"/>
                          <a:sym typeface="Proxima Nova"/>
                        </a:rPr>
                      </a:br>
                      <a:r>
                        <a:rPr lang="en" sz="1100" b="0" i="0" u="none" strike="noStrike" cap="none" dirty="0">
                          <a:latin typeface="Proxima Nova"/>
                          <a:ea typeface="Proxima Nova"/>
                          <a:cs typeface="Proxima Nova"/>
                          <a:sym typeface="Proxima Nova"/>
                        </a:rPr>
                        <a:t>Communications and key messages have more credibility when delivered through familiar channels and by familiar colleagues or </a:t>
                      </a:r>
                      <a:r>
                        <a:rPr lang="en" sz="1100" dirty="0">
                          <a:latin typeface="Proxima Nova"/>
                          <a:ea typeface="Proxima Nova"/>
                          <a:cs typeface="Proxima Nova"/>
                          <a:sym typeface="Proxima Nova"/>
                        </a:rPr>
                        <a:t>opinion or formal </a:t>
                      </a:r>
                      <a:r>
                        <a:rPr lang="en" sz="1100" b="0" i="0" u="none" strike="noStrike" cap="none" dirty="0">
                          <a:latin typeface="Proxima Nova"/>
                          <a:ea typeface="Proxima Nova"/>
                          <a:cs typeface="Proxima Nova"/>
                          <a:sym typeface="Proxima Nova"/>
                        </a:rPr>
                        <a:t>leaders.</a:t>
                      </a:r>
                      <a:endParaRPr sz="1100" dirty="0"/>
                    </a:p>
                    <a:p>
                      <a:pPr marL="127000" marR="0" lvl="0" indent="-120650" algn="l" rtl="0">
                        <a:lnSpc>
                          <a:spcPct val="100000"/>
                        </a:lnSpc>
                        <a:spcBef>
                          <a:spcPts val="900"/>
                        </a:spcBef>
                        <a:spcAft>
                          <a:spcPts val="0"/>
                        </a:spcAft>
                        <a:buClr>
                          <a:schemeClr val="dk2"/>
                        </a:buClr>
                        <a:buSzPts val="1100"/>
                        <a:buFont typeface="Arial"/>
                        <a:buChar char="•"/>
                      </a:pPr>
                      <a:r>
                        <a:rPr lang="en" sz="1100" b="0" i="0" u="none" strike="noStrike" cap="none" dirty="0">
                          <a:solidFill>
                            <a:schemeClr val="dk2"/>
                          </a:solidFill>
                          <a:latin typeface="Proxima Nova"/>
                          <a:ea typeface="Proxima Nova"/>
                          <a:cs typeface="Proxima Nova"/>
                          <a:sym typeface="Proxima Nova"/>
                        </a:rPr>
                        <a:t>Collect and Disseminate Data and Feedback More Efficiently</a:t>
                      </a:r>
                      <a:br>
                        <a:rPr lang="en" sz="1100" b="0" i="0" u="none" strike="noStrike" cap="none" dirty="0">
                          <a:latin typeface="Proxima Nova"/>
                          <a:ea typeface="Proxima Nova"/>
                          <a:cs typeface="Proxima Nova"/>
                          <a:sym typeface="Proxima Nova"/>
                        </a:rPr>
                      </a:br>
                      <a:r>
                        <a:rPr lang="en" sz="1100" b="0" i="0" u="none" strike="noStrike" cap="none" dirty="0">
                          <a:latin typeface="Proxima Nova"/>
                          <a:ea typeface="Proxima Nova"/>
                          <a:cs typeface="Proxima Nova"/>
                          <a:sym typeface="Proxima Nova"/>
                        </a:rPr>
                        <a:t>Through the Network, we can collect feedback and develop targeted communications and change management activities</a:t>
                      </a:r>
                      <a:endParaRPr sz="1100" b="0" i="0" u="none" strike="noStrike" cap="none" dirty="0">
                        <a:latin typeface="Proxima Nova"/>
                        <a:ea typeface="Proxima Nova"/>
                        <a:cs typeface="Proxima Nova"/>
                        <a:sym typeface="Proxima Nova"/>
                      </a:endParaRPr>
                    </a:p>
                    <a:p>
                      <a:pPr marL="127000" marR="0" lvl="0" indent="-120650" algn="l" rtl="0">
                        <a:lnSpc>
                          <a:spcPct val="100000"/>
                        </a:lnSpc>
                        <a:spcBef>
                          <a:spcPts val="900"/>
                        </a:spcBef>
                        <a:spcAft>
                          <a:spcPts val="0"/>
                        </a:spcAft>
                        <a:buClr>
                          <a:schemeClr val="dk2"/>
                        </a:buClr>
                        <a:buSzPts val="1100"/>
                        <a:buFont typeface="Arial"/>
                        <a:buChar char="•"/>
                      </a:pPr>
                      <a:r>
                        <a:rPr lang="en" sz="1100" b="0" i="0" u="none" strike="noStrike" cap="none" dirty="0">
                          <a:solidFill>
                            <a:schemeClr val="dk2"/>
                          </a:solidFill>
                          <a:latin typeface="Proxima Nova"/>
                          <a:ea typeface="Proxima Nova"/>
                          <a:cs typeface="Proxima Nova"/>
                          <a:sym typeface="Proxima Nova"/>
                        </a:rPr>
                        <a:t>Explain Project Benefits </a:t>
                      </a:r>
                      <a:br>
                        <a:rPr lang="en" sz="1100" b="1" i="0" u="none" strike="noStrike" cap="none" dirty="0">
                          <a:solidFill>
                            <a:schemeClr val="dk2"/>
                          </a:solidFill>
                          <a:latin typeface="Proxima Nova"/>
                          <a:ea typeface="Proxima Nova"/>
                          <a:cs typeface="Proxima Nova"/>
                          <a:sym typeface="Proxima Nova"/>
                        </a:rPr>
                      </a:br>
                      <a:r>
                        <a:rPr lang="en" sz="1100" b="0" i="0" u="none" strike="noStrike" cap="none" dirty="0">
                          <a:latin typeface="Proxima Nova"/>
                          <a:ea typeface="Proxima Nova"/>
                          <a:cs typeface="Proxima Nova"/>
                          <a:sym typeface="Proxima Nova"/>
                        </a:rPr>
                        <a:t>The network provides key leaders and team members with the knowledge and resources to clearly articulate program benefits</a:t>
                      </a:r>
                      <a:endParaRPr sz="1100" b="0" i="0" u="none" strike="noStrike" cap="none" dirty="0">
                        <a:latin typeface="Proxima Nova"/>
                        <a:ea typeface="Proxima Nova"/>
                        <a:cs typeface="Proxima Nova"/>
                        <a:sym typeface="Proxima Nova"/>
                      </a:endParaRP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graphicFrame>
        <p:nvGraphicFramePr>
          <p:cNvPr id="2318" name="Google Shape;2318;p276"/>
          <p:cNvGraphicFramePr/>
          <p:nvPr>
            <p:extLst>
              <p:ext uri="{D42A27DB-BD31-4B8C-83A1-F6EECF244321}">
                <p14:modId xmlns:p14="http://schemas.microsoft.com/office/powerpoint/2010/main" val="1652717865"/>
              </p:ext>
            </p:extLst>
          </p:nvPr>
        </p:nvGraphicFramePr>
        <p:xfrm>
          <a:off x="4736536" y="1032905"/>
          <a:ext cx="4071000" cy="3604825"/>
        </p:xfrm>
        <a:graphic>
          <a:graphicData uri="http://schemas.openxmlformats.org/drawingml/2006/table">
            <a:tbl>
              <a:tblPr firstRow="1" bandRow="1">
                <a:noFill/>
                <a:tableStyleId>{0E1EA29B-3266-48F9-973C-6F6B3B3533FC}</a:tableStyleId>
              </a:tblPr>
              <a:tblGrid>
                <a:gridCol w="4071000">
                  <a:extLst>
                    <a:ext uri="{9D8B030D-6E8A-4147-A177-3AD203B41FA5}">
                      <a16:colId xmlns:a16="http://schemas.microsoft.com/office/drawing/2014/main" val="20000"/>
                    </a:ext>
                  </a:extLst>
                </a:gridCol>
              </a:tblGrid>
              <a:tr h="283275">
                <a:tc>
                  <a:txBody>
                    <a:bodyPr/>
                    <a:lstStyle/>
                    <a:p>
                      <a:pPr marL="0" marR="0" lvl="0" indent="0" algn="ctr" rtl="0">
                        <a:lnSpc>
                          <a:spcPct val="100000"/>
                        </a:lnSpc>
                        <a:spcBef>
                          <a:spcPts val="0"/>
                        </a:spcBef>
                        <a:spcAft>
                          <a:spcPts val="0"/>
                        </a:spcAft>
                        <a:buClr>
                          <a:srgbClr val="000000"/>
                        </a:buClr>
                        <a:buSzPts val="1400"/>
                        <a:buFont typeface="Proxima Nova"/>
                        <a:buNone/>
                      </a:pPr>
                      <a:r>
                        <a:rPr lang="en" sz="1400">
                          <a:solidFill>
                            <a:srgbClr val="FFFFFF"/>
                          </a:solidFill>
                          <a:latin typeface="Proxima Nova"/>
                          <a:ea typeface="Proxima Nova"/>
                          <a:cs typeface="Proxima Nova"/>
                          <a:sym typeface="Proxima Nova"/>
                        </a:rPr>
                        <a:t>Change</a:t>
                      </a:r>
                      <a:r>
                        <a:rPr lang="en" sz="1400" b="0" i="0" u="none" strike="noStrike" cap="none">
                          <a:solidFill>
                            <a:srgbClr val="FFFFFF"/>
                          </a:solidFill>
                          <a:latin typeface="Proxima Nova"/>
                          <a:ea typeface="Proxima Nova"/>
                          <a:cs typeface="Proxima Nova"/>
                          <a:sym typeface="Proxima Nova"/>
                        </a:rPr>
                        <a:t> Champion Benefits</a:t>
                      </a:r>
                      <a:endParaRPr sz="1400" b="0" i="0" u="none" strike="noStrike" cap="none">
                        <a:solidFill>
                          <a:srgbClr val="FFFFFF"/>
                        </a:solidFill>
                        <a:latin typeface="Proxima Nova"/>
                        <a:ea typeface="Proxima Nova"/>
                        <a:cs typeface="Proxima Nova"/>
                        <a:sym typeface="Proxima Nova"/>
                      </a:endParaRPr>
                    </a:p>
                  </a:txBody>
                  <a:tcPr marL="68600" marR="68600" marT="34300" marB="34300" anchor="ctr">
                    <a:solidFill>
                      <a:schemeClr val="dk1"/>
                    </a:solidFill>
                  </a:tcPr>
                </a:tc>
                <a:extLst>
                  <a:ext uri="{0D108BD9-81ED-4DB2-BD59-A6C34878D82A}">
                    <a16:rowId xmlns:a16="http://schemas.microsoft.com/office/drawing/2014/main" val="10000"/>
                  </a:ext>
                </a:extLst>
              </a:tr>
              <a:tr h="3321550">
                <a:tc>
                  <a:txBody>
                    <a:bodyPr/>
                    <a:lstStyle/>
                    <a:p>
                      <a:pPr marL="127000" marR="0" lvl="0" indent="-107950" algn="l" rtl="0">
                        <a:lnSpc>
                          <a:spcPct val="100000"/>
                        </a:lnSpc>
                        <a:spcBef>
                          <a:spcPts val="500"/>
                        </a:spcBef>
                        <a:spcAft>
                          <a:spcPts val="0"/>
                        </a:spcAft>
                        <a:buClr>
                          <a:schemeClr val="dk2"/>
                        </a:buClr>
                        <a:buSzPts val="1100"/>
                        <a:buFont typeface="Arial"/>
                        <a:buChar char="•"/>
                      </a:pPr>
                      <a:r>
                        <a:rPr lang="en" sz="1100" b="0" i="0" u="none" strike="noStrike" cap="none">
                          <a:solidFill>
                            <a:schemeClr val="dk2"/>
                          </a:solidFill>
                          <a:latin typeface="Proxima Nova"/>
                          <a:ea typeface="Proxima Nova"/>
                          <a:cs typeface="Proxima Nova"/>
                          <a:sym typeface="Proxima Nova"/>
                        </a:rPr>
                        <a:t>First to Know </a:t>
                      </a:r>
                      <a:br>
                        <a:rPr lang="en" sz="1100" b="0" i="0" u="none" strike="noStrike" cap="none">
                          <a:latin typeface="Proxima Nova"/>
                          <a:ea typeface="Proxima Nova"/>
                          <a:cs typeface="Proxima Nova"/>
                          <a:sym typeface="Proxima Nova"/>
                        </a:rPr>
                      </a:br>
                      <a:r>
                        <a:rPr lang="en" sz="1100">
                          <a:latin typeface="Proxima Nova"/>
                          <a:ea typeface="Proxima Nova"/>
                          <a:cs typeface="Proxima Nova"/>
                          <a:sym typeface="Proxima Nova"/>
                        </a:rPr>
                        <a:t>Change</a:t>
                      </a:r>
                      <a:r>
                        <a:rPr lang="en" sz="1100" b="0" i="0" u="none" strike="noStrike" cap="none">
                          <a:latin typeface="Proxima Nova"/>
                          <a:ea typeface="Proxima Nova"/>
                          <a:cs typeface="Proxima Nova"/>
                          <a:sym typeface="Proxima Nova"/>
                        </a:rPr>
                        <a:t> Champions will be among the first to know about new functionality and features included in upcoming releases.</a:t>
                      </a:r>
                      <a:endParaRPr sz="1100" b="0" i="0" u="none" strike="noStrike" cap="none">
                        <a:latin typeface="Proxima Nova"/>
                        <a:ea typeface="Proxima Nova"/>
                        <a:cs typeface="Proxima Nova"/>
                        <a:sym typeface="Proxima Nova"/>
                      </a:endParaRPr>
                    </a:p>
                    <a:p>
                      <a:pPr marL="127000" marR="0" lvl="0" indent="-120650" algn="l" rtl="0">
                        <a:lnSpc>
                          <a:spcPct val="100000"/>
                        </a:lnSpc>
                        <a:spcBef>
                          <a:spcPts val="900"/>
                        </a:spcBef>
                        <a:spcAft>
                          <a:spcPts val="0"/>
                        </a:spcAft>
                        <a:buClr>
                          <a:schemeClr val="dk2"/>
                        </a:buClr>
                        <a:buSzPts val="1100"/>
                        <a:buFont typeface="Arial"/>
                        <a:buChar char="•"/>
                      </a:pPr>
                      <a:r>
                        <a:rPr lang="en" sz="1100" b="0" i="0" u="none" strike="noStrike" cap="none">
                          <a:solidFill>
                            <a:schemeClr val="dk2"/>
                          </a:solidFill>
                          <a:latin typeface="Proxima Nova"/>
                          <a:ea typeface="Proxima Nova"/>
                          <a:cs typeface="Proxima Nova"/>
                          <a:sym typeface="Proxima Nova"/>
                        </a:rPr>
                        <a:t>First to Try</a:t>
                      </a:r>
                      <a:br>
                        <a:rPr lang="en" sz="1100" b="0" i="0" u="none" strike="noStrike" cap="none">
                          <a:latin typeface="Proxima Nova"/>
                          <a:ea typeface="Proxima Nova"/>
                          <a:cs typeface="Proxima Nova"/>
                          <a:sym typeface="Proxima Nova"/>
                        </a:rPr>
                      </a:br>
                      <a:r>
                        <a:rPr lang="en" sz="1100" b="0" i="0" u="none" strike="noStrike" cap="none">
                          <a:latin typeface="Proxima Nova"/>
                          <a:ea typeface="Proxima Nova"/>
                          <a:cs typeface="Proxima Nova"/>
                          <a:sym typeface="Proxima Nova"/>
                        </a:rPr>
                        <a:t>When possible, </a:t>
                      </a:r>
                      <a:r>
                        <a:rPr lang="en" sz="1100">
                          <a:latin typeface="Proxima Nova"/>
                          <a:ea typeface="Proxima Nova"/>
                          <a:cs typeface="Proxima Nova"/>
                          <a:sym typeface="Proxima Nova"/>
                        </a:rPr>
                        <a:t>Change</a:t>
                      </a:r>
                      <a:r>
                        <a:rPr lang="en" sz="1100" b="0" i="0" u="none" strike="noStrike" cap="none">
                          <a:latin typeface="Proxima Nova"/>
                          <a:ea typeface="Proxima Nova"/>
                          <a:cs typeface="Proxima Nova"/>
                          <a:sym typeface="Proxima Nova"/>
                        </a:rPr>
                        <a:t> Champions will be selected to learn about and get exposure to the new technology and capabilities introduced by the program</a:t>
                      </a:r>
                      <a:endParaRPr sz="1100" b="0" i="0" u="none" strike="noStrike" cap="none">
                        <a:latin typeface="Proxima Nova"/>
                        <a:ea typeface="Proxima Nova"/>
                        <a:cs typeface="Proxima Nova"/>
                        <a:sym typeface="Proxima Nova"/>
                      </a:endParaRPr>
                    </a:p>
                    <a:p>
                      <a:pPr marL="127000" marR="0" lvl="0" indent="-120650" algn="l" rtl="0">
                        <a:lnSpc>
                          <a:spcPct val="100000"/>
                        </a:lnSpc>
                        <a:spcBef>
                          <a:spcPts val="900"/>
                        </a:spcBef>
                        <a:spcAft>
                          <a:spcPts val="0"/>
                        </a:spcAft>
                        <a:buClr>
                          <a:schemeClr val="dk2"/>
                        </a:buClr>
                        <a:buSzPts val="1100"/>
                        <a:buFont typeface="Arial"/>
                        <a:buChar char="•"/>
                      </a:pPr>
                      <a:r>
                        <a:rPr lang="en" sz="1100" b="0" i="0" u="none" strike="noStrike" cap="none">
                          <a:solidFill>
                            <a:schemeClr val="dk2"/>
                          </a:solidFill>
                          <a:latin typeface="Proxima Nova"/>
                          <a:ea typeface="Proxima Nova"/>
                          <a:cs typeface="Proxima Nova"/>
                          <a:sym typeface="Proxima Nova"/>
                        </a:rPr>
                        <a:t>Development Opportunities</a:t>
                      </a:r>
                      <a:br>
                        <a:rPr lang="en" sz="1100" b="0" i="0" u="none" strike="noStrike" cap="none">
                          <a:latin typeface="Proxima Nova"/>
                          <a:ea typeface="Proxima Nova"/>
                          <a:cs typeface="Proxima Nova"/>
                          <a:sym typeface="Proxima Nova"/>
                        </a:rPr>
                      </a:br>
                      <a:r>
                        <a:rPr lang="en" sz="1100" b="0" i="0" u="none" strike="noStrike" cap="none">
                          <a:latin typeface="Proxima Nova"/>
                          <a:ea typeface="Proxima Nova"/>
                          <a:cs typeface="Proxima Nova"/>
                          <a:sym typeface="Proxima Nova"/>
                        </a:rPr>
                        <a:t>Participation in the network provides Champions the opportunity to develop and demonstrate valuable change leadership skills</a:t>
                      </a:r>
                      <a:endParaRPr sz="1100" b="0" i="0" u="none" strike="noStrike" cap="none">
                        <a:latin typeface="Proxima Nova"/>
                        <a:ea typeface="Proxima Nova"/>
                        <a:cs typeface="Proxima Nova"/>
                        <a:sym typeface="Proxima Nova"/>
                      </a:endParaRPr>
                    </a:p>
                    <a:p>
                      <a:pPr marL="127000" marR="0" lvl="0" indent="-120650" algn="l" rtl="0">
                        <a:lnSpc>
                          <a:spcPct val="100000"/>
                        </a:lnSpc>
                        <a:spcBef>
                          <a:spcPts val="900"/>
                        </a:spcBef>
                        <a:spcAft>
                          <a:spcPts val="0"/>
                        </a:spcAft>
                        <a:buClr>
                          <a:schemeClr val="dk2"/>
                        </a:buClr>
                        <a:buSzPts val="1100"/>
                        <a:buFont typeface="Arial"/>
                        <a:buChar char="•"/>
                      </a:pPr>
                      <a:r>
                        <a:rPr lang="en" sz="1100" b="0" i="0" u="none" strike="noStrike" cap="none">
                          <a:solidFill>
                            <a:schemeClr val="dk2"/>
                          </a:solidFill>
                          <a:latin typeface="Proxima Nova"/>
                          <a:ea typeface="Proxima Nova"/>
                          <a:cs typeface="Proxima Nova"/>
                          <a:sym typeface="Proxima Nova"/>
                        </a:rPr>
                        <a:t>Ability to Make a Meaningful Impact</a:t>
                      </a:r>
                      <a:br>
                        <a:rPr lang="en" sz="1100" b="0" i="0" u="none" strike="noStrike" cap="none">
                          <a:latin typeface="Proxima Nova"/>
                          <a:ea typeface="Proxima Nova"/>
                          <a:cs typeface="Proxima Nova"/>
                          <a:sym typeface="Proxima Nova"/>
                        </a:rPr>
                      </a:br>
                      <a:r>
                        <a:rPr lang="en" sz="1100">
                          <a:latin typeface="Proxima Nova"/>
                          <a:ea typeface="Proxima Nova"/>
                          <a:cs typeface="Proxima Nova"/>
                          <a:sym typeface="Proxima Nova"/>
                        </a:rPr>
                        <a:t>Change </a:t>
                      </a:r>
                      <a:r>
                        <a:rPr lang="en" sz="1100" b="0" i="0" u="none" strike="noStrike" cap="none">
                          <a:latin typeface="Proxima Nova"/>
                          <a:ea typeface="Proxima Nova"/>
                          <a:cs typeface="Proxima Nova"/>
                          <a:sym typeface="Proxima Nova"/>
                        </a:rPr>
                        <a:t>Champions have the opportunity to influence the success of a pivotal initiative for TR</a:t>
                      </a:r>
                      <a:endParaRPr sz="1100" b="0" i="0" u="none" strike="noStrike" cap="none">
                        <a:latin typeface="Proxima Nova"/>
                        <a:ea typeface="Proxima Nova"/>
                        <a:cs typeface="Proxima Nova"/>
                        <a:sym typeface="Proxima Nova"/>
                      </a:endParaRP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sp>
        <p:nvSpPr>
          <p:cNvPr id="2319" name="Google Shape;2319;p276"/>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en" sz="2100"/>
              <a:t>The Change Network Benefits the Program &amp; its Participants</a:t>
            </a:r>
            <a:endParaRPr sz="21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01"/>
        <p:cNvGrpSpPr/>
        <p:nvPr/>
      </p:nvGrpSpPr>
      <p:grpSpPr>
        <a:xfrm>
          <a:off x="0" y="0"/>
          <a:ext cx="0" cy="0"/>
          <a:chOff x="0" y="0"/>
          <a:chExt cx="0" cy="0"/>
        </a:xfrm>
      </p:grpSpPr>
      <p:sp>
        <p:nvSpPr>
          <p:cNvPr id="2302" name="Google Shape;2302;p275"/>
          <p:cNvSpPr txBox="1">
            <a:spLocks noGrp="1"/>
          </p:cNvSpPr>
          <p:nvPr>
            <p:ph type="body" idx="1"/>
          </p:nvPr>
        </p:nvSpPr>
        <p:spPr>
          <a:xfrm>
            <a:off x="383931" y="812169"/>
            <a:ext cx="8274300" cy="537600"/>
          </a:xfrm>
          <a:prstGeom prst="rect">
            <a:avLst/>
          </a:prstGeom>
          <a:noFill/>
          <a:ln>
            <a:noFill/>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chemeClr val="dk1"/>
              </a:buClr>
              <a:buSzPts val="1500"/>
              <a:buFont typeface="Arial"/>
              <a:buNone/>
            </a:pPr>
            <a:r>
              <a:rPr lang="en">
                <a:solidFill>
                  <a:srgbClr val="434343"/>
                </a:solidFill>
                <a:latin typeface="Proxima Nova"/>
                <a:ea typeface="Proxima Nova"/>
                <a:cs typeface="Proxima Nova"/>
                <a:sym typeface="Proxima Nova"/>
              </a:rPr>
              <a:t>Change </a:t>
            </a:r>
            <a:r>
              <a:rPr lang="en" sz="1500" b="0" i="0" u="none" strike="noStrike" cap="none">
                <a:solidFill>
                  <a:srgbClr val="434343"/>
                </a:solidFill>
                <a:latin typeface="Proxima Nova"/>
                <a:ea typeface="Proxima Nova"/>
                <a:cs typeface="Proxima Nova"/>
                <a:sym typeface="Proxima Nova"/>
              </a:rPr>
              <a:t>Champions support change management activities, build awareness, and promote adoption of new tools and ways of working within their teams.</a:t>
            </a:r>
            <a:endParaRPr sz="1500" b="0" i="0" u="none" strike="noStrike" cap="none">
              <a:solidFill>
                <a:srgbClr val="434343"/>
              </a:solidFill>
              <a:latin typeface="Proxima Nova"/>
              <a:ea typeface="Proxima Nova"/>
              <a:cs typeface="Proxima Nova"/>
              <a:sym typeface="Proxima Nova"/>
            </a:endParaRPr>
          </a:p>
          <a:p>
            <a:pPr marL="0" marR="0" lvl="0" indent="0" algn="l" rtl="0">
              <a:lnSpc>
                <a:spcPct val="100000"/>
              </a:lnSpc>
              <a:spcBef>
                <a:spcPts val="800"/>
              </a:spcBef>
              <a:spcAft>
                <a:spcPts val="0"/>
              </a:spcAft>
              <a:buClr>
                <a:schemeClr val="dk1"/>
              </a:buClr>
              <a:buSzPts val="1500"/>
              <a:buFont typeface="Arial"/>
              <a:buNone/>
            </a:pPr>
            <a:endParaRPr sz="1500" b="0" i="0" u="none" strike="noStrike" cap="none">
              <a:solidFill>
                <a:schemeClr val="dk1"/>
              </a:solidFill>
              <a:latin typeface="Proxima Nova"/>
              <a:ea typeface="Proxima Nova"/>
              <a:cs typeface="Proxima Nova"/>
              <a:sym typeface="Proxima Nova"/>
            </a:endParaRPr>
          </a:p>
        </p:txBody>
      </p:sp>
      <p:sp>
        <p:nvSpPr>
          <p:cNvPr id="2303" name="Google Shape;2303;p275"/>
          <p:cNvSpPr/>
          <p:nvPr/>
        </p:nvSpPr>
        <p:spPr>
          <a:xfrm>
            <a:off x="267082" y="1751802"/>
            <a:ext cx="1577700" cy="1577100"/>
          </a:xfrm>
          <a:prstGeom prst="ellipse">
            <a:avLst/>
          </a:prstGeom>
          <a:solidFill>
            <a:schemeClr val="dk1"/>
          </a:solidFill>
          <a:ln>
            <a:noFill/>
          </a:ln>
        </p:spPr>
        <p:txBody>
          <a:bodyPr spcFirstLastPara="1" wrap="square" lIns="68575" tIns="34275" rIns="68575" bIns="0" anchor="b" anchorCtr="0">
            <a:noAutofit/>
          </a:bodyPr>
          <a:lstStyle/>
          <a:p>
            <a:pPr marL="0" marR="0" lvl="0" indent="0" algn="ctr" rtl="0">
              <a:lnSpc>
                <a:spcPct val="100000"/>
              </a:lnSpc>
              <a:spcBef>
                <a:spcPts val="0"/>
              </a:spcBef>
              <a:spcAft>
                <a:spcPts val="0"/>
              </a:spcAft>
              <a:buClr>
                <a:schemeClr val="lt1"/>
              </a:buClr>
              <a:buSzPts val="1200"/>
              <a:buFont typeface="Proxima Nova"/>
              <a:buNone/>
            </a:pPr>
            <a:r>
              <a:rPr lang="en" sz="1200">
                <a:solidFill>
                  <a:schemeClr val="lt1"/>
                </a:solidFill>
                <a:latin typeface="Proxima Nova"/>
                <a:ea typeface="Proxima Nova"/>
                <a:cs typeface="Proxima Nova"/>
                <a:sym typeface="Proxima Nova"/>
              </a:rPr>
              <a:t>Change Champions</a:t>
            </a:r>
            <a:endParaRPr sz="1100"/>
          </a:p>
        </p:txBody>
      </p:sp>
      <p:sp>
        <p:nvSpPr>
          <p:cNvPr id="2304" name="Google Shape;2304;p275"/>
          <p:cNvSpPr txBox="1"/>
          <p:nvPr/>
        </p:nvSpPr>
        <p:spPr>
          <a:xfrm>
            <a:off x="1957372" y="1649862"/>
            <a:ext cx="3095100" cy="1710300"/>
          </a:xfrm>
          <a:prstGeom prst="rect">
            <a:avLst/>
          </a:prstGeom>
          <a:noFill/>
          <a:ln>
            <a:noFill/>
          </a:ln>
        </p:spPr>
        <p:txBody>
          <a:bodyPr spcFirstLastPara="1" wrap="square" lIns="6850" tIns="0" rIns="0" bIns="0" anchor="t" anchorCtr="0">
            <a:noAutofit/>
          </a:bodyPr>
          <a:lstStyle/>
          <a:p>
            <a:pPr marL="215900" marR="0" lvl="0" indent="0" algn="l" rtl="0">
              <a:lnSpc>
                <a:spcPct val="100000"/>
              </a:lnSpc>
              <a:spcBef>
                <a:spcPts val="0"/>
              </a:spcBef>
              <a:spcAft>
                <a:spcPts val="0"/>
              </a:spcAft>
              <a:buClr>
                <a:schemeClr val="dk2"/>
              </a:buClr>
              <a:buSzPts val="1400"/>
              <a:buFont typeface="Arial"/>
              <a:buNone/>
            </a:pPr>
            <a:r>
              <a:rPr lang="en" sz="1400" b="0" i="0" u="none" strike="noStrike" cap="none">
                <a:solidFill>
                  <a:schemeClr val="dk2"/>
                </a:solidFill>
                <a:latin typeface="Proxima Nova"/>
                <a:ea typeface="Proxima Nova"/>
                <a:cs typeface="Proxima Nova"/>
                <a:sym typeface="Proxima Nova"/>
              </a:rPr>
              <a:t>ROLE OVERVIEW:</a:t>
            </a:r>
            <a:endParaRPr sz="1100"/>
          </a:p>
          <a:p>
            <a:pPr marL="215900" marR="0" lvl="0" indent="0" algn="l" rtl="0">
              <a:lnSpc>
                <a:spcPct val="100000"/>
              </a:lnSpc>
              <a:spcBef>
                <a:spcPts val="500"/>
              </a:spcBef>
              <a:spcAft>
                <a:spcPts val="0"/>
              </a:spcAft>
              <a:buClr>
                <a:schemeClr val="dk1"/>
              </a:buClr>
              <a:buSzPts val="1200"/>
              <a:buFont typeface="Arial"/>
              <a:buNone/>
            </a:pPr>
            <a:r>
              <a:rPr lang="en" sz="1200" b="0" i="0" u="none" strike="noStrike" cap="none">
                <a:solidFill>
                  <a:srgbClr val="434343"/>
                </a:solidFill>
                <a:latin typeface="Proxima Nova"/>
                <a:ea typeface="Proxima Nova"/>
                <a:cs typeface="Proxima Nova"/>
                <a:sym typeface="Proxima Nova"/>
              </a:rPr>
              <a:t>Peer-level advocates and leaders who play a vital role in implementing change through communication and support.</a:t>
            </a:r>
            <a:endParaRPr sz="1100">
              <a:solidFill>
                <a:srgbClr val="434343"/>
              </a:solidFill>
            </a:endParaRPr>
          </a:p>
          <a:p>
            <a:pPr marL="215900" marR="0" lvl="0" indent="0" algn="l" rtl="0">
              <a:lnSpc>
                <a:spcPct val="100000"/>
              </a:lnSpc>
              <a:spcBef>
                <a:spcPts val="700"/>
              </a:spcBef>
              <a:spcAft>
                <a:spcPts val="0"/>
              </a:spcAft>
              <a:buClr>
                <a:schemeClr val="dk1"/>
              </a:buClr>
              <a:buSzPts val="1200"/>
              <a:buFont typeface="Arial"/>
              <a:buNone/>
            </a:pPr>
            <a:r>
              <a:rPr lang="en" sz="1200" b="0" i="0" u="none" strike="noStrike" cap="none">
                <a:solidFill>
                  <a:srgbClr val="434343"/>
                </a:solidFill>
                <a:latin typeface="Proxima Nova"/>
                <a:ea typeface="Proxima Nova"/>
                <a:cs typeface="Proxima Nova"/>
                <a:sym typeface="Proxima Nova"/>
              </a:rPr>
              <a:t>They attend </a:t>
            </a:r>
            <a:r>
              <a:rPr lang="en" sz="1200">
                <a:solidFill>
                  <a:srgbClr val="434343"/>
                </a:solidFill>
                <a:latin typeface="Proxima Nova"/>
                <a:ea typeface="Proxima Nova"/>
                <a:cs typeface="Proxima Nova"/>
                <a:sym typeface="Proxima Nova"/>
              </a:rPr>
              <a:t>Change Network</a:t>
            </a:r>
            <a:r>
              <a:rPr lang="en" sz="1200" b="0" i="0" u="none" strike="noStrike" cap="none">
                <a:solidFill>
                  <a:srgbClr val="434343"/>
                </a:solidFill>
                <a:latin typeface="Proxima Nova"/>
                <a:ea typeface="Proxima Nova"/>
                <a:cs typeface="Proxima Nova"/>
                <a:sym typeface="Proxima Nova"/>
              </a:rPr>
              <a:t> check-ins, deliver key messages to their teams, and serve as “eyes and ears” from the field.</a:t>
            </a:r>
            <a:endParaRPr sz="1200" b="0" i="0" u="none" strike="noStrike" cap="none">
              <a:solidFill>
                <a:srgbClr val="434343"/>
              </a:solidFill>
              <a:latin typeface="Proxima Nova"/>
              <a:ea typeface="Proxima Nova"/>
              <a:cs typeface="Proxima Nova"/>
              <a:sym typeface="Proxima Nova"/>
            </a:endParaRPr>
          </a:p>
        </p:txBody>
      </p:sp>
      <p:sp>
        <p:nvSpPr>
          <p:cNvPr id="2305" name="Google Shape;2305;p275"/>
          <p:cNvSpPr txBox="1"/>
          <p:nvPr/>
        </p:nvSpPr>
        <p:spPr>
          <a:xfrm>
            <a:off x="5160706" y="1649869"/>
            <a:ext cx="3769200" cy="1849500"/>
          </a:xfrm>
          <a:prstGeom prst="rect">
            <a:avLst/>
          </a:prstGeom>
          <a:noFill/>
          <a:ln>
            <a:noFill/>
          </a:ln>
        </p:spPr>
        <p:txBody>
          <a:bodyPr spcFirstLastPara="1" wrap="square" lIns="6850" tIns="0" rIns="0" bIns="0" anchor="t" anchorCtr="0">
            <a:noAutofit/>
          </a:bodyPr>
          <a:lstStyle/>
          <a:p>
            <a:pPr marL="88900" marR="0" lvl="1" indent="0" algn="l" rtl="0">
              <a:lnSpc>
                <a:spcPct val="100000"/>
              </a:lnSpc>
              <a:spcBef>
                <a:spcPts val="0"/>
              </a:spcBef>
              <a:spcAft>
                <a:spcPts val="0"/>
              </a:spcAft>
              <a:buClr>
                <a:schemeClr val="dk2"/>
              </a:buClr>
              <a:buSzPts val="1400"/>
              <a:buFont typeface="Arial"/>
              <a:buNone/>
            </a:pPr>
            <a:r>
              <a:rPr lang="en" sz="1400" b="0" i="0" u="none" strike="noStrike" cap="none">
                <a:solidFill>
                  <a:schemeClr val="dk2"/>
                </a:solidFill>
                <a:latin typeface="Proxima Nova"/>
                <a:ea typeface="Proxima Nova"/>
                <a:cs typeface="Proxima Nova"/>
                <a:sym typeface="Proxima Nova"/>
              </a:rPr>
              <a:t>KEY RESPONSIBILITIES:</a:t>
            </a:r>
            <a:endParaRPr sz="1100"/>
          </a:p>
          <a:p>
            <a:pPr marL="254000" marR="0" lvl="1" indent="-165100" algn="l" rtl="0">
              <a:lnSpc>
                <a:spcPct val="100000"/>
              </a:lnSpc>
              <a:spcBef>
                <a:spcPts val="500"/>
              </a:spcBef>
              <a:spcAft>
                <a:spcPts val="0"/>
              </a:spcAft>
              <a:buClr>
                <a:srgbClr val="434343"/>
              </a:buClr>
              <a:buSzPts val="1200"/>
              <a:buFont typeface="Arial"/>
              <a:buChar char="•"/>
            </a:pPr>
            <a:r>
              <a:rPr lang="en" sz="1200" b="0" i="0" u="none" strike="noStrike" cap="none">
                <a:solidFill>
                  <a:srgbClr val="434343"/>
                </a:solidFill>
                <a:latin typeface="Proxima Nova"/>
                <a:ea typeface="Proxima Nova"/>
                <a:cs typeface="Proxima Nova"/>
                <a:sym typeface="Proxima Nova"/>
              </a:rPr>
              <a:t>Participate in C</a:t>
            </a:r>
            <a:r>
              <a:rPr lang="en" sz="1200">
                <a:solidFill>
                  <a:srgbClr val="434343"/>
                </a:solidFill>
                <a:latin typeface="Proxima Nova"/>
                <a:ea typeface="Proxima Nova"/>
                <a:cs typeface="Proxima Nova"/>
                <a:sym typeface="Proxima Nova"/>
              </a:rPr>
              <a:t>hange Network</a:t>
            </a:r>
            <a:r>
              <a:rPr lang="en" sz="1200" b="0" i="0" u="none" strike="noStrike" cap="none">
                <a:solidFill>
                  <a:srgbClr val="434343"/>
                </a:solidFill>
                <a:latin typeface="Proxima Nova"/>
                <a:ea typeface="Proxima Nova"/>
                <a:cs typeface="Proxima Nova"/>
                <a:sym typeface="Proxima Nova"/>
              </a:rPr>
              <a:t> meetings / check-ins</a:t>
            </a:r>
            <a:endParaRPr sz="1100">
              <a:solidFill>
                <a:srgbClr val="434343"/>
              </a:solidFill>
            </a:endParaRPr>
          </a:p>
          <a:p>
            <a:pPr marL="254000" marR="0" lvl="1" indent="-165100" algn="l" rtl="0">
              <a:lnSpc>
                <a:spcPct val="100000"/>
              </a:lnSpc>
              <a:spcBef>
                <a:spcPts val="500"/>
              </a:spcBef>
              <a:spcAft>
                <a:spcPts val="0"/>
              </a:spcAft>
              <a:buClr>
                <a:srgbClr val="434343"/>
              </a:buClr>
              <a:buSzPts val="1200"/>
              <a:buFont typeface="Arial"/>
              <a:buChar char="•"/>
            </a:pPr>
            <a:r>
              <a:rPr lang="en" sz="1200" b="0" i="0" u="none" strike="noStrike" cap="none">
                <a:solidFill>
                  <a:srgbClr val="434343"/>
                </a:solidFill>
                <a:latin typeface="Proxima Nova"/>
                <a:ea typeface="Proxima Nova"/>
                <a:cs typeface="Proxima Nova"/>
                <a:sym typeface="Proxima Nova"/>
              </a:rPr>
              <a:t>Monitor readiness on their teams</a:t>
            </a:r>
            <a:endParaRPr sz="1100">
              <a:solidFill>
                <a:srgbClr val="434343"/>
              </a:solidFill>
            </a:endParaRPr>
          </a:p>
          <a:p>
            <a:pPr marL="254000" marR="0" lvl="1" indent="-165100" algn="l" rtl="0">
              <a:lnSpc>
                <a:spcPct val="100000"/>
              </a:lnSpc>
              <a:spcBef>
                <a:spcPts val="500"/>
              </a:spcBef>
              <a:spcAft>
                <a:spcPts val="0"/>
              </a:spcAft>
              <a:buClr>
                <a:srgbClr val="434343"/>
              </a:buClr>
              <a:buSzPts val="1200"/>
              <a:buFont typeface="Arial"/>
              <a:buChar char="•"/>
            </a:pPr>
            <a:r>
              <a:rPr lang="en" sz="1200" b="0" i="0" u="none" strike="noStrike" cap="none">
                <a:solidFill>
                  <a:srgbClr val="434343"/>
                </a:solidFill>
                <a:latin typeface="Proxima Nova"/>
                <a:ea typeface="Proxima Nova"/>
                <a:cs typeface="Proxima Nova"/>
                <a:sym typeface="Proxima Nova"/>
              </a:rPr>
              <a:t>Identify &amp; communicate potential barriers to change </a:t>
            </a:r>
            <a:endParaRPr sz="1200" b="0" i="0" u="none" strike="noStrike" cap="none">
              <a:solidFill>
                <a:srgbClr val="434343"/>
              </a:solidFill>
              <a:latin typeface="Proxima Nova"/>
              <a:ea typeface="Proxima Nova"/>
              <a:cs typeface="Proxima Nova"/>
              <a:sym typeface="Proxima Nova"/>
            </a:endParaRPr>
          </a:p>
          <a:p>
            <a:pPr marL="254000" marR="0" lvl="1" indent="-165100" algn="l" rtl="0">
              <a:lnSpc>
                <a:spcPct val="100000"/>
              </a:lnSpc>
              <a:spcBef>
                <a:spcPts val="500"/>
              </a:spcBef>
              <a:spcAft>
                <a:spcPts val="0"/>
              </a:spcAft>
              <a:buClr>
                <a:srgbClr val="434343"/>
              </a:buClr>
              <a:buSzPts val="1200"/>
              <a:buFont typeface="Arial"/>
              <a:buChar char="•"/>
            </a:pPr>
            <a:r>
              <a:rPr lang="en" sz="1200" b="0" i="0" u="none" strike="noStrike" cap="none">
                <a:solidFill>
                  <a:srgbClr val="434343"/>
                </a:solidFill>
                <a:latin typeface="Proxima Nova"/>
                <a:ea typeface="Proxima Nova"/>
                <a:cs typeface="Proxima Nova"/>
                <a:sym typeface="Proxima Nova"/>
              </a:rPr>
              <a:t>Facilitate a two-way feedback loop between users and the project; cascade messages to teams</a:t>
            </a:r>
            <a:endParaRPr sz="1100">
              <a:solidFill>
                <a:srgbClr val="434343"/>
              </a:solidFill>
            </a:endParaRPr>
          </a:p>
          <a:p>
            <a:pPr marL="254000" marR="0" lvl="1" indent="-165100" algn="l" rtl="0">
              <a:lnSpc>
                <a:spcPct val="100000"/>
              </a:lnSpc>
              <a:spcBef>
                <a:spcPts val="500"/>
              </a:spcBef>
              <a:spcAft>
                <a:spcPts val="0"/>
              </a:spcAft>
              <a:buClr>
                <a:srgbClr val="434343"/>
              </a:buClr>
              <a:buSzPts val="1200"/>
              <a:buFont typeface="Arial"/>
              <a:buChar char="•"/>
            </a:pPr>
            <a:r>
              <a:rPr lang="en" sz="1200" b="0" i="0" u="none" strike="noStrike" cap="none">
                <a:solidFill>
                  <a:srgbClr val="434343"/>
                </a:solidFill>
                <a:latin typeface="Proxima Nova"/>
                <a:ea typeface="Proxima Nova"/>
                <a:cs typeface="Proxima Nova"/>
                <a:sym typeface="Proxima Nova"/>
              </a:rPr>
              <a:t>Serve as a visible advocate for the program</a:t>
            </a:r>
            <a:endParaRPr sz="1200" b="0" i="0" u="none" strike="noStrike" cap="none">
              <a:solidFill>
                <a:srgbClr val="434343"/>
              </a:solidFill>
              <a:latin typeface="Proxima Nova"/>
              <a:ea typeface="Proxima Nova"/>
              <a:cs typeface="Proxima Nova"/>
              <a:sym typeface="Proxima Nova"/>
            </a:endParaRPr>
          </a:p>
        </p:txBody>
      </p:sp>
      <p:sp>
        <p:nvSpPr>
          <p:cNvPr id="2306" name="Google Shape;2306;p275"/>
          <p:cNvSpPr txBox="1"/>
          <p:nvPr/>
        </p:nvSpPr>
        <p:spPr>
          <a:xfrm>
            <a:off x="2439729" y="3668979"/>
            <a:ext cx="6296700" cy="307800"/>
          </a:xfrm>
          <a:prstGeom prst="rect">
            <a:avLst/>
          </a:prstGeom>
          <a:noFill/>
          <a:ln>
            <a:noFill/>
          </a:ln>
        </p:spPr>
        <p:txBody>
          <a:bodyPr spcFirstLastPara="1" wrap="square" lIns="0" tIns="0" rIns="0" bIns="0" anchor="t" anchorCtr="0">
            <a:noAutofit/>
          </a:bodyPr>
          <a:lstStyle/>
          <a:p>
            <a:pPr marL="0" marR="0" lvl="0" indent="0" algn="l" rtl="0">
              <a:lnSpc>
                <a:spcPct val="177777"/>
              </a:lnSpc>
              <a:spcBef>
                <a:spcPts val="0"/>
              </a:spcBef>
              <a:spcAft>
                <a:spcPts val="0"/>
              </a:spcAft>
              <a:buClr>
                <a:schemeClr val="dk1"/>
              </a:buClr>
              <a:buSzPts val="1400"/>
              <a:buFont typeface="Proxima Nova"/>
              <a:buNone/>
            </a:pPr>
            <a:r>
              <a:rPr lang="en" sz="1400" b="0" i="0" u="none" strike="noStrike" cap="none" dirty="0">
                <a:solidFill>
                  <a:srgbClr val="434343"/>
                </a:solidFill>
                <a:latin typeface="Proxima Nova"/>
                <a:ea typeface="Proxima Nova"/>
                <a:cs typeface="Proxima Nova"/>
                <a:sym typeface="Proxima Nova"/>
              </a:rPr>
              <a:t>Champions per functional area/team</a:t>
            </a:r>
            <a:endParaRPr sz="1400" b="0" i="0" u="none" strike="noStrike" cap="none" dirty="0">
              <a:solidFill>
                <a:srgbClr val="434343"/>
              </a:solidFill>
              <a:latin typeface="Proxima Nova"/>
              <a:ea typeface="Proxima Nova"/>
              <a:cs typeface="Proxima Nova"/>
              <a:sym typeface="Proxima Nova"/>
            </a:endParaRPr>
          </a:p>
        </p:txBody>
      </p:sp>
      <p:sp>
        <p:nvSpPr>
          <p:cNvPr id="2307" name="Google Shape;2307;p275"/>
          <p:cNvSpPr txBox="1"/>
          <p:nvPr/>
        </p:nvSpPr>
        <p:spPr>
          <a:xfrm>
            <a:off x="1777759" y="3673856"/>
            <a:ext cx="1031100"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en" sz="1800" b="1" i="0" u="none" strike="noStrike" cap="none">
                <a:solidFill>
                  <a:schemeClr val="dk2"/>
                </a:solidFill>
                <a:latin typeface="Proxima Nova"/>
                <a:ea typeface="Proxima Nova"/>
                <a:cs typeface="Proxima Nova"/>
                <a:sym typeface="Proxima Nova"/>
              </a:rPr>
              <a:t>2-4</a:t>
            </a:r>
            <a:endParaRPr sz="1800" b="1" i="0" u="none" strike="noStrike" cap="none">
              <a:solidFill>
                <a:schemeClr val="dk2"/>
              </a:solidFill>
              <a:latin typeface="Proxima Nova"/>
              <a:ea typeface="Proxima Nova"/>
              <a:cs typeface="Proxima Nova"/>
              <a:sym typeface="Proxima Nova"/>
            </a:endParaRPr>
          </a:p>
        </p:txBody>
      </p:sp>
      <p:sp>
        <p:nvSpPr>
          <p:cNvPr id="2308" name="Google Shape;2308;p275"/>
          <p:cNvSpPr txBox="1"/>
          <p:nvPr/>
        </p:nvSpPr>
        <p:spPr>
          <a:xfrm>
            <a:off x="1840564" y="4033781"/>
            <a:ext cx="657300"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en" sz="1800" b="1">
                <a:solidFill>
                  <a:schemeClr val="dk2"/>
                </a:solidFill>
                <a:latin typeface="Proxima Nova"/>
                <a:ea typeface="Proxima Nova"/>
                <a:cs typeface="Proxima Nova"/>
                <a:sym typeface="Proxima Nova"/>
              </a:rPr>
              <a:t>~</a:t>
            </a:r>
            <a:r>
              <a:rPr lang="en" sz="1800" b="1" i="0" u="none" strike="noStrike" cap="none">
                <a:solidFill>
                  <a:schemeClr val="dk2"/>
                </a:solidFill>
                <a:latin typeface="Proxima Nova"/>
                <a:ea typeface="Proxima Nova"/>
                <a:cs typeface="Proxima Nova"/>
                <a:sym typeface="Proxima Nova"/>
              </a:rPr>
              <a:t>4</a:t>
            </a:r>
            <a:endParaRPr sz="1800" b="1" i="0" u="none" strike="noStrike" cap="none">
              <a:solidFill>
                <a:schemeClr val="dk2"/>
              </a:solidFill>
              <a:latin typeface="Proxima Nova"/>
              <a:ea typeface="Proxima Nova"/>
              <a:cs typeface="Proxima Nova"/>
              <a:sym typeface="Proxima Nova"/>
            </a:endParaRPr>
          </a:p>
        </p:txBody>
      </p:sp>
      <p:sp>
        <p:nvSpPr>
          <p:cNvPr id="2309" name="Google Shape;2309;p275"/>
          <p:cNvSpPr txBox="1"/>
          <p:nvPr/>
        </p:nvSpPr>
        <p:spPr>
          <a:xfrm>
            <a:off x="2439729" y="4117595"/>
            <a:ext cx="6422700" cy="8619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1400"/>
              <a:buFont typeface="Proxima Nova"/>
              <a:buNone/>
            </a:pPr>
            <a:r>
              <a:rPr lang="en" sz="1400" b="0" i="0" u="none" strike="noStrike" cap="none" dirty="0">
                <a:solidFill>
                  <a:srgbClr val="434343"/>
                </a:solidFill>
                <a:latin typeface="Proxima Nova"/>
                <a:ea typeface="Proxima Nova"/>
                <a:cs typeface="Proxima Nova"/>
                <a:sym typeface="Proxima Nova"/>
              </a:rPr>
              <a:t>Hours per month</a:t>
            </a:r>
            <a:endParaRPr sz="1400" b="0" i="1" u="none" strike="noStrike" cap="none" dirty="0">
              <a:solidFill>
                <a:srgbClr val="434343"/>
              </a:solidFill>
              <a:latin typeface="Proxima Nova"/>
              <a:ea typeface="Proxima Nova"/>
              <a:cs typeface="Proxima Nova"/>
              <a:sym typeface="Proxima Nova"/>
            </a:endParaRPr>
          </a:p>
          <a:p>
            <a:pPr marL="215900" marR="0" lvl="0" indent="-215900" algn="l" rtl="0">
              <a:lnSpc>
                <a:spcPct val="100000"/>
              </a:lnSpc>
              <a:spcBef>
                <a:spcPts val="500"/>
              </a:spcBef>
              <a:spcAft>
                <a:spcPts val="0"/>
              </a:spcAft>
              <a:buClr>
                <a:srgbClr val="434343"/>
              </a:buClr>
              <a:buSzPts val="1200"/>
              <a:buFont typeface="Arial"/>
              <a:buChar char="•"/>
            </a:pPr>
            <a:r>
              <a:rPr lang="en" sz="1200" b="0" i="0" u="none" strike="noStrike" cap="none" dirty="0">
                <a:solidFill>
                  <a:srgbClr val="434343"/>
                </a:solidFill>
                <a:latin typeface="Proxima Nova"/>
                <a:ea typeface="Proxima Nova"/>
                <a:cs typeface="Proxima Nova"/>
                <a:sym typeface="Proxima Nova"/>
              </a:rPr>
              <a:t>Attend </a:t>
            </a:r>
            <a:r>
              <a:rPr lang="en" sz="1200" dirty="0">
                <a:solidFill>
                  <a:srgbClr val="434343"/>
                </a:solidFill>
                <a:latin typeface="Proxima Nova"/>
                <a:ea typeface="Proxima Nova"/>
                <a:cs typeface="Proxima Nova"/>
                <a:sym typeface="Proxima Nova"/>
              </a:rPr>
              <a:t>Change</a:t>
            </a:r>
            <a:r>
              <a:rPr lang="en" sz="1200" b="0" i="0" u="none" strike="noStrike" cap="none" dirty="0">
                <a:solidFill>
                  <a:srgbClr val="434343"/>
                </a:solidFill>
                <a:latin typeface="Proxima Nova"/>
                <a:ea typeface="Proxima Nova"/>
                <a:cs typeface="Proxima Nova"/>
                <a:sym typeface="Proxima Nova"/>
              </a:rPr>
              <a:t> Network meetings</a:t>
            </a:r>
            <a:endParaRPr sz="1100" dirty="0">
              <a:solidFill>
                <a:srgbClr val="434343"/>
              </a:solidFill>
            </a:endParaRPr>
          </a:p>
          <a:p>
            <a:pPr marL="215900" marR="0" lvl="0" indent="-215900" algn="l" rtl="0">
              <a:lnSpc>
                <a:spcPct val="100000"/>
              </a:lnSpc>
              <a:spcBef>
                <a:spcPts val="0"/>
              </a:spcBef>
              <a:spcAft>
                <a:spcPts val="0"/>
              </a:spcAft>
              <a:buClr>
                <a:srgbClr val="434343"/>
              </a:buClr>
              <a:buSzPts val="1200"/>
              <a:buFont typeface="Arial"/>
              <a:buChar char="•"/>
            </a:pPr>
            <a:r>
              <a:rPr lang="en" sz="1200" b="0" i="0" u="none" strike="noStrike" cap="none" dirty="0">
                <a:solidFill>
                  <a:srgbClr val="434343"/>
                </a:solidFill>
                <a:latin typeface="Proxima Nova"/>
                <a:ea typeface="Proxima Nova"/>
                <a:cs typeface="Proxima Nova"/>
                <a:sym typeface="Proxima Nova"/>
              </a:rPr>
              <a:t>Share information and gather feedback/questions from team; funnel through the network</a:t>
            </a:r>
            <a:endParaRPr sz="1100" dirty="0">
              <a:solidFill>
                <a:srgbClr val="434343"/>
              </a:solidFill>
            </a:endParaRPr>
          </a:p>
          <a:p>
            <a:pPr marL="215900" marR="0" lvl="0" indent="-215900" algn="l" rtl="0">
              <a:lnSpc>
                <a:spcPct val="100000"/>
              </a:lnSpc>
              <a:spcBef>
                <a:spcPts val="0"/>
              </a:spcBef>
              <a:spcAft>
                <a:spcPts val="0"/>
              </a:spcAft>
              <a:buClr>
                <a:srgbClr val="434343"/>
              </a:buClr>
              <a:buSzPts val="1200"/>
              <a:buFont typeface="Arial"/>
              <a:buChar char="•"/>
            </a:pPr>
            <a:r>
              <a:rPr lang="en" sz="1200" b="0" i="0" u="none" strike="noStrike" cap="none" dirty="0">
                <a:solidFill>
                  <a:srgbClr val="434343"/>
                </a:solidFill>
                <a:latin typeface="Proxima Nova"/>
                <a:ea typeface="Proxima Nova"/>
                <a:cs typeface="Proxima Nova"/>
                <a:sym typeface="Proxima Nova"/>
              </a:rPr>
              <a:t>Participate in readiness activities as needed (e.g., demos, Office Hours, etc.)</a:t>
            </a:r>
            <a:endParaRPr sz="1200" b="0" i="0" u="none" strike="noStrike" cap="none" dirty="0">
              <a:solidFill>
                <a:srgbClr val="434343"/>
              </a:solidFill>
              <a:latin typeface="Proxima Nova"/>
              <a:ea typeface="Proxima Nova"/>
              <a:cs typeface="Proxima Nova"/>
              <a:sym typeface="Proxima Nova"/>
            </a:endParaRPr>
          </a:p>
        </p:txBody>
      </p:sp>
      <p:sp>
        <p:nvSpPr>
          <p:cNvPr id="2310" name="Google Shape;2310;p275"/>
          <p:cNvSpPr/>
          <p:nvPr/>
        </p:nvSpPr>
        <p:spPr>
          <a:xfrm>
            <a:off x="769124" y="2006198"/>
            <a:ext cx="598500" cy="616800"/>
          </a:xfrm>
          <a:custGeom>
            <a:avLst/>
            <a:gdLst/>
            <a:ahLst/>
            <a:cxnLst/>
            <a:rect l="l" t="t" r="r" b="b"/>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91969B"/>
              </a:solidFill>
              <a:latin typeface="Proxima Nova"/>
              <a:ea typeface="Proxima Nova"/>
              <a:cs typeface="Proxima Nova"/>
              <a:sym typeface="Proxima Nova"/>
            </a:endParaRPr>
          </a:p>
        </p:txBody>
      </p:sp>
      <p:sp>
        <p:nvSpPr>
          <p:cNvPr id="2311" name="Google Shape;2311;p275"/>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en"/>
              <a:t>Change Champions</a:t>
            </a:r>
            <a:endParaRP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en-US"/>
              <a:t>Sample Change Network Engagement Tactics </a:t>
            </a:r>
            <a:endParaRPr>
              <a:solidFill>
                <a:srgbClr val="FF0000"/>
              </a:solidFill>
            </a:endParaRPr>
          </a:p>
        </p:txBody>
      </p:sp>
      <p:sp>
        <p:nvSpPr>
          <p:cNvPr id="547" name="Google Shape;547;p76"/>
          <p:cNvSpPr txBox="1"/>
          <p:nvPr/>
        </p:nvSpPr>
        <p:spPr>
          <a:xfrm>
            <a:off x="450104" y="976313"/>
            <a:ext cx="4059900" cy="3740850"/>
          </a:xfrm>
          <a:prstGeom prst="rect">
            <a:avLst/>
          </a:prstGeom>
          <a:noFill/>
          <a:ln>
            <a:noFill/>
          </a:ln>
        </p:spPr>
        <p:txBody>
          <a:bodyPr spcFirstLastPara="1" wrap="square" lIns="68569" tIns="68569" rIns="68569" bIns="68569" anchor="t" anchorCtr="0">
            <a:noAutofit/>
          </a:bodyPr>
          <a:lstStyle/>
          <a:p>
            <a:r>
              <a:rPr lang="en-US" sz="975" dirty="0">
                <a:solidFill>
                  <a:srgbClr val="00A1E0"/>
                </a:solidFill>
                <a:latin typeface="Proxima Nova"/>
                <a:ea typeface="Proxima Nova"/>
                <a:cs typeface="Proxima Nova"/>
                <a:sym typeface="Proxima Nova"/>
              </a:rPr>
              <a:t>Cross-Collaboration Group Model: </a:t>
            </a:r>
            <a:r>
              <a:rPr lang="en-US" sz="975" i="1" dirty="0">
                <a:solidFill>
                  <a:srgbClr val="7C868D"/>
                </a:solidFill>
                <a:latin typeface="Proxima Nova"/>
                <a:ea typeface="Proxima Nova"/>
                <a:cs typeface="Proxima Nova"/>
                <a:sym typeface="Proxima Nova"/>
              </a:rPr>
              <a:t>Connect Champions from different functional areas to share best practices and lessons learned throughout the change initiative</a:t>
            </a:r>
            <a:endParaRPr sz="975" i="1" dirty="0">
              <a:solidFill>
                <a:srgbClr val="7C868D"/>
              </a:solidFill>
              <a:latin typeface="Proxima Nova"/>
              <a:ea typeface="Proxima Nova"/>
              <a:cs typeface="Proxima Nova"/>
              <a:sym typeface="Proxima Nova"/>
            </a:endParaRPr>
          </a:p>
          <a:p>
            <a:pPr>
              <a:spcBef>
                <a:spcPts val="225"/>
              </a:spcBef>
            </a:pPr>
            <a:endParaRPr sz="975" i="1" dirty="0">
              <a:solidFill>
                <a:srgbClr val="7C868D"/>
              </a:solidFill>
              <a:latin typeface="Proxima Nova"/>
              <a:ea typeface="Proxima Nova"/>
              <a:cs typeface="Proxima Nova"/>
              <a:sym typeface="Proxima Nova"/>
            </a:endParaRPr>
          </a:p>
          <a:p>
            <a:pPr>
              <a:spcBef>
                <a:spcPts val="225"/>
              </a:spcBef>
            </a:pPr>
            <a:r>
              <a:rPr lang="en-US" sz="975" dirty="0">
                <a:solidFill>
                  <a:srgbClr val="00A1E0"/>
                </a:solidFill>
                <a:latin typeface="Proxima Nova"/>
                <a:ea typeface="Proxima Nova"/>
                <a:cs typeface="Proxima Nova"/>
                <a:sym typeface="Proxima Nova"/>
              </a:rPr>
              <a:t>Collaborate Site</a:t>
            </a:r>
            <a:r>
              <a:rPr lang="en-US" sz="975" dirty="0">
                <a:solidFill>
                  <a:srgbClr val="7C868D"/>
                </a:solidFill>
                <a:latin typeface="Proxima Nova"/>
                <a:ea typeface="Proxima Nova"/>
                <a:cs typeface="Proxima Nova"/>
                <a:sym typeface="Proxima Nova"/>
              </a:rPr>
              <a:t> - </a:t>
            </a:r>
            <a:r>
              <a:rPr lang="en-US" sz="975" i="1" dirty="0">
                <a:solidFill>
                  <a:srgbClr val="7C868D"/>
                </a:solidFill>
                <a:latin typeface="Proxima Nova"/>
                <a:ea typeface="Proxima Nova"/>
                <a:cs typeface="Proxima Nova"/>
                <a:sym typeface="Proxima Nova"/>
              </a:rPr>
              <a:t>Set up a Chatter group or Slack channel specifically for Change Champions to share info. and collaborate</a:t>
            </a:r>
            <a:endParaRPr sz="975" dirty="0">
              <a:solidFill>
                <a:srgbClr val="7C868D"/>
              </a:solidFill>
              <a:latin typeface="Proxima Nova"/>
              <a:ea typeface="Proxima Nova"/>
              <a:cs typeface="Proxima Nova"/>
              <a:sym typeface="Proxima Nova"/>
            </a:endParaRPr>
          </a:p>
          <a:p>
            <a:pPr>
              <a:spcBef>
                <a:spcPts val="450"/>
              </a:spcBef>
            </a:pPr>
            <a:endParaRPr sz="975" dirty="0">
              <a:solidFill>
                <a:srgbClr val="7C868D"/>
              </a:solidFill>
              <a:latin typeface="Proxima Nova"/>
              <a:ea typeface="Proxima Nova"/>
              <a:cs typeface="Proxima Nova"/>
              <a:sym typeface="Proxima Nova"/>
            </a:endParaRPr>
          </a:p>
          <a:p>
            <a:pPr>
              <a:spcBef>
                <a:spcPts val="450"/>
              </a:spcBef>
            </a:pPr>
            <a:r>
              <a:rPr lang="en-US" sz="975" dirty="0">
                <a:solidFill>
                  <a:srgbClr val="00A1E0"/>
                </a:solidFill>
                <a:latin typeface="Proxima Nova"/>
                <a:ea typeface="Proxima Nova"/>
                <a:cs typeface="Proxima Nova"/>
                <a:sym typeface="Proxima Nova"/>
              </a:rPr>
              <a:t>Learning Events: </a:t>
            </a:r>
            <a:r>
              <a:rPr lang="en-US" sz="975" i="1" dirty="0">
                <a:solidFill>
                  <a:srgbClr val="7C868D"/>
                </a:solidFill>
                <a:latin typeface="Proxima Nova"/>
                <a:ea typeface="Proxima Nova"/>
                <a:cs typeface="Proxima Nova"/>
                <a:sym typeface="Proxima Nova"/>
              </a:rPr>
              <a:t>Conduct learning events for Champions, then have Champions host learning events for members of their teams</a:t>
            </a:r>
            <a:endParaRPr sz="975" i="1" dirty="0">
              <a:solidFill>
                <a:srgbClr val="7C868D"/>
              </a:solidFill>
              <a:latin typeface="Proxima Nova"/>
              <a:ea typeface="Proxima Nova"/>
              <a:cs typeface="Proxima Nova"/>
              <a:sym typeface="Proxima Nova"/>
            </a:endParaRPr>
          </a:p>
          <a:p>
            <a:pPr>
              <a:spcBef>
                <a:spcPts val="450"/>
              </a:spcBef>
            </a:pPr>
            <a:endParaRPr sz="975" i="1" dirty="0">
              <a:solidFill>
                <a:srgbClr val="7C868D"/>
              </a:solidFill>
              <a:latin typeface="Proxima Nova"/>
              <a:ea typeface="Proxima Nova"/>
              <a:cs typeface="Proxima Nova"/>
              <a:sym typeface="Proxima Nova"/>
            </a:endParaRPr>
          </a:p>
          <a:p>
            <a:pPr>
              <a:spcBef>
                <a:spcPts val="450"/>
              </a:spcBef>
            </a:pPr>
            <a:r>
              <a:rPr lang="en-US" sz="975" dirty="0">
                <a:solidFill>
                  <a:srgbClr val="00A1E0"/>
                </a:solidFill>
                <a:latin typeface="Proxima Nova"/>
                <a:ea typeface="Proxima Nova"/>
                <a:cs typeface="Proxima Nova"/>
                <a:sym typeface="Proxima Nova"/>
              </a:rPr>
              <a:t>Corporate Newsletters: </a:t>
            </a:r>
            <a:r>
              <a:rPr lang="en-US" sz="975" i="1" dirty="0">
                <a:solidFill>
                  <a:srgbClr val="7C868D"/>
                </a:solidFill>
                <a:latin typeface="Proxima Nova"/>
                <a:ea typeface="Proxima Nova"/>
                <a:cs typeface="Proxima Nova"/>
                <a:sym typeface="Proxima Nova"/>
              </a:rPr>
              <a:t>Share success stories and spotlight Change Champions and their efforts</a:t>
            </a:r>
            <a:endParaRPr sz="975" i="1" dirty="0">
              <a:solidFill>
                <a:srgbClr val="7C868D"/>
              </a:solidFill>
              <a:latin typeface="Proxima Nova"/>
              <a:ea typeface="Proxima Nova"/>
              <a:cs typeface="Proxima Nova"/>
              <a:sym typeface="Proxima Nova"/>
            </a:endParaRPr>
          </a:p>
          <a:p>
            <a:pPr>
              <a:spcBef>
                <a:spcPts val="450"/>
              </a:spcBef>
            </a:pPr>
            <a:endParaRPr sz="975" i="1" dirty="0">
              <a:solidFill>
                <a:srgbClr val="7C868D"/>
              </a:solidFill>
              <a:latin typeface="Proxima Nova"/>
              <a:ea typeface="Proxima Nova"/>
              <a:cs typeface="Proxima Nova"/>
              <a:sym typeface="Proxima Nova"/>
            </a:endParaRPr>
          </a:p>
          <a:p>
            <a:pPr>
              <a:spcBef>
                <a:spcPts val="450"/>
              </a:spcBef>
            </a:pPr>
            <a:r>
              <a:rPr lang="en-US" sz="975" dirty="0">
                <a:solidFill>
                  <a:srgbClr val="00A1E0"/>
                </a:solidFill>
                <a:latin typeface="Proxima Nova"/>
                <a:ea typeface="Proxima Nova"/>
                <a:cs typeface="Proxima Nova"/>
                <a:sym typeface="Proxima Nova"/>
              </a:rPr>
              <a:t>Team Challenges</a:t>
            </a:r>
            <a:r>
              <a:rPr lang="en-US" sz="975" dirty="0">
                <a:solidFill>
                  <a:srgbClr val="7C868D"/>
                </a:solidFill>
                <a:latin typeface="Proxima Nova"/>
                <a:ea typeface="Proxima Nova"/>
                <a:cs typeface="Proxima Nova"/>
                <a:sym typeface="Proxima Nova"/>
              </a:rPr>
              <a:t>: </a:t>
            </a:r>
            <a:r>
              <a:rPr lang="en-US" sz="975" i="1" dirty="0">
                <a:solidFill>
                  <a:srgbClr val="7C868D"/>
                </a:solidFill>
                <a:latin typeface="Proxima Nova"/>
                <a:ea typeface="Proxima Nova"/>
                <a:cs typeface="Proxima Nova"/>
                <a:sym typeface="Proxima Nova"/>
              </a:rPr>
              <a:t>Create competitions to drive interest and anticipation</a:t>
            </a:r>
            <a:endParaRPr sz="975" i="1" dirty="0">
              <a:solidFill>
                <a:srgbClr val="7C868D"/>
              </a:solidFill>
              <a:latin typeface="Proxima Nova"/>
              <a:ea typeface="Proxima Nova"/>
              <a:cs typeface="Proxima Nova"/>
              <a:sym typeface="Proxima Nova"/>
            </a:endParaRPr>
          </a:p>
          <a:p>
            <a:pPr>
              <a:spcBef>
                <a:spcPts val="225"/>
              </a:spcBef>
            </a:pPr>
            <a:r>
              <a:rPr lang="en-US" sz="975" i="1" dirty="0">
                <a:solidFill>
                  <a:srgbClr val="7C868D"/>
                </a:solidFill>
                <a:latin typeface="Proxima Nova"/>
                <a:ea typeface="Proxima Nova"/>
                <a:cs typeface="Proxima Nova"/>
                <a:sym typeface="Proxima Nova"/>
              </a:rPr>
              <a:t>E.g., Fastest to find a specific piece of info., “fewest clicks” competition to see who can navigate to a particular data set or piece of information in Salesforce during UAT or the Pilot; publish the results</a:t>
            </a:r>
            <a:endParaRPr sz="975" i="1" dirty="0">
              <a:solidFill>
                <a:srgbClr val="7C868D"/>
              </a:solidFill>
              <a:latin typeface="Proxima Nova"/>
              <a:ea typeface="Proxima Nova"/>
              <a:cs typeface="Proxima Nova"/>
              <a:sym typeface="Proxima Nova"/>
            </a:endParaRPr>
          </a:p>
          <a:p>
            <a:pPr>
              <a:spcBef>
                <a:spcPts val="225"/>
              </a:spcBef>
            </a:pPr>
            <a:endParaRPr sz="975" i="1" dirty="0">
              <a:solidFill>
                <a:srgbClr val="7C868D"/>
              </a:solidFill>
              <a:latin typeface="Proxima Nova"/>
              <a:ea typeface="Proxima Nova"/>
              <a:cs typeface="Proxima Nova"/>
              <a:sym typeface="Proxima Nova"/>
            </a:endParaRPr>
          </a:p>
          <a:p>
            <a:pPr>
              <a:spcBef>
                <a:spcPts val="225"/>
              </a:spcBef>
              <a:spcAft>
                <a:spcPts val="225"/>
              </a:spcAft>
            </a:pPr>
            <a:r>
              <a:rPr lang="en-US" sz="975" dirty="0">
                <a:solidFill>
                  <a:srgbClr val="00A1E0"/>
                </a:solidFill>
                <a:latin typeface="Proxima Nova"/>
                <a:ea typeface="Proxima Nova"/>
                <a:cs typeface="Proxima Nova"/>
                <a:sym typeface="Proxima Nova"/>
              </a:rPr>
              <a:t>Use Recognition</a:t>
            </a:r>
            <a:r>
              <a:rPr lang="en-US" sz="975" dirty="0">
                <a:solidFill>
                  <a:srgbClr val="7C868D"/>
                </a:solidFill>
                <a:latin typeface="Proxima Nova"/>
                <a:ea typeface="Proxima Nova"/>
                <a:cs typeface="Proxima Nova"/>
                <a:sym typeface="Proxima Nova"/>
              </a:rPr>
              <a:t>: </a:t>
            </a:r>
            <a:r>
              <a:rPr lang="en-US" sz="975" i="1" dirty="0">
                <a:solidFill>
                  <a:srgbClr val="7C868D"/>
                </a:solidFill>
                <a:latin typeface="Proxima Nova"/>
                <a:ea typeface="Proxima Nova"/>
                <a:cs typeface="Proxima Nova"/>
                <a:sym typeface="Proxima Nova"/>
              </a:rPr>
              <a:t>Leverage existing channels to recognize team members going above and beyond</a:t>
            </a:r>
            <a:endParaRPr sz="975" i="1" dirty="0">
              <a:solidFill>
                <a:srgbClr val="7C868D"/>
              </a:solidFill>
              <a:latin typeface="Proxima Nova"/>
              <a:ea typeface="Proxima Nova"/>
              <a:cs typeface="Proxima Nova"/>
              <a:sym typeface="Proxima Nova"/>
            </a:endParaRPr>
          </a:p>
        </p:txBody>
      </p:sp>
      <p:sp>
        <p:nvSpPr>
          <p:cNvPr id="548" name="Google Shape;548;p76"/>
          <p:cNvSpPr txBox="1"/>
          <p:nvPr/>
        </p:nvSpPr>
        <p:spPr>
          <a:xfrm>
            <a:off x="4657922" y="976313"/>
            <a:ext cx="4222575" cy="3740850"/>
          </a:xfrm>
          <a:prstGeom prst="rect">
            <a:avLst/>
          </a:prstGeom>
          <a:noFill/>
          <a:ln>
            <a:noFill/>
          </a:ln>
        </p:spPr>
        <p:txBody>
          <a:bodyPr spcFirstLastPara="1" wrap="square" lIns="68569" tIns="68569" rIns="68569" bIns="68569" anchor="t" anchorCtr="0">
            <a:noAutofit/>
          </a:bodyPr>
          <a:lstStyle/>
          <a:p>
            <a:r>
              <a:rPr lang="en-US" sz="975" dirty="0">
                <a:solidFill>
                  <a:srgbClr val="00A1E0"/>
                </a:solidFill>
                <a:latin typeface="Proxima Nova"/>
                <a:ea typeface="Proxima Nova"/>
                <a:cs typeface="Proxima Nova"/>
                <a:sym typeface="Proxima Nova"/>
              </a:rPr>
              <a:t>Champion Updates During Team Meetings: </a:t>
            </a:r>
            <a:r>
              <a:rPr lang="en-US" sz="975" i="1" dirty="0">
                <a:solidFill>
                  <a:srgbClr val="7C868D"/>
                </a:solidFill>
                <a:latin typeface="Proxima Nova"/>
                <a:ea typeface="Proxima Nova"/>
                <a:cs typeface="Proxima Nova"/>
                <a:sym typeface="Proxima Nova"/>
              </a:rPr>
              <a:t>Champions provide updates during Team huddles / weekly meetings</a:t>
            </a:r>
            <a:endParaRPr sz="975" dirty="0">
              <a:solidFill>
                <a:srgbClr val="7C868D"/>
              </a:solidFill>
              <a:latin typeface="Proxima Nova"/>
              <a:ea typeface="Proxima Nova"/>
              <a:cs typeface="Proxima Nova"/>
              <a:sym typeface="Proxima Nova"/>
            </a:endParaRPr>
          </a:p>
          <a:p>
            <a:pPr>
              <a:spcBef>
                <a:spcPts val="225"/>
              </a:spcBef>
            </a:pPr>
            <a:endParaRPr sz="975" dirty="0">
              <a:solidFill>
                <a:srgbClr val="7C868D"/>
              </a:solidFill>
              <a:latin typeface="Proxima Nova"/>
              <a:ea typeface="Proxima Nova"/>
              <a:cs typeface="Proxima Nova"/>
              <a:sym typeface="Proxima Nova"/>
            </a:endParaRPr>
          </a:p>
          <a:p>
            <a:pPr>
              <a:spcBef>
                <a:spcPts val="225"/>
              </a:spcBef>
            </a:pPr>
            <a:r>
              <a:rPr lang="en-US" sz="975" dirty="0">
                <a:solidFill>
                  <a:srgbClr val="00A1E0"/>
                </a:solidFill>
                <a:latin typeface="Proxima Nova"/>
                <a:ea typeface="Proxima Nova"/>
                <a:cs typeface="Proxima Nova"/>
                <a:sym typeface="Proxima Nova"/>
              </a:rPr>
              <a:t>Weekly Updates: </a:t>
            </a:r>
            <a:r>
              <a:rPr lang="en-US" sz="975" i="1" dirty="0">
                <a:solidFill>
                  <a:srgbClr val="7C868D"/>
                </a:solidFill>
                <a:latin typeface="Proxima Nova"/>
                <a:ea typeface="Proxima Nova"/>
                <a:cs typeface="Proxima Nova"/>
                <a:sym typeface="Proxima Nova"/>
              </a:rPr>
              <a:t>One person leads discussion; Change Network members report out progress: training, comms or other people people  responsible for various components report out on progress. </a:t>
            </a:r>
            <a:endParaRPr sz="975" dirty="0">
              <a:solidFill>
                <a:srgbClr val="7C868D"/>
              </a:solidFill>
              <a:latin typeface="Proxima Nova"/>
              <a:ea typeface="Proxima Nova"/>
              <a:cs typeface="Proxima Nova"/>
              <a:sym typeface="Proxima Nova"/>
            </a:endParaRPr>
          </a:p>
          <a:p>
            <a:pPr marL="342900">
              <a:spcBef>
                <a:spcPts val="225"/>
              </a:spcBef>
            </a:pPr>
            <a:endParaRPr sz="975" i="1" dirty="0">
              <a:solidFill>
                <a:srgbClr val="7C868D"/>
              </a:solidFill>
              <a:latin typeface="Proxima Nova"/>
              <a:ea typeface="Proxima Nova"/>
              <a:cs typeface="Proxima Nova"/>
              <a:sym typeface="Proxima Nova"/>
            </a:endParaRPr>
          </a:p>
          <a:p>
            <a:pPr>
              <a:spcBef>
                <a:spcPts val="225"/>
              </a:spcBef>
            </a:pPr>
            <a:r>
              <a:rPr lang="en-US" sz="975" dirty="0">
                <a:solidFill>
                  <a:srgbClr val="00A1E0"/>
                </a:solidFill>
                <a:latin typeface="Proxima Nova"/>
                <a:ea typeface="Proxima Nova"/>
                <a:cs typeface="Proxima Nova"/>
                <a:sym typeface="Proxima Nova"/>
              </a:rPr>
              <a:t>Post-Rollout War Room: </a:t>
            </a:r>
            <a:r>
              <a:rPr lang="en-US" sz="975" i="1" dirty="0">
                <a:solidFill>
                  <a:srgbClr val="7C868D"/>
                </a:solidFill>
                <a:latin typeface="Proxima Nova"/>
                <a:ea typeface="Proxima Nova"/>
                <a:cs typeface="Proxima Nova"/>
                <a:sym typeface="Proxima Nova"/>
              </a:rPr>
              <a:t>Keep daily pulse on how things are going; report out on key metrics; resolve immediate issues as quickly as possible; involve management team and champions in running these sessions</a:t>
            </a:r>
            <a:endParaRPr sz="975" i="1" dirty="0">
              <a:solidFill>
                <a:srgbClr val="7C868D"/>
              </a:solidFill>
              <a:latin typeface="Proxima Nova"/>
              <a:ea typeface="Proxima Nova"/>
              <a:cs typeface="Proxima Nova"/>
              <a:sym typeface="Proxima Nova"/>
            </a:endParaRPr>
          </a:p>
          <a:p>
            <a:pPr>
              <a:spcBef>
                <a:spcPts val="225"/>
              </a:spcBef>
            </a:pPr>
            <a:endParaRPr sz="975" dirty="0">
              <a:solidFill>
                <a:srgbClr val="00A1E0"/>
              </a:solidFill>
              <a:latin typeface="Proxima Nova"/>
              <a:ea typeface="Proxima Nova"/>
              <a:cs typeface="Proxima Nova"/>
              <a:sym typeface="Proxima Nova"/>
            </a:endParaRPr>
          </a:p>
          <a:p>
            <a:pPr>
              <a:spcBef>
                <a:spcPts val="225"/>
              </a:spcBef>
            </a:pPr>
            <a:r>
              <a:rPr lang="en-US" sz="975" dirty="0">
                <a:solidFill>
                  <a:srgbClr val="00A1E0"/>
                </a:solidFill>
                <a:latin typeface="Proxima Nova"/>
                <a:ea typeface="Proxima Nova"/>
                <a:cs typeface="Proxima Nova"/>
                <a:sym typeface="Proxima Nova"/>
              </a:rPr>
              <a:t>“YouTube” Videos &amp; “Did you Know” posters: </a:t>
            </a:r>
            <a:r>
              <a:rPr lang="en-US" sz="975" i="1" dirty="0">
                <a:solidFill>
                  <a:srgbClr val="7C868D"/>
                </a:solidFill>
                <a:latin typeface="Proxima Nova"/>
                <a:ea typeface="Proxima Nova"/>
                <a:cs typeface="Proxima Nova"/>
                <a:sym typeface="Proxima Nova"/>
              </a:rPr>
              <a:t>Short “how to” video clips and/or posters highlighting key features and/or changes. </a:t>
            </a:r>
            <a:r>
              <a:rPr lang="en-US" sz="975" dirty="0">
                <a:solidFill>
                  <a:srgbClr val="7C868D"/>
                </a:solidFill>
                <a:latin typeface="Proxima Nova"/>
                <a:ea typeface="Proxima Nova"/>
                <a:cs typeface="Proxima Nova"/>
                <a:sym typeface="Proxima Nova"/>
              </a:rPr>
              <a:t>Include change champions in the development/shooting of the videos and posters</a:t>
            </a:r>
            <a:endParaRPr sz="975" dirty="0">
              <a:solidFill>
                <a:srgbClr val="7C868D"/>
              </a:solidFill>
              <a:latin typeface="Proxima Nova"/>
              <a:ea typeface="Proxima Nova"/>
              <a:cs typeface="Proxima Nova"/>
              <a:sym typeface="Proxima Nova"/>
            </a:endParaRPr>
          </a:p>
          <a:p>
            <a:pPr>
              <a:spcBef>
                <a:spcPts val="225"/>
              </a:spcBef>
              <a:spcAft>
                <a:spcPts val="225"/>
              </a:spcAft>
            </a:pPr>
            <a:endParaRPr sz="975" dirty="0">
              <a:solidFill>
                <a:srgbClr val="7C868D"/>
              </a:solidFill>
              <a:latin typeface="Proxima Nova"/>
              <a:ea typeface="Proxima Nova"/>
              <a:cs typeface="Proxima Nova"/>
              <a:sym typeface="Proxima Nova"/>
            </a:endParaRPr>
          </a:p>
        </p:txBody>
      </p:sp>
      <p:sp>
        <p:nvSpPr>
          <p:cNvPr id="549" name="Google Shape;549;p76"/>
          <p:cNvSpPr/>
          <p:nvPr/>
        </p:nvSpPr>
        <p:spPr>
          <a:xfrm>
            <a:off x="5294766" y="3660169"/>
            <a:ext cx="3362400" cy="647100"/>
          </a:xfrm>
          <a:prstGeom prst="rect">
            <a:avLst/>
          </a:prstGeom>
          <a:solidFill>
            <a:srgbClr val="FFF2CC"/>
          </a:solidFill>
          <a:ln>
            <a:noFill/>
          </a:ln>
        </p:spPr>
        <p:txBody>
          <a:bodyPr spcFirstLastPara="1" wrap="square" lIns="68569" tIns="68569" rIns="68569" bIns="68569" anchor="ctr" anchorCtr="0">
            <a:noAutofit/>
          </a:bodyPr>
          <a:lstStyle/>
          <a:p>
            <a:r>
              <a:rPr lang="en-US" sz="900" b="1" i="1"/>
              <a:t>Note to users of this template: </a:t>
            </a:r>
            <a:r>
              <a:rPr lang="en-US" sz="900"/>
              <a:t>This is not an exhaustive list of change network engagement tactics; incorporate additional/alternative approaches as you see fit</a:t>
            </a:r>
            <a:endParaRPr sz="900"/>
          </a:p>
        </p:txBody>
      </p:sp>
    </p:spTree>
    <p:extLst>
      <p:ext uri="{BB962C8B-B14F-4D97-AF65-F5344CB8AC3E}">
        <p14:creationId xmlns:p14="http://schemas.microsoft.com/office/powerpoint/2010/main" val="29360667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en-US" dirty="0"/>
              <a:t>Change Network Communication</a:t>
            </a:r>
            <a:endParaRPr dirty="0">
              <a:solidFill>
                <a:srgbClr val="FF0000"/>
              </a:solidFill>
            </a:endParaRPr>
          </a:p>
        </p:txBody>
      </p:sp>
      <p:sp>
        <p:nvSpPr>
          <p:cNvPr id="547" name="Google Shape;547;p76"/>
          <p:cNvSpPr txBox="1"/>
          <p:nvPr/>
        </p:nvSpPr>
        <p:spPr>
          <a:xfrm>
            <a:off x="450104" y="1290321"/>
            <a:ext cx="7227262" cy="3413760"/>
          </a:xfrm>
          <a:prstGeom prst="rect">
            <a:avLst/>
          </a:prstGeom>
          <a:noFill/>
          <a:ln>
            <a:noFill/>
          </a:ln>
        </p:spPr>
        <p:txBody>
          <a:bodyPr spcFirstLastPara="1" wrap="square" lIns="68569" tIns="68569" rIns="68569" bIns="68569" anchor="t" anchorCtr="0">
            <a:noAutofit/>
          </a:bodyPr>
          <a:lstStyle/>
          <a:p>
            <a:r>
              <a:rPr lang="en-US" sz="1200" dirty="0"/>
              <a:t>&lt;Program Name&gt; Champions,</a:t>
            </a:r>
          </a:p>
          <a:p>
            <a:endParaRPr lang="en-US" sz="1200" dirty="0"/>
          </a:p>
          <a:p>
            <a:r>
              <a:rPr lang="en-US" sz="1200" dirty="0"/>
              <a:t>Please save the date for the official kickoff of our &lt;Program Name&gt; Champions Network! </a:t>
            </a:r>
          </a:p>
          <a:p>
            <a:endParaRPr lang="en-US" sz="1200" dirty="0"/>
          </a:p>
          <a:p>
            <a:r>
              <a:rPr lang="en-US" sz="1200" dirty="0"/>
              <a:t>The purpose of this group is to help prepare the organization for the key changes that will accompany the ______ rollout by driving awareness, championing new ideas and ways of working, and creating a channel for two-way feedback each step of the way. </a:t>
            </a:r>
          </a:p>
          <a:p>
            <a:endParaRPr lang="en-US" sz="1200" dirty="0"/>
          </a:p>
          <a:p>
            <a:r>
              <a:rPr lang="en-US" sz="1200" dirty="0"/>
              <a:t>During this kickoff meeting, you’ll have the opportunity to:</a:t>
            </a:r>
          </a:p>
          <a:p>
            <a:pPr marL="171450" lvl="0" indent="-171450">
              <a:buFont typeface="Arial" panose="020B0604020202020204" pitchFamily="34" charset="0"/>
              <a:buChar char="•"/>
            </a:pPr>
            <a:r>
              <a:rPr lang="en-US" sz="1200" dirty="0"/>
              <a:t>Be among the first to hear the latest updates on the &lt;Program Name&gt; program.</a:t>
            </a:r>
          </a:p>
          <a:p>
            <a:pPr marL="171450" lvl="0" indent="-171450">
              <a:buFont typeface="Arial" panose="020B0604020202020204" pitchFamily="34" charset="0"/>
              <a:buChar char="•"/>
            </a:pPr>
            <a:r>
              <a:rPr lang="en-US" sz="1200" dirty="0"/>
              <a:t>Learn more about your role as a &lt;Program Name&gt; Champion and how you can help prepare the organization and our customers for change.</a:t>
            </a:r>
          </a:p>
          <a:p>
            <a:pPr marL="171450" lvl="0" indent="-171450">
              <a:buFont typeface="Arial" panose="020B0604020202020204" pitchFamily="34" charset="0"/>
              <a:buChar char="•"/>
            </a:pPr>
            <a:r>
              <a:rPr lang="en-US" sz="1200" dirty="0"/>
              <a:t>Ask questions, provide feedback, and receive information you can share with your team.</a:t>
            </a:r>
          </a:p>
          <a:p>
            <a:endParaRPr lang="en-US" sz="1200" dirty="0"/>
          </a:p>
          <a:p>
            <a:r>
              <a:rPr lang="en-US" sz="1200" dirty="0"/>
              <a:t>Feel free to reach out to &lt;name&gt; with any questions, and we look forward to seeing you in &lt;timeframe&gt;!</a:t>
            </a:r>
          </a:p>
          <a:p>
            <a:r>
              <a:rPr lang="en-US" sz="1200" dirty="0"/>
              <a:t> </a:t>
            </a:r>
          </a:p>
          <a:p>
            <a:r>
              <a:rPr lang="en-US" sz="1200" dirty="0"/>
              <a:t>&lt;Signature&gt; </a:t>
            </a:r>
          </a:p>
        </p:txBody>
      </p:sp>
      <p:sp>
        <p:nvSpPr>
          <p:cNvPr id="6" name="Google Shape;2286;p273">
            <a:extLst>
              <a:ext uri="{FF2B5EF4-FFF2-40B4-BE49-F238E27FC236}">
                <a16:creationId xmlns:a16="http://schemas.microsoft.com/office/drawing/2014/main" id="{8520927A-4E11-0B4D-AD6E-D3A2B010B604}"/>
              </a:ext>
            </a:extLst>
          </p:cNvPr>
          <p:cNvSpPr txBox="1"/>
          <p:nvPr/>
        </p:nvSpPr>
        <p:spPr>
          <a:xfrm>
            <a:off x="372666" y="847277"/>
            <a:ext cx="7304700"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en" sz="1200" i="1" dirty="0">
                <a:solidFill>
                  <a:srgbClr val="59575C"/>
                </a:solidFill>
                <a:latin typeface="Roboto"/>
                <a:ea typeface="Roboto"/>
                <a:cs typeface="Roboto"/>
                <a:sym typeface="Roboto"/>
              </a:rPr>
              <a:t>Use the below template as a guide for kicking off communications to your champion network</a:t>
            </a:r>
            <a:endParaRPr i="1" dirty="0"/>
          </a:p>
        </p:txBody>
      </p:sp>
    </p:spTree>
    <p:extLst>
      <p:ext uri="{BB962C8B-B14F-4D97-AF65-F5344CB8AC3E}">
        <p14:creationId xmlns:p14="http://schemas.microsoft.com/office/powerpoint/2010/main" val="34902950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278"/>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en" sz="3000">
                <a:latin typeface="Roboto Light"/>
                <a:ea typeface="Roboto Light"/>
                <a:cs typeface="Roboto Light"/>
                <a:sym typeface="Roboto Light"/>
              </a:rPr>
              <a:t>Change Management Plan</a:t>
            </a:r>
            <a:endParaRPr sz="3000">
              <a:latin typeface="Roboto Light"/>
              <a:ea typeface="Roboto Light"/>
              <a:cs typeface="Roboto Light"/>
              <a:sym typeface="Roboto Light"/>
            </a:endParaRPr>
          </a:p>
        </p:txBody>
      </p:sp>
      <p:sp>
        <p:nvSpPr>
          <p:cNvPr id="2353" name="Google Shape;2353;p278"/>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Get Ready Phase</a:t>
            </a:r>
            <a:endParaRPr sz="1100" dirty="0">
              <a:latin typeface="Roboto"/>
              <a:ea typeface="Roboto"/>
              <a:cs typeface="Roboto"/>
              <a:sym typeface="Roboto"/>
            </a:endParaRPr>
          </a:p>
        </p:txBody>
      </p:sp>
      <p:sp>
        <p:nvSpPr>
          <p:cNvPr id="2354" name="Google Shape;2354;p278"/>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a:solidFill>
                  <a:srgbClr val="FFFFFF"/>
                </a:solidFill>
                <a:latin typeface="Roboto"/>
                <a:ea typeface="Roboto"/>
                <a:cs typeface="Roboto"/>
                <a:sym typeface="Roboto"/>
              </a:rPr>
              <a:t>Roll Out Phase</a:t>
            </a:r>
            <a:endParaRPr sz="1100">
              <a:latin typeface="Roboto"/>
              <a:ea typeface="Roboto"/>
              <a:cs typeface="Roboto"/>
              <a:sym typeface="Roboto"/>
            </a:endParaRPr>
          </a:p>
        </p:txBody>
      </p:sp>
      <p:sp>
        <p:nvSpPr>
          <p:cNvPr id="2355" name="Google Shape;2355;p278"/>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Manage Phase</a:t>
            </a:r>
            <a:endParaRPr sz="1100" dirty="0">
              <a:latin typeface="Roboto"/>
              <a:ea typeface="Roboto"/>
              <a:cs typeface="Roboto"/>
              <a:sym typeface="Roboto"/>
            </a:endParaRPr>
          </a:p>
        </p:txBody>
      </p:sp>
      <p:grpSp>
        <p:nvGrpSpPr>
          <p:cNvPr id="2356" name="Google Shape;2356;p278"/>
          <p:cNvGrpSpPr/>
          <p:nvPr/>
        </p:nvGrpSpPr>
        <p:grpSpPr>
          <a:xfrm>
            <a:off x="423284" y="1886593"/>
            <a:ext cx="1232969" cy="310009"/>
            <a:chOff x="423284" y="1901415"/>
            <a:chExt cx="1232969" cy="310009"/>
          </a:xfrm>
        </p:grpSpPr>
        <p:grpSp>
          <p:nvGrpSpPr>
            <p:cNvPr id="2357" name="Google Shape;2357;p278"/>
            <p:cNvGrpSpPr/>
            <p:nvPr/>
          </p:nvGrpSpPr>
          <p:grpSpPr>
            <a:xfrm>
              <a:off x="423284" y="1904302"/>
              <a:ext cx="307122" cy="307122"/>
              <a:chOff x="5257838" y="1253490"/>
              <a:chExt cx="505800" cy="505800"/>
            </a:xfrm>
          </p:grpSpPr>
          <p:sp>
            <p:nvSpPr>
              <p:cNvPr id="2358" name="Google Shape;2358;p278"/>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59" name="Google Shape;2359;p278"/>
              <p:cNvGrpSpPr/>
              <p:nvPr/>
            </p:nvGrpSpPr>
            <p:grpSpPr>
              <a:xfrm>
                <a:off x="5300874" y="1294706"/>
                <a:ext cx="419720" cy="419720"/>
                <a:chOff x="5868243" y="1904275"/>
                <a:chExt cx="335400" cy="335400"/>
              </a:xfrm>
            </p:grpSpPr>
            <p:sp>
              <p:nvSpPr>
                <p:cNvPr id="2360" name="Google Shape;2360;p278"/>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61" name="Google Shape;2361;p278"/>
                <p:cNvGrpSpPr/>
                <p:nvPr/>
              </p:nvGrpSpPr>
              <p:grpSpPr>
                <a:xfrm>
                  <a:off x="5932521" y="1996422"/>
                  <a:ext cx="206693" cy="150208"/>
                  <a:chOff x="6095526" y="5530926"/>
                  <a:chExt cx="305895" cy="222300"/>
                </a:xfrm>
              </p:grpSpPr>
              <p:sp>
                <p:nvSpPr>
                  <p:cNvPr id="2362" name="Google Shape;2362;p278"/>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63" name="Google Shape;2363;p278"/>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2364" name="Google Shape;2364;p278"/>
            <p:cNvSpPr txBox="1"/>
            <p:nvPr/>
          </p:nvSpPr>
          <p:spPr>
            <a:xfrm>
              <a:off x="769154" y="19014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Leadership</a:t>
              </a:r>
              <a:endParaRPr sz="1000">
                <a:latin typeface="Roboto"/>
                <a:ea typeface="Roboto"/>
                <a:cs typeface="Roboto"/>
                <a:sym typeface="Roboto"/>
              </a:endParaRPr>
            </a:p>
          </p:txBody>
        </p:sp>
      </p:grpSp>
      <p:grpSp>
        <p:nvGrpSpPr>
          <p:cNvPr id="2365" name="Google Shape;2365;p278"/>
          <p:cNvGrpSpPr/>
          <p:nvPr/>
        </p:nvGrpSpPr>
        <p:grpSpPr>
          <a:xfrm>
            <a:off x="436998" y="2438055"/>
            <a:ext cx="1219256" cy="290400"/>
            <a:chOff x="436998" y="2381982"/>
            <a:chExt cx="1219256" cy="290400"/>
          </a:xfrm>
        </p:grpSpPr>
        <p:grpSp>
          <p:nvGrpSpPr>
            <p:cNvPr id="2366" name="Google Shape;2366;p278"/>
            <p:cNvGrpSpPr/>
            <p:nvPr/>
          </p:nvGrpSpPr>
          <p:grpSpPr>
            <a:xfrm>
              <a:off x="436998" y="2385208"/>
              <a:ext cx="279404" cy="279809"/>
              <a:chOff x="5257838" y="1897365"/>
              <a:chExt cx="505800" cy="505800"/>
            </a:xfrm>
          </p:grpSpPr>
          <p:sp>
            <p:nvSpPr>
              <p:cNvPr id="2367" name="Google Shape;2367;p278"/>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1400"/>
                  <a:t>d</a:t>
                </a:r>
                <a:endParaRPr sz="1400"/>
              </a:p>
            </p:txBody>
          </p:sp>
          <p:grpSp>
            <p:nvGrpSpPr>
              <p:cNvPr id="2368" name="Google Shape;2368;p278"/>
              <p:cNvGrpSpPr/>
              <p:nvPr/>
            </p:nvGrpSpPr>
            <p:grpSpPr>
              <a:xfrm>
                <a:off x="5300876" y="1940403"/>
                <a:ext cx="419720" cy="419720"/>
                <a:chOff x="5868245" y="2420255"/>
                <a:chExt cx="335400" cy="335400"/>
              </a:xfrm>
            </p:grpSpPr>
            <p:sp>
              <p:nvSpPr>
                <p:cNvPr id="2369" name="Google Shape;2369;p278"/>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70" name="Google Shape;2370;p278"/>
                <p:cNvGrpSpPr/>
                <p:nvPr/>
              </p:nvGrpSpPr>
              <p:grpSpPr>
                <a:xfrm>
                  <a:off x="5923182" y="2502555"/>
                  <a:ext cx="226666" cy="184921"/>
                  <a:chOff x="4406740" y="6608406"/>
                  <a:chExt cx="336650" cy="306262"/>
                </a:xfrm>
              </p:grpSpPr>
              <p:sp>
                <p:nvSpPr>
                  <p:cNvPr id="2371" name="Google Shape;2371;p278"/>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2" name="Google Shape;2372;p278"/>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3" name="Google Shape;2373;p278"/>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4" name="Google Shape;2374;p278"/>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5" name="Google Shape;2375;p278"/>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6" name="Google Shape;2376;p278"/>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2377" name="Google Shape;2377;p278"/>
            <p:cNvSpPr txBox="1"/>
            <p:nvPr/>
          </p:nvSpPr>
          <p:spPr>
            <a:xfrm>
              <a:off x="769154" y="2381982"/>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Ecosystem</a:t>
              </a:r>
              <a:endParaRPr sz="1000">
                <a:latin typeface="Roboto"/>
                <a:ea typeface="Roboto"/>
                <a:cs typeface="Roboto"/>
                <a:sym typeface="Roboto"/>
              </a:endParaRPr>
            </a:p>
          </p:txBody>
        </p:sp>
      </p:grpSp>
      <p:grpSp>
        <p:nvGrpSpPr>
          <p:cNvPr id="2378" name="Google Shape;2378;p278"/>
          <p:cNvGrpSpPr/>
          <p:nvPr/>
        </p:nvGrpSpPr>
        <p:grpSpPr>
          <a:xfrm>
            <a:off x="427864" y="2969909"/>
            <a:ext cx="1213090" cy="314140"/>
            <a:chOff x="427864" y="2838800"/>
            <a:chExt cx="1213090" cy="314140"/>
          </a:xfrm>
        </p:grpSpPr>
        <p:grpSp>
          <p:nvGrpSpPr>
            <p:cNvPr id="2379" name="Google Shape;2379;p278"/>
            <p:cNvGrpSpPr/>
            <p:nvPr/>
          </p:nvGrpSpPr>
          <p:grpSpPr>
            <a:xfrm>
              <a:off x="427864" y="2838800"/>
              <a:ext cx="297663" cy="297663"/>
              <a:chOff x="5257838" y="2488390"/>
              <a:chExt cx="505800" cy="505800"/>
            </a:xfrm>
          </p:grpSpPr>
          <p:sp>
            <p:nvSpPr>
              <p:cNvPr id="2380" name="Google Shape;2380;p278"/>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81" name="Google Shape;2381;p278"/>
              <p:cNvGrpSpPr/>
              <p:nvPr/>
            </p:nvGrpSpPr>
            <p:grpSpPr>
              <a:xfrm>
                <a:off x="5300572" y="2525421"/>
                <a:ext cx="419720" cy="419720"/>
                <a:chOff x="5868001" y="2887745"/>
                <a:chExt cx="335400" cy="335400"/>
              </a:xfrm>
            </p:grpSpPr>
            <p:sp>
              <p:nvSpPr>
                <p:cNvPr id="2382" name="Google Shape;2382;p278"/>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83" name="Google Shape;2383;p278"/>
                <p:cNvGrpSpPr/>
                <p:nvPr/>
              </p:nvGrpSpPr>
              <p:grpSpPr>
                <a:xfrm>
                  <a:off x="5928494" y="2972465"/>
                  <a:ext cx="213511" cy="165896"/>
                  <a:chOff x="5701967" y="2404675"/>
                  <a:chExt cx="504158" cy="391541"/>
                </a:xfrm>
              </p:grpSpPr>
              <p:sp>
                <p:nvSpPr>
                  <p:cNvPr id="2384" name="Google Shape;2384;p278"/>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5" name="Google Shape;2385;p278"/>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6" name="Google Shape;2386;p278"/>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7" name="Google Shape;2387;p278"/>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8" name="Google Shape;2388;p278"/>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9" name="Google Shape;2389;p278"/>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390" name="Google Shape;2390;p278"/>
            <p:cNvSpPr txBox="1"/>
            <p:nvPr/>
          </p:nvSpPr>
          <p:spPr>
            <a:xfrm>
              <a:off x="769154" y="2862540"/>
              <a:ext cx="8718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Values</a:t>
              </a:r>
              <a:endParaRPr sz="1000">
                <a:latin typeface="Roboto"/>
                <a:ea typeface="Roboto"/>
                <a:cs typeface="Roboto"/>
                <a:sym typeface="Roboto"/>
              </a:endParaRPr>
            </a:p>
          </p:txBody>
        </p:sp>
      </p:grpSp>
      <p:grpSp>
        <p:nvGrpSpPr>
          <p:cNvPr id="2391" name="Google Shape;2391;p278"/>
          <p:cNvGrpSpPr/>
          <p:nvPr/>
        </p:nvGrpSpPr>
        <p:grpSpPr>
          <a:xfrm>
            <a:off x="423225" y="3525502"/>
            <a:ext cx="1233028" cy="323267"/>
            <a:chOff x="423225" y="3310248"/>
            <a:chExt cx="1233028" cy="323267"/>
          </a:xfrm>
        </p:grpSpPr>
        <p:grpSp>
          <p:nvGrpSpPr>
            <p:cNvPr id="2392" name="Google Shape;2392;p278"/>
            <p:cNvGrpSpPr/>
            <p:nvPr/>
          </p:nvGrpSpPr>
          <p:grpSpPr>
            <a:xfrm>
              <a:off x="423225" y="3310248"/>
              <a:ext cx="307682" cy="307682"/>
              <a:chOff x="5213323" y="3161235"/>
              <a:chExt cx="374400" cy="374400"/>
            </a:xfrm>
          </p:grpSpPr>
          <p:sp>
            <p:nvSpPr>
              <p:cNvPr id="2393" name="Google Shape;2393;p278"/>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94" name="Google Shape;2394;p278"/>
              <p:cNvGrpSpPr/>
              <p:nvPr/>
            </p:nvGrpSpPr>
            <p:grpSpPr>
              <a:xfrm>
                <a:off x="5245454" y="3190213"/>
                <a:ext cx="310715" cy="310715"/>
                <a:chOff x="5868241" y="3355230"/>
                <a:chExt cx="335400" cy="335400"/>
              </a:xfrm>
            </p:grpSpPr>
            <p:sp>
              <p:nvSpPr>
                <p:cNvPr id="2395" name="Google Shape;2395;p278"/>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96" name="Google Shape;2396;p278"/>
                <p:cNvGrpSpPr/>
                <p:nvPr/>
              </p:nvGrpSpPr>
              <p:grpSpPr>
                <a:xfrm>
                  <a:off x="5961905" y="3433421"/>
                  <a:ext cx="173287" cy="167904"/>
                  <a:chOff x="7198569" y="5857936"/>
                  <a:chExt cx="309000" cy="299400"/>
                </a:xfrm>
              </p:grpSpPr>
              <p:sp>
                <p:nvSpPr>
                  <p:cNvPr id="2397" name="Google Shape;2397;p278"/>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98" name="Google Shape;2398;p278"/>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99" name="Google Shape;2399;p278"/>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400" name="Google Shape;2400;p278"/>
            <p:cNvSpPr txBox="1"/>
            <p:nvPr/>
          </p:nvSpPr>
          <p:spPr>
            <a:xfrm>
              <a:off x="769154" y="33431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Enablement</a:t>
              </a:r>
              <a:endParaRPr sz="1000">
                <a:latin typeface="Roboto"/>
                <a:ea typeface="Roboto"/>
                <a:cs typeface="Roboto"/>
                <a:sym typeface="Roboto"/>
              </a:endParaRPr>
            </a:p>
          </p:txBody>
        </p:sp>
      </p:grpSp>
      <p:grpSp>
        <p:nvGrpSpPr>
          <p:cNvPr id="2401" name="Google Shape;2401;p278"/>
          <p:cNvGrpSpPr/>
          <p:nvPr/>
        </p:nvGrpSpPr>
        <p:grpSpPr>
          <a:xfrm>
            <a:off x="428280" y="4090223"/>
            <a:ext cx="1227974" cy="297669"/>
            <a:chOff x="428280" y="4020314"/>
            <a:chExt cx="1227974" cy="297669"/>
          </a:xfrm>
        </p:grpSpPr>
        <p:grpSp>
          <p:nvGrpSpPr>
            <p:cNvPr id="2402" name="Google Shape;2402;p278"/>
            <p:cNvGrpSpPr/>
            <p:nvPr/>
          </p:nvGrpSpPr>
          <p:grpSpPr>
            <a:xfrm>
              <a:off x="428280" y="4020314"/>
              <a:ext cx="297669" cy="297669"/>
              <a:chOff x="6449309" y="1432351"/>
              <a:chExt cx="797400" cy="797400"/>
            </a:xfrm>
          </p:grpSpPr>
          <p:sp>
            <p:nvSpPr>
              <p:cNvPr id="2403" name="Google Shape;2403;p278"/>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04" name="Google Shape;2404;p278"/>
              <p:cNvGrpSpPr/>
              <p:nvPr/>
            </p:nvGrpSpPr>
            <p:grpSpPr>
              <a:xfrm>
                <a:off x="6539943" y="1535336"/>
                <a:ext cx="613902" cy="613902"/>
                <a:chOff x="7561495" y="2122224"/>
                <a:chExt cx="453600" cy="453600"/>
              </a:xfrm>
            </p:grpSpPr>
            <p:sp>
              <p:nvSpPr>
                <p:cNvPr id="2405" name="Google Shape;2405;p278"/>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406" name="Google Shape;2406;p278"/>
                <p:cNvGrpSpPr/>
                <p:nvPr/>
              </p:nvGrpSpPr>
              <p:grpSpPr>
                <a:xfrm>
                  <a:off x="7672704" y="2221287"/>
                  <a:ext cx="231847" cy="255450"/>
                  <a:chOff x="6386989" y="5802088"/>
                  <a:chExt cx="373164" cy="411088"/>
                </a:xfrm>
              </p:grpSpPr>
              <p:sp>
                <p:nvSpPr>
                  <p:cNvPr id="2407" name="Google Shape;2407;p278"/>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08" name="Google Shape;2408;p278"/>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09" name="Google Shape;2409;p278"/>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0" name="Google Shape;2410;p278"/>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1" name="Google Shape;2411;p278"/>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412" name="Google Shape;2412;p278"/>
            <p:cNvSpPr txBox="1"/>
            <p:nvPr/>
          </p:nvSpPr>
          <p:spPr>
            <a:xfrm>
              <a:off x="769154" y="402396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Rewards</a:t>
              </a:r>
              <a:endParaRPr sz="1000">
                <a:latin typeface="Roboto"/>
                <a:ea typeface="Roboto"/>
                <a:cs typeface="Roboto"/>
                <a:sym typeface="Roboto"/>
              </a:endParaRPr>
            </a:p>
          </p:txBody>
        </p:sp>
      </p:grpSp>
      <p:grpSp>
        <p:nvGrpSpPr>
          <p:cNvPr id="2413" name="Google Shape;2413;p278"/>
          <p:cNvGrpSpPr/>
          <p:nvPr/>
        </p:nvGrpSpPr>
        <p:grpSpPr>
          <a:xfrm>
            <a:off x="428310" y="4629346"/>
            <a:ext cx="1227943" cy="297669"/>
            <a:chOff x="428310" y="4491767"/>
            <a:chExt cx="1227943" cy="297669"/>
          </a:xfrm>
        </p:grpSpPr>
        <p:grpSp>
          <p:nvGrpSpPr>
            <p:cNvPr id="2414" name="Google Shape;2414;p278"/>
            <p:cNvGrpSpPr/>
            <p:nvPr/>
          </p:nvGrpSpPr>
          <p:grpSpPr>
            <a:xfrm>
              <a:off x="428310" y="4491767"/>
              <a:ext cx="297669" cy="297669"/>
              <a:chOff x="7857621" y="1498755"/>
              <a:chExt cx="797400" cy="797400"/>
            </a:xfrm>
          </p:grpSpPr>
          <p:sp>
            <p:nvSpPr>
              <p:cNvPr id="2415" name="Google Shape;2415;p278"/>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278"/>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417" name="Google Shape;2417;p278"/>
              <p:cNvGrpSpPr/>
              <p:nvPr/>
            </p:nvGrpSpPr>
            <p:grpSpPr>
              <a:xfrm>
                <a:off x="8096684" y="1737301"/>
                <a:ext cx="319200" cy="320400"/>
                <a:chOff x="8096684" y="1670924"/>
                <a:chExt cx="319200" cy="320400"/>
              </a:xfrm>
            </p:grpSpPr>
            <p:sp>
              <p:nvSpPr>
                <p:cNvPr id="2418" name="Google Shape;2418;p278"/>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9" name="Google Shape;2419;p278"/>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2420" name="Google Shape;2420;p278"/>
            <p:cNvSpPr txBox="1"/>
            <p:nvPr/>
          </p:nvSpPr>
          <p:spPr>
            <a:xfrm>
              <a:off x="769154" y="4495390"/>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latin typeface="Roboto"/>
                  <a:ea typeface="Roboto"/>
                  <a:cs typeface="Roboto"/>
                  <a:sym typeface="Roboto"/>
                </a:rPr>
                <a:t>Structures</a:t>
              </a:r>
              <a:endParaRPr sz="1000">
                <a:latin typeface="Roboto"/>
                <a:ea typeface="Roboto"/>
                <a:cs typeface="Roboto"/>
                <a:sym typeface="Roboto"/>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3"/>
        <p:cNvGrpSpPr/>
        <p:nvPr/>
      </p:nvGrpSpPr>
      <p:grpSpPr>
        <a:xfrm>
          <a:off x="0" y="0"/>
          <a:ext cx="0" cy="0"/>
          <a:chOff x="0" y="0"/>
          <a:chExt cx="0" cy="0"/>
        </a:xfrm>
      </p:grpSpPr>
      <p:sp>
        <p:nvSpPr>
          <p:cNvPr id="1724" name="Google Shape;1724;p249"/>
          <p:cNvSpPr txBox="1"/>
          <p:nvPr/>
        </p:nvSpPr>
        <p:spPr>
          <a:xfrm>
            <a:off x="406943" y="1257038"/>
            <a:ext cx="3577500"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endParaRPr sz="1200">
              <a:solidFill>
                <a:schemeClr val="accent2"/>
              </a:solidFill>
              <a:latin typeface="Roboto Light"/>
              <a:ea typeface="Roboto Light"/>
              <a:cs typeface="Roboto Light"/>
              <a:sym typeface="Roboto Light"/>
            </a:endParaRPr>
          </a:p>
        </p:txBody>
      </p:sp>
      <p:sp>
        <p:nvSpPr>
          <p:cNvPr id="1725" name="Google Shape;1725;p249"/>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6" name="Google Shape;1726;p249"/>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7" name="Google Shape;1727;p249"/>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8" name="Google Shape;1728;p249"/>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 sz="700">
                <a:solidFill>
                  <a:srgbClr val="032E61"/>
                </a:solidFill>
                <a:latin typeface="Proxima Nova"/>
                <a:ea typeface="Proxima Nova"/>
                <a:cs typeface="Proxima Nova"/>
                <a:sym typeface="Proxima Nova"/>
              </a:rPr>
              <a:t>Social  </a:t>
            </a:r>
            <a:endParaRPr sz="700">
              <a:solidFill>
                <a:srgbClr val="032E61"/>
              </a:solidFill>
            </a:endParaRPr>
          </a:p>
          <a:p>
            <a:pPr marL="0" marR="0" lvl="0" indent="0" algn="l" rtl="0">
              <a:lnSpc>
                <a:spcPct val="100000"/>
              </a:lnSpc>
              <a:spcBef>
                <a:spcPts val="900"/>
              </a:spcBef>
              <a:spcAft>
                <a:spcPts val="0"/>
              </a:spcAft>
              <a:buClr>
                <a:srgbClr val="000000"/>
              </a:buClr>
              <a:buSzPts val="1000"/>
              <a:buFont typeface="Arial"/>
              <a:buNone/>
            </a:pPr>
            <a:r>
              <a:rPr lang="en" sz="700">
                <a:solidFill>
                  <a:srgbClr val="032E61"/>
                </a:solidFill>
                <a:latin typeface="Proxima Nova"/>
                <a:ea typeface="Proxima Nova"/>
                <a:cs typeface="Proxima Nova"/>
                <a:sym typeface="Proxima Nova"/>
              </a:rPr>
              <a:t>Personal </a:t>
            </a:r>
            <a:endParaRPr sz="700">
              <a:solidFill>
                <a:srgbClr val="032E61"/>
              </a:solidFill>
            </a:endParaRPr>
          </a:p>
          <a:p>
            <a:pPr marL="0" marR="0" lvl="0" indent="0" algn="l" rtl="0">
              <a:lnSpc>
                <a:spcPct val="100000"/>
              </a:lnSpc>
              <a:spcBef>
                <a:spcPts val="900"/>
              </a:spcBef>
              <a:spcAft>
                <a:spcPts val="900"/>
              </a:spcAft>
              <a:buClr>
                <a:srgbClr val="000000"/>
              </a:buClr>
              <a:buSzPts val="1000"/>
              <a:buFont typeface="Arial"/>
              <a:buNone/>
            </a:pPr>
            <a:r>
              <a:rPr lang="en" sz="700">
                <a:solidFill>
                  <a:srgbClr val="032E61"/>
                </a:solidFill>
                <a:latin typeface="Proxima Nova"/>
                <a:ea typeface="Proxima Nova"/>
                <a:cs typeface="Proxima Nova"/>
                <a:sym typeface="Proxima Nova"/>
              </a:rPr>
              <a:t>Structural</a:t>
            </a:r>
            <a:endParaRPr sz="700" b="0" i="0" u="none" strike="noStrike" cap="none">
              <a:solidFill>
                <a:srgbClr val="032E61"/>
              </a:solidFill>
              <a:latin typeface="Arial"/>
              <a:ea typeface="Arial"/>
              <a:cs typeface="Arial"/>
              <a:sym typeface="Arial"/>
            </a:endParaRPr>
          </a:p>
        </p:txBody>
      </p:sp>
      <p:grpSp>
        <p:nvGrpSpPr>
          <p:cNvPr id="1729" name="Google Shape;1729;p249"/>
          <p:cNvGrpSpPr/>
          <p:nvPr/>
        </p:nvGrpSpPr>
        <p:grpSpPr>
          <a:xfrm rot="1878247">
            <a:off x="4068695" y="288786"/>
            <a:ext cx="4604249" cy="4604160"/>
            <a:chOff x="-321416" y="764706"/>
            <a:chExt cx="3852300" cy="3851400"/>
          </a:xfrm>
        </p:grpSpPr>
        <p:sp>
          <p:nvSpPr>
            <p:cNvPr id="1730" name="Google Shape;1730;p249"/>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731" name="Google Shape;1731;p249"/>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100" b="0" i="0" u="none" strike="noStrike" cap="none">
                  <a:solidFill>
                    <a:srgbClr val="205CA0"/>
                  </a:solidFill>
                  <a:latin typeface="Arial"/>
                  <a:ea typeface="Arial"/>
                  <a:cs typeface="Arial"/>
                  <a:sym typeface="Arial"/>
                </a:rPr>
                <a:t>  </a:t>
              </a:r>
              <a:endParaRPr sz="1100" b="0" i="0" u="none" strike="noStrike" cap="none">
                <a:solidFill>
                  <a:srgbClr val="205CA0"/>
                </a:solidFill>
                <a:latin typeface="Arial"/>
                <a:ea typeface="Arial"/>
                <a:cs typeface="Arial"/>
                <a:sym typeface="Arial"/>
              </a:endParaRPr>
            </a:p>
          </p:txBody>
        </p:sp>
        <p:sp>
          <p:nvSpPr>
            <p:cNvPr id="1732" name="Google Shape;1732;p249"/>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733" name="Google Shape;1733;p249"/>
          <p:cNvGrpSpPr/>
          <p:nvPr/>
        </p:nvGrpSpPr>
        <p:grpSpPr>
          <a:xfrm rot="1877473">
            <a:off x="4259264" y="478453"/>
            <a:ext cx="4242523" cy="4241932"/>
            <a:chOff x="-321416" y="764706"/>
            <a:chExt cx="3852300" cy="3851400"/>
          </a:xfrm>
        </p:grpSpPr>
        <p:sp>
          <p:nvSpPr>
            <p:cNvPr id="1734" name="Google Shape;1734;p249"/>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735" name="Google Shape;1735;p249"/>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100" b="0" i="0" u="none" strike="noStrike" cap="none">
                  <a:solidFill>
                    <a:srgbClr val="205CA0"/>
                  </a:solidFill>
                  <a:latin typeface="Arial"/>
                  <a:ea typeface="Arial"/>
                  <a:cs typeface="Arial"/>
                  <a:sym typeface="Arial"/>
                </a:rPr>
                <a:t>  </a:t>
              </a:r>
              <a:endParaRPr sz="1100" b="0" i="0" u="none" strike="noStrike" cap="none">
                <a:solidFill>
                  <a:srgbClr val="205CA0"/>
                </a:solidFill>
                <a:latin typeface="Arial"/>
                <a:ea typeface="Arial"/>
                <a:cs typeface="Arial"/>
                <a:sym typeface="Arial"/>
              </a:endParaRPr>
            </a:p>
          </p:txBody>
        </p:sp>
        <p:sp>
          <p:nvSpPr>
            <p:cNvPr id="1736" name="Google Shape;1736;p249"/>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cxnSp>
        <p:nvCxnSpPr>
          <p:cNvPr id="1737" name="Google Shape;1737;p249"/>
          <p:cNvCxnSpPr/>
          <p:nvPr/>
        </p:nvCxnSpPr>
        <p:spPr>
          <a:xfrm>
            <a:off x="6363303" y="304933"/>
            <a:ext cx="11400" cy="4602000"/>
          </a:xfrm>
          <a:prstGeom prst="straightConnector1">
            <a:avLst/>
          </a:prstGeom>
          <a:noFill/>
          <a:ln w="38100" cap="flat" cmpd="sng">
            <a:solidFill>
              <a:srgbClr val="FFFFFF"/>
            </a:solidFill>
            <a:prstDash val="solid"/>
            <a:round/>
            <a:headEnd type="none" w="sm" len="sm"/>
            <a:tailEnd type="none" w="sm" len="sm"/>
          </a:ln>
        </p:spPr>
      </p:cxnSp>
      <p:cxnSp>
        <p:nvCxnSpPr>
          <p:cNvPr id="1738" name="Google Shape;1738;p249"/>
          <p:cNvCxnSpPr>
            <a:stCxn id="1732" idx="0"/>
            <a:endCxn id="1731" idx="0"/>
          </p:cNvCxnSpPr>
          <p:nvPr/>
        </p:nvCxnSpPr>
        <p:spPr>
          <a:xfrm>
            <a:off x="4414932" y="1401425"/>
            <a:ext cx="3922800" cy="2385600"/>
          </a:xfrm>
          <a:prstGeom prst="straightConnector1">
            <a:avLst/>
          </a:prstGeom>
          <a:noFill/>
          <a:ln w="38100" cap="flat" cmpd="sng">
            <a:solidFill>
              <a:srgbClr val="FFFFFF"/>
            </a:solidFill>
            <a:prstDash val="solid"/>
            <a:round/>
            <a:headEnd type="none" w="sm" len="sm"/>
            <a:tailEnd type="none" w="sm" len="sm"/>
          </a:ln>
        </p:spPr>
      </p:cxnSp>
      <p:cxnSp>
        <p:nvCxnSpPr>
          <p:cNvPr id="1739" name="Google Shape;1739;p249"/>
          <p:cNvCxnSpPr/>
          <p:nvPr/>
        </p:nvCxnSpPr>
        <p:spPr>
          <a:xfrm flipH="1">
            <a:off x="4361673" y="1531500"/>
            <a:ext cx="4092600" cy="2172600"/>
          </a:xfrm>
          <a:prstGeom prst="straightConnector1">
            <a:avLst/>
          </a:prstGeom>
          <a:noFill/>
          <a:ln w="38100" cap="flat" cmpd="sng">
            <a:solidFill>
              <a:srgbClr val="FFFFFF"/>
            </a:solidFill>
            <a:prstDash val="solid"/>
            <a:round/>
            <a:headEnd type="none" w="sm" len="sm"/>
            <a:tailEnd type="none" w="sm" len="sm"/>
          </a:ln>
        </p:spPr>
      </p:cxnSp>
      <p:sp>
        <p:nvSpPr>
          <p:cNvPr id="1740" name="Google Shape;1740;p249"/>
          <p:cNvSpPr txBox="1"/>
          <p:nvPr/>
        </p:nvSpPr>
        <p:spPr>
          <a:xfrm rot="-5401813">
            <a:off x="3959113" y="2390406"/>
            <a:ext cx="1137600" cy="2820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900" i="0" u="none" strike="noStrike" cap="none">
                <a:solidFill>
                  <a:srgbClr val="FFFFFF"/>
                </a:solidFill>
                <a:latin typeface="Proxima Nova"/>
                <a:ea typeface="Proxima Nova"/>
                <a:cs typeface="Proxima Nova"/>
                <a:sym typeface="Proxima Nova"/>
              </a:rPr>
              <a:t>S</a:t>
            </a:r>
            <a:r>
              <a:rPr lang="en" sz="900">
                <a:solidFill>
                  <a:srgbClr val="FFFFFF"/>
                </a:solidFill>
                <a:latin typeface="Proxima Nova"/>
                <a:ea typeface="Proxima Nova"/>
                <a:cs typeface="Proxima Nova"/>
                <a:sym typeface="Proxima Nova"/>
              </a:rPr>
              <a:t>TRUCTURES</a:t>
            </a:r>
            <a:r>
              <a:rPr lang="en" sz="900" i="0" u="none" strike="noStrike" cap="none">
                <a:solidFill>
                  <a:srgbClr val="FFFFFF"/>
                </a:solidFill>
                <a:latin typeface="Proxima Nova"/>
                <a:ea typeface="Proxima Nova"/>
                <a:cs typeface="Proxima Nova"/>
                <a:sym typeface="Proxima Nova"/>
              </a:rPr>
              <a:t> </a:t>
            </a:r>
            <a:endParaRPr sz="900" i="0" u="none" strike="noStrike" cap="none">
              <a:solidFill>
                <a:srgbClr val="FFFFFF"/>
              </a:solidFill>
              <a:latin typeface="Proxima Nova"/>
              <a:ea typeface="Proxima Nova"/>
              <a:cs typeface="Proxima Nova"/>
              <a:sym typeface="Proxima Nova"/>
            </a:endParaRPr>
          </a:p>
        </p:txBody>
      </p:sp>
      <p:sp>
        <p:nvSpPr>
          <p:cNvPr id="1741" name="Google Shape;1741;p249"/>
          <p:cNvSpPr txBox="1"/>
          <p:nvPr/>
        </p:nvSpPr>
        <p:spPr>
          <a:xfrm rot="-1470585">
            <a:off x="4958889" y="817248"/>
            <a:ext cx="1081119" cy="2330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n" sz="900" i="0" u="none" strike="noStrike" cap="none">
                <a:solidFill>
                  <a:srgbClr val="FFFFFF"/>
                </a:solidFill>
                <a:latin typeface="Proxima Nova"/>
                <a:ea typeface="Proxima Nova"/>
                <a:cs typeface="Proxima Nova"/>
                <a:sym typeface="Proxima Nova"/>
              </a:rPr>
              <a:t>LEADERSHIP</a:t>
            </a:r>
            <a:endParaRPr sz="900" i="0" u="none" strike="noStrike" cap="none">
              <a:solidFill>
                <a:srgbClr val="FFFFFF"/>
              </a:solidFill>
              <a:latin typeface="Proxima Nova"/>
              <a:ea typeface="Proxima Nova"/>
              <a:cs typeface="Proxima Nova"/>
              <a:sym typeface="Proxima Nova"/>
            </a:endParaRPr>
          </a:p>
        </p:txBody>
      </p:sp>
      <p:sp>
        <p:nvSpPr>
          <p:cNvPr id="1742" name="Google Shape;1742;p249"/>
          <p:cNvSpPr txBox="1"/>
          <p:nvPr/>
        </p:nvSpPr>
        <p:spPr>
          <a:xfrm rot="1966695">
            <a:off x="6868373" y="968962"/>
            <a:ext cx="1056172" cy="232166"/>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900" i="0" u="none" strike="noStrike" cap="none">
                <a:solidFill>
                  <a:srgbClr val="FFFFFF"/>
                </a:solidFill>
                <a:latin typeface="Proxima Nova"/>
                <a:ea typeface="Proxima Nova"/>
                <a:cs typeface="Proxima Nova"/>
                <a:sym typeface="Proxima Nova"/>
              </a:rPr>
              <a:t> ECOSYSTEM</a:t>
            </a:r>
            <a:endParaRPr sz="900" i="0" u="none" strike="noStrike" cap="none">
              <a:solidFill>
                <a:srgbClr val="FFFFFF"/>
              </a:solidFill>
              <a:latin typeface="Proxima Nova"/>
              <a:ea typeface="Proxima Nova"/>
              <a:cs typeface="Proxima Nova"/>
              <a:sym typeface="Proxima Nova"/>
            </a:endParaRPr>
          </a:p>
        </p:txBody>
      </p:sp>
      <p:sp>
        <p:nvSpPr>
          <p:cNvPr id="1743" name="Google Shape;1743;p249"/>
          <p:cNvSpPr txBox="1"/>
          <p:nvPr/>
        </p:nvSpPr>
        <p:spPr>
          <a:xfrm rot="5400000">
            <a:off x="7916257" y="2523793"/>
            <a:ext cx="688500" cy="2814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900" i="0" u="none" strike="noStrike" cap="none">
                <a:solidFill>
                  <a:srgbClr val="FFFFFF"/>
                </a:solidFill>
                <a:latin typeface="Proxima Nova"/>
                <a:ea typeface="Proxima Nova"/>
                <a:cs typeface="Proxima Nova"/>
                <a:sym typeface="Proxima Nova"/>
              </a:rPr>
              <a:t>VALUES</a:t>
            </a:r>
            <a:endParaRPr sz="900" i="0" u="none" strike="noStrike" cap="none">
              <a:solidFill>
                <a:srgbClr val="FFFFFF"/>
              </a:solidFill>
              <a:latin typeface="Proxima Nova"/>
              <a:ea typeface="Proxima Nova"/>
              <a:cs typeface="Proxima Nova"/>
              <a:sym typeface="Proxima Nova"/>
            </a:endParaRPr>
          </a:p>
        </p:txBody>
      </p:sp>
      <p:sp>
        <p:nvSpPr>
          <p:cNvPr id="1744" name="Google Shape;1744;p249"/>
          <p:cNvSpPr txBox="1"/>
          <p:nvPr/>
        </p:nvSpPr>
        <p:spPr>
          <a:xfrm rot="-1629293">
            <a:off x="6722479" y="4109552"/>
            <a:ext cx="1055659" cy="281757"/>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n" sz="900" i="0" u="none" strike="noStrike" cap="none">
                <a:solidFill>
                  <a:srgbClr val="FFFFFF"/>
                </a:solidFill>
                <a:latin typeface="Proxima Nova"/>
                <a:ea typeface="Proxima Nova"/>
                <a:cs typeface="Proxima Nova"/>
                <a:sym typeface="Proxima Nova"/>
              </a:rPr>
              <a:t>ENABLEMENT</a:t>
            </a:r>
            <a:endParaRPr sz="900" i="0" u="none" strike="noStrike" cap="none">
              <a:solidFill>
                <a:srgbClr val="FFFFFF"/>
              </a:solidFill>
              <a:latin typeface="Proxima Nova"/>
              <a:ea typeface="Proxima Nova"/>
              <a:cs typeface="Proxima Nova"/>
              <a:sym typeface="Proxima Nova"/>
            </a:endParaRPr>
          </a:p>
        </p:txBody>
      </p:sp>
      <p:sp>
        <p:nvSpPr>
          <p:cNvPr id="1745" name="Google Shape;1745;p249"/>
          <p:cNvSpPr txBox="1"/>
          <p:nvPr/>
        </p:nvSpPr>
        <p:spPr>
          <a:xfrm rot="2530763">
            <a:off x="4764032" y="3983772"/>
            <a:ext cx="944071" cy="281191"/>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n" sz="900" i="0" u="none" strike="noStrike" cap="none">
                <a:solidFill>
                  <a:srgbClr val="FFFFFF"/>
                </a:solidFill>
                <a:latin typeface="Proxima Nova"/>
                <a:ea typeface="Proxima Nova"/>
                <a:cs typeface="Proxima Nova"/>
                <a:sym typeface="Proxima Nova"/>
              </a:rPr>
              <a:t>REWARDS</a:t>
            </a:r>
            <a:endParaRPr sz="900" i="0" u="none" strike="noStrike" cap="none">
              <a:solidFill>
                <a:srgbClr val="FFFFFF"/>
              </a:solidFill>
              <a:latin typeface="Proxima Nova"/>
              <a:ea typeface="Proxima Nova"/>
              <a:cs typeface="Proxima Nova"/>
              <a:sym typeface="Proxima Nova"/>
            </a:endParaRPr>
          </a:p>
          <a:p>
            <a:pPr marL="0" marR="0" lvl="0" indent="0" algn="ctr" rtl="0">
              <a:lnSpc>
                <a:spcPct val="100000"/>
              </a:lnSpc>
              <a:spcBef>
                <a:spcPts val="0"/>
              </a:spcBef>
              <a:spcAft>
                <a:spcPts val="0"/>
              </a:spcAft>
              <a:buClr>
                <a:srgbClr val="000000"/>
              </a:buClr>
              <a:buSzPts val="1100"/>
              <a:buFont typeface="Arial"/>
              <a:buNone/>
            </a:pPr>
            <a:endParaRPr sz="900" i="0" u="none" strike="noStrike" cap="none">
              <a:solidFill>
                <a:srgbClr val="FFFFFF"/>
              </a:solidFill>
              <a:latin typeface="Proxima Nova"/>
              <a:ea typeface="Proxima Nova"/>
              <a:cs typeface="Proxima Nova"/>
              <a:sym typeface="Proxima Nova"/>
            </a:endParaRPr>
          </a:p>
        </p:txBody>
      </p:sp>
      <p:grpSp>
        <p:nvGrpSpPr>
          <p:cNvPr id="1746" name="Google Shape;1746;p249"/>
          <p:cNvGrpSpPr/>
          <p:nvPr/>
        </p:nvGrpSpPr>
        <p:grpSpPr>
          <a:xfrm>
            <a:off x="5560693" y="4264515"/>
            <a:ext cx="193448" cy="213067"/>
            <a:chOff x="6386989" y="5802088"/>
            <a:chExt cx="373164" cy="411088"/>
          </a:xfrm>
        </p:grpSpPr>
        <p:sp>
          <p:nvSpPr>
            <p:cNvPr id="1747" name="Google Shape;1747;p249"/>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48" name="Google Shape;1748;p249"/>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49" name="Google Shape;1749;p249"/>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0" name="Google Shape;1750;p249"/>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1" name="Google Shape;1751;p249"/>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2" name="Google Shape;1752;p249"/>
          <p:cNvGrpSpPr/>
          <p:nvPr/>
        </p:nvGrpSpPr>
        <p:grpSpPr>
          <a:xfrm>
            <a:off x="7668275" y="3804494"/>
            <a:ext cx="193434" cy="187424"/>
            <a:chOff x="7198569" y="5857936"/>
            <a:chExt cx="309000" cy="299400"/>
          </a:xfrm>
        </p:grpSpPr>
        <p:sp>
          <p:nvSpPr>
            <p:cNvPr id="1753" name="Google Shape;1753;p249"/>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4" name="Google Shape;1754;p249"/>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5" name="Google Shape;1755;p249"/>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6" name="Google Shape;1756;p249"/>
          <p:cNvGrpSpPr/>
          <p:nvPr/>
        </p:nvGrpSpPr>
        <p:grpSpPr>
          <a:xfrm>
            <a:off x="4441373" y="2906285"/>
            <a:ext cx="193421" cy="194109"/>
            <a:chOff x="6404813" y="5047544"/>
            <a:chExt cx="337500" cy="338700"/>
          </a:xfrm>
        </p:grpSpPr>
        <p:sp>
          <p:nvSpPr>
            <p:cNvPr id="1757" name="Google Shape;1757;p249"/>
            <p:cNvSpPr/>
            <p:nvPr/>
          </p:nvSpPr>
          <p:spPr>
            <a:xfrm>
              <a:off x="6507003" y="5149734"/>
              <a:ext cx="133200" cy="1344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8" name="Google Shape;1758;p249"/>
            <p:cNvSpPr/>
            <p:nvPr/>
          </p:nvSpPr>
          <p:spPr>
            <a:xfrm>
              <a:off x="6404813" y="5047544"/>
              <a:ext cx="337500" cy="3387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9" name="Google Shape;1759;p249"/>
          <p:cNvGrpSpPr/>
          <p:nvPr/>
        </p:nvGrpSpPr>
        <p:grpSpPr>
          <a:xfrm>
            <a:off x="4900402" y="1127718"/>
            <a:ext cx="245695" cy="178551"/>
            <a:chOff x="6095526" y="5530926"/>
            <a:chExt cx="305895" cy="222300"/>
          </a:xfrm>
        </p:grpSpPr>
        <p:sp>
          <p:nvSpPr>
            <p:cNvPr id="1760" name="Google Shape;1760;p249"/>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1" name="Google Shape;1761;p249"/>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nvGrpSpPr>
          <p:cNvPr id="1762" name="Google Shape;1762;p249"/>
          <p:cNvGrpSpPr/>
          <p:nvPr/>
        </p:nvGrpSpPr>
        <p:grpSpPr>
          <a:xfrm>
            <a:off x="6781571" y="692550"/>
            <a:ext cx="289687" cy="249542"/>
            <a:chOff x="4406740" y="6608406"/>
            <a:chExt cx="336650" cy="306262"/>
          </a:xfrm>
        </p:grpSpPr>
        <p:sp>
          <p:nvSpPr>
            <p:cNvPr id="1763" name="Google Shape;1763;p249"/>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4" name="Google Shape;1764;p249"/>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5" name="Google Shape;1765;p249"/>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6" name="Google Shape;1766;p249"/>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7" name="Google Shape;1767;p249"/>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8" name="Google Shape;1768;p249"/>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nvGrpSpPr>
          <p:cNvPr id="1769" name="Google Shape;1769;p249"/>
          <p:cNvGrpSpPr/>
          <p:nvPr/>
        </p:nvGrpSpPr>
        <p:grpSpPr>
          <a:xfrm>
            <a:off x="8112092" y="2125771"/>
            <a:ext cx="242601" cy="188410"/>
            <a:chOff x="5701967" y="2404675"/>
            <a:chExt cx="504158" cy="391541"/>
          </a:xfrm>
        </p:grpSpPr>
        <p:sp>
          <p:nvSpPr>
            <p:cNvPr id="1770" name="Google Shape;1770;p249"/>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1" name="Google Shape;1771;p249"/>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2" name="Google Shape;1772;p249"/>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3" name="Google Shape;1773;p249"/>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4" name="Google Shape;1774;p249"/>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5" name="Google Shape;1775;p249"/>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76" name="Google Shape;1776;p249"/>
          <p:cNvSpPr txBox="1"/>
          <p:nvPr/>
        </p:nvSpPr>
        <p:spPr>
          <a:xfrm>
            <a:off x="5235201" y="1107578"/>
            <a:ext cx="1170900" cy="66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FFFFFF"/>
                </a:solidFill>
                <a:latin typeface="Proxima Nova"/>
                <a:ea typeface="Proxima Nova"/>
                <a:cs typeface="Proxima Nova"/>
                <a:sym typeface="Proxima Nova"/>
              </a:rPr>
              <a:t>Formal leaders and informal opinion leader actions and modeling</a:t>
            </a:r>
            <a:br>
              <a:rPr lang="en" sz="900">
                <a:solidFill>
                  <a:srgbClr val="FFFFFF"/>
                </a:solidFill>
                <a:latin typeface="Proxima Nova"/>
                <a:ea typeface="Proxima Nova"/>
                <a:cs typeface="Proxima Nova"/>
                <a:sym typeface="Proxima Nova"/>
              </a:rPr>
            </a:br>
            <a:endParaRPr sz="900">
              <a:solidFill>
                <a:srgbClr val="FFFFFF"/>
              </a:solidFill>
              <a:latin typeface="Proxima Nova"/>
              <a:ea typeface="Proxima Nova"/>
              <a:cs typeface="Proxima Nova"/>
              <a:sym typeface="Proxima Nova"/>
            </a:endParaRPr>
          </a:p>
          <a:p>
            <a:pPr marL="0" lvl="0" indent="0" algn="l" rtl="0">
              <a:spcBef>
                <a:spcPts val="1000"/>
              </a:spcBef>
              <a:spcAft>
                <a:spcPts val="0"/>
              </a:spcAft>
              <a:buNone/>
            </a:pPr>
            <a:endParaRPr sz="900">
              <a:solidFill>
                <a:srgbClr val="FFFFFF"/>
              </a:solidFill>
              <a:latin typeface="Proxima Nova"/>
              <a:ea typeface="Proxima Nova"/>
              <a:cs typeface="Proxima Nova"/>
              <a:sym typeface="Proxima Nova"/>
            </a:endParaRPr>
          </a:p>
        </p:txBody>
      </p:sp>
      <p:sp>
        <p:nvSpPr>
          <p:cNvPr id="1777" name="Google Shape;1777;p249"/>
          <p:cNvSpPr txBox="1"/>
          <p:nvPr/>
        </p:nvSpPr>
        <p:spPr>
          <a:xfrm>
            <a:off x="6462530" y="1108966"/>
            <a:ext cx="1242000"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 sz="900">
                <a:solidFill>
                  <a:srgbClr val="FFFFFF"/>
                </a:solidFill>
                <a:latin typeface="Proxima Nova"/>
                <a:ea typeface="Proxima Nova"/>
                <a:cs typeface="Proxima Nova"/>
                <a:sym typeface="Proxima Nova"/>
              </a:rPr>
              <a:t>Stakeholder, employee, partner, and community relationships.</a:t>
            </a:r>
            <a:endParaRPr sz="900">
              <a:solidFill>
                <a:srgbClr val="FFFFFF"/>
              </a:solidFill>
              <a:latin typeface="Proxima Nova"/>
              <a:ea typeface="Proxima Nova"/>
              <a:cs typeface="Proxima Nova"/>
              <a:sym typeface="Proxima Nova"/>
            </a:endParaRPr>
          </a:p>
        </p:txBody>
      </p:sp>
      <p:sp>
        <p:nvSpPr>
          <p:cNvPr id="1778" name="Google Shape;1778;p249"/>
          <p:cNvSpPr txBox="1"/>
          <p:nvPr/>
        </p:nvSpPr>
        <p:spPr>
          <a:xfrm>
            <a:off x="7275872" y="2225691"/>
            <a:ext cx="888600"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 sz="900">
                <a:solidFill>
                  <a:srgbClr val="FFFFFF"/>
                </a:solidFill>
                <a:latin typeface="Proxima Nova"/>
                <a:ea typeface="Proxima Nova"/>
                <a:cs typeface="Proxima Nova"/>
                <a:sym typeface="Proxima Nova"/>
              </a:rPr>
              <a:t>Connection to ideals that intrinsically motivate</a:t>
            </a:r>
            <a:endParaRPr sz="900">
              <a:solidFill>
                <a:srgbClr val="FFFFFF"/>
              </a:solidFill>
              <a:latin typeface="Proxima Nova"/>
              <a:ea typeface="Proxima Nova"/>
              <a:cs typeface="Proxima Nova"/>
              <a:sym typeface="Proxima Nova"/>
            </a:endParaRPr>
          </a:p>
        </p:txBody>
      </p:sp>
      <p:sp>
        <p:nvSpPr>
          <p:cNvPr id="1779" name="Google Shape;1779;p249"/>
          <p:cNvSpPr txBox="1"/>
          <p:nvPr/>
        </p:nvSpPr>
        <p:spPr>
          <a:xfrm>
            <a:off x="6474223" y="3378153"/>
            <a:ext cx="1014000"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 sz="900">
                <a:solidFill>
                  <a:srgbClr val="FFFFFF"/>
                </a:solidFill>
                <a:latin typeface="Proxima Nova"/>
                <a:ea typeface="Proxima Nova"/>
                <a:cs typeface="Proxima Nova"/>
                <a:sym typeface="Proxima Nova"/>
              </a:rPr>
              <a:t>Knowledge, skills, data, information, and tools</a:t>
            </a:r>
            <a:endParaRPr sz="900">
              <a:solidFill>
                <a:srgbClr val="FFFFFF"/>
              </a:solidFill>
              <a:latin typeface="Proxima Nova"/>
              <a:ea typeface="Proxima Nova"/>
              <a:cs typeface="Proxima Nova"/>
              <a:sym typeface="Proxima Nova"/>
            </a:endParaRPr>
          </a:p>
        </p:txBody>
      </p:sp>
      <p:sp>
        <p:nvSpPr>
          <p:cNvPr id="1780" name="Google Shape;1780;p249"/>
          <p:cNvSpPr txBox="1"/>
          <p:nvPr/>
        </p:nvSpPr>
        <p:spPr>
          <a:xfrm>
            <a:off x="4655489" y="2187865"/>
            <a:ext cx="1170900" cy="66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FFFFFF"/>
                </a:solidFill>
                <a:latin typeface="Proxima Nova"/>
                <a:ea typeface="Proxima Nova"/>
                <a:cs typeface="Proxima Nova"/>
                <a:sym typeface="Proxima Nova"/>
              </a:rPr>
              <a:t>Technologies, policies, procedures, architectures</a:t>
            </a:r>
            <a:br>
              <a:rPr lang="en" sz="900">
                <a:solidFill>
                  <a:srgbClr val="FFFFFF"/>
                </a:solidFill>
                <a:latin typeface="Proxima Nova"/>
                <a:ea typeface="Proxima Nova"/>
                <a:cs typeface="Proxima Nova"/>
                <a:sym typeface="Proxima Nova"/>
              </a:rPr>
            </a:br>
            <a:br>
              <a:rPr lang="en" sz="900">
                <a:solidFill>
                  <a:srgbClr val="FFFFFF"/>
                </a:solidFill>
                <a:latin typeface="Proxima Nova"/>
                <a:ea typeface="Proxima Nova"/>
                <a:cs typeface="Proxima Nova"/>
                <a:sym typeface="Proxima Nova"/>
              </a:rPr>
            </a:br>
            <a:endParaRPr sz="900">
              <a:solidFill>
                <a:srgbClr val="FFFFFF"/>
              </a:solidFill>
              <a:latin typeface="Proxima Nova"/>
              <a:ea typeface="Proxima Nova"/>
              <a:cs typeface="Proxima Nova"/>
              <a:sym typeface="Proxima Nova"/>
            </a:endParaRPr>
          </a:p>
          <a:p>
            <a:pPr marL="0" lvl="0" indent="0" algn="l" rtl="0">
              <a:spcBef>
                <a:spcPts val="1000"/>
              </a:spcBef>
              <a:spcAft>
                <a:spcPts val="0"/>
              </a:spcAft>
              <a:buNone/>
            </a:pPr>
            <a:endParaRPr sz="900">
              <a:solidFill>
                <a:srgbClr val="FFFFFF"/>
              </a:solidFill>
              <a:latin typeface="Proxima Nova"/>
              <a:ea typeface="Proxima Nova"/>
              <a:cs typeface="Proxima Nova"/>
              <a:sym typeface="Proxima Nova"/>
            </a:endParaRPr>
          </a:p>
        </p:txBody>
      </p:sp>
      <p:sp>
        <p:nvSpPr>
          <p:cNvPr id="1781" name="Google Shape;1781;p249"/>
          <p:cNvSpPr txBox="1"/>
          <p:nvPr/>
        </p:nvSpPr>
        <p:spPr>
          <a:xfrm>
            <a:off x="5354150" y="3364044"/>
            <a:ext cx="1242000"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en" sz="900">
                <a:solidFill>
                  <a:srgbClr val="FFFFFF"/>
                </a:solidFill>
                <a:latin typeface="Proxima Nova"/>
                <a:ea typeface="Proxima Nova"/>
                <a:cs typeface="Proxima Nova"/>
                <a:sym typeface="Proxima Nova"/>
              </a:rPr>
              <a:t>Incentives, recognition, performance management</a:t>
            </a:r>
            <a:endParaRPr sz="900">
              <a:solidFill>
                <a:srgbClr val="FFFFFF"/>
              </a:solidFill>
              <a:latin typeface="Proxima Nova"/>
              <a:ea typeface="Proxima Nova"/>
              <a:cs typeface="Proxima Nova"/>
              <a:sym typeface="Proxima Nova"/>
            </a:endParaRPr>
          </a:p>
        </p:txBody>
      </p:sp>
      <p:grpSp>
        <p:nvGrpSpPr>
          <p:cNvPr id="1782" name="Google Shape;1782;p249"/>
          <p:cNvGrpSpPr/>
          <p:nvPr/>
        </p:nvGrpSpPr>
        <p:grpSpPr>
          <a:xfrm>
            <a:off x="5684319" y="1925654"/>
            <a:ext cx="1387066" cy="1386933"/>
            <a:chOff x="5513985" y="1983272"/>
            <a:chExt cx="1324800" cy="1324800"/>
          </a:xfrm>
        </p:grpSpPr>
        <p:sp>
          <p:nvSpPr>
            <p:cNvPr id="1783" name="Google Shape;1783;p249"/>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84" name="Google Shape;1784;p249"/>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785" name="Google Shape;1785;p249"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786" name="Google Shape;1786;p249"/>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787" name="Google Shape;1787;p249"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788" name="Google Shape;1788;p249"/>
          <p:cNvGrpSpPr/>
          <p:nvPr/>
        </p:nvGrpSpPr>
        <p:grpSpPr>
          <a:xfrm>
            <a:off x="5688778" y="1954330"/>
            <a:ext cx="1387066" cy="1386933"/>
            <a:chOff x="5491665" y="1984122"/>
            <a:chExt cx="1324800" cy="1324800"/>
          </a:xfrm>
        </p:grpSpPr>
        <p:sp>
          <p:nvSpPr>
            <p:cNvPr id="1789" name="Google Shape;1789;p249"/>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249"/>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800" i="1">
                  <a:solidFill>
                    <a:srgbClr val="CCCCCC"/>
                  </a:solidFill>
                  <a:latin typeface="Proxima Nova"/>
                  <a:ea typeface="Proxima Nova"/>
                  <a:cs typeface="Proxima Nova"/>
                  <a:sym typeface="Proxima Nova"/>
                </a:rPr>
                <a:t>DESIRED</a:t>
              </a:r>
              <a:br>
                <a:rPr lang="en" sz="800" i="1">
                  <a:solidFill>
                    <a:srgbClr val="CCCCCC"/>
                  </a:solidFill>
                  <a:latin typeface="Proxima Nova"/>
                  <a:ea typeface="Proxima Nova"/>
                  <a:cs typeface="Proxima Nova"/>
                  <a:sym typeface="Proxima Nova"/>
                </a:rPr>
              </a:br>
              <a:r>
                <a:rPr lang="en" sz="800" i="1">
                  <a:solidFill>
                    <a:srgbClr val="CCCCCC"/>
                  </a:solidFill>
                  <a:latin typeface="Proxima Nova"/>
                  <a:ea typeface="Proxima Nova"/>
                  <a:cs typeface="Proxima Nova"/>
                  <a:sym typeface="Proxima Nova"/>
                </a:rPr>
                <a:t>FUTURE STATE</a:t>
              </a:r>
              <a:endParaRPr sz="800" i="1">
                <a:solidFill>
                  <a:srgbClr val="CCCCCC"/>
                </a:solidFill>
                <a:latin typeface="Proxima Nova"/>
                <a:ea typeface="Proxima Nova"/>
                <a:cs typeface="Proxima Nova"/>
                <a:sym typeface="Proxima Nova"/>
              </a:endParaRPr>
            </a:p>
          </p:txBody>
        </p:sp>
      </p:grpSp>
      <p:grpSp>
        <p:nvGrpSpPr>
          <p:cNvPr id="1791" name="Google Shape;1791;p249"/>
          <p:cNvGrpSpPr/>
          <p:nvPr/>
        </p:nvGrpSpPr>
        <p:grpSpPr>
          <a:xfrm>
            <a:off x="6173443" y="2713629"/>
            <a:ext cx="414288" cy="306731"/>
            <a:chOff x="7141533" y="1082325"/>
            <a:chExt cx="480000" cy="355383"/>
          </a:xfrm>
        </p:grpSpPr>
        <p:sp>
          <p:nvSpPr>
            <p:cNvPr id="1792" name="Google Shape;1792;p249"/>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3" name="Google Shape;1793;p249"/>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4" name="Google Shape;1794;p249"/>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5" name="Google Shape;1795;p249"/>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6" name="Google Shape;1796;p249"/>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7" name="Google Shape;1797;p249"/>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8" name="Google Shape;1798;p249"/>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99" name="Google Shape;1799;p249"/>
          <p:cNvSpPr txBox="1"/>
          <p:nvPr/>
        </p:nvSpPr>
        <p:spPr>
          <a:xfrm>
            <a:off x="406150" y="1104600"/>
            <a:ext cx="3503100" cy="16140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000000"/>
              </a:buClr>
              <a:buSzPts val="1800"/>
              <a:buFont typeface="Proxima Nova"/>
              <a:buChar char="●"/>
            </a:pPr>
            <a:r>
              <a:rPr lang="en" sz="1800" b="1">
                <a:latin typeface="Roboto Condensed"/>
                <a:ea typeface="Roboto Condensed"/>
                <a:cs typeface="Roboto Condensed"/>
                <a:sym typeface="Roboto Condensed"/>
              </a:rPr>
              <a:t>L</a:t>
            </a:r>
            <a:r>
              <a:rPr lang="en" sz="1800">
                <a:latin typeface="Roboto Condensed"/>
                <a:ea typeface="Roboto Condensed"/>
                <a:cs typeface="Roboto Condensed"/>
                <a:sym typeface="Roboto Condensed"/>
              </a:rPr>
              <a:t>eadership</a:t>
            </a:r>
            <a:endParaRPr sz="1800">
              <a:latin typeface="Roboto Condensed"/>
              <a:ea typeface="Roboto Condensed"/>
              <a:cs typeface="Roboto Condensed"/>
              <a:sym typeface="Roboto Condensed"/>
            </a:endParaRPr>
          </a:p>
          <a:p>
            <a:pPr marL="457200" lvl="0" indent="-342900" algn="l" rtl="0">
              <a:lnSpc>
                <a:spcPct val="115000"/>
              </a:lnSpc>
              <a:spcBef>
                <a:spcPts val="0"/>
              </a:spcBef>
              <a:spcAft>
                <a:spcPts val="0"/>
              </a:spcAft>
              <a:buClr>
                <a:srgbClr val="000000"/>
              </a:buClr>
              <a:buSzPts val="1800"/>
              <a:buFont typeface="Proxima Nova"/>
              <a:buChar char="●"/>
            </a:pPr>
            <a:r>
              <a:rPr lang="en" sz="1800" b="1">
                <a:latin typeface="Roboto Condensed"/>
                <a:ea typeface="Roboto Condensed"/>
                <a:cs typeface="Roboto Condensed"/>
                <a:sym typeface="Roboto Condensed"/>
              </a:rPr>
              <a:t>E</a:t>
            </a:r>
            <a:r>
              <a:rPr lang="en" sz="1800">
                <a:latin typeface="Roboto Condensed"/>
                <a:ea typeface="Roboto Condensed"/>
                <a:cs typeface="Roboto Condensed"/>
                <a:sym typeface="Roboto Condensed"/>
              </a:rPr>
              <a:t>cosystem</a:t>
            </a:r>
            <a:endParaRPr sz="1800">
              <a:latin typeface="Roboto Condensed"/>
              <a:ea typeface="Roboto Condensed"/>
              <a:cs typeface="Roboto Condensed"/>
              <a:sym typeface="Roboto Condensed"/>
            </a:endParaRPr>
          </a:p>
          <a:p>
            <a:pPr marL="457200" lvl="0" indent="-342900" algn="l" rtl="0">
              <a:lnSpc>
                <a:spcPct val="115000"/>
              </a:lnSpc>
              <a:spcBef>
                <a:spcPts val="0"/>
              </a:spcBef>
              <a:spcAft>
                <a:spcPts val="0"/>
              </a:spcAft>
              <a:buClr>
                <a:srgbClr val="000000"/>
              </a:buClr>
              <a:buSzPts val="1800"/>
              <a:buFont typeface="Proxima Nova"/>
              <a:buChar char="●"/>
            </a:pPr>
            <a:r>
              <a:rPr lang="en" sz="1800" b="1">
                <a:latin typeface="Roboto Condensed"/>
                <a:ea typeface="Roboto Condensed"/>
                <a:cs typeface="Roboto Condensed"/>
                <a:sym typeface="Roboto Condensed"/>
              </a:rPr>
              <a:t>V</a:t>
            </a:r>
            <a:r>
              <a:rPr lang="en" sz="1800">
                <a:latin typeface="Roboto Condensed"/>
                <a:ea typeface="Roboto Condensed"/>
                <a:cs typeface="Roboto Condensed"/>
                <a:sym typeface="Roboto Condensed"/>
              </a:rPr>
              <a:t>alues</a:t>
            </a:r>
            <a:endParaRPr sz="1800">
              <a:latin typeface="Roboto Condensed"/>
              <a:ea typeface="Roboto Condensed"/>
              <a:cs typeface="Roboto Condensed"/>
              <a:sym typeface="Roboto Condensed"/>
            </a:endParaRPr>
          </a:p>
          <a:p>
            <a:pPr marL="457200" lvl="0" indent="-342900" algn="l" rtl="0">
              <a:lnSpc>
                <a:spcPct val="115000"/>
              </a:lnSpc>
              <a:spcBef>
                <a:spcPts val="0"/>
              </a:spcBef>
              <a:spcAft>
                <a:spcPts val="0"/>
              </a:spcAft>
              <a:buClr>
                <a:srgbClr val="000000"/>
              </a:buClr>
              <a:buSzPts val="1800"/>
              <a:buFont typeface="Proxima Nova"/>
              <a:buChar char="●"/>
            </a:pPr>
            <a:r>
              <a:rPr lang="en" sz="1800" b="1">
                <a:latin typeface="Roboto Condensed"/>
                <a:ea typeface="Roboto Condensed"/>
                <a:cs typeface="Roboto Condensed"/>
                <a:sym typeface="Roboto Condensed"/>
              </a:rPr>
              <a:t>E</a:t>
            </a:r>
            <a:r>
              <a:rPr lang="en" sz="1800">
                <a:latin typeface="Roboto Condensed"/>
                <a:ea typeface="Roboto Condensed"/>
                <a:cs typeface="Roboto Condensed"/>
                <a:sym typeface="Roboto Condensed"/>
              </a:rPr>
              <a:t>nablement</a:t>
            </a:r>
            <a:endParaRPr sz="1800">
              <a:latin typeface="Roboto Condensed"/>
              <a:ea typeface="Roboto Condensed"/>
              <a:cs typeface="Roboto Condensed"/>
              <a:sym typeface="Roboto Condensed"/>
            </a:endParaRPr>
          </a:p>
          <a:p>
            <a:pPr marL="457200" lvl="0" indent="-342900" algn="l" rtl="0">
              <a:lnSpc>
                <a:spcPct val="115000"/>
              </a:lnSpc>
              <a:spcBef>
                <a:spcPts val="0"/>
              </a:spcBef>
              <a:spcAft>
                <a:spcPts val="0"/>
              </a:spcAft>
              <a:buClr>
                <a:srgbClr val="000000"/>
              </a:buClr>
              <a:buSzPts val="1800"/>
              <a:buFont typeface="Proxima Nova"/>
              <a:buChar char="●"/>
            </a:pPr>
            <a:r>
              <a:rPr lang="en" sz="1800" b="1">
                <a:latin typeface="Roboto Condensed"/>
                <a:ea typeface="Roboto Condensed"/>
                <a:cs typeface="Roboto Condensed"/>
                <a:sym typeface="Roboto Condensed"/>
              </a:rPr>
              <a:t>R</a:t>
            </a:r>
            <a:r>
              <a:rPr lang="en" sz="1800">
                <a:latin typeface="Roboto Condensed"/>
                <a:ea typeface="Roboto Condensed"/>
                <a:cs typeface="Roboto Condensed"/>
                <a:sym typeface="Roboto Condensed"/>
              </a:rPr>
              <a:t>ewards</a:t>
            </a:r>
            <a:endParaRPr sz="1800">
              <a:latin typeface="Roboto Condensed"/>
              <a:ea typeface="Roboto Condensed"/>
              <a:cs typeface="Roboto Condensed"/>
              <a:sym typeface="Roboto Condensed"/>
            </a:endParaRPr>
          </a:p>
          <a:p>
            <a:pPr marL="457200" lvl="0" indent="-317500" algn="l" rtl="0">
              <a:lnSpc>
                <a:spcPct val="115000"/>
              </a:lnSpc>
              <a:spcBef>
                <a:spcPts val="0"/>
              </a:spcBef>
              <a:spcAft>
                <a:spcPts val="0"/>
              </a:spcAft>
              <a:buClr>
                <a:srgbClr val="032E61"/>
              </a:buClr>
              <a:buSzPts val="1400"/>
              <a:buFont typeface="Proxima Nova"/>
              <a:buChar char="●"/>
            </a:pPr>
            <a:r>
              <a:rPr lang="en" sz="1800" b="1">
                <a:latin typeface="Roboto Condensed"/>
                <a:ea typeface="Roboto Condensed"/>
                <a:cs typeface="Roboto Condensed"/>
                <a:sym typeface="Roboto Condensed"/>
              </a:rPr>
              <a:t>S</a:t>
            </a:r>
            <a:r>
              <a:rPr lang="en" sz="1800">
                <a:latin typeface="Roboto Condensed"/>
                <a:ea typeface="Roboto Condensed"/>
                <a:cs typeface="Roboto Condensed"/>
                <a:sym typeface="Roboto Condensed"/>
              </a:rPr>
              <a:t>tructure</a:t>
            </a:r>
            <a:br>
              <a:rPr lang="en" sz="2400">
                <a:solidFill>
                  <a:srgbClr val="032E61"/>
                </a:solidFill>
                <a:latin typeface="Roboto Condensed"/>
                <a:ea typeface="Roboto Condensed"/>
                <a:cs typeface="Roboto Condensed"/>
                <a:sym typeface="Roboto Condensed"/>
              </a:rPr>
            </a:br>
            <a:endParaRPr sz="1400"/>
          </a:p>
        </p:txBody>
      </p:sp>
      <p:sp>
        <p:nvSpPr>
          <p:cNvPr id="1800" name="Google Shape;1800;p249"/>
          <p:cNvSpPr txBox="1"/>
          <p:nvPr/>
        </p:nvSpPr>
        <p:spPr>
          <a:xfrm>
            <a:off x="406043" y="3235568"/>
            <a:ext cx="3424500" cy="113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a:latin typeface="Roboto Condensed"/>
                <a:ea typeface="Roboto Condensed"/>
                <a:cs typeface="Roboto Condensed"/>
                <a:sym typeface="Roboto Condensed"/>
              </a:rPr>
              <a:t>Successful change is 10x more likely </a:t>
            </a:r>
            <a:r>
              <a:rPr lang="en" sz="2100">
                <a:latin typeface="Roboto Condensed"/>
                <a:ea typeface="Roboto Condensed"/>
                <a:cs typeface="Roboto Condensed"/>
                <a:sym typeface="Roboto Condensed"/>
              </a:rPr>
              <a:t>when 4 or more of all 6 LEVERS are engaged.</a:t>
            </a:r>
            <a:endParaRPr sz="2100" b="1">
              <a:latin typeface="Roboto Condensed"/>
              <a:ea typeface="Roboto Condensed"/>
              <a:cs typeface="Roboto Condensed"/>
              <a:sym typeface="Roboto Condensed"/>
            </a:endParaRPr>
          </a:p>
          <a:p>
            <a:pPr marL="0" lvl="0" indent="0" algn="l" rtl="0">
              <a:spcBef>
                <a:spcPts val="0"/>
              </a:spcBef>
              <a:spcAft>
                <a:spcPts val="0"/>
              </a:spcAft>
              <a:buNone/>
            </a:pPr>
            <a:br>
              <a:rPr lang="en" sz="2400">
                <a:latin typeface="Roboto Condensed"/>
                <a:ea typeface="Roboto Condensed"/>
                <a:cs typeface="Roboto Condensed"/>
                <a:sym typeface="Roboto Condensed"/>
              </a:rPr>
            </a:br>
            <a:endParaRPr sz="2400">
              <a:latin typeface="Roboto Condensed"/>
              <a:ea typeface="Roboto Condensed"/>
              <a:cs typeface="Roboto Condensed"/>
              <a:sym typeface="Roboto Condensed"/>
            </a:endParaRPr>
          </a:p>
        </p:txBody>
      </p:sp>
      <p:grpSp>
        <p:nvGrpSpPr>
          <p:cNvPr id="1801" name="Google Shape;1801;p249"/>
          <p:cNvGrpSpPr/>
          <p:nvPr/>
        </p:nvGrpSpPr>
        <p:grpSpPr>
          <a:xfrm>
            <a:off x="565831" y="1246438"/>
            <a:ext cx="214760" cy="201946"/>
            <a:chOff x="-1777208" y="2717886"/>
            <a:chExt cx="214760" cy="201946"/>
          </a:xfrm>
        </p:grpSpPr>
        <p:sp>
          <p:nvSpPr>
            <p:cNvPr id="1802" name="Google Shape;1802;p249"/>
            <p:cNvSpPr/>
            <p:nvPr/>
          </p:nvSpPr>
          <p:spPr>
            <a:xfrm>
              <a:off x="-1758647"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3" name="Google Shape;1803;p249"/>
            <p:cNvSpPr txBox="1"/>
            <p:nvPr/>
          </p:nvSpPr>
          <p:spPr>
            <a:xfrm>
              <a:off x="-1777208"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en" sz="900">
                  <a:solidFill>
                    <a:srgbClr val="FFFFFF"/>
                  </a:solidFill>
                  <a:latin typeface="Proxima Nova"/>
                  <a:ea typeface="Proxima Nova"/>
                  <a:cs typeface="Proxima Nova"/>
                  <a:sym typeface="Proxima Nova"/>
                </a:rPr>
                <a:t>L</a:t>
              </a:r>
              <a:endParaRPr sz="1400">
                <a:solidFill>
                  <a:srgbClr val="FFFFFF"/>
                </a:solidFill>
              </a:endParaRPr>
            </a:p>
          </p:txBody>
        </p:sp>
      </p:grpSp>
      <p:grpSp>
        <p:nvGrpSpPr>
          <p:cNvPr id="1804" name="Google Shape;1804;p249"/>
          <p:cNvGrpSpPr/>
          <p:nvPr/>
        </p:nvGrpSpPr>
        <p:grpSpPr>
          <a:xfrm>
            <a:off x="560695" y="1560111"/>
            <a:ext cx="225029" cy="201946"/>
            <a:chOff x="-1500730" y="2717886"/>
            <a:chExt cx="225029" cy="201946"/>
          </a:xfrm>
        </p:grpSpPr>
        <p:sp>
          <p:nvSpPr>
            <p:cNvPr id="1805" name="Google Shape;1805;p249"/>
            <p:cNvSpPr/>
            <p:nvPr/>
          </p:nvSpPr>
          <p:spPr>
            <a:xfrm>
              <a:off x="-1471901"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6" name="Google Shape;1806;p249"/>
            <p:cNvSpPr txBox="1"/>
            <p:nvPr/>
          </p:nvSpPr>
          <p:spPr>
            <a:xfrm>
              <a:off x="-15007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en" sz="900">
                  <a:solidFill>
                    <a:srgbClr val="FFFFFF"/>
                  </a:solidFill>
                  <a:latin typeface="Proxima Nova"/>
                  <a:ea typeface="Proxima Nova"/>
                  <a:cs typeface="Proxima Nova"/>
                  <a:sym typeface="Proxima Nova"/>
                </a:rPr>
                <a:t>E</a:t>
              </a:r>
              <a:endParaRPr sz="1400">
                <a:solidFill>
                  <a:srgbClr val="FFFFFF"/>
                </a:solidFill>
              </a:endParaRPr>
            </a:p>
          </p:txBody>
        </p:sp>
      </p:grpSp>
      <p:grpSp>
        <p:nvGrpSpPr>
          <p:cNvPr id="1807" name="Google Shape;1807;p249"/>
          <p:cNvGrpSpPr/>
          <p:nvPr/>
        </p:nvGrpSpPr>
        <p:grpSpPr>
          <a:xfrm>
            <a:off x="559413" y="1873788"/>
            <a:ext cx="227594" cy="201946"/>
            <a:chOff x="-1216550" y="2717886"/>
            <a:chExt cx="227594" cy="201946"/>
          </a:xfrm>
        </p:grpSpPr>
        <p:sp>
          <p:nvSpPr>
            <p:cNvPr id="1808" name="Google Shape;1808;p249"/>
            <p:cNvSpPr/>
            <p:nvPr/>
          </p:nvSpPr>
          <p:spPr>
            <a:xfrm>
              <a:off x="-1185155"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9" name="Google Shape;1809;p249"/>
            <p:cNvSpPr txBox="1"/>
            <p:nvPr/>
          </p:nvSpPr>
          <p:spPr>
            <a:xfrm>
              <a:off x="-121655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en" sz="900">
                  <a:solidFill>
                    <a:srgbClr val="FFFFFF"/>
                  </a:solidFill>
                  <a:latin typeface="Proxima Nova"/>
                  <a:ea typeface="Proxima Nova"/>
                  <a:cs typeface="Proxima Nova"/>
                  <a:sym typeface="Proxima Nova"/>
                </a:rPr>
                <a:t>V</a:t>
              </a:r>
              <a:endParaRPr sz="1400">
                <a:solidFill>
                  <a:srgbClr val="FFFFFF"/>
                </a:solidFill>
              </a:endParaRPr>
            </a:p>
          </p:txBody>
        </p:sp>
      </p:grpSp>
      <p:grpSp>
        <p:nvGrpSpPr>
          <p:cNvPr id="1810" name="Google Shape;1810;p249"/>
          <p:cNvGrpSpPr/>
          <p:nvPr/>
        </p:nvGrpSpPr>
        <p:grpSpPr>
          <a:xfrm>
            <a:off x="564552" y="2178352"/>
            <a:ext cx="217314" cy="201946"/>
            <a:chOff x="-919523" y="2717886"/>
            <a:chExt cx="217314" cy="201946"/>
          </a:xfrm>
        </p:grpSpPr>
        <p:sp>
          <p:nvSpPr>
            <p:cNvPr id="1811" name="Google Shape;1811;p249"/>
            <p:cNvSpPr/>
            <p:nvPr/>
          </p:nvSpPr>
          <p:spPr>
            <a:xfrm>
              <a:off x="-898409"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2" name="Google Shape;1812;p249"/>
            <p:cNvSpPr txBox="1"/>
            <p:nvPr/>
          </p:nvSpPr>
          <p:spPr>
            <a:xfrm>
              <a:off x="-919523"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en" sz="900">
                  <a:solidFill>
                    <a:srgbClr val="FFFFFF"/>
                  </a:solidFill>
                  <a:latin typeface="Proxima Nova"/>
                  <a:ea typeface="Proxima Nova"/>
                  <a:cs typeface="Proxima Nova"/>
                  <a:sym typeface="Proxima Nova"/>
                </a:rPr>
                <a:t>E</a:t>
              </a:r>
              <a:endParaRPr sz="1400">
                <a:solidFill>
                  <a:srgbClr val="FFFFFF"/>
                </a:solidFill>
              </a:endParaRPr>
            </a:p>
          </p:txBody>
        </p:sp>
      </p:grpSp>
      <p:grpSp>
        <p:nvGrpSpPr>
          <p:cNvPr id="1813" name="Google Shape;1813;p249"/>
          <p:cNvGrpSpPr/>
          <p:nvPr/>
        </p:nvGrpSpPr>
        <p:grpSpPr>
          <a:xfrm>
            <a:off x="562132" y="2491062"/>
            <a:ext cx="222167" cy="201946"/>
            <a:chOff x="-637630" y="2717886"/>
            <a:chExt cx="222167" cy="201946"/>
          </a:xfrm>
        </p:grpSpPr>
        <p:sp>
          <p:nvSpPr>
            <p:cNvPr id="1814" name="Google Shape;1814;p249"/>
            <p:cNvSpPr/>
            <p:nvPr/>
          </p:nvSpPr>
          <p:spPr>
            <a:xfrm>
              <a:off x="-611663"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5" name="Google Shape;1815;p249"/>
            <p:cNvSpPr txBox="1"/>
            <p:nvPr/>
          </p:nvSpPr>
          <p:spPr>
            <a:xfrm>
              <a:off x="-6376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en" sz="900">
                  <a:solidFill>
                    <a:srgbClr val="FFFFFF"/>
                  </a:solidFill>
                  <a:latin typeface="Proxima Nova"/>
                  <a:ea typeface="Proxima Nova"/>
                  <a:cs typeface="Proxima Nova"/>
                  <a:sym typeface="Proxima Nova"/>
                </a:rPr>
                <a:t>R</a:t>
              </a:r>
              <a:endParaRPr sz="1400">
                <a:solidFill>
                  <a:srgbClr val="FFFFFF"/>
                </a:solidFill>
              </a:endParaRPr>
            </a:p>
          </p:txBody>
        </p:sp>
      </p:grpSp>
      <p:grpSp>
        <p:nvGrpSpPr>
          <p:cNvPr id="1816" name="Google Shape;1816;p249"/>
          <p:cNvGrpSpPr/>
          <p:nvPr/>
        </p:nvGrpSpPr>
        <p:grpSpPr>
          <a:xfrm>
            <a:off x="560994" y="2820045"/>
            <a:ext cx="224452" cy="201946"/>
            <a:chOff x="-353169" y="2717886"/>
            <a:chExt cx="224452" cy="201946"/>
          </a:xfrm>
        </p:grpSpPr>
        <p:sp>
          <p:nvSpPr>
            <p:cNvPr id="1817" name="Google Shape;1817;p249"/>
            <p:cNvSpPr/>
            <p:nvPr/>
          </p:nvSpPr>
          <p:spPr>
            <a:xfrm>
              <a:off x="-324917"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8" name="Google Shape;1818;p249"/>
            <p:cNvSpPr txBox="1"/>
            <p:nvPr/>
          </p:nvSpPr>
          <p:spPr>
            <a:xfrm>
              <a:off x="-353169"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en" sz="900">
                  <a:solidFill>
                    <a:srgbClr val="FFFFFF"/>
                  </a:solidFill>
                  <a:latin typeface="Proxima Nova"/>
                  <a:ea typeface="Proxima Nova"/>
                  <a:cs typeface="Proxima Nova"/>
                  <a:sym typeface="Proxima Nova"/>
                </a:rPr>
                <a:t>S</a:t>
              </a:r>
              <a:endParaRPr sz="1400">
                <a:solidFill>
                  <a:srgbClr val="FFFFFF"/>
                </a:solidFill>
              </a:endParaRPr>
            </a:p>
          </p:txBody>
        </p:sp>
      </p:grpSp>
      <p:sp>
        <p:nvSpPr>
          <p:cNvPr id="1819" name="Google Shape;1819;p249"/>
          <p:cNvSpPr txBox="1"/>
          <p:nvPr/>
        </p:nvSpPr>
        <p:spPr>
          <a:xfrm>
            <a:off x="387200" y="393875"/>
            <a:ext cx="3770400"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1000"/>
              </a:spcBef>
              <a:spcAft>
                <a:spcPts val="0"/>
              </a:spcAft>
              <a:buNone/>
            </a:pPr>
            <a:r>
              <a:rPr lang="en" sz="1000" b="1">
                <a:latin typeface="Roboto"/>
                <a:ea typeface="Roboto"/>
                <a:cs typeface="Roboto"/>
                <a:sym typeface="Roboto"/>
              </a:rPr>
              <a:t>LEVERS FOR DRIVING CHANGE</a:t>
            </a:r>
            <a:endParaRPr sz="1000" b="1">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23"/>
        <p:cNvGrpSpPr/>
        <p:nvPr/>
      </p:nvGrpSpPr>
      <p:grpSpPr>
        <a:xfrm>
          <a:off x="0" y="0"/>
          <a:ext cx="0" cy="0"/>
          <a:chOff x="0" y="0"/>
          <a:chExt cx="0" cy="0"/>
        </a:xfrm>
      </p:grpSpPr>
      <p:sp>
        <p:nvSpPr>
          <p:cNvPr id="1824" name="Google Shape;1824;p250"/>
          <p:cNvSpPr txBox="1"/>
          <p:nvPr/>
        </p:nvSpPr>
        <p:spPr>
          <a:xfrm>
            <a:off x="378250" y="603125"/>
            <a:ext cx="31983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en" sz="3000">
                <a:latin typeface="Roboto Light"/>
                <a:ea typeface="Roboto Light"/>
                <a:cs typeface="Roboto Light"/>
                <a:sym typeface="Roboto Light"/>
              </a:rPr>
              <a:t>Align on Change Management Plan</a:t>
            </a:r>
            <a:endParaRPr sz="3000">
              <a:latin typeface="Roboto Light"/>
              <a:ea typeface="Roboto Light"/>
              <a:cs typeface="Roboto Light"/>
              <a:sym typeface="Roboto Light"/>
            </a:endParaRPr>
          </a:p>
        </p:txBody>
      </p:sp>
      <p:sp>
        <p:nvSpPr>
          <p:cNvPr id="1825" name="Google Shape;1825;p250"/>
          <p:cNvSpPr txBox="1">
            <a:spLocks noGrp="1"/>
          </p:cNvSpPr>
          <p:nvPr>
            <p:ph type="title"/>
          </p:nvPr>
        </p:nvSpPr>
        <p:spPr>
          <a:xfrm>
            <a:off x="439200" y="2301900"/>
            <a:ext cx="3198300" cy="21297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en" sz="1200" b="1" dirty="0">
                <a:solidFill>
                  <a:schemeClr val="dk2"/>
                </a:solidFill>
                <a:latin typeface="Roboto"/>
                <a:ea typeface="Roboto"/>
                <a:cs typeface="Roboto"/>
                <a:sym typeface="Roboto"/>
              </a:rPr>
              <a:t>Description</a:t>
            </a:r>
            <a:endParaRPr sz="1200" b="1" dirty="0">
              <a:solidFill>
                <a:schemeClr val="dk2"/>
              </a:solidFill>
              <a:latin typeface="Roboto"/>
              <a:ea typeface="Roboto"/>
              <a:cs typeface="Roboto"/>
              <a:sym typeface="Roboto"/>
            </a:endParaRPr>
          </a:p>
          <a:p>
            <a:pPr marL="0" lvl="0" indent="0" algn="l" rtl="0">
              <a:lnSpc>
                <a:spcPct val="115000"/>
              </a:lnSpc>
              <a:spcBef>
                <a:spcPts val="500"/>
              </a:spcBef>
              <a:spcAft>
                <a:spcPts val="0"/>
              </a:spcAft>
              <a:buNone/>
            </a:pPr>
            <a:r>
              <a:rPr lang="en" sz="1000" i="1" dirty="0">
                <a:latin typeface="Roboto"/>
                <a:ea typeface="Roboto"/>
                <a:cs typeface="Roboto"/>
                <a:sym typeface="Roboto"/>
              </a:rPr>
              <a:t>A Change Management plan is designed to lay the foundation for successful change and promote shared ownership among business, IT, and program stakeholders for driving organizational readiness and sustainable adoption.  You will define the plan in the Get Ready phase, and put it into action during the Roll Out and Manage phases.  The subsequent slides will walk you through the plan in more detail. </a:t>
            </a:r>
            <a:endParaRPr sz="1100" dirty="0">
              <a:latin typeface="Roboto"/>
              <a:ea typeface="Roboto"/>
              <a:cs typeface="Roboto"/>
              <a:sym typeface="Roboto"/>
            </a:endParaRPr>
          </a:p>
        </p:txBody>
      </p:sp>
      <p:sp>
        <p:nvSpPr>
          <p:cNvPr id="1826" name="Google Shape;1826;p250"/>
          <p:cNvSpPr txBox="1">
            <a:spLocks noGrp="1"/>
          </p:cNvSpPr>
          <p:nvPr>
            <p:ph type="title"/>
          </p:nvPr>
        </p:nvSpPr>
        <p:spPr>
          <a:xfrm>
            <a:off x="4095375" y="986800"/>
            <a:ext cx="4756200" cy="38958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en" sz="1200" b="1" dirty="0">
                <a:solidFill>
                  <a:schemeClr val="dk2"/>
                </a:solidFill>
                <a:latin typeface="Roboto"/>
                <a:ea typeface="Roboto"/>
                <a:cs typeface="Roboto"/>
                <a:sym typeface="Roboto"/>
              </a:rPr>
              <a:t>Targeted Outcomes</a:t>
            </a:r>
            <a:endParaRPr sz="1200" b="1" dirty="0">
              <a:solidFill>
                <a:schemeClr val="dk2"/>
              </a:solidFill>
              <a:latin typeface="Roboto"/>
              <a:ea typeface="Roboto"/>
              <a:cs typeface="Roboto"/>
              <a:sym typeface="Roboto"/>
            </a:endParaRPr>
          </a:p>
          <a:p>
            <a:pPr marL="342900" lvl="0" indent="-234950" algn="l" rtl="0">
              <a:spcBef>
                <a:spcPts val="600"/>
              </a:spcBef>
              <a:spcAft>
                <a:spcPts val="0"/>
              </a:spcAft>
              <a:buSzPts val="1100"/>
              <a:buFont typeface="Roboto"/>
              <a:buChar char="●"/>
            </a:pPr>
            <a:r>
              <a:rPr lang="en" sz="1100" dirty="0">
                <a:latin typeface="Roboto"/>
                <a:ea typeface="Roboto"/>
                <a:cs typeface="Roboto"/>
                <a:sym typeface="Roboto"/>
              </a:rPr>
              <a:t>Alignment on a clear set of change management outcomes.</a:t>
            </a:r>
            <a:endParaRPr sz="1100" dirty="0">
              <a:latin typeface="Roboto"/>
              <a:ea typeface="Roboto"/>
              <a:cs typeface="Roboto"/>
              <a:sym typeface="Roboto"/>
            </a:endParaRPr>
          </a:p>
          <a:p>
            <a:pPr marL="342900" lvl="0" indent="-234950" algn="l" rtl="0">
              <a:spcBef>
                <a:spcPts val="0"/>
              </a:spcBef>
              <a:spcAft>
                <a:spcPts val="0"/>
              </a:spcAft>
              <a:buSzPts val="1100"/>
              <a:buFont typeface="Roboto"/>
              <a:buChar char="●"/>
            </a:pPr>
            <a:r>
              <a:rPr lang="en" sz="1100" dirty="0">
                <a:latin typeface="Roboto"/>
                <a:ea typeface="Roboto"/>
                <a:cs typeface="Roboto"/>
                <a:sym typeface="Roboto"/>
              </a:rPr>
              <a:t>Understanding of key obstacles encountered and past barriers to change success.</a:t>
            </a:r>
            <a:endParaRPr sz="1100" dirty="0">
              <a:latin typeface="Roboto"/>
              <a:ea typeface="Roboto"/>
              <a:cs typeface="Roboto"/>
              <a:sym typeface="Roboto"/>
            </a:endParaRPr>
          </a:p>
          <a:p>
            <a:pPr marL="342900" lvl="0" indent="-234950" algn="l" rtl="0">
              <a:spcBef>
                <a:spcPts val="0"/>
              </a:spcBef>
              <a:spcAft>
                <a:spcPts val="0"/>
              </a:spcAft>
              <a:buSzPts val="1100"/>
              <a:buFont typeface="Roboto"/>
              <a:buChar char="●"/>
            </a:pPr>
            <a:r>
              <a:rPr lang="en" sz="1100" dirty="0">
                <a:latin typeface="Roboto"/>
                <a:ea typeface="Roboto"/>
                <a:cs typeface="Roboto"/>
                <a:sym typeface="Roboto"/>
              </a:rPr>
              <a:t>Identification of the foundational behaviors necessary to promote successful and sustainable change adoption. </a:t>
            </a:r>
            <a:endParaRPr sz="1100" dirty="0">
              <a:latin typeface="Roboto"/>
              <a:ea typeface="Roboto"/>
              <a:cs typeface="Roboto"/>
              <a:sym typeface="Roboto"/>
            </a:endParaRPr>
          </a:p>
          <a:p>
            <a:pPr marL="342900" lvl="0" indent="-234950" algn="l" rtl="0">
              <a:spcBef>
                <a:spcPts val="0"/>
              </a:spcBef>
              <a:spcAft>
                <a:spcPts val="0"/>
              </a:spcAft>
              <a:buSzPts val="1100"/>
              <a:buFont typeface="Roboto"/>
              <a:buChar char="●"/>
            </a:pPr>
            <a:r>
              <a:rPr lang="en" sz="1100" dirty="0">
                <a:latin typeface="Roboto"/>
                <a:ea typeface="Roboto"/>
                <a:cs typeface="Roboto"/>
                <a:sym typeface="Roboto"/>
              </a:rPr>
              <a:t>Development of an executable change management plan to build change readiness, drive key behaviors, and support attainment of a defined program objectives.</a:t>
            </a:r>
            <a:endParaRPr sz="1200" dirty="0">
              <a:solidFill>
                <a:schemeClr val="dk2"/>
              </a:solidFill>
              <a:latin typeface="Roboto"/>
              <a:ea typeface="Roboto"/>
              <a:cs typeface="Roboto"/>
              <a:sym typeface="Roboto"/>
            </a:endParaRPr>
          </a:p>
          <a:p>
            <a:pPr marL="0" lvl="0" indent="0" algn="l" rtl="0">
              <a:spcBef>
                <a:spcPts val="0"/>
              </a:spcBef>
              <a:spcAft>
                <a:spcPts val="0"/>
              </a:spcAft>
              <a:buNone/>
            </a:pPr>
            <a:endParaRPr sz="1200" b="1" dirty="0">
              <a:solidFill>
                <a:schemeClr val="dk2"/>
              </a:solidFill>
              <a:latin typeface="Roboto"/>
              <a:ea typeface="Roboto"/>
              <a:cs typeface="Roboto"/>
              <a:sym typeface="Roboto"/>
            </a:endParaRPr>
          </a:p>
          <a:p>
            <a:pPr marL="0" lvl="0" indent="0" algn="l" rtl="0">
              <a:spcBef>
                <a:spcPts val="0"/>
              </a:spcBef>
              <a:spcAft>
                <a:spcPts val="0"/>
              </a:spcAft>
              <a:buNone/>
            </a:pPr>
            <a:r>
              <a:rPr lang="en" sz="1200" b="1" dirty="0">
                <a:solidFill>
                  <a:schemeClr val="dk2"/>
                </a:solidFill>
                <a:latin typeface="Roboto"/>
                <a:ea typeface="Roboto"/>
                <a:cs typeface="Roboto"/>
                <a:sym typeface="Roboto"/>
              </a:rPr>
              <a:t>Supporting Tools</a:t>
            </a:r>
            <a:endParaRPr sz="1200" b="1" dirty="0">
              <a:solidFill>
                <a:schemeClr val="dk2"/>
              </a:solidFill>
              <a:latin typeface="Roboto"/>
              <a:ea typeface="Roboto"/>
              <a:cs typeface="Roboto"/>
              <a:sym typeface="Roboto"/>
            </a:endParaRPr>
          </a:p>
          <a:p>
            <a:pPr marL="342900" lvl="0" indent="-234950" algn="l" rtl="0">
              <a:spcBef>
                <a:spcPts val="1000"/>
              </a:spcBef>
              <a:spcAft>
                <a:spcPts val="0"/>
              </a:spcAft>
              <a:buSzPts val="1100"/>
              <a:buFont typeface="Roboto"/>
              <a:buChar char="●"/>
            </a:pPr>
            <a:r>
              <a:rPr lang="en" sz="1100" u="sng" dirty="0">
                <a:solidFill>
                  <a:schemeClr val="hlink"/>
                </a:solidFill>
                <a:latin typeface="Roboto"/>
                <a:ea typeface="Roboto"/>
                <a:cs typeface="Roboto"/>
                <a:sym typeface="Roboto"/>
                <a:hlinkClick r:id="rId3" action="ppaction://hlinksldjump"/>
              </a:rPr>
              <a:t>Change Management Plan</a:t>
            </a:r>
            <a:endParaRPr sz="1100" dirty="0">
              <a:latin typeface="Roboto"/>
              <a:ea typeface="Roboto"/>
              <a:cs typeface="Roboto"/>
              <a:sym typeface="Roboto"/>
            </a:endParaRPr>
          </a:p>
          <a:p>
            <a:pPr marL="342900" lvl="0" indent="-234950" algn="l" rtl="0">
              <a:spcBef>
                <a:spcPts val="200"/>
              </a:spcBef>
              <a:spcAft>
                <a:spcPts val="0"/>
              </a:spcAft>
              <a:buSzPts val="1100"/>
              <a:buFont typeface="Roboto"/>
              <a:buChar char="●"/>
            </a:pPr>
            <a:r>
              <a:rPr lang="en" sz="1100" dirty="0">
                <a:solidFill>
                  <a:schemeClr val="hlink"/>
                </a:solidFill>
                <a:latin typeface="Roboto"/>
                <a:ea typeface="Roboto"/>
                <a:cs typeface="Roboto"/>
                <a:sym typeface="Roboto"/>
              </a:rPr>
              <a:t>Sample Project Schedule </a:t>
            </a:r>
            <a:r>
              <a:rPr lang="en" sz="1100" i="1" dirty="0">
                <a:solidFill>
                  <a:schemeClr val="hlink"/>
                </a:solidFill>
                <a:latin typeface="Roboto"/>
                <a:ea typeface="Roboto"/>
                <a:cs typeface="Roboto"/>
                <a:sym typeface="Roboto"/>
              </a:rPr>
              <a:t>(see the MFA Rollout Pack)</a:t>
            </a:r>
            <a:endParaRPr sz="1100" i="1" dirty="0">
              <a:latin typeface="Roboto"/>
              <a:ea typeface="Roboto"/>
              <a:cs typeface="Roboto"/>
              <a:sym typeface="Roboto"/>
            </a:endParaRPr>
          </a:p>
          <a:p>
            <a:pPr marL="0" lvl="0" indent="0" algn="l" rtl="0">
              <a:spcBef>
                <a:spcPts val="200"/>
              </a:spcBef>
              <a:spcAft>
                <a:spcPts val="0"/>
              </a:spcAft>
              <a:buNone/>
            </a:pPr>
            <a:endParaRPr sz="1100" dirty="0">
              <a:latin typeface="Roboto"/>
              <a:ea typeface="Roboto"/>
              <a:cs typeface="Roboto"/>
              <a:sym typeface="Roboto"/>
            </a:endParaRPr>
          </a:p>
          <a:p>
            <a:pPr marL="0" lvl="0" indent="0" algn="l" rtl="0">
              <a:lnSpc>
                <a:spcPct val="100000"/>
              </a:lnSpc>
              <a:spcBef>
                <a:spcPts val="200"/>
              </a:spcBef>
              <a:spcAft>
                <a:spcPts val="0"/>
              </a:spcAft>
              <a:buNone/>
            </a:pPr>
            <a:r>
              <a:rPr lang="en" sz="1200" b="1" dirty="0">
                <a:solidFill>
                  <a:schemeClr val="dk2"/>
                </a:solidFill>
                <a:latin typeface="Roboto"/>
                <a:ea typeface="Roboto"/>
                <a:cs typeface="Roboto"/>
                <a:sym typeface="Roboto"/>
              </a:rPr>
              <a:t>How to Execute</a:t>
            </a:r>
            <a:endParaRPr sz="1200" b="1" dirty="0">
              <a:solidFill>
                <a:schemeClr val="dk2"/>
              </a:solidFill>
              <a:latin typeface="Roboto"/>
              <a:ea typeface="Roboto"/>
              <a:cs typeface="Roboto"/>
              <a:sym typeface="Roboto"/>
            </a:endParaRPr>
          </a:p>
          <a:p>
            <a:pPr marL="342900" lvl="0" indent="-234950" algn="l" rtl="0">
              <a:spcBef>
                <a:spcPts val="500"/>
              </a:spcBef>
              <a:spcAft>
                <a:spcPts val="0"/>
              </a:spcAft>
              <a:buSzPts val="1100"/>
              <a:buChar char="●"/>
            </a:pPr>
            <a:r>
              <a:rPr lang="en" sz="1100" dirty="0">
                <a:latin typeface="Roboto"/>
                <a:ea typeface="Roboto"/>
                <a:cs typeface="Roboto"/>
                <a:sym typeface="Roboto"/>
              </a:rPr>
              <a:t>Share the </a:t>
            </a:r>
            <a:r>
              <a:rPr lang="en" sz="1100" u="sng" dirty="0">
                <a:solidFill>
                  <a:schemeClr val="hlink"/>
                </a:solidFill>
                <a:latin typeface="Roboto"/>
                <a:ea typeface="Roboto"/>
                <a:cs typeface="Roboto"/>
                <a:sym typeface="Roboto"/>
                <a:hlinkClick r:id="rId3" action="ppaction://hlinksldjump"/>
              </a:rPr>
              <a:t>Change Management Plan</a:t>
            </a:r>
            <a:r>
              <a:rPr lang="en" sz="1100" dirty="0">
                <a:latin typeface="Roboto"/>
                <a:ea typeface="Roboto"/>
                <a:cs typeface="Roboto"/>
                <a:sym typeface="Roboto"/>
              </a:rPr>
              <a:t> with stakeholders, leaders, and impacted business units. </a:t>
            </a:r>
            <a:endParaRPr sz="1100" dirty="0">
              <a:latin typeface="Roboto"/>
              <a:ea typeface="Roboto"/>
              <a:cs typeface="Roboto"/>
              <a:sym typeface="Roboto"/>
            </a:endParaRPr>
          </a:p>
          <a:p>
            <a:pPr marL="342900" lvl="0" indent="-234950" algn="l" rtl="0">
              <a:spcBef>
                <a:spcPts val="500"/>
              </a:spcBef>
              <a:spcAft>
                <a:spcPts val="0"/>
              </a:spcAft>
              <a:buSzPts val="1100"/>
              <a:buFont typeface="Roboto"/>
              <a:buChar char="●"/>
            </a:pPr>
            <a:r>
              <a:rPr lang="en" sz="1100" dirty="0">
                <a:latin typeface="Roboto"/>
                <a:ea typeface="Roboto"/>
                <a:cs typeface="Roboto"/>
                <a:sym typeface="Roboto"/>
              </a:rPr>
              <a:t>Refine roadmap based on feedback.  </a:t>
            </a:r>
            <a:endParaRPr sz="1100" dirty="0">
              <a:latin typeface="Roboto"/>
              <a:ea typeface="Roboto"/>
              <a:cs typeface="Roboto"/>
              <a:sym typeface="Roboto"/>
            </a:endParaRPr>
          </a:p>
          <a:p>
            <a:pPr marL="342900" lvl="0" indent="-234950" algn="l" rtl="0">
              <a:spcBef>
                <a:spcPts val="500"/>
              </a:spcBef>
              <a:spcAft>
                <a:spcPts val="500"/>
              </a:spcAft>
              <a:buSzPts val="1100"/>
              <a:buFont typeface="Roboto"/>
              <a:buChar char="●"/>
            </a:pPr>
            <a:r>
              <a:rPr lang="en" sz="1100" dirty="0">
                <a:latin typeface="Roboto"/>
                <a:ea typeface="Roboto"/>
                <a:cs typeface="Roboto"/>
                <a:sym typeface="Roboto"/>
              </a:rPr>
              <a:t>Socialize roadmap after alignment with key leaders and stakeholders. </a:t>
            </a:r>
            <a:endParaRPr sz="1100" dirty="0">
              <a:latin typeface="Roboto"/>
              <a:ea typeface="Roboto"/>
              <a:cs typeface="Roboto"/>
              <a:sym typeface="Roboto"/>
            </a:endParaRPr>
          </a:p>
        </p:txBody>
      </p:sp>
      <p:sp>
        <p:nvSpPr>
          <p:cNvPr id="1827" name="Google Shape;1827;p250"/>
          <p:cNvSpPr/>
          <p:nvPr/>
        </p:nvSpPr>
        <p:spPr>
          <a:xfrm>
            <a:off x="383900" y="4251424"/>
            <a:ext cx="1163400" cy="472975"/>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900" b="1" dirty="0">
                <a:solidFill>
                  <a:srgbClr val="FFFFFF"/>
                </a:solidFill>
                <a:latin typeface="Roboto"/>
                <a:ea typeface="Roboto"/>
                <a:cs typeface="Roboto"/>
                <a:sym typeface="Roboto"/>
              </a:rPr>
              <a:t>Get Ready</a:t>
            </a:r>
          </a:p>
          <a:p>
            <a:pPr marL="0" marR="0" lvl="0" indent="0" algn="ctr" rtl="0">
              <a:lnSpc>
                <a:spcPct val="100000"/>
              </a:lnSpc>
              <a:spcBef>
                <a:spcPts val="0"/>
              </a:spcBef>
              <a:spcAft>
                <a:spcPts val="0"/>
              </a:spcAft>
              <a:buClr>
                <a:srgbClr val="FFFFFF"/>
              </a:buClr>
              <a:buSzPts val="1200"/>
              <a:buFont typeface="Arial"/>
              <a:buNone/>
            </a:pPr>
            <a:r>
              <a:rPr lang="en" sz="800" dirty="0">
                <a:solidFill>
                  <a:srgbClr val="FFFFFF"/>
                </a:solidFill>
                <a:latin typeface="Roboto"/>
                <a:ea typeface="Roboto"/>
                <a:cs typeface="Roboto"/>
                <a:sym typeface="Roboto"/>
              </a:rPr>
              <a:t>Plan for Change</a:t>
            </a:r>
            <a:endParaRPr sz="800" dirty="0">
              <a:latin typeface="Roboto"/>
              <a:ea typeface="Roboto"/>
              <a:cs typeface="Roboto"/>
              <a:sym typeface="Roboto"/>
            </a:endParaRPr>
          </a:p>
        </p:txBody>
      </p:sp>
      <p:sp>
        <p:nvSpPr>
          <p:cNvPr id="1828" name="Google Shape;1828;p250"/>
          <p:cNvSpPr/>
          <p:nvPr/>
        </p:nvSpPr>
        <p:spPr>
          <a:xfrm>
            <a:off x="1492923" y="4251424"/>
            <a:ext cx="1248000" cy="472975"/>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900" b="1" dirty="0">
                <a:solidFill>
                  <a:srgbClr val="FFFFFF"/>
                </a:solidFill>
                <a:latin typeface="Roboto"/>
                <a:ea typeface="Roboto"/>
                <a:cs typeface="Roboto"/>
                <a:sym typeface="Roboto"/>
              </a:rPr>
              <a:t>Roll Out</a:t>
            </a:r>
          </a:p>
          <a:p>
            <a:pPr marL="0" marR="0" lvl="0" indent="0" algn="ctr" rtl="0">
              <a:lnSpc>
                <a:spcPct val="100000"/>
              </a:lnSpc>
              <a:spcBef>
                <a:spcPts val="0"/>
              </a:spcBef>
              <a:spcAft>
                <a:spcPts val="0"/>
              </a:spcAft>
              <a:buClr>
                <a:srgbClr val="FFFFFF"/>
              </a:buClr>
              <a:buSzPts val="1200"/>
              <a:buFont typeface="Arial"/>
              <a:buNone/>
            </a:pPr>
            <a:r>
              <a:rPr lang="en" sz="800" dirty="0">
                <a:solidFill>
                  <a:srgbClr val="FFFFFF"/>
                </a:solidFill>
                <a:latin typeface="Roboto"/>
                <a:ea typeface="Roboto"/>
                <a:cs typeface="Roboto"/>
                <a:sym typeface="Roboto"/>
              </a:rPr>
              <a:t>Prepare Users</a:t>
            </a:r>
            <a:endParaRPr sz="800" dirty="0">
              <a:latin typeface="Roboto"/>
              <a:ea typeface="Roboto"/>
              <a:cs typeface="Roboto"/>
              <a:sym typeface="Roboto"/>
            </a:endParaRPr>
          </a:p>
        </p:txBody>
      </p:sp>
      <p:sp>
        <p:nvSpPr>
          <p:cNvPr id="1829" name="Google Shape;1829;p250"/>
          <p:cNvSpPr/>
          <p:nvPr/>
        </p:nvSpPr>
        <p:spPr>
          <a:xfrm>
            <a:off x="2664683" y="4251424"/>
            <a:ext cx="1209000" cy="472975"/>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900" b="1" dirty="0">
                <a:solidFill>
                  <a:srgbClr val="FFFFFF"/>
                </a:solidFill>
                <a:latin typeface="Roboto"/>
                <a:ea typeface="Roboto"/>
                <a:cs typeface="Roboto"/>
                <a:sym typeface="Roboto"/>
              </a:rPr>
              <a:t>Manage</a:t>
            </a:r>
          </a:p>
          <a:p>
            <a:pPr marL="0" marR="0" lvl="0" indent="0" algn="ctr" rtl="0">
              <a:lnSpc>
                <a:spcPct val="100000"/>
              </a:lnSpc>
              <a:spcBef>
                <a:spcPts val="0"/>
              </a:spcBef>
              <a:spcAft>
                <a:spcPts val="0"/>
              </a:spcAft>
              <a:buClr>
                <a:srgbClr val="FFFFFF"/>
              </a:buClr>
              <a:buSzPts val="1200"/>
              <a:buFont typeface="Arial"/>
              <a:buNone/>
            </a:pPr>
            <a:r>
              <a:rPr lang="en" sz="800" dirty="0">
                <a:solidFill>
                  <a:srgbClr val="FFFFFF"/>
                </a:solidFill>
                <a:latin typeface="Roboto"/>
                <a:ea typeface="Roboto"/>
                <a:cs typeface="Roboto"/>
                <a:sym typeface="Roboto"/>
              </a:rPr>
              <a:t>Reinforce Change</a:t>
            </a:r>
            <a:endParaRPr sz="800" dirty="0">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34"/>
        <p:cNvGrpSpPr/>
        <p:nvPr/>
      </p:nvGrpSpPr>
      <p:grpSpPr>
        <a:xfrm>
          <a:off x="0" y="0"/>
          <a:ext cx="0" cy="0"/>
          <a:chOff x="0" y="0"/>
          <a:chExt cx="0" cy="0"/>
        </a:xfrm>
      </p:grpSpPr>
      <p:sp>
        <p:nvSpPr>
          <p:cNvPr id="1835" name="Google Shape;1835;p251"/>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en" sz="3600" b="0" dirty="0">
                <a:latin typeface="Roboto Light"/>
                <a:ea typeface="Roboto Light"/>
                <a:cs typeface="Roboto Light"/>
                <a:sym typeface="Roboto Light"/>
              </a:rPr>
              <a:t>Plan for Change</a:t>
            </a:r>
            <a:endParaRPr sz="3600" b="0" dirty="0">
              <a:latin typeface="Roboto Light"/>
              <a:ea typeface="Roboto Light"/>
              <a:cs typeface="Roboto Light"/>
              <a:sym typeface="Roboto Light"/>
            </a:endParaRPr>
          </a:p>
        </p:txBody>
      </p:sp>
      <p:sp>
        <p:nvSpPr>
          <p:cNvPr id="1836" name="Google Shape;1836;p251"/>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G</a:t>
            </a:r>
            <a:r>
              <a:rPr lang="en-US" sz="1200" dirty="0">
                <a:solidFill>
                  <a:srgbClr val="FFFFFF"/>
                </a:solidFill>
                <a:latin typeface="Roboto"/>
                <a:ea typeface="Roboto"/>
                <a:cs typeface="Roboto"/>
                <a:sym typeface="Roboto"/>
              </a:rPr>
              <a:t>e</a:t>
            </a:r>
            <a:r>
              <a:rPr lang="en" sz="1200" dirty="0">
                <a:solidFill>
                  <a:srgbClr val="FFFFFF"/>
                </a:solidFill>
                <a:latin typeface="Roboto"/>
                <a:ea typeface="Roboto"/>
                <a:cs typeface="Roboto"/>
                <a:sym typeface="Roboto"/>
              </a:rPr>
              <a:t>t Ready</a:t>
            </a:r>
            <a:endParaRPr sz="1100" dirty="0">
              <a:latin typeface="Roboto"/>
              <a:ea typeface="Roboto"/>
              <a:cs typeface="Roboto"/>
              <a:sym typeface="Roboto"/>
            </a:endParaRPr>
          </a:p>
        </p:txBody>
      </p:sp>
      <p:sp>
        <p:nvSpPr>
          <p:cNvPr id="1837" name="Google Shape;1837;p251"/>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Roll Out</a:t>
            </a:r>
            <a:endParaRPr sz="1100" dirty="0">
              <a:latin typeface="Roboto"/>
              <a:ea typeface="Roboto"/>
              <a:cs typeface="Roboto"/>
              <a:sym typeface="Roboto"/>
            </a:endParaRPr>
          </a:p>
        </p:txBody>
      </p:sp>
      <p:sp>
        <p:nvSpPr>
          <p:cNvPr id="1838" name="Google Shape;1838;p251"/>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Manage</a:t>
            </a:r>
            <a:endParaRPr sz="1100" dirty="0">
              <a:latin typeface="Roboto"/>
              <a:ea typeface="Roboto"/>
              <a:cs typeface="Roboto"/>
              <a:sym typeface="Roboto"/>
            </a:endParaRPr>
          </a:p>
        </p:txBody>
      </p:sp>
      <p:sp>
        <p:nvSpPr>
          <p:cNvPr id="1839" name="Google Shape;1839;p251"/>
          <p:cNvSpPr/>
          <p:nvPr/>
        </p:nvSpPr>
        <p:spPr>
          <a:xfrm rot="10800000">
            <a:off x="1408100" y="1473676"/>
            <a:ext cx="364800" cy="1380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3"/>
        <p:cNvGrpSpPr/>
        <p:nvPr/>
      </p:nvGrpSpPr>
      <p:grpSpPr>
        <a:xfrm>
          <a:off x="0" y="0"/>
          <a:ext cx="0" cy="0"/>
          <a:chOff x="0" y="0"/>
          <a:chExt cx="0" cy="0"/>
        </a:xfrm>
      </p:grpSpPr>
      <p:sp>
        <p:nvSpPr>
          <p:cNvPr id="1844" name="Google Shape;1844;p252"/>
          <p:cNvSpPr txBox="1"/>
          <p:nvPr/>
        </p:nvSpPr>
        <p:spPr>
          <a:xfrm>
            <a:off x="378250" y="374525"/>
            <a:ext cx="50793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en" sz="2600" dirty="0">
                <a:latin typeface="Roboto Light"/>
                <a:ea typeface="Roboto Light"/>
                <a:cs typeface="Roboto Light"/>
                <a:sym typeface="Roboto Light"/>
              </a:rPr>
              <a:t>Get Ready Phase: Change Management Activities</a:t>
            </a:r>
            <a:endParaRPr sz="2600" dirty="0">
              <a:latin typeface="Roboto Light"/>
              <a:ea typeface="Roboto Light"/>
              <a:cs typeface="Roboto Light"/>
              <a:sym typeface="Roboto Light"/>
            </a:endParaRPr>
          </a:p>
        </p:txBody>
      </p:sp>
      <p:sp>
        <p:nvSpPr>
          <p:cNvPr id="1845" name="Google Shape;1845;p252"/>
          <p:cNvSpPr txBox="1"/>
          <p:nvPr/>
        </p:nvSpPr>
        <p:spPr>
          <a:xfrm>
            <a:off x="450725" y="1558450"/>
            <a:ext cx="3499200"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en" sz="1100" dirty="0">
                <a:latin typeface="Roboto Light"/>
                <a:ea typeface="Roboto Light"/>
                <a:cs typeface="Roboto Light"/>
                <a:sym typeface="Roboto Light"/>
              </a:rPr>
              <a:t>The Get Ready phase lays the foundation for a successful technology rollout. The primary focus during the Get Ready phase is on clearly defining the intended outcomes and benefits of moving to the new system, and developing a common understanding of the change vision.</a:t>
            </a: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en" sz="1100" dirty="0">
                <a:latin typeface="Roboto Light"/>
                <a:ea typeface="Roboto Light"/>
                <a:cs typeface="Roboto Light"/>
                <a:sym typeface="Roboto Light"/>
              </a:rPr>
              <a:t>Leadership involvement in this first phase is critical; visible leadership champions and sponsors can help to drive understanding of the value and importance of the effort, and help to paint a compelling vision of the future.</a:t>
            </a: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en" sz="1100" dirty="0">
                <a:latin typeface="Roboto Light"/>
                <a:ea typeface="Roboto Light"/>
                <a:cs typeface="Roboto Light"/>
                <a:sym typeface="Roboto Light"/>
              </a:rPr>
              <a:t>We recommend taking the actions outlined on this page to set the stage for successful adoption. Click links to jump to descriptions and detailed guidance for each activity.</a:t>
            </a:r>
            <a:endParaRPr sz="1100" dirty="0">
              <a:latin typeface="Roboto Light"/>
              <a:ea typeface="Roboto Light"/>
              <a:cs typeface="Roboto Light"/>
              <a:sym typeface="Roboto Light"/>
            </a:endParaRPr>
          </a:p>
        </p:txBody>
      </p:sp>
      <p:sp>
        <p:nvSpPr>
          <p:cNvPr id="1846" name="Google Shape;1846;p252"/>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600" dirty="0">
                <a:solidFill>
                  <a:srgbClr val="FFFFFF"/>
                </a:solidFill>
                <a:latin typeface="Roboto"/>
                <a:ea typeface="Roboto"/>
                <a:cs typeface="Roboto"/>
                <a:sym typeface="Roboto"/>
              </a:rPr>
              <a:t>Get Ready</a:t>
            </a:r>
            <a:endParaRPr sz="600" dirty="0">
              <a:latin typeface="Roboto"/>
              <a:ea typeface="Roboto"/>
              <a:cs typeface="Roboto"/>
              <a:sym typeface="Roboto"/>
            </a:endParaRPr>
          </a:p>
        </p:txBody>
      </p:sp>
      <p:sp>
        <p:nvSpPr>
          <p:cNvPr id="1847" name="Google Shape;1847;p252"/>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600" dirty="0">
                <a:solidFill>
                  <a:srgbClr val="FFFFFF"/>
                </a:solidFill>
                <a:latin typeface="Roboto"/>
                <a:ea typeface="Roboto"/>
                <a:cs typeface="Roboto"/>
                <a:sym typeface="Roboto"/>
              </a:rPr>
              <a:t>Manage</a:t>
            </a:r>
            <a:endParaRPr sz="600" dirty="0">
              <a:latin typeface="Roboto"/>
              <a:ea typeface="Roboto"/>
              <a:cs typeface="Roboto"/>
              <a:sym typeface="Roboto"/>
            </a:endParaRPr>
          </a:p>
        </p:txBody>
      </p:sp>
      <p:sp>
        <p:nvSpPr>
          <p:cNvPr id="1848" name="Google Shape;1848;p252"/>
          <p:cNvSpPr/>
          <p:nvPr/>
        </p:nvSpPr>
        <p:spPr>
          <a:xfrm rot="10800000">
            <a:off x="5582333" y="392688"/>
            <a:ext cx="216600" cy="819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849" name="Google Shape;1849;p252"/>
          <p:cNvGraphicFramePr/>
          <p:nvPr>
            <p:extLst>
              <p:ext uri="{D42A27DB-BD31-4B8C-83A1-F6EECF244321}">
                <p14:modId xmlns:p14="http://schemas.microsoft.com/office/powerpoint/2010/main" val="3966585244"/>
              </p:ext>
            </p:extLst>
          </p:nvPr>
        </p:nvGraphicFramePr>
        <p:xfrm>
          <a:off x="4347705" y="1845249"/>
          <a:ext cx="4459800" cy="2579675"/>
        </p:xfrm>
        <a:graphic>
          <a:graphicData uri="http://schemas.openxmlformats.org/drawingml/2006/table">
            <a:tbl>
              <a:tblPr>
                <a:noFill/>
                <a:tableStyleId>{45470F37-8B12-47F0-81BC-2B07CDDA16E9}</a:tableStyleId>
              </a:tblPr>
              <a:tblGrid>
                <a:gridCol w="1204925">
                  <a:extLst>
                    <a:ext uri="{9D8B030D-6E8A-4147-A177-3AD203B41FA5}">
                      <a16:colId xmlns:a16="http://schemas.microsoft.com/office/drawing/2014/main" val="20000"/>
                    </a:ext>
                  </a:extLst>
                </a:gridCol>
                <a:gridCol w="3254875">
                  <a:extLst>
                    <a:ext uri="{9D8B030D-6E8A-4147-A177-3AD203B41FA5}">
                      <a16:colId xmlns:a16="http://schemas.microsoft.com/office/drawing/2014/main" val="20001"/>
                    </a:ext>
                  </a:extLst>
                </a:gridCol>
              </a:tblGrid>
              <a:tr h="324275">
                <a:tc gridSpan="2">
                  <a:txBody>
                    <a:bodyPr/>
                    <a:lstStyle/>
                    <a:p>
                      <a:pPr marL="457200" lvl="0" indent="-228600" algn="ctr" rtl="0">
                        <a:lnSpc>
                          <a:spcPct val="115000"/>
                        </a:lnSpc>
                        <a:spcBef>
                          <a:spcPts val="0"/>
                        </a:spcBef>
                        <a:spcAft>
                          <a:spcPts val="0"/>
                        </a:spcAft>
                        <a:buNone/>
                      </a:pPr>
                      <a:r>
                        <a:rPr lang="en" sz="1200" b="1" dirty="0">
                          <a:solidFill>
                            <a:srgbClr val="FFFFFF"/>
                          </a:solidFill>
                          <a:latin typeface="Roboto"/>
                          <a:ea typeface="Roboto"/>
                          <a:cs typeface="Roboto"/>
                          <a:sym typeface="Roboto"/>
                        </a:rPr>
                        <a:t>GET READY Phase</a:t>
                      </a:r>
                      <a:r>
                        <a:rPr lang="en" sz="1200" b="1" dirty="0">
                          <a:solidFill>
                            <a:srgbClr val="FF0000"/>
                          </a:solidFill>
                          <a:latin typeface="Roboto"/>
                          <a:ea typeface="Roboto"/>
                          <a:cs typeface="Roboto"/>
                          <a:sym typeface="Roboto"/>
                        </a:rPr>
                        <a:t> </a:t>
                      </a:r>
                      <a:r>
                        <a:rPr lang="en" sz="1200" b="1" dirty="0">
                          <a:solidFill>
                            <a:srgbClr val="FFFFFF"/>
                          </a:solidFill>
                          <a:latin typeface="Roboto"/>
                          <a:ea typeface="Roboto"/>
                          <a:cs typeface="Roboto"/>
                          <a:sym typeface="Roboto"/>
                        </a:rPr>
                        <a:t>Activities</a:t>
                      </a:r>
                      <a:endParaRPr sz="1200" b="1" dirty="0">
                        <a:solidFill>
                          <a:srgbClr val="FFFFFF"/>
                        </a:solidFill>
                        <a:latin typeface="Roboto"/>
                        <a:ea typeface="Roboto"/>
                        <a:cs typeface="Roboto"/>
                        <a:sym typeface="Roboto"/>
                      </a:endParaRP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55750"/>
                      </a:srgbClr>
                    </a:solidFill>
                  </a:tcPr>
                </a:tc>
                <a:tc hMerge="1">
                  <a:txBody>
                    <a:bodyPr/>
                    <a:lstStyle/>
                    <a:p>
                      <a:endParaRPr lang="en-US"/>
                    </a:p>
                  </a:txBody>
                  <a:tcPr/>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Leadership</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3" action="ppaction://hlinksldjump"/>
                        </a:rPr>
                        <a:t>Define the Change Vision &amp; Objectives</a:t>
                      </a:r>
                      <a:endParaRPr sz="1000" dirty="0">
                        <a:solidFill>
                          <a:srgbClr val="434343"/>
                        </a:solidFill>
                        <a:latin typeface="Roboto"/>
                        <a:ea typeface="Roboto"/>
                        <a:cs typeface="Roboto"/>
                        <a:sym typeface="Roboto"/>
                      </a:endParaRPr>
                    </a:p>
                    <a:p>
                      <a:pPr marL="171450" marR="0" lvl="0" indent="-177800" algn="l" rtl="0">
                        <a:lnSpc>
                          <a:spcPct val="100000"/>
                        </a:lnSpc>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4" action="ppaction://hlinksldjump"/>
                        </a:rPr>
                        <a:t>Build a Leadership Engagement Strategy</a:t>
                      </a:r>
                      <a:endParaRPr sz="1000" dirty="0">
                        <a:solidFill>
                          <a:srgbClr val="434343"/>
                        </a:solidFill>
                        <a:latin typeface="Roboto"/>
                        <a:ea typeface="Roboto"/>
                        <a:cs typeface="Roboto"/>
                        <a:sym typeface="Roboto"/>
                      </a:endParaRPr>
                    </a:p>
                    <a:p>
                      <a:pPr marL="171450" lvl="0" indent="-17780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5" action="ppaction://hlinksldjump"/>
                        </a:rPr>
                        <a:t>Align on Change Management Plan </a:t>
                      </a:r>
                      <a:endParaRPr sz="1000" strike="sngStrike" dirty="0">
                        <a:solidFill>
                          <a:srgbClr val="434343"/>
                        </a:solidFill>
                        <a:latin typeface="Roboto"/>
                        <a:ea typeface="Roboto"/>
                        <a:cs typeface="Roboto"/>
                        <a:sym typeface="Roboto"/>
                      </a:endParaRP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Ecosystem</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6" action="ppaction://hlinksldjump"/>
                        </a:rPr>
                        <a:t>Conduct a Change Impact &amp; Barrier Assessment</a:t>
                      </a:r>
                      <a:endParaRPr sz="1000" dirty="0">
                        <a:solidFill>
                          <a:srgbClr val="434343"/>
                        </a:solidFill>
                        <a:latin typeface="Roboto"/>
                        <a:ea typeface="Roboto"/>
                        <a:cs typeface="Roboto"/>
                        <a:sym typeface="Roboto"/>
                      </a:endParaRPr>
                    </a:p>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7" action="ppaction://hlinksldjump"/>
                        </a:rPr>
                        <a:t>Build a Stakeholder Engagement Plan</a:t>
                      </a:r>
                      <a:endParaRPr sz="1000" dirty="0">
                        <a:solidFill>
                          <a:srgbClr val="434343"/>
                        </a:solidFill>
                        <a:latin typeface="Roboto"/>
                        <a:ea typeface="Roboto"/>
                        <a:cs typeface="Roboto"/>
                        <a:sym typeface="Roboto"/>
                      </a:endParaRPr>
                    </a:p>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8" action="ppaction://hlinksldjump"/>
                        </a:rPr>
                        <a:t>Conduct Change Readiness Assessment(s)</a:t>
                      </a:r>
                      <a:endParaRPr lang="en" sz="1000" u="sng" dirty="0">
                        <a:solidFill>
                          <a:schemeClr val="hlink"/>
                        </a:solidFill>
                        <a:latin typeface="Roboto"/>
                        <a:ea typeface="Roboto"/>
                        <a:cs typeface="Roboto"/>
                        <a:sym typeface="Roboto"/>
                      </a:endParaRPr>
                    </a:p>
                    <a:p>
                      <a:pPr marL="285750" marR="0" lvl="0" indent="-234950" algn="l" defTabSz="914400" rtl="0" eaLnBrk="1" fontAlgn="auto" latinLnBrk="0" hangingPunct="1">
                        <a:lnSpc>
                          <a:spcPct val="100000"/>
                        </a:lnSpc>
                        <a:spcBef>
                          <a:spcPts val="0"/>
                        </a:spcBef>
                        <a:spcAft>
                          <a:spcPts val="0"/>
                        </a:spcAft>
                        <a:buClr>
                          <a:srgbClr val="434343"/>
                        </a:buClr>
                        <a:buSzPts val="1000"/>
                        <a:buFont typeface="Roboto"/>
                        <a:buChar char="●"/>
                        <a:tabLst/>
                        <a:defRPr/>
                      </a:pPr>
                      <a:r>
                        <a:rPr lang="en-US" sz="1000" u="sng" dirty="0">
                          <a:solidFill>
                            <a:schemeClr val="hlink"/>
                          </a:solidFill>
                          <a:latin typeface="Roboto"/>
                          <a:ea typeface="Roboto"/>
                          <a:cs typeface="Roboto"/>
                          <a:sym typeface="Roboto"/>
                          <a:hlinkClick r:id="rId8" action="ppaction://hlinksldjump"/>
                        </a:rPr>
                        <a:t>Establish a Change Network</a:t>
                      </a:r>
                      <a:endParaRPr lang="en-US" sz="1000" dirty="0">
                        <a:solidFill>
                          <a:srgbClr val="434343"/>
                        </a:solidFill>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Enablement</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9" action="ppaction://hlinksldjump"/>
                        </a:rPr>
                        <a:t>Develop Communication Plan</a:t>
                      </a:r>
                      <a:endParaRPr sz="1000" dirty="0">
                        <a:solidFill>
                          <a:srgbClr val="434343"/>
                        </a:solidFill>
                        <a:latin typeface="Roboto"/>
                        <a:ea typeface="Roboto"/>
                        <a:cs typeface="Roboto"/>
                        <a:sym typeface="Roboto"/>
                      </a:endParaRPr>
                    </a:p>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10" action="ppaction://hlinksldjump"/>
                        </a:rPr>
                        <a:t>Develop Training Strategy</a:t>
                      </a:r>
                      <a:endParaRPr sz="1000" dirty="0">
                        <a:solidFill>
                          <a:srgbClr val="434343"/>
                        </a:solidFill>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Structure</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11" action="ppaction://hlinksldjump"/>
                        </a:rPr>
                        <a:t>Define Adoption/Success Metrics</a:t>
                      </a:r>
                      <a:endParaRPr sz="1000" dirty="0">
                        <a:solidFill>
                          <a:srgbClr val="434343"/>
                        </a:solidFill>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9575C">
                        <a:alpha val="18830"/>
                      </a:srgbClr>
                    </a:solidFill>
                  </a:tcPr>
                </a:tc>
                <a:extLst>
                  <a:ext uri="{0D108BD9-81ED-4DB2-BD59-A6C34878D82A}">
                    <a16:rowId xmlns:a16="http://schemas.microsoft.com/office/drawing/2014/main" val="10004"/>
                  </a:ext>
                </a:extLst>
              </a:tr>
            </a:tbl>
          </a:graphicData>
        </a:graphic>
      </p:graphicFrame>
      <p:sp>
        <p:nvSpPr>
          <p:cNvPr id="1850" name="Google Shape;1850;p252"/>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600" dirty="0">
                <a:solidFill>
                  <a:srgbClr val="FFFFFF"/>
                </a:solidFill>
                <a:latin typeface="Roboto"/>
                <a:ea typeface="Roboto"/>
                <a:cs typeface="Roboto"/>
                <a:sym typeface="Roboto"/>
              </a:rPr>
              <a:t>Roll Out</a:t>
            </a:r>
            <a:endParaRPr sz="600" dirty="0">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4"/>
        <p:cNvGrpSpPr/>
        <p:nvPr/>
      </p:nvGrpSpPr>
      <p:grpSpPr>
        <a:xfrm>
          <a:off x="0" y="0"/>
          <a:ext cx="0" cy="0"/>
          <a:chOff x="0" y="0"/>
          <a:chExt cx="0" cy="0"/>
        </a:xfrm>
      </p:grpSpPr>
      <p:sp>
        <p:nvSpPr>
          <p:cNvPr id="1855" name="Google Shape;1855;p253"/>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en" sz="3600" b="0" dirty="0">
                <a:latin typeface="Roboto Light"/>
                <a:ea typeface="Roboto Light"/>
                <a:cs typeface="Roboto Light"/>
                <a:sym typeface="Roboto Light"/>
              </a:rPr>
              <a:t>Prepare Users</a:t>
            </a:r>
            <a:endParaRPr sz="3600" b="0" dirty="0">
              <a:latin typeface="Roboto Light"/>
              <a:ea typeface="Roboto Light"/>
              <a:cs typeface="Roboto Light"/>
              <a:sym typeface="Roboto Light"/>
            </a:endParaRPr>
          </a:p>
        </p:txBody>
      </p:sp>
      <p:sp>
        <p:nvSpPr>
          <p:cNvPr id="1856" name="Google Shape;1856;p253"/>
          <p:cNvSpPr/>
          <p:nvPr/>
        </p:nvSpPr>
        <p:spPr>
          <a:xfrm rot="10800000">
            <a:off x="3313100" y="1473676"/>
            <a:ext cx="364800" cy="1380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253"/>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Get Ready</a:t>
            </a:r>
            <a:endParaRPr sz="1100" dirty="0">
              <a:latin typeface="Roboto"/>
              <a:ea typeface="Roboto"/>
              <a:cs typeface="Roboto"/>
              <a:sym typeface="Roboto"/>
            </a:endParaRPr>
          </a:p>
        </p:txBody>
      </p:sp>
      <p:sp>
        <p:nvSpPr>
          <p:cNvPr id="1858" name="Google Shape;1858;p253"/>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Roll Out</a:t>
            </a:r>
            <a:endParaRPr sz="1100" dirty="0">
              <a:latin typeface="Roboto"/>
              <a:ea typeface="Roboto"/>
              <a:cs typeface="Roboto"/>
              <a:sym typeface="Roboto"/>
            </a:endParaRPr>
          </a:p>
        </p:txBody>
      </p:sp>
      <p:sp>
        <p:nvSpPr>
          <p:cNvPr id="1859" name="Google Shape;1859;p253"/>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200" dirty="0">
                <a:solidFill>
                  <a:srgbClr val="FFFFFF"/>
                </a:solidFill>
                <a:latin typeface="Roboto"/>
                <a:ea typeface="Roboto"/>
                <a:cs typeface="Roboto"/>
                <a:sym typeface="Roboto"/>
              </a:rPr>
              <a:t>Manage</a:t>
            </a:r>
            <a:endParaRPr sz="1100" dirty="0">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3"/>
        <p:cNvGrpSpPr/>
        <p:nvPr/>
      </p:nvGrpSpPr>
      <p:grpSpPr>
        <a:xfrm>
          <a:off x="0" y="0"/>
          <a:ext cx="0" cy="0"/>
          <a:chOff x="0" y="0"/>
          <a:chExt cx="0" cy="0"/>
        </a:xfrm>
      </p:grpSpPr>
      <p:sp>
        <p:nvSpPr>
          <p:cNvPr id="1864" name="Google Shape;1864;p254"/>
          <p:cNvSpPr txBox="1"/>
          <p:nvPr/>
        </p:nvSpPr>
        <p:spPr>
          <a:xfrm>
            <a:off x="378250" y="474600"/>
            <a:ext cx="4751100" cy="8013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en" sz="3000">
                <a:latin typeface="Roboto Light"/>
                <a:ea typeface="Roboto Light"/>
                <a:cs typeface="Roboto Light"/>
                <a:sym typeface="Roboto Light"/>
              </a:rPr>
              <a:t>Roll Out Phase: Change Management Activities</a:t>
            </a:r>
            <a:endParaRPr sz="3000">
              <a:latin typeface="Roboto Light"/>
              <a:ea typeface="Roboto Light"/>
              <a:cs typeface="Roboto Light"/>
              <a:sym typeface="Roboto Light"/>
            </a:endParaRPr>
          </a:p>
        </p:txBody>
      </p:sp>
      <p:sp>
        <p:nvSpPr>
          <p:cNvPr id="1865" name="Google Shape;1865;p254"/>
          <p:cNvSpPr txBox="1"/>
          <p:nvPr/>
        </p:nvSpPr>
        <p:spPr>
          <a:xfrm>
            <a:off x="450725" y="1863250"/>
            <a:ext cx="3419700"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en" sz="1100" dirty="0">
                <a:latin typeface="Roboto Light"/>
                <a:ea typeface="Roboto Light"/>
                <a:cs typeface="Roboto Light"/>
                <a:sym typeface="Roboto Light"/>
              </a:rPr>
              <a:t>Change Management activities during the Roll Out phase are designed to drive user awareness, support, and engagement to ensure a successful rollout. Focus on recruiting support and sponsorship from leaders and key change agents.</a:t>
            </a: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en" sz="1100" dirty="0">
                <a:latin typeface="Roboto Light"/>
                <a:ea typeface="Roboto Light"/>
                <a:cs typeface="Roboto Light"/>
                <a:sym typeface="Roboto Light"/>
              </a:rPr>
              <a:t>During this phase, you will implement the Change Management plan, based on activities performed in the Get Ready phase.</a:t>
            </a: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en" sz="1100" dirty="0">
                <a:latin typeface="Roboto Light"/>
                <a:ea typeface="Roboto Light"/>
                <a:cs typeface="Roboto Light"/>
                <a:sym typeface="Roboto Light"/>
              </a:rPr>
              <a:t>We recommend taking the actions outlined on this page</a:t>
            </a:r>
            <a:r>
              <a:rPr lang="en" sz="1100" i="1" dirty="0">
                <a:latin typeface="Roboto Light"/>
                <a:ea typeface="Roboto Light"/>
                <a:cs typeface="Roboto Light"/>
                <a:sym typeface="Roboto Light"/>
              </a:rPr>
              <a:t> </a:t>
            </a:r>
            <a:r>
              <a:rPr lang="en" sz="1100" dirty="0">
                <a:latin typeface="Roboto Light"/>
                <a:ea typeface="Roboto Light"/>
                <a:cs typeface="Roboto Light"/>
                <a:sym typeface="Roboto Light"/>
              </a:rPr>
              <a:t>during the Roll Out Phase to set the stage for successful adoption. Click links to jump to descriptions and detailed guidance for each activity.</a:t>
            </a:r>
            <a:endParaRPr sz="1100" dirty="0">
              <a:latin typeface="Roboto Light"/>
              <a:ea typeface="Roboto Light"/>
              <a:cs typeface="Roboto Light"/>
              <a:sym typeface="Roboto Light"/>
            </a:endParaRPr>
          </a:p>
        </p:txBody>
      </p:sp>
      <p:sp>
        <p:nvSpPr>
          <p:cNvPr id="1866" name="Google Shape;1866;p254"/>
          <p:cNvSpPr/>
          <p:nvPr/>
        </p:nvSpPr>
        <p:spPr>
          <a:xfrm rot="10800000">
            <a:off x="6582882" y="392688"/>
            <a:ext cx="216600" cy="819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867" name="Google Shape;1867;p254"/>
          <p:cNvGraphicFramePr/>
          <p:nvPr/>
        </p:nvGraphicFramePr>
        <p:xfrm>
          <a:off x="4410980" y="1646923"/>
          <a:ext cx="4459800" cy="2474250"/>
        </p:xfrm>
        <a:graphic>
          <a:graphicData uri="http://schemas.openxmlformats.org/drawingml/2006/table">
            <a:tbl>
              <a:tblPr>
                <a:noFill/>
                <a:tableStyleId>{45470F37-8B12-47F0-81BC-2B07CDDA16E9}</a:tableStyleId>
              </a:tblPr>
              <a:tblGrid>
                <a:gridCol w="1054175">
                  <a:extLst>
                    <a:ext uri="{9D8B030D-6E8A-4147-A177-3AD203B41FA5}">
                      <a16:colId xmlns:a16="http://schemas.microsoft.com/office/drawing/2014/main" val="20000"/>
                    </a:ext>
                  </a:extLst>
                </a:gridCol>
                <a:gridCol w="3405625">
                  <a:extLst>
                    <a:ext uri="{9D8B030D-6E8A-4147-A177-3AD203B41FA5}">
                      <a16:colId xmlns:a16="http://schemas.microsoft.com/office/drawing/2014/main" val="20001"/>
                    </a:ext>
                  </a:extLst>
                </a:gridCol>
              </a:tblGrid>
              <a:tr h="310350">
                <a:tc gridSpan="2">
                  <a:txBody>
                    <a:bodyPr/>
                    <a:lstStyle/>
                    <a:p>
                      <a:pPr marL="0" lvl="0" indent="0" algn="ctr" rtl="0">
                        <a:spcBef>
                          <a:spcPts val="0"/>
                        </a:spcBef>
                        <a:spcAft>
                          <a:spcPts val="0"/>
                        </a:spcAft>
                        <a:buNone/>
                      </a:pPr>
                      <a:r>
                        <a:rPr lang="en" sz="1200" b="1">
                          <a:solidFill>
                            <a:srgbClr val="FFFFFF"/>
                          </a:solidFill>
                          <a:latin typeface="Roboto"/>
                          <a:ea typeface="Roboto"/>
                          <a:cs typeface="Roboto"/>
                          <a:sym typeface="Roboto"/>
                        </a:rPr>
                        <a:t>ROLL OUT</a:t>
                      </a:r>
                      <a:r>
                        <a:rPr lang="en" sz="1200" b="1">
                          <a:solidFill>
                            <a:srgbClr val="FF0000"/>
                          </a:solidFill>
                          <a:latin typeface="Roboto"/>
                          <a:ea typeface="Roboto"/>
                          <a:cs typeface="Roboto"/>
                          <a:sym typeface="Roboto"/>
                        </a:rPr>
                        <a:t> </a:t>
                      </a:r>
                      <a:r>
                        <a:rPr lang="en" sz="1200" b="1">
                          <a:solidFill>
                            <a:srgbClr val="FFFFFF"/>
                          </a:solidFill>
                          <a:latin typeface="Roboto"/>
                          <a:ea typeface="Roboto"/>
                          <a:cs typeface="Roboto"/>
                          <a:sym typeface="Roboto"/>
                        </a:rPr>
                        <a:t>Phase</a:t>
                      </a:r>
                      <a:r>
                        <a:rPr lang="en" sz="1200" b="1">
                          <a:solidFill>
                            <a:srgbClr val="FF0000"/>
                          </a:solidFill>
                          <a:latin typeface="Roboto"/>
                          <a:ea typeface="Roboto"/>
                          <a:cs typeface="Roboto"/>
                          <a:sym typeface="Roboto"/>
                        </a:rPr>
                        <a:t> </a:t>
                      </a:r>
                      <a:r>
                        <a:rPr lang="en" sz="1200" b="1">
                          <a:solidFill>
                            <a:srgbClr val="FFFFFF"/>
                          </a:solidFill>
                          <a:latin typeface="Roboto"/>
                          <a:ea typeface="Roboto"/>
                          <a:cs typeface="Roboto"/>
                          <a:sym typeface="Roboto"/>
                        </a:rPr>
                        <a:t>Activities</a:t>
                      </a:r>
                      <a:endParaRPr sz="1200" b="1">
                        <a:solidFill>
                          <a:srgbClr val="FFFFFF"/>
                        </a:solidFill>
                        <a:latin typeface="Roboto"/>
                        <a:ea typeface="Roboto"/>
                        <a:cs typeface="Roboto"/>
                        <a:sym typeface="Roboto"/>
                      </a:endParaRP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84210"/>
                      </a:srgbClr>
                    </a:solidFill>
                  </a:tcPr>
                </a:tc>
                <a:tc hMerge="1">
                  <a:txBody>
                    <a:bodyPr/>
                    <a:lstStyle/>
                    <a:p>
                      <a:endParaRPr lang="en-US"/>
                    </a:p>
                  </a:txBody>
                  <a:tcPr/>
                </a:tc>
                <a:extLst>
                  <a:ext uri="{0D108BD9-81ED-4DB2-BD59-A6C34878D82A}">
                    <a16:rowId xmlns:a16="http://schemas.microsoft.com/office/drawing/2014/main" val="10000"/>
                  </a:ext>
                </a:extLst>
              </a:tr>
              <a:tr h="31035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Leadership</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3" action="ppaction://hlinksldjump"/>
                        </a:rPr>
                        <a:t>Execute Leadership Engagement Strategy</a:t>
                      </a:r>
                      <a:endParaRPr sz="1000" dirty="0">
                        <a:solidFill>
                          <a:srgbClr val="434343"/>
                        </a:solidFill>
                        <a:latin typeface="Roboto"/>
                        <a:ea typeface="Roboto"/>
                        <a:cs typeface="Roboto"/>
                        <a:sym typeface="Roboto"/>
                      </a:endParaRP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31035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Ecosystem</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57175" lvl="0" indent="-206375"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4" action="ppaction://hlinksldjump"/>
                        </a:rPr>
                        <a:t>Execute Stakeholder Engagement Plan</a:t>
                      </a:r>
                      <a:endParaRPr sz="1000" dirty="0">
                        <a:solidFill>
                          <a:srgbClr val="434343"/>
                        </a:solidFill>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31035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Values</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5" action="ppaction://hlinksldjump"/>
                        </a:rPr>
                        <a:t>Communicate the “What’s In It For Me”</a:t>
                      </a:r>
                      <a:endParaRPr sz="1000" dirty="0">
                        <a:solidFill>
                          <a:srgbClr val="434343"/>
                        </a:solidFill>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51425">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Enablement</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6" action="ppaction://hlinksldjump"/>
                        </a:rPr>
                        <a:t>Execute Communication Plan</a:t>
                      </a:r>
                      <a:endParaRPr sz="1000" dirty="0">
                        <a:solidFill>
                          <a:srgbClr val="434343"/>
                        </a:solidFill>
                        <a:latin typeface="Roboto"/>
                        <a:ea typeface="Roboto"/>
                        <a:cs typeface="Roboto"/>
                        <a:sym typeface="Roboto"/>
                      </a:endParaRPr>
                    </a:p>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7" action="ppaction://hlinksldjump"/>
                        </a:rPr>
                        <a:t>Execute Training Plan</a:t>
                      </a:r>
                      <a:endParaRPr sz="1000" dirty="0">
                        <a:solidFill>
                          <a:srgbClr val="434343"/>
                        </a:solidFill>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4"/>
                  </a:ext>
                </a:extLst>
              </a:tr>
              <a:tr h="31035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Rewards</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8" action="ppaction://hlinksldjump"/>
                        </a:rPr>
                        <a:t>Conduct an Incentive Review</a:t>
                      </a:r>
                      <a:endParaRPr sz="900" dirty="0">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r h="310350">
                <a:tc>
                  <a:txBody>
                    <a:bodyPr/>
                    <a:lstStyle/>
                    <a:p>
                      <a:pPr marL="0" lvl="0" indent="0" algn="l" rtl="0">
                        <a:spcBef>
                          <a:spcPts val="0"/>
                        </a:spcBef>
                        <a:spcAft>
                          <a:spcPts val="0"/>
                        </a:spcAft>
                        <a:buNone/>
                      </a:pPr>
                      <a:r>
                        <a:rPr lang="en" sz="1000">
                          <a:solidFill>
                            <a:srgbClr val="FFFFFF"/>
                          </a:solidFill>
                          <a:latin typeface="Roboto"/>
                          <a:ea typeface="Roboto"/>
                          <a:cs typeface="Roboto"/>
                          <a:sym typeface="Roboto"/>
                        </a:rPr>
                        <a:t>Structures</a:t>
                      </a:r>
                      <a:endParaRPr sz="1000">
                        <a:solidFill>
                          <a:srgbClr val="FFFFFF"/>
                        </a:solidFill>
                        <a:latin typeface="Roboto"/>
                        <a:ea typeface="Roboto"/>
                        <a:cs typeface="Roboto"/>
                        <a:sym typeface="Roboto"/>
                      </a:endParaRP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en" sz="1000" u="sng" dirty="0">
                          <a:solidFill>
                            <a:schemeClr val="hlink"/>
                          </a:solidFill>
                          <a:latin typeface="Roboto"/>
                          <a:ea typeface="Roboto"/>
                          <a:cs typeface="Roboto"/>
                          <a:sym typeface="Roboto"/>
                          <a:hlinkClick r:id="rId9" action="ppaction://hlinksldjump"/>
                        </a:rPr>
                        <a:t>Set Up Collaboration Space and Feedback Loops </a:t>
                      </a:r>
                      <a:endParaRPr sz="1000" dirty="0">
                        <a:solidFill>
                          <a:srgbClr val="434343"/>
                        </a:solidFill>
                        <a:latin typeface="Roboto"/>
                        <a:ea typeface="Roboto"/>
                        <a:cs typeface="Roboto"/>
                        <a:sym typeface="Roboto"/>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6"/>
                  </a:ext>
                </a:extLst>
              </a:tr>
            </a:tbl>
          </a:graphicData>
        </a:graphic>
      </p:graphicFrame>
      <p:sp>
        <p:nvSpPr>
          <p:cNvPr id="1868" name="Google Shape;1868;p254"/>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600" dirty="0">
                <a:solidFill>
                  <a:srgbClr val="FFFFFF"/>
                </a:solidFill>
                <a:latin typeface="Roboto"/>
                <a:ea typeface="Roboto"/>
                <a:cs typeface="Roboto"/>
                <a:sym typeface="Roboto"/>
              </a:rPr>
              <a:t>Get Ready</a:t>
            </a:r>
            <a:endParaRPr sz="600" dirty="0">
              <a:latin typeface="Roboto"/>
              <a:ea typeface="Roboto"/>
              <a:cs typeface="Roboto"/>
              <a:sym typeface="Roboto"/>
            </a:endParaRPr>
          </a:p>
        </p:txBody>
      </p:sp>
      <p:sp>
        <p:nvSpPr>
          <p:cNvPr id="1869" name="Google Shape;1869;p254"/>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600" dirty="0">
                <a:solidFill>
                  <a:srgbClr val="FFFFFF"/>
                </a:solidFill>
                <a:latin typeface="Roboto"/>
                <a:ea typeface="Roboto"/>
                <a:cs typeface="Roboto"/>
                <a:sym typeface="Roboto"/>
              </a:rPr>
              <a:t>Manage</a:t>
            </a:r>
            <a:endParaRPr sz="600" dirty="0">
              <a:latin typeface="Roboto"/>
              <a:ea typeface="Roboto"/>
              <a:cs typeface="Roboto"/>
              <a:sym typeface="Roboto"/>
            </a:endParaRPr>
          </a:p>
        </p:txBody>
      </p:sp>
      <p:sp>
        <p:nvSpPr>
          <p:cNvPr id="1870" name="Google Shape;1870;p254"/>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600" dirty="0">
                <a:solidFill>
                  <a:srgbClr val="FFFFFF"/>
                </a:solidFill>
                <a:latin typeface="Roboto"/>
                <a:ea typeface="Roboto"/>
                <a:cs typeface="Roboto"/>
                <a:sym typeface="Roboto"/>
              </a:rPr>
              <a:t>Roll Out</a:t>
            </a:r>
            <a:endParaRPr sz="600" dirty="0">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TotalTime>
  <Words>5665</Words>
  <Application>Microsoft Macintosh PowerPoint</Application>
  <PresentationFormat>On-screen Show (16:9)</PresentationFormat>
  <Paragraphs>655</Paragraphs>
  <Slides>34</Slides>
  <Notes>34</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34</vt:i4>
      </vt:variant>
    </vt:vector>
  </HeadingPairs>
  <TitlesOfParts>
    <vt:vector size="45" baseType="lpstr">
      <vt:lpstr>Arial</vt:lpstr>
      <vt:lpstr>Merriweather Sans</vt:lpstr>
      <vt:lpstr>Proxima Nova</vt:lpstr>
      <vt:lpstr>Roboto</vt:lpstr>
      <vt:lpstr>Roboto Condensed</vt:lpstr>
      <vt:lpstr>Roboto Light</vt:lpstr>
      <vt:lpstr>Salesforce Google Slides Template - November 2017 </vt:lpstr>
      <vt:lpstr>Salesforce Google Slides Template - September 2018 </vt:lpstr>
      <vt:lpstr>Salesforce Google Slides Template - September 2018 </vt:lpstr>
      <vt:lpstr>Salesforce Google Slides Template - November 2017 </vt:lpstr>
      <vt:lpstr>Salesforce Google Slides Template - September 2018 </vt:lpstr>
      <vt:lpstr>Building a LEVERS Change Management Plan</vt:lpstr>
      <vt:lpstr>Your world is perfectly organized  to create the behaviors you’re currently experiencing… Transitioning to a new technology platform or interface can be challenging! It often requires people to adopt new behaviors and ways of working from what they’re used to. Use these recommended steps and templates to drive behavior change that sticks, and help facilitate a smooth transition to the new technology for your organization!</vt:lpstr>
      <vt:lpstr>PowerPoint Presentation</vt:lpstr>
      <vt:lpstr>PowerPoint Presentation</vt:lpstr>
      <vt:lpstr>Description A Change Management plan is designed to lay the foundation for successful change and promote shared ownership among business, IT, and program stakeholders for driving organizational readiness and sustainable adoption.  You will define the plan in the Get Ready phase, and put it into action during the Roll Out and Manage phases.  The subsequent slides will walk you through the plan in more detail. </vt:lpstr>
      <vt:lpstr>Plan for Change</vt:lpstr>
      <vt:lpstr>PowerPoint Presentation</vt:lpstr>
      <vt:lpstr>Prepare Users</vt:lpstr>
      <vt:lpstr>PowerPoint Presentation</vt:lpstr>
      <vt:lpstr>Reinforce Change</vt:lpstr>
      <vt:lpstr>PowerPoint Presentation</vt:lpstr>
      <vt:lpstr>PowerPoint Presentation</vt:lpstr>
      <vt:lpstr>Detailed Guidance and Execution Tools </vt:lpstr>
      <vt:lpstr>LEVERS Strategies &amp; Supporting Tools</vt:lpstr>
      <vt:lpstr>Description The Change Vision is a clear articulation of what you ultimately aim to accomplish throughout the change initiative. It can be used to inspire, build awareness, and garner support for the change.  Targeted Outcomes ↑ alignment during times of change ↑ understanding of the change  ↓ change resistance due to clarity ↑ increased value realization</vt:lpstr>
      <vt:lpstr>Strategy: Build a Leadership Engagement Strategy</vt:lpstr>
      <vt:lpstr>Strategy: Conduct a Change Impact &amp; Barrier Assessment</vt:lpstr>
      <vt:lpstr>Strategy: Build a Stakeholder Engagement Plan</vt:lpstr>
      <vt:lpstr>Strategy: Conduct a Change Readiness Assessment</vt:lpstr>
      <vt:lpstr>Description A Change Network is a selected group of individuals representing various parts of the business that will be affected by transition to the new technology.  Establishing a change network can help to expand the reach of the core change management team, build grassroots support for the initiative, and develop clear pathways for two-way communication.  Targeted Outcomes ↑cross-functional awareness  ↑ enablement of peers  Establish a channel for two-way dialogue about the transition to the new technology   </vt:lpstr>
      <vt:lpstr>Strategy: Identify and Broadcast “What’s in it for Me” (WIIFMs)</vt:lpstr>
      <vt:lpstr>Strategy: Develop &amp; Execute a Communication Plan</vt:lpstr>
      <vt:lpstr>Strategy: Develop &amp; Execute a Training Strategy</vt:lpstr>
      <vt:lpstr>Strategy: Conduct an Incentive Review</vt:lpstr>
      <vt:lpstr>Strategy: Define Adoption/Success Metrics</vt:lpstr>
      <vt:lpstr>Strategy: Collaboration Space and Feedback Loops </vt:lpstr>
      <vt:lpstr>Additional Tools for Execution</vt:lpstr>
      <vt:lpstr>Change Vision Statement Worksheet</vt:lpstr>
      <vt:lpstr>__________ Change Readiness Assessment </vt:lpstr>
      <vt:lpstr>The Change Network Benefits the Program &amp; its Participants</vt:lpstr>
      <vt:lpstr>Change Champions</vt:lpstr>
      <vt:lpstr>Sample Change Network Engagement Tactics </vt:lpstr>
      <vt:lpstr>Change Network Communication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LEVERS Change Management Plan</dc:title>
  <cp:lastModifiedBy>Tammy Rahn</cp:lastModifiedBy>
  <cp:revision>50</cp:revision>
  <dcterms:modified xsi:type="dcterms:W3CDTF">2021-05-22T01:11:35Z</dcterms:modified>
</cp:coreProperties>
</file>