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2F8_0.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799" r:id="rId1"/>
    <p:sldMasterId id="2147483800" r:id="rId2"/>
  </p:sldMasterIdLst>
  <p:notesMasterIdLst>
    <p:notesMasterId r:id="rId29"/>
  </p:notesMasterIdLst>
  <p:sldIdLst>
    <p:sldId id="272" r:id="rId3"/>
    <p:sldId id="740" r:id="rId4"/>
    <p:sldId id="754" r:id="rId5"/>
    <p:sldId id="258" r:id="rId6"/>
    <p:sldId id="301" r:id="rId7"/>
    <p:sldId id="286" r:id="rId8"/>
    <p:sldId id="285" r:id="rId9"/>
    <p:sldId id="282" r:id="rId10"/>
    <p:sldId id="741" r:id="rId11"/>
    <p:sldId id="742" r:id="rId12"/>
    <p:sldId id="291" r:id="rId13"/>
    <p:sldId id="746" r:id="rId14"/>
    <p:sldId id="267" r:id="rId15"/>
    <p:sldId id="756" r:id="rId16"/>
    <p:sldId id="760" r:id="rId17"/>
    <p:sldId id="747" r:id="rId18"/>
    <p:sldId id="269" r:id="rId19"/>
    <p:sldId id="308" r:id="rId20"/>
    <p:sldId id="279" r:id="rId21"/>
    <p:sldId id="757" r:id="rId22"/>
    <p:sldId id="299" r:id="rId23"/>
    <p:sldId id="344" r:id="rId24"/>
    <p:sldId id="293" r:id="rId25"/>
    <p:sldId id="751" r:id="rId26"/>
    <p:sldId id="311" r:id="rId27"/>
    <p:sldId id="366" r:id="rId28"/>
  </p:sldIdLst>
  <p:sldSz cx="12188825"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B3DCA0-70A1-9910-9030-C5968E9534B8}" name="Admins" initials="TR" userId="Admins" providerId="None"/>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5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62"/>
    <p:restoredTop sz="80476"/>
  </p:normalViewPr>
  <p:slideViewPr>
    <p:cSldViewPr snapToGrid="0">
      <p:cViewPr varScale="1">
        <p:scale>
          <a:sx n="69" d="100"/>
          <a:sy n="69" d="100"/>
        </p:scale>
        <p:origin x="176" y="88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35" Type="http://schemas.microsoft.com/office/2018/10/relationships/authors" Target="authors.xml"/><Relationship Id="rId8" Type="http://schemas.openxmlformats.org/officeDocument/2006/relationships/slide" Target="slides/slide6.xml"/></Relationships>
</file>

<file path=ppt/comments/modernComment_2F8_0.xml><?xml version="1.0" encoding="utf-8"?>
<p188:cmLst xmlns:a="http://schemas.openxmlformats.org/drawingml/2006/main" xmlns:r="http://schemas.openxmlformats.org/officeDocument/2006/relationships" xmlns:p188="http://schemas.microsoft.com/office/powerpoint/2018/8/main">
  <p188:cm id="{13E05EBD-A858-BB49-A296-50C55A6A4326}" authorId="{E47797D6-77C4-2BB1-C528-2C599203AE56}" created="2024-08-05T23:01:04.402">
    <pc:sldMkLst xmlns:pc="http://schemas.microsoft.com/office/powerpoint/2013/main/command">
      <pc:docMk/>
      <pc:sldMk cId="0" sldId="760"/>
    </pc:sldMkLst>
    <p188:txBody>
      <a:bodyPr/>
      <a:lstStyle/>
      <a:p>
        <a:r>
          <a:rPr lang="en-US"/>
          <a:t>This slide applies only to products built on the Salesforce Platform.</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help.salesforce.com/s/articleView?id=sf.mc_ss_create_user_recovery_codes.htm&amp;language=en_US&amp;type=5" TargetMode="External"/><Relationship Id="rId3" Type="http://schemas.openxmlformats.org/officeDocument/2006/relationships/hyperlink" Target="https://help.salesforce.com/s/articleView?id=mfa_recovery_core.htm&amp;type=5&amp;language=en_US" TargetMode="External"/><Relationship Id="rId7" Type="http://schemas.openxmlformats.org/officeDocument/2006/relationships/hyperlink" Target="https://help.salesforce.com/s/articleView?id=sf.dato_getstarted_security_mfa_settings.htm"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devcenter.heroku.com/articles/recovery-codes" TargetMode="External"/><Relationship Id="rId5" Type="http://schemas.openxmlformats.org/officeDocument/2006/relationships/hyperlink" Target="https://help.salesforce.com/s/articleView?id=sf.mc_ss_grant_one_time_token_access.htm&amp;language=en_US&amp;type=5" TargetMode="External"/><Relationship Id="rId10" Type="http://schemas.openxmlformats.org/officeDocument/2006/relationships/hyperlink" Target="https://docs.mulesoft.com/access-management/multi-factor-authentication#reset-multi-factor-authentication-for-individual-users" TargetMode="External"/><Relationship Id="rId4" Type="http://schemas.openxmlformats.org/officeDocument/2006/relationships/hyperlink" Target="https://help.salesforce.com/s/articleView?id=sf.mc_overview_mfa_temporary_code.htm&amp;language=en_US&amp;type=5" TargetMode="External"/><Relationship Id="rId9" Type="http://schemas.openxmlformats.org/officeDocument/2006/relationships/hyperlink" Target="https://help.tableau.com/current/online/en-us/to_signin.htm#mfa_manage_methods"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terprise.verizon.com/resources/reports/dbir/"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ic3.gov/Media/PDF/AnnualReport/2021_IC3Report.pdf" TargetMode="External"/><Relationship Id="rId4" Type="http://schemas.openxmlformats.org/officeDocument/2006/relationships/hyperlink" Target="https://www.ibm.com/downloads/cas/OJDVQG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artner.com/en/documents/3956209/magic-quadrant-for-access-managemen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1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Remember to delete or skip this introductory slide before you present -- it’s for your reference only.</a:t>
            </a:r>
          </a:p>
          <a:p>
            <a:pPr marL="165100" marR="0" lvl="0" indent="-165100" algn="l" rtl="0">
              <a:spcBef>
                <a:spcPts val="0"/>
              </a:spcBef>
              <a:spcAft>
                <a:spcPts val="0"/>
              </a:spcAft>
              <a:buClr>
                <a:schemeClr val="dk1"/>
              </a:buClr>
              <a:buSzPts val="1000"/>
              <a:buFont typeface="Arial"/>
              <a:buChar char="•"/>
            </a:pPr>
            <a:endParaRPr lang="en-US"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9"/>
        <p:cNvGrpSpPr/>
        <p:nvPr/>
      </p:nvGrpSpPr>
      <p:grpSpPr>
        <a:xfrm>
          <a:off x="0" y="0"/>
          <a:ext cx="0" cy="0"/>
          <a:chOff x="0" y="0"/>
          <a:chExt cx="0" cy="0"/>
        </a:xfrm>
      </p:grpSpPr>
      <p:sp>
        <p:nvSpPr>
          <p:cNvPr id="1430" name="Google Shape;1430;g89e8979d32_0_346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1" name="Google Shape;1431;g89e8979d32_0_346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dirty="0"/>
              <a:t>Notes:</a:t>
            </a:r>
            <a:endParaRPr sz="1200" dirty="0"/>
          </a:p>
          <a:p>
            <a:pPr marL="0" lvl="0" indent="0" algn="l" rtl="0">
              <a:spcBef>
                <a:spcPts val="0"/>
              </a:spcBef>
              <a:spcAft>
                <a:spcPts val="0"/>
              </a:spcAft>
              <a:buNone/>
            </a:pPr>
            <a:r>
              <a:rPr lang="en" sz="1200" dirty="0"/>
              <a:t>These Salesforce clouds provide MFA functionality:</a:t>
            </a:r>
            <a:endParaRPr sz="1200" dirty="0"/>
          </a:p>
          <a:p>
            <a:pPr marL="457200" lvl="0" indent="-304800" algn="l" rtl="0">
              <a:spcBef>
                <a:spcPts val="0"/>
              </a:spcBef>
              <a:spcAft>
                <a:spcPts val="0"/>
              </a:spcAft>
              <a:buClr>
                <a:schemeClr val="dk1"/>
              </a:buClr>
              <a:buSzPts val="1200"/>
              <a:buChar char="●"/>
            </a:pPr>
            <a:r>
              <a:rPr lang="en" sz="1200" dirty="0">
                <a:solidFill>
                  <a:schemeClr val="dk1"/>
                </a:solidFill>
              </a:rPr>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 sz="1000" dirty="0">
                <a:solidFill>
                  <a:srgbClr val="59575C"/>
                </a:solidFill>
                <a:latin typeface="Salesforce Sans"/>
                <a:ea typeface="Salesforce Sans"/>
                <a:cs typeface="Salesforce Sans"/>
                <a:sym typeface="Salesforce Sans"/>
              </a:rPr>
              <a:t>—</a:t>
            </a:r>
            <a:r>
              <a:rPr lang="en" sz="1200" dirty="0">
                <a:solidFill>
                  <a:schemeClr val="dk1"/>
                </a:solidFill>
              </a:rPr>
              <a:t>Audience Studio (formerly DMP), Marketing Cloud Account Engagement (powered by Pardot), Platform, Sales Cloud, Service Cloud, Salesforce Essentials, Salesforce Field Service, and partner solutions</a:t>
            </a:r>
            <a:endParaRPr sz="1200" dirty="0">
              <a:solidFill>
                <a:schemeClr val="dk1"/>
              </a:solidFill>
            </a:endParaRPr>
          </a:p>
          <a:p>
            <a:pPr marL="457200" lvl="0" indent="-304800" algn="l" rtl="0">
              <a:spcBef>
                <a:spcPts val="0"/>
              </a:spcBef>
              <a:spcAft>
                <a:spcPts val="0"/>
              </a:spcAft>
              <a:buSzPts val="1200"/>
              <a:buChar char="●"/>
            </a:pPr>
            <a:r>
              <a:rPr lang="en" sz="1200" dirty="0"/>
              <a:t>B2C Commerce Cloud</a:t>
            </a:r>
            <a:endParaRPr sz="1200" dirty="0"/>
          </a:p>
          <a:p>
            <a:pPr marL="457200" lvl="0" indent="-304800" algn="l" rtl="0">
              <a:spcBef>
                <a:spcPts val="0"/>
              </a:spcBef>
              <a:spcAft>
                <a:spcPts val="0"/>
              </a:spcAft>
              <a:buSzPts val="1200"/>
              <a:buChar char="●"/>
            </a:pPr>
            <a:r>
              <a:rPr lang="en" sz="1200" dirty="0"/>
              <a:t>Heroku</a:t>
            </a:r>
            <a:endParaRPr sz="1200" dirty="0"/>
          </a:p>
          <a:p>
            <a:pPr marL="457200" lvl="0" indent="-304800" algn="l" rtl="0">
              <a:spcBef>
                <a:spcPts val="0"/>
              </a:spcBef>
              <a:spcAft>
                <a:spcPts val="0"/>
              </a:spcAft>
              <a:buSzPts val="1200"/>
              <a:buChar char="●"/>
            </a:pPr>
            <a:r>
              <a:rPr lang="en" sz="1200" dirty="0"/>
              <a:t>Marketing Cloud Engagement (powered by Email, Messaging, and Journeys)</a:t>
            </a:r>
            <a:endParaRPr sz="1200" dirty="0"/>
          </a:p>
          <a:p>
            <a:pPr marL="457200" lvl="0" indent="-304800" algn="l" rtl="0">
              <a:spcBef>
                <a:spcPts val="0"/>
              </a:spcBef>
              <a:spcAft>
                <a:spcPts val="0"/>
              </a:spcAft>
              <a:buSzPts val="1200"/>
              <a:buChar char="●"/>
            </a:pPr>
            <a:r>
              <a:rPr lang="en" sz="1200" dirty="0"/>
              <a:t>Marketing Cloud Intelligence (powered by Datorama)</a:t>
            </a:r>
            <a:endParaRPr sz="1200" dirty="0"/>
          </a:p>
          <a:p>
            <a:pPr marL="457200" lvl="0" indent="-304800" algn="l" rtl="0">
              <a:spcBef>
                <a:spcPts val="0"/>
              </a:spcBef>
              <a:spcAft>
                <a:spcPts val="0"/>
              </a:spcAft>
              <a:buSzPts val="1200"/>
              <a:buChar char="●"/>
            </a:pPr>
            <a:r>
              <a:rPr lang="en" sz="1200" dirty="0">
                <a:solidFill>
                  <a:schemeClr val="dk1"/>
                </a:solidFill>
              </a:rPr>
              <a:t>Marketing Cloud Social (including Social Studio, Social Studio Automate, and Social Studio Mobile)</a:t>
            </a:r>
            <a:endParaRPr sz="1200" dirty="0"/>
          </a:p>
          <a:p>
            <a:pPr marL="457200" lvl="0" indent="-304800" algn="l" rtl="0">
              <a:spcBef>
                <a:spcPts val="0"/>
              </a:spcBef>
              <a:spcAft>
                <a:spcPts val="0"/>
              </a:spcAft>
              <a:buSzPts val="1200"/>
              <a:buChar char="●"/>
            </a:pPr>
            <a:r>
              <a:rPr lang="en" sz="1200" dirty="0"/>
              <a:t>MuleSoft </a:t>
            </a:r>
            <a:r>
              <a:rPr lang="en" sz="1200" dirty="0" err="1"/>
              <a:t>Anypoint</a:t>
            </a:r>
            <a:r>
              <a:rPr lang="en" sz="1200" dirty="0"/>
              <a:t> Platform</a:t>
            </a:r>
            <a:endParaRPr sz="1200" dirty="0"/>
          </a:p>
          <a:p>
            <a:pPr marL="457200" lvl="0" indent="-304800" algn="l" rtl="0">
              <a:lnSpc>
                <a:spcPct val="115000"/>
              </a:lnSpc>
              <a:spcBef>
                <a:spcPts val="0"/>
              </a:spcBef>
              <a:spcAft>
                <a:spcPts val="0"/>
              </a:spcAft>
              <a:buClr>
                <a:schemeClr val="dk1"/>
              </a:buClr>
              <a:buSzPts val="1200"/>
              <a:buChar char="●"/>
            </a:pPr>
            <a:r>
              <a:rPr lang="en" sz="1200" dirty="0">
                <a:solidFill>
                  <a:schemeClr val="dk1"/>
                </a:solidFill>
              </a:rPr>
              <a:t>Quip Starter, Quip Plus, and Quip Advanced</a:t>
            </a:r>
            <a:endParaRPr sz="1200" dirty="0"/>
          </a:p>
          <a:p>
            <a:pPr marL="457200" lvl="0" indent="-304800" algn="l" rtl="0">
              <a:spcBef>
                <a:spcPts val="0"/>
              </a:spcBef>
              <a:spcAft>
                <a:spcPts val="0"/>
              </a:spcAft>
              <a:buSzPts val="1200"/>
              <a:buChar char="●"/>
            </a:pPr>
            <a:r>
              <a:rPr lang="en" sz="1200" dirty="0"/>
              <a:t>Tableau Cloud</a:t>
            </a:r>
            <a:endParaRPr sz="1200" dirty="0"/>
          </a:p>
          <a:p>
            <a:pPr marL="0" lvl="0" indent="0" algn="l" rtl="0">
              <a:spcBef>
                <a:spcPts val="0"/>
              </a:spcBef>
              <a:spcAft>
                <a:spcPts val="0"/>
              </a:spcAft>
              <a:buNone/>
            </a:pPr>
            <a:endParaRPr sz="1200" dirty="0">
              <a:solidFill>
                <a:srgbClr val="9900FF"/>
              </a:solidFill>
            </a:endParaRPr>
          </a:p>
          <a:p>
            <a:pPr marL="0" lvl="0" indent="0" algn="l" rtl="0">
              <a:spcBef>
                <a:spcPts val="0"/>
              </a:spcBef>
              <a:spcAft>
                <a:spcPts val="0"/>
              </a:spcAft>
              <a:buNone/>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983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1"/>
        <p:cNvGrpSpPr/>
        <p:nvPr/>
      </p:nvGrpSpPr>
      <p:grpSpPr>
        <a:xfrm>
          <a:off x="0" y="0"/>
          <a:ext cx="0" cy="0"/>
          <a:chOff x="0" y="0"/>
          <a:chExt cx="0" cy="0"/>
        </a:xfrm>
      </p:grpSpPr>
      <p:sp>
        <p:nvSpPr>
          <p:cNvPr id="912" name="Google Shape;912;gb6433f34d4_0_215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913" name="Google Shape;913;gb6433f34d4_0_2152: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Clr>
                <a:schemeClr val="dk1"/>
              </a:buClr>
              <a:buSzPts val="1100"/>
              <a:buFont typeface="Arial"/>
              <a:buNone/>
            </a:pPr>
            <a:r>
              <a:rPr lang="en" sz="1200" dirty="0">
                <a:solidFill>
                  <a:schemeClr val="dk1"/>
                </a:solidFill>
              </a:rPr>
              <a:t>With the ongoing environment we’re all living in and many employees working from home, we want to take a minute to briefly touch on an important topic: Security. We understand the confidentiality, integrity, and availability of Salesforce data is vital to our customers, and we take the protection of customer data very seriously.</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As security threats grow increasingly common, protecting account access is more and more important. As a result, we are doubling down to help customers adapt to a new reality and to do it while maintaining secure control over their systems and data.</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Usernames and passwords alone do not provide sufficient protection for user accounts because it’s easy for bad actors to exploit weak or reused passwords. </a:t>
            </a:r>
            <a:r>
              <a:rPr lang="en" sz="1200" b="1" dirty="0">
                <a:solidFill>
                  <a:schemeClr val="dk1"/>
                </a:solidFill>
              </a:rPr>
              <a:t>Which is why Salesforce launched its MFA requirement. This contractual requirement went into effect on February 1, 2022 and requires that all internal Salesforce users use MFA when logging in to Salesforce products (including partner solutions) through the user interface.</a:t>
            </a:r>
            <a:endParaRPr sz="1200" b="1"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One of the simplest, most effective ways to help prevent unauthorized account access and protect your Salesforce data is by implementing multi-factor authentication (MFA, otherwise known as 2FA). MFA adds an extra layer of security to the login process by requiring users to verify their identity with two or more pieces of evidence (or “factors”), to prove they are who they say they are.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200" dirty="0">
                <a:solidFill>
                  <a:schemeClr val="dk1"/>
                </a:solidFill>
              </a:rPr>
              <a:t>To ensure that MFA is enabled for all internal Salesforce users, customers can:</a:t>
            </a:r>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Turn on MFA directly in Salesforce products</a:t>
            </a:r>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For users who access Salesforce products via single sign-on, use the SSO provider’s MFA service</a:t>
            </a: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rPr>
              <a:t>If customers have a mix of SSO and non-SSO users, they can use both approaches</a:t>
            </a:r>
            <a:r>
              <a:rPr lang="en" sz="1200" dirty="0">
                <a:solidFill>
                  <a:srgbClr val="3C4043"/>
                </a:solidFill>
              </a:rPr>
              <a:t>. </a:t>
            </a:r>
            <a:r>
              <a:rPr lang="en" sz="1200" dirty="0">
                <a:solidFill>
                  <a:schemeClr val="dk1"/>
                </a:solidFill>
              </a:rPr>
              <a:t>Salesforce products include MFA functionality at no extra cost.</a:t>
            </a:r>
            <a:endParaRPr sz="1300" dirty="0">
              <a:solidFill>
                <a:schemeClr val="dk1"/>
              </a:solidFill>
            </a:endParaRPr>
          </a:p>
          <a:p>
            <a:pPr marL="0" lvl="0" indent="0" algn="l" rtl="0">
              <a:spcBef>
                <a:spcPts val="0"/>
              </a:spcBef>
              <a:spcAft>
                <a:spcPts val="0"/>
              </a:spcAft>
              <a:buClr>
                <a:schemeClr val="dk1"/>
              </a:buClr>
              <a:buSzPts val="1100"/>
              <a:buFont typeface="Arial"/>
              <a:buNone/>
            </a:pPr>
            <a:endParaRPr sz="1300" dirty="0">
              <a:solidFill>
                <a:srgbClr val="205CA0"/>
              </a:solidFill>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rPr>
              <a:t>Note: For products that are built on the Salesforce Platform (</a:t>
            </a:r>
            <a:r>
              <a:rPr lang="en-US" sz="1200" u="none" dirty="0">
                <a:solidFill>
                  <a:srgbClr val="1155CC"/>
                </a:solidFill>
              </a:rPr>
              <a:t>https://</a:t>
            </a:r>
            <a:r>
              <a:rPr lang="en-US" sz="1200" u="none" dirty="0" err="1">
                <a:solidFill>
                  <a:srgbClr val="1155CC"/>
                </a:solidFill>
              </a:rPr>
              <a:t>help.salesforce.com</a:t>
            </a:r>
            <a:r>
              <a:rPr lang="en-US" sz="1200" u="none" dirty="0">
                <a:solidFill>
                  <a:srgbClr val="1155CC"/>
                </a:solidFill>
              </a:rPr>
              <a:t>/</a:t>
            </a:r>
            <a:r>
              <a:rPr lang="en-US" sz="1200" u="none" dirty="0" err="1">
                <a:solidFill>
                  <a:srgbClr val="1155CC"/>
                </a:solidFill>
              </a:rPr>
              <a:t>articleView?id</a:t>
            </a:r>
            <a:r>
              <a:rPr lang="en-US" sz="1200" u="none" dirty="0">
                <a:solidFill>
                  <a:srgbClr val="1155CC"/>
                </a:solidFill>
              </a:rPr>
              <a:t>=</a:t>
            </a:r>
            <a:r>
              <a:rPr lang="en-US" sz="1200" u="none" dirty="0" err="1">
                <a:solidFill>
                  <a:srgbClr val="1155CC"/>
                </a:solidFill>
              </a:rPr>
              <a:t>sf.mfa_supported_products.htm</a:t>
            </a:r>
            <a:r>
              <a:rPr lang="en-US" sz="1200" u="none" dirty="0">
                <a:solidFill>
                  <a:srgbClr val="1155CC"/>
                </a:solidFill>
              </a:rPr>
              <a:t>)</a:t>
            </a:r>
            <a:r>
              <a:rPr lang="en" sz="1200" dirty="0">
                <a:solidFill>
                  <a:schemeClr val="dk1"/>
                </a:solidFill>
              </a:rPr>
              <a:t>, it’s possible to use the MFA functionality provided in Salesforce instead of using an SSO provider’s MFA service (</a:t>
            </a:r>
            <a:r>
              <a:rPr lang="en-US" sz="1200" dirty="0">
                <a:solidFill>
                  <a:schemeClr val="dk1"/>
                </a:solidFill>
              </a:rPr>
              <a:t>https://</a:t>
            </a:r>
            <a:r>
              <a:rPr lang="en-US" sz="1200" dirty="0" err="1">
                <a:solidFill>
                  <a:schemeClr val="dk1"/>
                </a:solidFill>
              </a:rPr>
              <a:t>help.salesforce.com</a:t>
            </a:r>
            <a:r>
              <a:rPr lang="en-US" sz="1200" dirty="0">
                <a:solidFill>
                  <a:schemeClr val="dk1"/>
                </a:solidFill>
              </a:rPr>
              <a:t>/s/</a:t>
            </a:r>
            <a:r>
              <a:rPr lang="en-US" sz="1200" dirty="0" err="1">
                <a:solidFill>
                  <a:schemeClr val="dk1"/>
                </a:solidFill>
              </a:rPr>
              <a:t>articleView?id</a:t>
            </a:r>
            <a:r>
              <a:rPr lang="en-US" sz="1200" dirty="0">
                <a:solidFill>
                  <a:schemeClr val="dk1"/>
                </a:solidFill>
              </a:rPr>
              <a:t>=</a:t>
            </a:r>
            <a:r>
              <a:rPr lang="en-US" sz="1200" dirty="0" err="1">
                <a:solidFill>
                  <a:schemeClr val="dk1"/>
                </a:solidFill>
              </a:rPr>
              <a:t>sf.mfa_sso_logins.htm</a:t>
            </a:r>
            <a:r>
              <a:rPr lang="en-US" sz="1200" dirty="0">
                <a:solidFill>
                  <a:schemeClr val="dk1"/>
                </a:solidFill>
              </a:rPr>
              <a:t>).</a:t>
            </a:r>
          </a:p>
          <a:p>
            <a:pPr marL="0" lvl="0" indent="0" algn="l" rtl="0">
              <a:lnSpc>
                <a:spcPct val="115000"/>
              </a:lnSpc>
              <a:spcBef>
                <a:spcPts val="0"/>
              </a:spcBef>
              <a:spcAft>
                <a:spcPts val="0"/>
              </a:spcAft>
              <a:buClr>
                <a:schemeClr val="dk1"/>
              </a:buClr>
              <a:buSzPts val="1100"/>
              <a:buFont typeface="Arial"/>
              <a:buNone/>
            </a:pPr>
            <a:endParaRPr lang="en-US" sz="1200" dirty="0">
              <a:solidFill>
                <a:schemeClr val="dk1"/>
              </a:solidFill>
            </a:endParaRP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sz="1400" b="0" i="0" u="none" strike="noStrike" dirty="0">
                <a:solidFill>
                  <a:srgbClr val="000000"/>
                </a:solidFill>
                <a:effectLst/>
                <a:latin typeface="Arial" panose="020B0604020202020204" pitchFamily="34" charset="0"/>
              </a:rPr>
              <a:t>To learn more about the MFA requirement, see the Salesforce MFA FAQ (https://</a:t>
            </a:r>
            <a:r>
              <a:rPr lang="en-US" sz="1400" b="0" i="0" u="none" strike="noStrike" dirty="0" err="1">
                <a:solidFill>
                  <a:srgbClr val="000000"/>
                </a:solidFill>
                <a:effectLst/>
                <a:latin typeface="Arial" panose="020B0604020202020204" pitchFamily="34" charset="0"/>
              </a:rPr>
              <a:t>help.salesforce.com</a:t>
            </a:r>
            <a:r>
              <a:rPr lang="en-US" sz="1400" b="0" i="0" u="none" strike="noStrike" dirty="0">
                <a:solidFill>
                  <a:srgbClr val="000000"/>
                </a:solidFill>
                <a:effectLst/>
                <a:latin typeface="Arial" panose="020B0604020202020204" pitchFamily="34" charset="0"/>
              </a:rPr>
              <a:t>/s/</a:t>
            </a:r>
            <a:r>
              <a:rPr lang="en-US" sz="1400" b="0" i="0" u="none" strike="noStrike" dirty="0" err="1">
                <a:solidFill>
                  <a:srgbClr val="000000"/>
                </a:solidFill>
                <a:effectLst/>
                <a:latin typeface="Arial" panose="020B0604020202020204" pitchFamily="34" charset="0"/>
              </a:rPr>
              <a:t>articleView?id</a:t>
            </a:r>
            <a:r>
              <a:rPr lang="en-US" sz="1400" b="0" i="0" u="none" strike="noStrike" dirty="0">
                <a:solidFill>
                  <a:srgbClr val="000000"/>
                </a:solidFill>
                <a:effectLst/>
                <a:latin typeface="Arial" panose="020B0604020202020204" pitchFamily="34" charset="0"/>
              </a:rPr>
              <a:t>=000388806&amp;type=1) and the Salesforce Partner MFA FAQ (https://</a:t>
            </a:r>
            <a:r>
              <a:rPr lang="en-US" sz="1400" b="0" i="0" u="none" strike="noStrike" dirty="0" err="1">
                <a:solidFill>
                  <a:srgbClr val="000000"/>
                </a:solidFill>
                <a:effectLst/>
                <a:latin typeface="Arial" panose="020B0604020202020204" pitchFamily="34" charset="0"/>
              </a:rPr>
              <a:t>salesforce.quip.com</a:t>
            </a:r>
            <a:r>
              <a:rPr lang="en-US" sz="1400" b="0" i="0" u="none" strike="noStrike" dirty="0">
                <a:solidFill>
                  <a:srgbClr val="000000"/>
                </a:solidFill>
                <a:effectLst/>
                <a:latin typeface="Arial" panose="020B0604020202020204" pitchFamily="34" charset="0"/>
              </a:rPr>
              <a:t>/6iJTAyb07itL).</a:t>
            </a:r>
            <a:endParaRPr lang="en-US" sz="1400" b="0" dirty="0">
              <a:effectLst/>
            </a:endParaRPr>
          </a:p>
          <a:p>
            <a:pPr marL="0" lvl="0" indent="0" algn="l" rtl="0">
              <a:lnSpc>
                <a:spcPct val="115000"/>
              </a:lnSpc>
              <a:spcBef>
                <a:spcPts val="0"/>
              </a:spcBef>
              <a:spcAft>
                <a:spcPts val="0"/>
              </a:spcAft>
              <a:buClr>
                <a:schemeClr val="dk1"/>
              </a:buClr>
              <a:buSzPts val="1100"/>
              <a:buFont typeface="Arial"/>
              <a:buNone/>
            </a:pPr>
            <a:endParaRPr sz="1300"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7"/>
        <p:cNvGrpSpPr/>
        <p:nvPr/>
      </p:nvGrpSpPr>
      <p:grpSpPr>
        <a:xfrm>
          <a:off x="0" y="0"/>
          <a:ext cx="0" cy="0"/>
          <a:chOff x="0" y="0"/>
          <a:chExt cx="0" cy="0"/>
        </a:xfrm>
      </p:grpSpPr>
      <p:sp>
        <p:nvSpPr>
          <p:cNvPr id="938" name="Google Shape;938;gedefe9fbdc_0_3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9" name="Google Shape;939;gedefe9fbdc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200" dirty="0">
                <a:solidFill>
                  <a:schemeClr val="dk1"/>
                </a:solidFill>
              </a:rPr>
              <a:t>Notes:</a:t>
            </a:r>
          </a:p>
          <a:p>
            <a:pPr marL="457200" lvl="0" indent="-304800" algn="l" rtl="0">
              <a:spcBef>
                <a:spcPts val="0"/>
              </a:spcBef>
              <a:spcAft>
                <a:spcPts val="0"/>
              </a:spcAft>
              <a:buClr>
                <a:schemeClr val="dk1"/>
              </a:buClr>
              <a:buSzPts val="1200"/>
              <a:buChar char="●"/>
            </a:pPr>
            <a:r>
              <a:rPr lang="en-US" sz="1200" dirty="0">
                <a:solidFill>
                  <a:schemeClr val="dk1"/>
                </a:solidFill>
              </a:rPr>
              <a:t>The contractual MFA requirement went into effect on February 1, 2022.</a:t>
            </a:r>
          </a:p>
          <a:p>
            <a:pPr marL="457200" lvl="0" indent="-304800" algn="l" rtl="0">
              <a:spcBef>
                <a:spcPts val="0"/>
              </a:spcBef>
              <a:spcAft>
                <a:spcPts val="0"/>
              </a:spcAft>
              <a:buClr>
                <a:schemeClr val="dk1"/>
              </a:buClr>
              <a:buSzPts val="1200"/>
              <a:buChar char="●"/>
            </a:pPr>
            <a:r>
              <a:rPr lang="en-US" sz="1200" dirty="0">
                <a:solidFill>
                  <a:schemeClr val="dk1"/>
                </a:solidFill>
              </a:rPr>
              <a:t>To help customers satisfy the requirement, Salesforce automatically enables MFA for direct logins to Salesforce products. </a:t>
            </a:r>
          </a:p>
          <a:p>
            <a:pPr marL="457200" lvl="0" indent="-304800" algn="l" rtl="0">
              <a:spcBef>
                <a:spcPts val="0"/>
              </a:spcBef>
              <a:spcAft>
                <a:spcPts val="0"/>
              </a:spcAft>
              <a:buClr>
                <a:schemeClr val="dk1"/>
              </a:buClr>
              <a:buSzPts val="1200"/>
              <a:buChar char="●"/>
            </a:pPr>
            <a:r>
              <a:rPr lang="en-US" sz="1200" dirty="0">
                <a:solidFill>
                  <a:schemeClr val="dk1"/>
                </a:solidFill>
              </a:rPr>
              <a:t>With a few exceptions, MFA is enforced for Salesforce products. This means that customer admins aren’t able to turn off MFA for direct logins to their product(s).</a:t>
            </a:r>
          </a:p>
          <a:p>
            <a:pPr marL="914400" marR="0" lvl="1" indent="-304800" algn="l" defTabSz="914400" rtl="0" eaLnBrk="1" fontAlgn="auto" latinLnBrk="0" hangingPunct="1">
              <a:lnSpc>
                <a:spcPct val="100000"/>
              </a:lnSpc>
              <a:spcBef>
                <a:spcPts val="0"/>
              </a:spcBef>
              <a:spcAft>
                <a:spcPts val="0"/>
              </a:spcAft>
              <a:buClr>
                <a:schemeClr val="dk1"/>
              </a:buClr>
              <a:buSzPts val="1200"/>
              <a:buFont typeface="Courier New" panose="02070309020205020404" pitchFamily="49" charset="0"/>
              <a:buChar char="o"/>
              <a:tabLst/>
              <a:defRPr/>
            </a:pPr>
            <a:r>
              <a:rPr lang="en-US" sz="1300" dirty="0">
                <a:solidFill>
                  <a:schemeClr val="dk1"/>
                </a:solidFill>
              </a:rPr>
              <a:t>(*) </a:t>
            </a:r>
            <a:r>
              <a:rPr lang="en-US" sz="1200" dirty="0"/>
              <a:t>Because of the high rate of MFA adoption for products built on the Salesforce Platform, and wanting to be respectful of our customers’ valuable time and resources, </a:t>
            </a:r>
            <a:r>
              <a:rPr lang="en-US" sz="1200" u="none" dirty="0"/>
              <a:t>we shifted to a new notification model instead of technically enforcing MFA</a:t>
            </a:r>
            <a:r>
              <a:rPr lang="en-US" sz="1200" dirty="0"/>
              <a:t>. These notifications appear to all admins if MFA has been turned off in a production org. </a:t>
            </a:r>
            <a:endParaRPr lang="en-US" sz="1200" dirty="0">
              <a:solidFill>
                <a:schemeClr val="dk1"/>
              </a:solidFill>
            </a:endParaRPr>
          </a:p>
          <a:p>
            <a:pPr marL="152400" lvl="0" indent="0" algn="l" rtl="0">
              <a:spcBef>
                <a:spcPts val="0"/>
              </a:spcBef>
              <a:spcAft>
                <a:spcPts val="0"/>
              </a:spcAft>
              <a:buClr>
                <a:schemeClr val="dk1"/>
              </a:buClr>
              <a:buSzPts val="1200"/>
              <a:buNone/>
            </a:pPr>
            <a:endParaRPr lang="en-US" sz="1200" dirty="0">
              <a:solidFill>
                <a:schemeClr val="dk1"/>
              </a:solidFill>
            </a:endParaRPr>
          </a:p>
          <a:p>
            <a:pPr marL="457200" lvl="0" indent="-304800" algn="l" rtl="0">
              <a:spcBef>
                <a:spcPts val="0"/>
              </a:spcBef>
              <a:spcAft>
                <a:spcPts val="0"/>
              </a:spcAft>
              <a:buClr>
                <a:schemeClr val="dk1"/>
              </a:buClr>
              <a:buSzPts val="1200"/>
              <a:buChar char="●"/>
            </a:pPr>
            <a:endParaRPr lang="en-US" sz="1200" dirty="0">
              <a:solidFill>
                <a:schemeClr val="dk1"/>
              </a:solidFill>
            </a:endParaRPr>
          </a:p>
          <a:p>
            <a:pPr marL="152400" lvl="0" indent="0" algn="l" rtl="0">
              <a:spcBef>
                <a:spcPts val="0"/>
              </a:spcBef>
              <a:spcAft>
                <a:spcPts val="0"/>
              </a:spcAft>
              <a:buSzPts val="1200"/>
              <a:buNone/>
            </a:pPr>
            <a:r>
              <a:rPr lang="en-US" sz="1200" b="1" dirty="0"/>
              <a:t>Important – for products built on the Salesforce Platform only</a:t>
            </a:r>
            <a:r>
              <a:rPr lang="en-US" sz="1200" dirty="0"/>
              <a:t>:  Some user types are exempt from needing to use MFA. Most of these cases are automatically excluded when MFA is turned on. However, several exempt user types must be manually excluded by a Salesforce admin. To prevent MFA from being assigned to these user types:</a:t>
            </a:r>
          </a:p>
          <a:p>
            <a:pPr marL="895350" lvl="1" indent="-285750" algn="l" rtl="0">
              <a:spcBef>
                <a:spcPts val="0"/>
              </a:spcBef>
              <a:spcAft>
                <a:spcPts val="0"/>
              </a:spcAft>
              <a:buSzPts val="1200"/>
              <a:buFont typeface="Courier New" panose="02070309020205020404" pitchFamily="49" charset="0"/>
              <a:buChar char="o"/>
            </a:pPr>
            <a:r>
              <a:rPr lang="en-US" sz="1300" dirty="0"/>
              <a:t>For the list of user types that must be manually excluded, and the steps to do so, see ”Exclude Exempt Users from MFA” in Salesforce Help (https://</a:t>
            </a:r>
            <a:r>
              <a:rPr lang="en-US" sz="1300" dirty="0" err="1"/>
              <a:t>help.salesforce.com</a:t>
            </a:r>
            <a:r>
              <a:rPr lang="en-US" sz="1300" dirty="0"/>
              <a:t>/s/</a:t>
            </a:r>
            <a:r>
              <a:rPr lang="en-US" sz="1300" dirty="0" err="1"/>
              <a:t>articleView?id</a:t>
            </a:r>
            <a:r>
              <a:rPr lang="en-US" sz="1300" dirty="0"/>
              <a:t>=</a:t>
            </a:r>
            <a:r>
              <a:rPr lang="en-US" sz="1300" dirty="0" err="1"/>
              <a:t>sf.security_mfa_exclude_exempt_users.htm</a:t>
            </a:r>
            <a:r>
              <a:rPr lang="en-US" sz="1300" dirty="0"/>
              <a:t>).</a:t>
            </a:r>
          </a:p>
          <a:p>
            <a:pPr marL="914400" lvl="1" indent="-304800" algn="l" rtl="0">
              <a:spcBef>
                <a:spcPts val="0"/>
              </a:spcBef>
              <a:spcAft>
                <a:spcPts val="0"/>
              </a:spcAft>
              <a:buSzPts val="1200"/>
              <a:buChar char="○"/>
            </a:pPr>
            <a:r>
              <a:rPr lang="en-US" sz="1200" dirty="0"/>
              <a:t>Waiving MFA is appropriate only for the use cases listed in the above help topic. Waiving MFA for any other type of user (including admins and business users) isn’t allowed and will put the customer out of compliance for the MFA requirement.</a:t>
            </a:r>
          </a:p>
          <a:p>
            <a:pPr marL="457200" lvl="0" indent="-304800" algn="l" rtl="0">
              <a:spcBef>
                <a:spcPts val="0"/>
              </a:spcBef>
              <a:spcAft>
                <a:spcPts val="0"/>
              </a:spcAft>
              <a:buClr>
                <a:schemeClr val="dk1"/>
              </a:buClr>
              <a:buSzPts val="1200"/>
              <a:buChar char="●"/>
            </a:pP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b="1" dirty="0">
                <a:solidFill>
                  <a:schemeClr val="dk1"/>
                </a:solidFill>
              </a:rPr>
              <a:t>NOTE for customers who use SSO to access Salesforce products:</a:t>
            </a:r>
            <a:r>
              <a:rPr lang="en-US" sz="1200" dirty="0">
                <a:solidFill>
                  <a:schemeClr val="dk1"/>
                </a:solidFill>
              </a:rPr>
              <a:t>  Salesforce won’t take action to enable MFA for SSO identity providers. Nor do we have plans to block access to Salesforce products or trigger MFA challenges for SSO logins if a customer’s SSO service doesn’t require MFA. This policy could change in the future. But the contractual requirement to use MFA applies to users who access Salesforce products through SSO.</a:t>
            </a: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rgbClr val="0B5CAB"/>
              </a:buClr>
              <a:buSzPts val="1100"/>
              <a:buFont typeface="Arial"/>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8"/>
        <p:cNvGrpSpPr/>
        <p:nvPr/>
      </p:nvGrpSpPr>
      <p:grpSpPr>
        <a:xfrm>
          <a:off x="0" y="0"/>
          <a:ext cx="0" cy="0"/>
          <a:chOff x="0" y="0"/>
          <a:chExt cx="0" cy="0"/>
        </a:xfrm>
      </p:grpSpPr>
      <p:sp>
        <p:nvSpPr>
          <p:cNvPr id="1999" name="Google Shape;1999;g2bff0f728f4_1_4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0" name="Google Shape;2000;g2bff0f728f4_1_4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chemeClr val="dk1"/>
              </a:buClr>
              <a:buSzPts val="1100"/>
              <a:buFont typeface="Arial"/>
              <a:buNone/>
            </a:pPr>
            <a:r>
              <a:rPr lang="en" sz="1200" b="1" dirty="0"/>
              <a:t>Notes:</a:t>
            </a:r>
            <a:endParaRPr sz="1200" b="1" dirty="0"/>
          </a:p>
          <a:p>
            <a:pPr marL="0" lvl="0" indent="0" algn="l" rtl="0">
              <a:spcBef>
                <a:spcPts val="0"/>
              </a:spcBef>
              <a:spcAft>
                <a:spcPts val="0"/>
              </a:spcAft>
              <a:buNone/>
            </a:pPr>
            <a:r>
              <a:rPr lang="en" sz="1200" dirty="0">
                <a:solidFill>
                  <a:schemeClr val="dk1"/>
                </a:solidFill>
              </a:rPr>
              <a:t>For products built on the Salesforce Platform:  When Salesforce turns on MFA on a customer’s behalf, all users who log in directly to a production org with their username and password (including admins) are required to also verify their identity with a verification method.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Verification method options include authenticator apps (like Salesforce Authenticator or third-party authenticators, like those from Google, Microsoft, </a:t>
            </a:r>
            <a:r>
              <a:rPr lang="en" sz="1200" dirty="0" err="1">
                <a:solidFill>
                  <a:schemeClr val="dk1"/>
                </a:solidFill>
              </a:rPr>
              <a:t>etc</a:t>
            </a:r>
            <a:r>
              <a:rPr lang="en" sz="1200" dirty="0">
                <a:solidFill>
                  <a:schemeClr val="dk1"/>
                </a:solidFill>
              </a:rPr>
              <a:t>), security keys, and built-in authenticators.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u="sng" dirty="0">
                <a:solidFill>
                  <a:schemeClr val="dk1"/>
                </a:solidFill>
              </a:rPr>
              <a:t>User Experience</a:t>
            </a:r>
            <a:endParaRPr sz="1200" u="sng"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The first time a user logs in, they’re prompted to register for MFA (via the “Choose a Verification Method” screen). The registration process involves setting up one of the supported types of verification method. Additional prompts guide the user through the registration steps.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If a user isn’t ready to set up a verification method when they log in, there’s a 30-day grace period for the org during which they can skip logging in with MFA.</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The 30-day grace period begins the first time any user logs in to the production org.</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The same 30-day period applies to all users in the org. For example, if the first user login occurs 5 days after a production org was created, that user has 30 days before they must register for MFA. If another user logs in 20 days after the grace period began, they only have 10 days remaining to skip MFA.</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After the grace period, all users in the org must set up MFA to get access to their account.</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u="sng" dirty="0">
                <a:solidFill>
                  <a:schemeClr val="dk1"/>
                </a:solidFill>
              </a:rPr>
              <a:t>What If Users Need More Than 30 Days to Get Ready for MFA?</a:t>
            </a:r>
            <a:endParaRPr sz="1200" u="sng"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If needed, a Salesforce admin can temporarily turn off MFA for their production org by deselecting the “Require multi-factor authentication (MFA) for all direct UI logins to your Salesforce org” setting on the Identity Verification page in Setup.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But customers should keep in mind that doing so puts their org out of compliance with the contractual requirement to use MFA. </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As long as MFA is turned off, admins in the org will see periodic in-app warning notifications letting them know they need to re-enable MFA as soon as possible.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973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Authy (mobile, desktop, and browser extension options available)</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Salesforce doesn’t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free options. You can go with mobile, desktop, or browser extension options.</a:t>
            </a:r>
          </a:p>
          <a:p>
            <a:pPr marL="0" lvl="0" indent="0" algn="l" rtl="0">
              <a:lnSpc>
                <a:spcPct val="115000"/>
              </a:lnSpc>
              <a:spcBef>
                <a:spcPts val="0"/>
              </a:spcBef>
              <a:spcAft>
                <a:spcPts val="0"/>
              </a:spcAft>
              <a:buNone/>
            </a:pPr>
            <a:endParaRPr lang="en-US" sz="1100" dirty="0">
              <a:solidFill>
                <a:schemeClr val="dk1"/>
              </a:solidFill>
            </a:endParaRPr>
          </a:p>
          <a:p>
            <a:pPr marL="0" lvl="0" indent="0" algn="l" rtl="0">
              <a:lnSpc>
                <a:spcPct val="115000"/>
              </a:lnSpc>
              <a:spcBef>
                <a:spcPts val="0"/>
              </a:spcBef>
              <a:spcAft>
                <a:spcPts val="0"/>
              </a:spcAft>
              <a:buNone/>
            </a:pPr>
            <a:r>
              <a:rPr lang="en-US" sz="1100" dirty="0">
                <a:solidFill>
                  <a:schemeClr val="dk1"/>
                </a:solidFill>
              </a:rPr>
              <a:t>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7"/>
        <p:cNvGrpSpPr/>
        <p:nvPr/>
      </p:nvGrpSpPr>
      <p:grpSpPr>
        <a:xfrm>
          <a:off x="0" y="0"/>
          <a:ext cx="0" cy="0"/>
          <a:chOff x="0" y="0"/>
          <a:chExt cx="0" cy="0"/>
        </a:xfrm>
      </p:grpSpPr>
      <p:sp>
        <p:nvSpPr>
          <p:cNvPr id="1628" name="Google Shape;1628;g922584956f_13_44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9" name="Google Shape;1629;g922584956f_13_44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dirty="0"/>
              <a:t>Notes:</a:t>
            </a:r>
          </a:p>
          <a:p>
            <a:pPr marL="0" lvl="0" indent="0" algn="l" rtl="0">
              <a:lnSpc>
                <a:spcPct val="115000"/>
              </a:lnSpc>
              <a:spcBef>
                <a:spcPts val="0"/>
              </a:spcBef>
              <a:spcAft>
                <a:spcPts val="0"/>
              </a:spcAft>
              <a:buNone/>
            </a:pPr>
            <a:r>
              <a:rPr lang="en"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 sz="1100" dirty="0"/>
          </a:p>
          <a:p>
            <a:pPr marL="0" lvl="0" indent="0" algn="l" rtl="0">
              <a:lnSpc>
                <a:spcPct val="115000"/>
              </a:lnSpc>
              <a:spcBef>
                <a:spcPts val="0"/>
              </a:spcBef>
              <a:spcAft>
                <a:spcPts val="0"/>
              </a:spcAft>
              <a:buNone/>
            </a:pPr>
            <a:r>
              <a:rPr lang="en" sz="1100" dirty="0"/>
              <a:t>Note: For products built on the Salesforce Platform: An admin must enable this option before it’s available to users.</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t>Requirements</a:t>
            </a:r>
            <a:endParaRPr sz="1100" b="1" dirty="0"/>
          </a:p>
          <a:p>
            <a:pPr marL="0" lvl="0" indent="0" algn="l" rtl="0">
              <a:lnSpc>
                <a:spcPct val="115000"/>
              </a:lnSpc>
              <a:spcBef>
                <a:spcPts val="0"/>
              </a:spcBef>
              <a:spcAft>
                <a:spcPts val="0"/>
              </a:spcAft>
              <a:buNone/>
            </a:pPr>
            <a:r>
              <a:rPr lang="en" sz="1100" dirty="0"/>
              <a:t>For all products, you can use security keys that are compatible with the U2F (FIDO) or </a:t>
            </a:r>
            <a:r>
              <a:rPr lang="en" sz="1100" dirty="0" err="1"/>
              <a:t>WebAuthn</a:t>
            </a:r>
            <a:r>
              <a:rPr lang="en" sz="1100" dirty="0"/>
              <a:t> (FIDO2) standards. </a:t>
            </a:r>
            <a:endParaRPr sz="1100" dirty="0"/>
          </a:p>
          <a:p>
            <a:pPr marL="0" lvl="0" indent="0" algn="l" rtl="0">
              <a:lnSpc>
                <a:spcPct val="115000"/>
              </a:lnSpc>
              <a:spcBef>
                <a:spcPts val="0"/>
              </a:spcBef>
              <a:spcAft>
                <a:spcPts val="0"/>
              </a:spcAft>
              <a:buNone/>
            </a:pPr>
            <a:endParaRPr sz="1100" dirty="0">
              <a:solidFill>
                <a:srgbClr val="080707"/>
              </a:solidFill>
              <a:highlight>
                <a:srgbClr val="FFFFFF"/>
              </a:highlight>
            </a:endParaRPr>
          </a:p>
          <a:p>
            <a:pPr marL="0" lvl="0" indent="0" algn="l" rtl="0">
              <a:lnSpc>
                <a:spcPct val="115000"/>
              </a:lnSpc>
              <a:spcBef>
                <a:spcPts val="0"/>
              </a:spcBef>
              <a:spcAft>
                <a:spcPts val="0"/>
              </a:spcAft>
              <a:buNone/>
            </a:pPr>
            <a:r>
              <a:rPr lang="en" sz="1100" dirty="0"/>
              <a:t>We support USB-A, USB-C, Lightning, and NFC devices.  </a:t>
            </a:r>
            <a:endParaRPr sz="1100" dirty="0"/>
          </a:p>
          <a:p>
            <a:pPr marL="457200" lvl="0" indent="-298450" algn="l" rtl="0">
              <a:lnSpc>
                <a:spcPct val="115000"/>
              </a:lnSpc>
              <a:spcBef>
                <a:spcPts val="0"/>
              </a:spcBef>
              <a:spcAft>
                <a:spcPts val="0"/>
              </a:spcAft>
              <a:buSzPts val="1100"/>
              <a:buChar char="●"/>
            </a:pPr>
            <a:r>
              <a:rPr lang="en" sz="1100" dirty="0"/>
              <a:t>NOTE: Security keys that use the NFC form factor aren’t supported by products built on the Salesforce Platform.</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dirty="0"/>
              <a:t>Security keys require a supported browser to act as an intermediary between the key and Salesforce.</a:t>
            </a:r>
            <a:endParaRPr sz="1100" dirty="0"/>
          </a:p>
          <a:p>
            <a:pPr marL="457200" lvl="0" indent="-298450" algn="l" rtl="0">
              <a:lnSpc>
                <a:spcPct val="115000"/>
              </a:lnSpc>
              <a:spcBef>
                <a:spcPts val="0"/>
              </a:spcBef>
              <a:spcAft>
                <a:spcPts val="0"/>
              </a:spcAft>
              <a:buSzPts val="1100"/>
              <a:buChar char="●"/>
            </a:pPr>
            <a:r>
              <a:rPr lang="en" sz="1100" b="1" dirty="0"/>
              <a:t>For </a:t>
            </a:r>
            <a:r>
              <a:rPr lang="en" sz="1100" b="1" dirty="0" err="1"/>
              <a:t>WebAuthn</a:t>
            </a:r>
            <a:r>
              <a:rPr lang="en" sz="1100" b="1" dirty="0"/>
              <a:t>-compatible keys</a:t>
            </a:r>
            <a:r>
              <a:rPr lang="en" sz="1100" dirty="0"/>
              <a:t>: Chrome, Firefox, Edge Chromium, Safari</a:t>
            </a:r>
            <a:endParaRPr sz="1100" dirty="0"/>
          </a:p>
          <a:p>
            <a:pPr marL="457200" lvl="0" indent="-298450" algn="l" rtl="0">
              <a:lnSpc>
                <a:spcPct val="115000"/>
              </a:lnSpc>
              <a:spcBef>
                <a:spcPts val="0"/>
              </a:spcBef>
              <a:spcAft>
                <a:spcPts val="0"/>
              </a:spcAft>
              <a:buSzPts val="1100"/>
              <a:buChar char="●"/>
            </a:pPr>
            <a:r>
              <a:rPr lang="en" sz="1100" b="1" dirty="0"/>
              <a:t>For U2F-compatible keys</a:t>
            </a:r>
            <a:r>
              <a:rPr lang="en" sz="1100" dirty="0"/>
              <a:t>:  Chrome, version 41 or later, Edge Chromium</a:t>
            </a:r>
            <a:endParaRPr sz="1100" dirty="0"/>
          </a:p>
          <a:p>
            <a:pPr marL="457200" lvl="0" indent="-298450" algn="l" rtl="0">
              <a:spcBef>
                <a:spcPts val="0"/>
              </a:spcBef>
              <a:spcAft>
                <a:spcPts val="0"/>
              </a:spcAft>
              <a:buSzPts val="1100"/>
              <a:buChar char="●"/>
            </a:pPr>
            <a:r>
              <a:rPr lang="en" sz="1100" dirty="0"/>
              <a:t>Note: Security keys aren't supported in non-Chromium versions of the Edge browser.</a:t>
            </a:r>
          </a:p>
          <a:p>
            <a:pPr marL="457200" lvl="0" indent="-298450" algn="l" rtl="0">
              <a:spcBef>
                <a:spcPts val="0"/>
              </a:spcBef>
              <a:spcAft>
                <a:spcPts val="0"/>
              </a:spcAft>
              <a:buSzPts val="1100"/>
              <a:buChar char="●"/>
            </a:pPr>
            <a:endParaRPr lang="en" sz="1100" dirty="0"/>
          </a:p>
          <a:p>
            <a:pPr marL="457200" lvl="0" indent="-298450" algn="l" rtl="0">
              <a:spcBef>
                <a:spcPts val="0"/>
              </a:spcBef>
              <a:spcAft>
                <a:spcPts val="0"/>
              </a:spcAft>
              <a:buSzPts val="1100"/>
              <a:buChar char="●"/>
            </a:pPr>
            <a:endParaRPr lang="en" sz="1100" dirty="0"/>
          </a:p>
          <a:p>
            <a:pPr marL="457200" lvl="0" indent="-298450" algn="l" rtl="0">
              <a:spcBef>
                <a:spcPts val="0"/>
              </a:spcBef>
              <a:spcAft>
                <a:spcPts val="0"/>
              </a:spcAft>
              <a:buSzPts val="1100"/>
              <a:buChar char="●"/>
            </a:pPr>
            <a:endParaRPr lang="en"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spcBef>
                <a:spcPts val="0"/>
              </a:spcBef>
              <a:spcAft>
                <a:spcPts val="0"/>
              </a:spcAft>
              <a:buNone/>
            </a:pPr>
            <a:endParaRPr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p>
          <a:p>
            <a:pPr marL="0" lvl="0" indent="0" algn="l" rtl="0">
              <a:lnSpc>
                <a:spcPct val="100000"/>
              </a:lnSpc>
              <a:spcBef>
                <a:spcPts val="0"/>
              </a:spcBef>
              <a:spcAft>
                <a:spcPts val="0"/>
              </a:spcAft>
              <a:buSzPts val="1400"/>
              <a:buNone/>
            </a:pPr>
            <a:endParaRPr lang="en" sz="1100" b="0" i="0" u="none" strike="noStrike" cap="none" dirty="0">
              <a:solidFill>
                <a:schemeClr val="dk1"/>
              </a:solid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 For products built on the Salesforce Platform: An admin must enable this option before it’s available to users.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 sz="1200" dirty="0"/>
              <a:t>After MFA is enabled, affected users must register at least one verification method to connect it to their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2: The registration process is automatically initiated the first time a user tries to log in after they’ve been enabled for MFA. The process walks the user through connecting their verification method to their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1"/>
        <p:cNvGrpSpPr/>
        <p:nvPr/>
      </p:nvGrpSpPr>
      <p:grpSpPr>
        <a:xfrm>
          <a:off x="0" y="0"/>
          <a:ext cx="0" cy="0"/>
          <a:chOff x="0" y="0"/>
          <a:chExt cx="0" cy="0"/>
        </a:xfrm>
      </p:grpSpPr>
      <p:sp>
        <p:nvSpPr>
          <p:cNvPr id="2402" name="Google Shape;2402;g2735b8f8271_0_4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3" name="Google Shape;2403;g2735b8f8271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None/>
            </a:pPr>
            <a:r>
              <a:rPr lang="en" sz="1200" b="1" dirty="0"/>
              <a:t>Notes:</a:t>
            </a:r>
            <a:endParaRPr sz="1200" b="1" dirty="0"/>
          </a:p>
          <a:p>
            <a:pPr marL="0" lvl="0" indent="0" algn="l" rtl="0">
              <a:spcBef>
                <a:spcPts val="500"/>
              </a:spcBef>
              <a:spcAft>
                <a:spcPts val="0"/>
              </a:spcAft>
              <a:buNone/>
            </a:pPr>
            <a:r>
              <a:rPr lang="en" sz="1200" dirty="0">
                <a:solidFill>
                  <a:schemeClr val="dk1"/>
                </a:solidFill>
              </a:rPr>
              <a:t>When users are actively logging in with MFA</a:t>
            </a:r>
            <a:r>
              <a:rPr lang="en" sz="1200" dirty="0"/>
              <a:t>, your focus shifts to maintenance and ongoing support operations. Depending on what you decided in your Support plan, you may be sharing some or all of these responsibilities with a support team, such as your help desk or an outside service.</a:t>
            </a:r>
            <a:endParaRPr sz="1200" dirty="0"/>
          </a:p>
          <a:p>
            <a:pPr marL="0" lvl="0" indent="0" algn="l" rtl="0">
              <a:spcBef>
                <a:spcPts val="1000"/>
              </a:spcBef>
              <a:spcAft>
                <a:spcPts val="0"/>
              </a:spcAft>
              <a:buNone/>
            </a:pPr>
            <a:r>
              <a:rPr lang="en" sz="1200" dirty="0"/>
              <a:t>Work with your support team to handle day-to-day activities. These include:</a:t>
            </a:r>
            <a:endParaRPr sz="1200" dirty="0"/>
          </a:p>
          <a:p>
            <a:pPr marL="457200" lvl="0" indent="-304800" algn="l" rtl="0">
              <a:spcBef>
                <a:spcPts val="1000"/>
              </a:spcBef>
              <a:spcAft>
                <a:spcPts val="0"/>
              </a:spcAft>
              <a:buSzPts val="1200"/>
              <a:buChar char="●"/>
            </a:pPr>
            <a:r>
              <a:rPr lang="en" sz="1200" dirty="0"/>
              <a:t>Troubleshooting and resolving login and authentication problems, including account lockouts.</a:t>
            </a:r>
            <a:endParaRPr sz="1200" dirty="0"/>
          </a:p>
          <a:p>
            <a:pPr marL="457200" lvl="0" indent="-304800" algn="l" rtl="0">
              <a:spcBef>
                <a:spcPts val="0"/>
              </a:spcBef>
              <a:spcAft>
                <a:spcPts val="0"/>
              </a:spcAft>
              <a:buSzPts val="1200"/>
              <a:buChar char="●"/>
            </a:pPr>
            <a:r>
              <a:rPr lang="en" sz="1200" dirty="0"/>
              <a:t>Helping users recover access if they’ve lost or forgotten their verification methods -- see more below.</a:t>
            </a:r>
            <a:endParaRPr sz="1200" dirty="0"/>
          </a:p>
          <a:p>
            <a:pPr marL="457200" lvl="0" indent="-304800" algn="l" rtl="0">
              <a:spcBef>
                <a:spcPts val="0"/>
              </a:spcBef>
              <a:spcAft>
                <a:spcPts val="0"/>
              </a:spcAft>
              <a:buSzPts val="1200"/>
              <a:buChar char="●"/>
            </a:pPr>
            <a:r>
              <a:rPr lang="en" sz="1200" dirty="0"/>
              <a:t>Enabling MFA for new employees as part of your new hire onboarding process.</a:t>
            </a:r>
            <a:endParaRPr sz="1200" dirty="0"/>
          </a:p>
          <a:p>
            <a:pPr marL="457200" lvl="0" indent="-304800" algn="l" rtl="0">
              <a:spcBef>
                <a:spcPts val="0"/>
              </a:spcBef>
              <a:spcAft>
                <a:spcPts val="0"/>
              </a:spcAft>
              <a:buSzPts val="1200"/>
              <a:buChar char="●"/>
            </a:pPr>
            <a:r>
              <a:rPr lang="en" sz="1200" dirty="0"/>
              <a:t>Stocking and distributing security keys, if you’re supporting this type of verification method. Collect security keys from exiting employees.</a:t>
            </a:r>
          </a:p>
          <a:p>
            <a:pPr marL="152400" lvl="0" indent="0" algn="l" rtl="0">
              <a:spcBef>
                <a:spcPts val="0"/>
              </a:spcBef>
              <a:spcAft>
                <a:spcPts val="0"/>
              </a:spcAft>
              <a:buSzPts val="1200"/>
              <a:buNone/>
            </a:pPr>
            <a:endParaRPr sz="1200" b="1" u="sng" dirty="0"/>
          </a:p>
          <a:p>
            <a:pPr marL="0" lvl="0" indent="0" algn="l" rtl="0">
              <a:spcBef>
                <a:spcPts val="1000"/>
              </a:spcBef>
              <a:spcAft>
                <a:spcPts val="0"/>
              </a:spcAft>
              <a:buClr>
                <a:schemeClr val="dk1"/>
              </a:buClr>
              <a:buSzPts val="1100"/>
              <a:buFont typeface="Arial"/>
              <a:buNone/>
            </a:pPr>
            <a:r>
              <a:rPr lang="en" sz="1200" b="1" u="sng" dirty="0">
                <a:solidFill>
                  <a:schemeClr val="dk1"/>
                </a:solidFill>
              </a:rPr>
              <a:t>Access Recovery Process</a:t>
            </a:r>
            <a:endParaRPr sz="1200" b="1" u="sng" dirty="0">
              <a:solidFill>
                <a:schemeClr val="dk1"/>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If a user forgets or loses their verification method, have a process in place to restore their access. Your options for assisting users depends on your Salesforce product.</a:t>
            </a:r>
            <a:endParaRPr sz="1200"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r>
              <a:rPr lang="en" b="1" dirty="0">
                <a:solidFill>
                  <a:schemeClr val="dk1"/>
                </a:solidFill>
              </a:rPr>
              <a:t>Admin-Generated Temporary Verification Codes</a:t>
            </a:r>
            <a:endParaRPr b="1" dirty="0">
              <a:solidFill>
                <a:schemeClr val="dk1"/>
              </a:solidFill>
            </a:endParaRPr>
          </a:p>
          <a:p>
            <a:pPr marL="457200" lvl="0" indent="0" algn="l" rtl="0">
              <a:spcBef>
                <a:spcPts val="0"/>
              </a:spcBef>
              <a:spcAft>
                <a:spcPts val="0"/>
              </a:spcAft>
              <a:buClr>
                <a:schemeClr val="dk1"/>
              </a:buClr>
              <a:buSzPts val="1100"/>
              <a:buFont typeface="Arial"/>
              <a:buNone/>
            </a:pPr>
            <a:r>
              <a:rPr lang="en" dirty="0">
                <a:solidFill>
                  <a:schemeClr val="dk1"/>
                </a:solidFill>
              </a:rPr>
              <a:t>For some products, admins can generate temporary codes that allow users to log in without a verification method. Here are the steps for the products that support this option:</a:t>
            </a:r>
            <a:endParaRPr sz="1000" dirty="0">
              <a:solidFill>
                <a:srgbClr val="080707"/>
              </a:solidFill>
              <a:latin typeface="Salesforce Sans"/>
              <a:ea typeface="Salesforce Sans"/>
              <a:cs typeface="Salesforce Sans"/>
              <a:sym typeface="Salesforce Sans"/>
            </a:endParaRPr>
          </a:p>
          <a:p>
            <a:pPr marL="914400" lvl="0" indent="-298450" algn="l" rtl="0">
              <a:spcBef>
                <a:spcPts val="0"/>
              </a:spcBef>
              <a:spcAft>
                <a:spcPts val="0"/>
              </a:spcAft>
              <a:buClr>
                <a:schemeClr val="dk1"/>
              </a:buClr>
              <a:buSzPts val="1100"/>
              <a:buChar char="●"/>
            </a:pPr>
            <a:r>
              <a:rPr lang="en" u="sng" dirty="0">
                <a:solidFill>
                  <a:schemeClr val="hlink"/>
                </a:solidFill>
                <a:hlinkClick r:id="rId3"/>
              </a:rPr>
              <a:t>Products built on the Salesforce Platform (including Sales Cloud and Service Cloud)</a:t>
            </a:r>
            <a:r>
              <a:rPr lang="en" u="sng" dirty="0">
                <a:solidFill>
                  <a:schemeClr val="hlink"/>
                </a:solidFill>
              </a:rPr>
              <a:t> (</a:t>
            </a:r>
            <a:r>
              <a:rPr lang="en-US" u="sng" dirty="0">
                <a:solidFill>
                  <a:schemeClr val="hlink"/>
                </a:solidFill>
              </a:rPr>
              <a:t>https://</a:t>
            </a:r>
            <a:r>
              <a:rPr lang="en-US" u="sng" dirty="0" err="1">
                <a:solidFill>
                  <a:schemeClr val="hlink"/>
                </a:solidFill>
              </a:rPr>
              <a:t>help.salesforce.com</a:t>
            </a:r>
            <a:r>
              <a:rPr lang="en-US" u="sng" dirty="0">
                <a:solidFill>
                  <a:schemeClr val="hlink"/>
                </a:solidFill>
              </a:rPr>
              <a:t>/s/</a:t>
            </a:r>
            <a:r>
              <a:rPr lang="en-US" u="sng" dirty="0" err="1">
                <a:solidFill>
                  <a:schemeClr val="hlink"/>
                </a:solidFill>
              </a:rPr>
              <a:t>articleView?id</a:t>
            </a:r>
            <a:r>
              <a:rPr lang="en-US" u="sng" dirty="0">
                <a:solidFill>
                  <a:schemeClr val="hlink"/>
                </a:solidFill>
              </a:rPr>
              <a:t>=</a:t>
            </a:r>
            <a:r>
              <a:rPr lang="en-US" u="sng" dirty="0" err="1">
                <a:solidFill>
                  <a:schemeClr val="hlink"/>
                </a:solidFill>
              </a:rPr>
              <a:t>mfa_recovery_core.htm</a:t>
            </a:r>
            <a:r>
              <a:rPr lang="en-US" u="sng" dirty="0">
                <a:solidFill>
                  <a:schemeClr val="hlink"/>
                </a:solidFill>
              </a:rPr>
              <a:t>)</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4"/>
              </a:rPr>
              <a:t>Marketing Cloud Engagement (powered by Email, Messaging, and Journeys)</a:t>
            </a:r>
            <a:r>
              <a:rPr lang="en" u="sng" dirty="0">
                <a:solidFill>
                  <a:schemeClr val="hlink"/>
                </a:solidFill>
              </a:rPr>
              <a:t> (</a:t>
            </a:r>
            <a:r>
              <a:rPr lang="en-US" u="sng" dirty="0">
                <a:solidFill>
                  <a:schemeClr val="hlink"/>
                </a:solidFill>
              </a:rPr>
              <a:t>https://</a:t>
            </a:r>
            <a:r>
              <a:rPr lang="en-US" u="sng" dirty="0" err="1">
                <a:solidFill>
                  <a:schemeClr val="hlink"/>
                </a:solidFill>
              </a:rPr>
              <a:t>help.salesforce.com</a:t>
            </a:r>
            <a:r>
              <a:rPr lang="en-US" u="sng" dirty="0">
                <a:solidFill>
                  <a:schemeClr val="hlink"/>
                </a:solidFill>
              </a:rPr>
              <a:t>/s/</a:t>
            </a:r>
            <a:r>
              <a:rPr lang="en-US" u="sng" dirty="0" err="1">
                <a:solidFill>
                  <a:schemeClr val="hlink"/>
                </a:solidFill>
              </a:rPr>
              <a:t>articleView?id</a:t>
            </a:r>
            <a:r>
              <a:rPr lang="en-US" u="sng" dirty="0">
                <a:solidFill>
                  <a:schemeClr val="hlink"/>
                </a:solidFill>
              </a:rPr>
              <a:t>=</a:t>
            </a:r>
            <a:r>
              <a:rPr lang="en-US" u="sng" dirty="0" err="1">
                <a:solidFill>
                  <a:schemeClr val="hlink"/>
                </a:solidFill>
              </a:rPr>
              <a:t>sf.mc_overview_mfa_temporary_code.htm</a:t>
            </a:r>
            <a:r>
              <a:rPr lang="en-US" u="sng" dirty="0">
                <a:solidFill>
                  <a:schemeClr val="hlink"/>
                </a:solidFill>
              </a:rPr>
              <a:t>)</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5"/>
              </a:rPr>
              <a:t>Marketing Cloud Social products</a:t>
            </a:r>
            <a:r>
              <a:rPr lang="en" u="sng" dirty="0">
                <a:solidFill>
                  <a:schemeClr val="hlink"/>
                </a:solidFill>
              </a:rPr>
              <a:t> (</a:t>
            </a:r>
            <a:r>
              <a:rPr lang="en-US" u="sng" dirty="0">
                <a:solidFill>
                  <a:schemeClr val="hlink"/>
                </a:solidFill>
              </a:rPr>
              <a:t>https://</a:t>
            </a:r>
            <a:r>
              <a:rPr lang="en-US" u="sng" dirty="0" err="1">
                <a:solidFill>
                  <a:schemeClr val="hlink"/>
                </a:solidFill>
              </a:rPr>
              <a:t>help.salesforce.com</a:t>
            </a:r>
            <a:r>
              <a:rPr lang="en-US" u="sng" dirty="0">
                <a:solidFill>
                  <a:schemeClr val="hlink"/>
                </a:solidFill>
              </a:rPr>
              <a:t>/s/</a:t>
            </a:r>
            <a:r>
              <a:rPr lang="en-US" u="sng" dirty="0" err="1">
                <a:solidFill>
                  <a:schemeClr val="hlink"/>
                </a:solidFill>
              </a:rPr>
              <a:t>articleView?id</a:t>
            </a:r>
            <a:r>
              <a:rPr lang="en-US" u="sng" dirty="0">
                <a:solidFill>
                  <a:schemeClr val="hlink"/>
                </a:solidFill>
              </a:rPr>
              <a:t>=</a:t>
            </a:r>
            <a:r>
              <a:rPr lang="en-US" u="sng" dirty="0" err="1">
                <a:solidFill>
                  <a:schemeClr val="hlink"/>
                </a:solidFill>
              </a:rPr>
              <a:t>sf.mc_ss_grant_one_time_token_access.htm</a:t>
            </a:r>
            <a:r>
              <a:rPr lang="en-US" u="sng" dirty="0">
                <a:solidFill>
                  <a:schemeClr val="hlink"/>
                </a:solidFill>
              </a:rPr>
              <a:t>)</a:t>
            </a:r>
            <a:endParaRPr sz="1050" dirty="0">
              <a:solidFill>
                <a:schemeClr val="hlink"/>
              </a:solidFill>
              <a:latin typeface="Salesforce Sans"/>
              <a:ea typeface="Salesforce Sans"/>
              <a:cs typeface="Salesforce Sans"/>
              <a:sym typeface="Salesforce Sans"/>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r>
              <a:rPr lang="en" b="1" dirty="0">
                <a:solidFill>
                  <a:schemeClr val="dk1"/>
                </a:solidFill>
              </a:rPr>
              <a:t>User-Generated Recovery Codes</a:t>
            </a:r>
            <a:endParaRPr b="1" dirty="0">
              <a:solidFill>
                <a:schemeClr val="dk1"/>
              </a:solidFill>
            </a:endParaRPr>
          </a:p>
          <a:p>
            <a:pPr marL="457200" lvl="0" indent="0" algn="l" rtl="0">
              <a:spcBef>
                <a:spcPts val="0"/>
              </a:spcBef>
              <a:spcAft>
                <a:spcPts val="0"/>
              </a:spcAft>
              <a:buClr>
                <a:schemeClr val="dk1"/>
              </a:buClr>
              <a:buSzPts val="1100"/>
              <a:buFont typeface="Arial"/>
              <a:buNone/>
            </a:pPr>
            <a:r>
              <a:rPr lang="en" dirty="0">
                <a:solidFill>
                  <a:schemeClr val="dk1"/>
                </a:solidFill>
              </a:rPr>
              <a:t>In some products, users can generate a list of ten single-use recovery codes that they can keep in a safe place until needed. As part of your onboarding activities, ask your users to generate recovery codes when they start using MFA. Here are the steps for the products that have this option:</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6"/>
              </a:rPr>
              <a:t>Heroku</a:t>
            </a:r>
            <a:r>
              <a:rPr lang="en" u="sng" dirty="0">
                <a:solidFill>
                  <a:schemeClr val="hlink"/>
                </a:solidFill>
              </a:rPr>
              <a:t> (</a:t>
            </a:r>
            <a:r>
              <a:rPr lang="en-US" u="sng" dirty="0">
                <a:solidFill>
                  <a:schemeClr val="hlink"/>
                </a:solidFill>
              </a:rPr>
              <a:t>https://</a:t>
            </a:r>
            <a:r>
              <a:rPr lang="en-US" u="sng" dirty="0" err="1">
                <a:solidFill>
                  <a:schemeClr val="hlink"/>
                </a:solidFill>
              </a:rPr>
              <a:t>devcenter.heroku.com</a:t>
            </a:r>
            <a:r>
              <a:rPr lang="en-US" u="sng" dirty="0">
                <a:solidFill>
                  <a:schemeClr val="hlink"/>
                </a:solidFill>
              </a:rPr>
              <a:t>/articles/recovery-codes)</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7"/>
              </a:rPr>
              <a:t>Marketing Cloud Intelligence (powered by Datorama)</a:t>
            </a:r>
            <a:r>
              <a:rPr lang="en" u="sng" dirty="0">
                <a:solidFill>
                  <a:schemeClr val="hlink"/>
                </a:solidFill>
              </a:rPr>
              <a:t>  (</a:t>
            </a:r>
            <a:r>
              <a:rPr lang="en-US" u="sng" dirty="0">
                <a:solidFill>
                  <a:schemeClr val="hlink"/>
                </a:solidFill>
              </a:rPr>
              <a:t>https://</a:t>
            </a:r>
            <a:r>
              <a:rPr lang="en-US" u="sng" dirty="0" err="1">
                <a:solidFill>
                  <a:schemeClr val="hlink"/>
                </a:solidFill>
              </a:rPr>
              <a:t>help.salesforce.com</a:t>
            </a:r>
            <a:r>
              <a:rPr lang="en-US" u="sng" dirty="0">
                <a:solidFill>
                  <a:schemeClr val="hlink"/>
                </a:solidFill>
              </a:rPr>
              <a:t>/s/</a:t>
            </a:r>
            <a:r>
              <a:rPr lang="en-US" u="sng" dirty="0" err="1">
                <a:solidFill>
                  <a:schemeClr val="hlink"/>
                </a:solidFill>
              </a:rPr>
              <a:t>articleView?id</a:t>
            </a:r>
            <a:r>
              <a:rPr lang="en-US" u="sng" dirty="0">
                <a:solidFill>
                  <a:schemeClr val="hlink"/>
                </a:solidFill>
              </a:rPr>
              <a:t>=</a:t>
            </a:r>
            <a:r>
              <a:rPr lang="en-US" u="sng" dirty="0" err="1">
                <a:solidFill>
                  <a:schemeClr val="hlink"/>
                </a:solidFill>
              </a:rPr>
              <a:t>sf.dato_getstarted_security_mfa_settings.htm</a:t>
            </a:r>
            <a:r>
              <a:rPr lang="en-US" u="sng" dirty="0">
                <a:solidFill>
                  <a:schemeClr val="hlink"/>
                </a:solidFill>
              </a:rPr>
              <a:t>)</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8"/>
              </a:rPr>
              <a:t>Marketing Cloud Social products</a:t>
            </a:r>
            <a:r>
              <a:rPr lang="en" u="sng" dirty="0">
                <a:solidFill>
                  <a:schemeClr val="hlink"/>
                </a:solidFill>
              </a:rPr>
              <a:t>  (</a:t>
            </a:r>
            <a:r>
              <a:rPr lang="en-US" u="sng" dirty="0">
                <a:solidFill>
                  <a:schemeClr val="hlink"/>
                </a:solidFill>
              </a:rPr>
              <a:t>https://</a:t>
            </a:r>
            <a:r>
              <a:rPr lang="en-US" u="sng" dirty="0" err="1">
                <a:solidFill>
                  <a:schemeClr val="hlink"/>
                </a:solidFill>
              </a:rPr>
              <a:t>help.salesforce.com</a:t>
            </a:r>
            <a:r>
              <a:rPr lang="en-US" u="sng" dirty="0">
                <a:solidFill>
                  <a:schemeClr val="hlink"/>
                </a:solidFill>
              </a:rPr>
              <a:t>/s/</a:t>
            </a:r>
            <a:r>
              <a:rPr lang="en-US" u="sng" dirty="0" err="1">
                <a:solidFill>
                  <a:schemeClr val="hlink"/>
                </a:solidFill>
              </a:rPr>
              <a:t>articleView?id</a:t>
            </a:r>
            <a:r>
              <a:rPr lang="en-US" u="sng" dirty="0">
                <a:solidFill>
                  <a:schemeClr val="hlink"/>
                </a:solidFill>
              </a:rPr>
              <a:t>=</a:t>
            </a:r>
            <a:r>
              <a:rPr lang="en-US" u="sng" dirty="0" err="1">
                <a:solidFill>
                  <a:schemeClr val="hlink"/>
                </a:solidFill>
              </a:rPr>
              <a:t>sf.mc_ss_create_user_recovery_codes.htm</a:t>
            </a:r>
            <a:r>
              <a:rPr lang="en-US" u="sng" dirty="0">
                <a:solidFill>
                  <a:schemeClr val="hlink"/>
                </a:solidFill>
              </a:rPr>
              <a:t>)</a:t>
            </a:r>
            <a:endParaRPr dirty="0">
              <a:solidFill>
                <a:schemeClr val="dk1"/>
              </a:solidFill>
            </a:endParaRPr>
          </a:p>
          <a:p>
            <a:pPr marL="914400" lvl="0" indent="-298450" algn="l" rtl="0">
              <a:spcBef>
                <a:spcPts val="0"/>
              </a:spcBef>
              <a:spcAft>
                <a:spcPts val="0"/>
              </a:spcAft>
              <a:buClr>
                <a:schemeClr val="dk1"/>
              </a:buClr>
              <a:buSzPts val="1100"/>
              <a:buChar char="●"/>
            </a:pPr>
            <a:r>
              <a:rPr lang="en" u="sng" dirty="0">
                <a:solidFill>
                  <a:schemeClr val="hlink"/>
                </a:solidFill>
                <a:hlinkClick r:id="rId9"/>
              </a:rPr>
              <a:t>Tableau Cloud</a:t>
            </a:r>
            <a:r>
              <a:rPr lang="en" u="sng" dirty="0">
                <a:solidFill>
                  <a:schemeClr val="hlink"/>
                </a:solidFill>
              </a:rPr>
              <a:t>  (</a:t>
            </a:r>
            <a:r>
              <a:rPr lang="en-US" u="sng" dirty="0">
                <a:solidFill>
                  <a:schemeClr val="hlink"/>
                </a:solidFill>
              </a:rPr>
              <a:t>https://</a:t>
            </a:r>
            <a:r>
              <a:rPr lang="en-US" u="sng" dirty="0" err="1">
                <a:solidFill>
                  <a:schemeClr val="hlink"/>
                </a:solidFill>
              </a:rPr>
              <a:t>help.tableau.com</a:t>
            </a:r>
            <a:r>
              <a:rPr lang="en-US" u="sng" dirty="0">
                <a:solidFill>
                  <a:schemeClr val="hlink"/>
                </a:solidFill>
              </a:rPr>
              <a:t>/current/online/</a:t>
            </a:r>
            <a:r>
              <a:rPr lang="en-US" u="sng" dirty="0" err="1">
                <a:solidFill>
                  <a:schemeClr val="hlink"/>
                </a:solidFill>
              </a:rPr>
              <a:t>en</a:t>
            </a:r>
            <a:r>
              <a:rPr lang="en-US" u="sng" dirty="0">
                <a:solidFill>
                  <a:schemeClr val="hlink"/>
                </a:solidFill>
              </a:rPr>
              <a:t>-us/</a:t>
            </a:r>
            <a:r>
              <a:rPr lang="en-US" u="sng" dirty="0" err="1">
                <a:solidFill>
                  <a:schemeClr val="hlink"/>
                </a:solidFill>
              </a:rPr>
              <a:t>to_signin.htm#mfa_manage_methods</a:t>
            </a:r>
            <a:r>
              <a:rPr lang="en-US" u="sng" dirty="0">
                <a:solidFill>
                  <a:schemeClr val="hlink"/>
                </a:solidFill>
              </a:rPr>
              <a:t>)</a:t>
            </a:r>
            <a:endParaRPr sz="1050" dirty="0">
              <a:solidFill>
                <a:schemeClr val="hlink"/>
              </a:solidFill>
              <a:latin typeface="Salesforce Sans"/>
              <a:ea typeface="Salesforce Sans"/>
              <a:cs typeface="Salesforce Sans"/>
              <a:sym typeface="Salesforce Sans"/>
            </a:endParaRPr>
          </a:p>
          <a:p>
            <a:pPr marL="45720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r>
              <a:rPr lang="en" b="1" dirty="0">
                <a:solidFill>
                  <a:schemeClr val="dk1"/>
                </a:solidFill>
              </a:rPr>
              <a:t>Reset MFA</a:t>
            </a:r>
            <a:endParaRPr b="1" dirty="0">
              <a:solidFill>
                <a:schemeClr val="dk1"/>
              </a:solidFill>
            </a:endParaRPr>
          </a:p>
          <a:p>
            <a:pPr marL="457200" lvl="0" indent="0" algn="l" rtl="0">
              <a:spcBef>
                <a:spcPts val="0"/>
              </a:spcBef>
              <a:spcAft>
                <a:spcPts val="0"/>
              </a:spcAft>
              <a:buClr>
                <a:schemeClr val="dk1"/>
              </a:buClr>
              <a:buSzPts val="1100"/>
              <a:buFont typeface="Arial"/>
              <a:buNone/>
            </a:pPr>
            <a:r>
              <a:rPr lang="en" dirty="0">
                <a:solidFill>
                  <a:schemeClr val="dk1"/>
                </a:solidFill>
              </a:rPr>
              <a:t>For MuleSoft </a:t>
            </a:r>
            <a:r>
              <a:rPr lang="en" dirty="0" err="1">
                <a:solidFill>
                  <a:schemeClr val="dk1"/>
                </a:solidFill>
              </a:rPr>
              <a:t>Anypoint</a:t>
            </a:r>
            <a:r>
              <a:rPr lang="en" dirty="0">
                <a:solidFill>
                  <a:schemeClr val="dk1"/>
                </a:solidFill>
              </a:rPr>
              <a:t> Platform, admins can </a:t>
            </a:r>
            <a:r>
              <a:rPr lang="en" u="sng" dirty="0">
                <a:solidFill>
                  <a:schemeClr val="hlink"/>
                </a:solidFill>
                <a:hlinkClick r:id="rId10"/>
              </a:rPr>
              <a:t>reset MFA</a:t>
            </a:r>
            <a:r>
              <a:rPr lang="en" dirty="0">
                <a:solidFill>
                  <a:schemeClr val="dk1"/>
                </a:solidFill>
              </a:rPr>
              <a:t> (</a:t>
            </a:r>
            <a:r>
              <a:rPr lang="en-US" dirty="0">
                <a:solidFill>
                  <a:schemeClr val="dk1"/>
                </a:solidFill>
              </a:rPr>
              <a:t>https://</a:t>
            </a:r>
            <a:r>
              <a:rPr lang="en-US" dirty="0" err="1">
                <a:solidFill>
                  <a:schemeClr val="dk1"/>
                </a:solidFill>
              </a:rPr>
              <a:t>docs.mulesoft.com</a:t>
            </a:r>
            <a:r>
              <a:rPr lang="en-US" dirty="0">
                <a:solidFill>
                  <a:schemeClr val="dk1"/>
                </a:solidFill>
              </a:rPr>
              <a:t>/access-management/multi-factor-authentication#reset-multi-factor-authentication-for-individual-users) </a:t>
            </a:r>
            <a:r>
              <a:rPr lang="en" dirty="0">
                <a:solidFill>
                  <a:schemeClr val="dk1"/>
                </a:solidFill>
              </a:rPr>
              <a:t>for a user who has lost or forgotten their verification methods. The user is then prompted to register a new method the next time they log in.</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r>
              <a:rPr lang="en" b="1" dirty="0">
                <a:solidFill>
                  <a:schemeClr val="dk1"/>
                </a:solidFill>
              </a:rPr>
              <a:t>Note</a:t>
            </a:r>
            <a:r>
              <a:rPr lang="en" dirty="0">
                <a:solidFill>
                  <a:schemeClr val="dk1"/>
                </a:solidFill>
              </a:rPr>
              <a:t>: If you’re the only admin for your product and you get locked out, contact Salesforce Customer Support.</a:t>
            </a:r>
            <a:endParaRPr sz="1200" dirty="0">
              <a:solidFill>
                <a:schemeClr val="dk1"/>
              </a:solidFill>
            </a:endParaRPr>
          </a:p>
          <a:p>
            <a:pPr marL="0" lvl="0" indent="0" algn="l" rtl="0">
              <a:spcBef>
                <a:spcPts val="500"/>
              </a:spcBef>
              <a:spcAft>
                <a:spcPts val="500"/>
              </a:spcAft>
              <a:buNone/>
            </a:pPr>
            <a:endParaRPr sz="1200" b="1" u="sng"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77094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0"/>
        <p:cNvGrpSpPr/>
        <p:nvPr/>
      </p:nvGrpSpPr>
      <p:grpSpPr>
        <a:xfrm>
          <a:off x="0" y="0"/>
          <a:ext cx="0" cy="0"/>
          <a:chOff x="0" y="0"/>
          <a:chExt cx="0" cy="0"/>
        </a:xfrm>
      </p:grpSpPr>
      <p:sp>
        <p:nvSpPr>
          <p:cNvPr id="2721" name="Google Shape;2721;g2e4a8ca12ca_0_36: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t>Here are some additional resources to help get you started!</a:t>
            </a:r>
          </a:p>
          <a:p>
            <a:pPr marL="0" lvl="0" indent="0" algn="l" rtl="0">
              <a:spcBef>
                <a:spcPts val="0"/>
              </a:spcBef>
              <a:spcAft>
                <a:spcPts val="0"/>
              </a:spcAft>
              <a:buNone/>
            </a:pPr>
            <a:endParaRPr sz="1000" dirty="0"/>
          </a:p>
        </p:txBody>
      </p:sp>
      <p:sp>
        <p:nvSpPr>
          <p:cNvPr id="2722" name="Google Shape;2722;g2e4a8ca12ca_0_36: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1"/>
        <p:cNvGrpSpPr/>
        <p:nvPr/>
      </p:nvGrpSpPr>
      <p:grpSpPr>
        <a:xfrm>
          <a:off x="0" y="0"/>
          <a:ext cx="0" cy="0"/>
          <a:chOff x="0" y="0"/>
          <a:chExt cx="0" cy="0"/>
        </a:xfrm>
      </p:grpSpPr>
      <p:sp>
        <p:nvSpPr>
          <p:cNvPr id="2802" name="Google Shape;2802;g89e8979d32_0_3595: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2803" name="Google Shape;2803;g89e8979d32_0_3595: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2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862320d88a_0_885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862320d88a_0_885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In today’s security landscape, threats are growing increasingly common and more sophisticated. The types of attacks that can cripple businesses and exploit consumers are on the rise.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With more people needing to work from home, it’s even more important to implement stronger measures of account access. </a:t>
            </a:r>
            <a:r>
              <a:rPr lang="en-US" sz="105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g18d29405784_357_898: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1" name="Google Shape;1451;g18d29405784_357_898: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Most of us know about phishing.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sz="1800" b="0" i="0" u="none" strike="noStrike" dirty="0">
                <a:solidFill>
                  <a:srgbClr val="000000"/>
                </a:solidFill>
                <a:effectLst/>
                <a:latin typeface="Arial" panose="020B0604020202020204" pitchFamily="34" charset="0"/>
              </a:rPr>
            </a:br>
            <a:endParaRPr lang="en-US" sz="1100" dirty="0"/>
          </a:p>
          <a:p>
            <a:pPr marL="0" lvl="0" indent="0" algn="l" rtl="0">
              <a:spcBef>
                <a:spcPts val="0"/>
              </a:spcBef>
              <a:spcAft>
                <a:spcPts val="0"/>
              </a:spcAft>
              <a:buNone/>
            </a:pPr>
            <a:r>
              <a:rPr lang="en-US" sz="1100" dirty="0"/>
              <a:t>Sources –</a:t>
            </a: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3">
                  <a:extLst>
                    <a:ext uri="{A12FA001-AC4F-418D-AE19-62706E023703}">
                      <ahyp:hlinkClr xmlns:ahyp="http://schemas.microsoft.com/office/drawing/2018/hyperlinkcolor" val="tx"/>
                    </a:ext>
                  </a:extLst>
                </a:hlinkClick>
              </a:rPr>
              <a:t>https://enterprise.verizon.com/resources/reports/dbir/</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4">
                  <a:extLst>
                    <a:ext uri="{A12FA001-AC4F-418D-AE19-62706E023703}">
                      <ahyp:hlinkClr xmlns:ahyp="http://schemas.microsoft.com/office/drawing/2018/hyperlinkcolor" val="tx"/>
                    </a:ext>
                  </a:extLst>
                </a:hlinkClick>
              </a:rPr>
              <a:t>https://www.ibm.com/downloads/cas/OJDVQGRY</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5">
                  <a:extLst>
                    <a:ext uri="{A12FA001-AC4F-418D-AE19-62706E023703}">
                      <ahyp:hlinkClr xmlns:ahyp="http://schemas.microsoft.com/office/drawing/2018/hyperlinkcolor" val="tx"/>
                    </a:ext>
                  </a:extLst>
                </a:hlinkClick>
              </a:rPr>
              <a:t>https://www.ic3.gov/Media/PDF/AnnualReport/2021_IC3Report.pdf</a:t>
            </a:r>
            <a:endParaRPr lang="en-US" b="0" dirty="0">
              <a:solidFill>
                <a:srgbClr val="000000"/>
              </a:solidFill>
              <a:effectLst/>
            </a:endParaRPr>
          </a:p>
          <a:p>
            <a:pPr rtl="0">
              <a:spcBef>
                <a:spcPts val="0"/>
              </a:spcBef>
              <a:spcAft>
                <a:spcPts val="0"/>
              </a:spcAft>
            </a:pPr>
            <a:br>
              <a:rPr lang="en-US" b="0" dirty="0">
                <a:effectLst/>
              </a:rPr>
            </a:br>
            <a:br>
              <a:rPr lang="en-US" sz="1800" b="0" i="0" u="none" strike="noStrike" dirty="0">
                <a:solidFill>
                  <a:srgbClr val="000000"/>
                </a:solidFill>
                <a:effectLst/>
                <a:latin typeface="Arial" panose="020B0604020202020204" pitchFamily="34" charset="0"/>
              </a:rPr>
            </a:br>
            <a:br>
              <a:rPr lang="en-US" sz="1800" b="0" i="0" u="none" strike="noStrike" dirty="0">
                <a:solidFill>
                  <a:srgbClr val="000000"/>
                </a:solidFill>
                <a:effectLst/>
                <a:latin typeface="Arial" panose="020B0604020202020204" pitchFamily="34" charset="0"/>
              </a:rPr>
            </a:br>
            <a:endParaRPr lang="en-US" b="0" dirty="0">
              <a:effectLst/>
            </a:endParaRPr>
          </a:p>
          <a:p>
            <a:br>
              <a:rPr lang="en-US" dirty="0"/>
            </a:br>
            <a:endParaRPr 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228600" rtl="0">
              <a:spcBef>
                <a:spcPts val="0"/>
              </a:spcBef>
              <a:spcAft>
                <a:spcPts val="0"/>
              </a:spcAft>
            </a:pPr>
            <a:r>
              <a:rPr lang="en-US" sz="1800" b="0" i="0" u="none" strike="noStrike" dirty="0">
                <a:solidFill>
                  <a:srgbClr val="000000"/>
                </a:solidFill>
                <a:effectLst/>
                <a:latin typeface="Arial" panose="020B0604020202020204" pitchFamily="34" charset="0"/>
              </a:rPr>
              <a:t>Notes:</a:t>
            </a:r>
            <a:endParaRPr lang="en-US" b="0" dirty="0">
              <a:effectLst/>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There are a lot of reasons why bad actors may want to get access to Salesforce accounts. Depending on the level of access they gain, they can:</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Sell a user’s Salesforce credentials on the black market</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Assume the identity of a real user and gain access to critical data or systems (including customers’ data)</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Send spam email from legitimate user accounts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Get access to stored financial instruments or loyalty points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Make high-value purchases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Add card skimming code to a site</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This can all have a negative impact on your business in the form of:</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Lost revenue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Brand damage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GDPR violations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or other fines</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0" rtl="0">
              <a:spcBef>
                <a:spcPts val="0"/>
              </a:spcBef>
              <a:spcAft>
                <a:spcPts val="0"/>
              </a:spcAft>
            </a:pPr>
            <a:r>
              <a:rPr lang="en-US" sz="1800" b="0" i="0" u="none" strike="noStrike" dirty="0">
                <a:solidFill>
                  <a:srgbClr val="000000"/>
                </a:solidFill>
                <a:effectLst/>
                <a:latin typeface="Arial" panose="020B0604020202020204" pitchFamily="34" charset="0"/>
              </a:rPr>
              <a:t>This is where multi-factor authentication comes in. It's one of the simplest, most effective ways to prevent unauthorized account access and safeguard business and customer data. </a:t>
            </a:r>
            <a:endParaRPr lang="en-US" b="0" dirty="0">
              <a:effectLst/>
            </a:endParaRPr>
          </a:p>
          <a:p>
            <a:br>
              <a:rPr lang="en-US" dirty="0"/>
            </a:b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factor is something the user knows, such as their username and password combination. Other factors are </a:t>
            </a:r>
            <a:r>
              <a:rPr lang="en-US" sz="1800" b="0" i="1" u="none" strike="noStrike" dirty="0">
                <a:solidFill>
                  <a:srgbClr val="000000"/>
                </a:solidFill>
                <a:effectLst/>
                <a:latin typeface="Arial" panose="020B0604020202020204" pitchFamily="34" charset="0"/>
              </a:rPr>
              <a:t>verification methods</a:t>
            </a:r>
            <a:r>
              <a:rPr lang="en-US" sz="1800" b="0" i="0" u="none" strike="noStrike" dirty="0">
                <a:solidFill>
                  <a:srgbClr val="000000"/>
                </a:solidFill>
                <a:effectLst/>
                <a:latin typeface="Arial" panose="020B0604020202020204" pitchFamily="34" charset="0"/>
              </a:rPr>
              <a:t> that the user has, like the code from an authenticator app on a mobile device.</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A familiar example of MFA at work is the two factors needed to withdraw money from an ATM. Your ATM card is the “something you have” and your PIN is the “something you know”.</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2022, 60% of all single sign-on (SSO) transactions will leverage modern identity protocols like SAML, OAuth2 and OIDC over proprietary approaches, up from 30% today.</a:t>
            </a: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2024, the use of multi-factor authentication (MFA) for application access through AM solutions will be leveraged for over 70% of all application access, up from 10% today.</a:t>
            </a:r>
          </a:p>
          <a:p>
            <a:pPr marL="0" lvl="0" indent="0" algn="l" rtl="0">
              <a:spcBef>
                <a:spcPts val="0"/>
              </a:spcBef>
              <a:spcAft>
                <a:spcPts val="0"/>
              </a:spcAft>
              <a:buFont typeface="Arial" panose="020B0604020202020204" pitchFamily="34" charset="0"/>
              <a:buNone/>
            </a:pP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Font typeface="Arial" panose="020B0604020202020204" pitchFamily="34" charset="0"/>
              <a:buNone/>
            </a:pPr>
            <a:r>
              <a:rPr lang="en-US" sz="1800" b="0" i="0" u="none" strike="noStrike" dirty="0">
                <a:solidFill>
                  <a:srgbClr val="000000"/>
                </a:solidFill>
                <a:effectLst/>
                <a:latin typeface="Arial" panose="020B0604020202020204" pitchFamily="34" charset="0"/>
              </a:rPr>
              <a:t>Source: </a:t>
            </a:r>
            <a:r>
              <a:rPr lang="en-US" sz="1800" b="0" i="0" u="sng" strike="noStrike" dirty="0">
                <a:solidFill>
                  <a:srgbClr val="2200CC"/>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https://www.gartner.com/en/documents/3956209/</a:t>
            </a:r>
            <a:r>
              <a:rPr lang="en-US" sz="1800" b="0" i="0" u="sng" strike="noStrike" dirty="0">
                <a:solidFill>
                  <a:srgbClr val="0000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magic-quadrant-for-access-management</a:t>
            </a:r>
            <a:endParaRPr lang="en-US" sz="3200" b="0" dirty="0">
              <a:solidFill>
                <a:srgbClr val="000000"/>
              </a:solidFill>
              <a:effectLst/>
            </a:endParaRPr>
          </a:p>
        </p:txBody>
      </p:sp>
    </p:spTree>
    <p:extLst>
      <p:ext uri="{BB962C8B-B14F-4D97-AF65-F5344CB8AC3E}">
        <p14:creationId xmlns:p14="http://schemas.microsoft.com/office/powerpoint/2010/main" val="229430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pic>
        <p:nvPicPr>
          <p:cNvPr id="2" name="Google Shape;342;p37" title="Salesforce logo">
            <a:extLst>
              <a:ext uri="{FF2B5EF4-FFF2-40B4-BE49-F238E27FC236}">
                <a16:creationId xmlns:a16="http://schemas.microsoft.com/office/drawing/2014/main" id="{2A3A81DE-088D-950A-1B64-39D9BB961F49}"/>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342;p37" title="Salesforce logo">
            <a:extLst>
              <a:ext uri="{FF2B5EF4-FFF2-40B4-BE49-F238E27FC236}">
                <a16:creationId xmlns:a16="http://schemas.microsoft.com/office/drawing/2014/main" id="{FB5904BA-ABE4-86FA-8B09-D423E3A5519B}"/>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669527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2" name="Google Shape;342;p37" title="Salesforce logo">
            <a:extLst>
              <a:ext uri="{FF2B5EF4-FFF2-40B4-BE49-F238E27FC236}">
                <a16:creationId xmlns:a16="http://schemas.microsoft.com/office/drawing/2014/main" id="{CAC6FE5A-5519-B53E-27D1-4BDF053066B8}"/>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551114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342;p37" title="Salesforce logo">
            <a:extLst>
              <a:ext uri="{FF2B5EF4-FFF2-40B4-BE49-F238E27FC236}">
                <a16:creationId xmlns:a16="http://schemas.microsoft.com/office/drawing/2014/main" id="{578BAC10-62E3-6E27-8D96-544ED05BD16A}"/>
              </a:ext>
            </a:extLst>
          </p:cNvPr>
          <p:cNvPicPr preferRelativeResize="0"/>
          <p:nvPr userDrawn="1"/>
        </p:nvPicPr>
        <p:blipFill rotWithShape="1">
          <a:blip r:embed="rId4">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742247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2" name="Google Shape;342;p37" title="Salesforce logo">
            <a:extLst>
              <a:ext uri="{FF2B5EF4-FFF2-40B4-BE49-F238E27FC236}">
                <a16:creationId xmlns:a16="http://schemas.microsoft.com/office/drawing/2014/main" id="{BC0266DA-159B-0262-887B-11B39B1D0C01}"/>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889190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342;p37" title="Salesforce logo">
            <a:extLst>
              <a:ext uri="{FF2B5EF4-FFF2-40B4-BE49-F238E27FC236}">
                <a16:creationId xmlns:a16="http://schemas.microsoft.com/office/drawing/2014/main" id="{520B8619-8B02-01AD-69D6-79F022940A48}"/>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1175305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pic>
        <p:nvPicPr>
          <p:cNvPr id="2" name="Google Shape;342;p37" title="Salesforce logo">
            <a:extLst>
              <a:ext uri="{FF2B5EF4-FFF2-40B4-BE49-F238E27FC236}">
                <a16:creationId xmlns:a16="http://schemas.microsoft.com/office/drawing/2014/main" id="{D57ABF38-3682-C909-23D5-842A56DA5B54}"/>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1179040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3 - Cards with Circles - 3-Up - A" preserve="1">
  <p:cSld name="G3 - Multi-Color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7470993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342;p37" title="Salesforce logo">
            <a:extLst>
              <a:ext uri="{FF2B5EF4-FFF2-40B4-BE49-F238E27FC236}">
                <a16:creationId xmlns:a16="http://schemas.microsoft.com/office/drawing/2014/main" id="{9344F151-1C97-A575-92A7-AF9D11BDA6DF}"/>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4386917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spTree>
    <p:extLst>
      <p:ext uri="{BB962C8B-B14F-4D97-AF65-F5344CB8AC3E}">
        <p14:creationId xmlns:p14="http://schemas.microsoft.com/office/powerpoint/2010/main" val="4240753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pic>
        <p:nvPicPr>
          <p:cNvPr id="2" name="Google Shape;342;p37" title="Salesforce logo">
            <a:extLst>
              <a:ext uri="{FF2B5EF4-FFF2-40B4-BE49-F238E27FC236}">
                <a16:creationId xmlns:a16="http://schemas.microsoft.com/office/drawing/2014/main" id="{44109C44-71C6-87CF-6185-820FE93395D9}"/>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357492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1 - Cards with Circles - 1-Up - C">
  <p:cSld name="G1 - Cards with Circles - 1-Up - C">
    <p:bg>
      <p:bgPr>
        <a:solidFill>
          <a:srgbClr val="0E3522"/>
        </a:solidFill>
        <a:effectLst/>
      </p:bgPr>
    </p:bg>
    <p:spTree>
      <p:nvGrpSpPr>
        <p:cNvPr id="1" name="Shape 338"/>
        <p:cNvGrpSpPr/>
        <p:nvPr/>
      </p:nvGrpSpPr>
      <p:grpSpPr>
        <a:xfrm>
          <a:off x="0" y="0"/>
          <a:ext cx="0" cy="0"/>
          <a:chOff x="0" y="0"/>
          <a:chExt cx="0" cy="0"/>
        </a:xfrm>
      </p:grpSpPr>
      <p:sp>
        <p:nvSpPr>
          <p:cNvPr id="339" name="Google Shape;339;p37"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22683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340" name="Google Shape;340;p37"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22683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341" name="Google Shape;341;p37"/>
          <p:cNvSpPr/>
          <p:nvPr/>
        </p:nvSpPr>
        <p:spPr>
          <a:xfrm>
            <a:off x="577856"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342" name="Google Shape;342;p37" title="Salesforce logo"/>
          <p:cNvPicPr preferRelativeResize="0"/>
          <p:nvPr/>
        </p:nvPicPr>
        <p:blipFill rotWithShape="1">
          <a:blip r:embed="rId2">
            <a:alphaModFix/>
          </a:blip>
          <a:srcRect/>
          <a:stretch/>
        </p:blipFill>
        <p:spPr>
          <a:xfrm>
            <a:off x="11030686" y="565460"/>
            <a:ext cx="635734" cy="445095"/>
          </a:xfrm>
          <a:prstGeom prst="rect">
            <a:avLst/>
          </a:prstGeom>
          <a:noFill/>
          <a:ln>
            <a:noFill/>
          </a:ln>
        </p:spPr>
      </p:pic>
      <p:sp>
        <p:nvSpPr>
          <p:cNvPr id="343" name="Google Shape;343;p37"/>
          <p:cNvSpPr txBox="1">
            <a:spLocks noGrp="1"/>
          </p:cNvSpPr>
          <p:nvPr>
            <p:ph type="subTitle" idx="1"/>
          </p:nvPr>
        </p:nvSpPr>
        <p:spPr>
          <a:xfrm>
            <a:off x="3410735"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lt1"/>
              </a:buClr>
              <a:buSzPts val="1000"/>
              <a:buNone/>
              <a:defRPr sz="1000">
                <a:solidFill>
                  <a:schemeClr val="lt1"/>
                </a:solidFill>
              </a:defRPr>
            </a:lvl1pPr>
            <a:lvl2pPr lvl="1" rtl="0">
              <a:lnSpc>
                <a:spcPct val="90000"/>
              </a:lnSpc>
              <a:spcBef>
                <a:spcPts val="300"/>
              </a:spcBef>
              <a:spcAft>
                <a:spcPts val="0"/>
              </a:spcAft>
              <a:buClr>
                <a:schemeClr val="lt1"/>
              </a:buClr>
              <a:buSzPts val="1000"/>
              <a:buNone/>
              <a:defRPr sz="1000">
                <a:solidFill>
                  <a:schemeClr val="lt1"/>
                </a:solidFill>
              </a:defRPr>
            </a:lvl2pPr>
            <a:lvl3pPr lvl="2" rtl="0">
              <a:lnSpc>
                <a:spcPct val="90000"/>
              </a:lnSpc>
              <a:spcBef>
                <a:spcPts val="300"/>
              </a:spcBef>
              <a:spcAft>
                <a:spcPts val="0"/>
              </a:spcAft>
              <a:buClr>
                <a:schemeClr val="lt1"/>
              </a:buClr>
              <a:buSzPts val="1000"/>
              <a:buNone/>
              <a:defRPr sz="1000">
                <a:solidFill>
                  <a:schemeClr val="lt1"/>
                </a:solidFill>
              </a:defRPr>
            </a:lvl3pPr>
            <a:lvl4pPr lvl="3" rtl="0">
              <a:lnSpc>
                <a:spcPct val="90000"/>
              </a:lnSpc>
              <a:spcBef>
                <a:spcPts val="300"/>
              </a:spcBef>
              <a:spcAft>
                <a:spcPts val="0"/>
              </a:spcAft>
              <a:buClr>
                <a:schemeClr val="lt1"/>
              </a:buClr>
              <a:buSzPts val="1000"/>
              <a:buNone/>
              <a:defRPr sz="1000">
                <a:solidFill>
                  <a:schemeClr val="lt1"/>
                </a:solidFill>
              </a:defRPr>
            </a:lvl4pPr>
            <a:lvl5pPr lvl="4" rtl="0">
              <a:lnSpc>
                <a:spcPct val="90000"/>
              </a:lnSpc>
              <a:spcBef>
                <a:spcPts val="300"/>
              </a:spcBef>
              <a:spcAft>
                <a:spcPts val="0"/>
              </a:spcAft>
              <a:buClr>
                <a:schemeClr val="lt1"/>
              </a:buClr>
              <a:buSzPts val="1000"/>
              <a:buNone/>
              <a:defRPr sz="1000" b="0">
                <a:solidFill>
                  <a:schemeClr val="lt1"/>
                </a:solidFill>
              </a:defRPr>
            </a:lvl5pPr>
            <a:lvl6pPr lvl="5" rtl="0">
              <a:lnSpc>
                <a:spcPct val="90000"/>
              </a:lnSpc>
              <a:spcBef>
                <a:spcPts val="300"/>
              </a:spcBef>
              <a:spcAft>
                <a:spcPts val="0"/>
              </a:spcAft>
              <a:buClr>
                <a:schemeClr val="lt1"/>
              </a:buClr>
              <a:buSzPts val="1000"/>
              <a:buNone/>
              <a:defRPr sz="1000">
                <a:solidFill>
                  <a:schemeClr val="lt1"/>
                </a:solidFill>
              </a:defRPr>
            </a:lvl6pPr>
            <a:lvl7pPr lvl="6" rtl="0">
              <a:lnSpc>
                <a:spcPct val="90000"/>
              </a:lnSpc>
              <a:spcBef>
                <a:spcPts val="300"/>
              </a:spcBef>
              <a:spcAft>
                <a:spcPts val="0"/>
              </a:spcAft>
              <a:buClr>
                <a:schemeClr val="lt1"/>
              </a:buClr>
              <a:buSzPts val="1000"/>
              <a:buNone/>
              <a:defRPr sz="1000">
                <a:solidFill>
                  <a:schemeClr val="lt1"/>
                </a:solidFill>
              </a:defRPr>
            </a:lvl7pPr>
            <a:lvl8pPr lvl="7" rtl="0">
              <a:lnSpc>
                <a:spcPct val="90000"/>
              </a:lnSpc>
              <a:spcBef>
                <a:spcPts val="300"/>
              </a:spcBef>
              <a:spcAft>
                <a:spcPts val="0"/>
              </a:spcAft>
              <a:buClr>
                <a:schemeClr val="lt1"/>
              </a:buClr>
              <a:buSzPts val="1000"/>
              <a:buNone/>
              <a:defRPr sz="1000">
                <a:solidFill>
                  <a:schemeClr val="lt1"/>
                </a:solidFill>
              </a:defRPr>
            </a:lvl8pPr>
            <a:lvl9pPr lvl="8" rtl="0">
              <a:lnSpc>
                <a:spcPct val="90000"/>
              </a:lnSpc>
              <a:spcBef>
                <a:spcPts val="300"/>
              </a:spcBef>
              <a:spcAft>
                <a:spcPts val="300"/>
              </a:spcAft>
              <a:buClr>
                <a:schemeClr val="lt1"/>
              </a:buClr>
              <a:buSzPts val="1000"/>
              <a:buNone/>
              <a:defRPr sz="1000">
                <a:solidFill>
                  <a:schemeClr val="lt1"/>
                </a:solidFill>
              </a:defRPr>
            </a:lvl9pPr>
          </a:lstStyle>
          <a:p>
            <a:endParaRPr/>
          </a:p>
        </p:txBody>
      </p:sp>
      <p:sp>
        <p:nvSpPr>
          <p:cNvPr id="344" name="Google Shape;344;p37"/>
          <p:cNvSpPr txBox="1">
            <a:spLocks noGrp="1"/>
          </p:cNvSpPr>
          <p:nvPr>
            <p:ph type="body" idx="2"/>
          </p:nvPr>
        </p:nvSpPr>
        <p:spPr>
          <a:xfrm>
            <a:off x="748183"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345" name="Google Shape;345;p37"/>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1pPr>
            <a:lvl2pPr lvl="1"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2pPr>
            <a:lvl3pPr lvl="2"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3pPr>
            <a:lvl4pPr lvl="3"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4pPr>
            <a:lvl5pPr lvl="4"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5pPr>
            <a:lvl6pPr lvl="5"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6pPr>
            <a:lvl7pPr lvl="6"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7pPr>
            <a:lvl8pPr lvl="7"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8pPr>
            <a:lvl9pPr lvl="8"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9pPr>
          </a:lstStyle>
          <a:p>
            <a:endParaRPr/>
          </a:p>
        </p:txBody>
      </p:sp>
      <p:sp>
        <p:nvSpPr>
          <p:cNvPr id="346" name="Google Shape;346;p37"/>
          <p:cNvSpPr txBox="1">
            <a:spLocks noGrp="1"/>
          </p:cNvSpPr>
          <p:nvPr>
            <p:ph type="subTitle" idx="3"/>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lt1"/>
              </a:buClr>
              <a:buSzPts val="2200"/>
              <a:buNone/>
              <a:defRPr sz="2200">
                <a:solidFill>
                  <a:schemeClr val="lt1"/>
                </a:solidFill>
              </a:defRPr>
            </a:lvl1pPr>
            <a:lvl2pPr lvl="1" rtl="0">
              <a:lnSpc>
                <a:spcPct val="95000"/>
              </a:lnSpc>
              <a:spcBef>
                <a:spcPts val="300"/>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pic>
        <p:nvPicPr>
          <p:cNvPr id="347" name="Google Shape;347;p37" title="alt=&quot;&quot;"/>
          <p:cNvPicPr preferRelativeResize="0"/>
          <p:nvPr/>
        </p:nvPicPr>
        <p:blipFill>
          <a:blip r:embed="rId3">
            <a:alphaModFix/>
          </a:blip>
          <a:stretch>
            <a:fillRect/>
          </a:stretch>
        </p:blipFill>
        <p:spPr>
          <a:xfrm>
            <a:off x="0" y="5918761"/>
            <a:ext cx="2468875" cy="939239"/>
          </a:xfrm>
          <a:prstGeom prst="rect">
            <a:avLst/>
          </a:prstGeom>
          <a:noFill/>
          <a:ln>
            <a:noFill/>
          </a:ln>
        </p:spPr>
      </p:pic>
    </p:spTree>
    <p:extLst>
      <p:ext uri="{BB962C8B-B14F-4D97-AF65-F5344CB8AC3E}">
        <p14:creationId xmlns:p14="http://schemas.microsoft.com/office/powerpoint/2010/main" val="27490787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G1 - Cards with Circles - 1-Up - B">
  <p:cSld name="G1 - Cards with Circles - 1-Up - B">
    <p:bg>
      <p:bgPr>
        <a:solidFill>
          <a:schemeClr val="accent1"/>
        </a:solidFill>
        <a:effectLst/>
      </p:bgPr>
    </p:bg>
    <p:spTree>
      <p:nvGrpSpPr>
        <p:cNvPr id="1" name="Shape 286"/>
        <p:cNvGrpSpPr/>
        <p:nvPr/>
      </p:nvGrpSpPr>
      <p:grpSpPr>
        <a:xfrm>
          <a:off x="0" y="0"/>
          <a:ext cx="0" cy="0"/>
          <a:chOff x="0" y="0"/>
          <a:chExt cx="0" cy="0"/>
        </a:xfrm>
      </p:grpSpPr>
      <p:sp>
        <p:nvSpPr>
          <p:cNvPr id="287" name="Google Shape;287;p33"/>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1pPr>
            <a:lvl2pPr lvl="1"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2pPr>
            <a:lvl3pPr lvl="2"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3pPr>
            <a:lvl4pPr lvl="3"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4pPr>
            <a:lvl5pPr lvl="4"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5pPr>
            <a:lvl6pPr lvl="5"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6pPr>
            <a:lvl7pPr lvl="6"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7pPr>
            <a:lvl8pPr lvl="7"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8pPr>
            <a:lvl9pPr lvl="8" rtl="0">
              <a:spcBef>
                <a:spcPts val="0"/>
              </a:spcBef>
              <a:spcAft>
                <a:spcPts val="0"/>
              </a:spcAft>
              <a:buClr>
                <a:schemeClr val="lt1"/>
              </a:buClr>
              <a:buSzPts val="3200"/>
              <a:buFont typeface="Avant Garde Demi SFDC"/>
              <a:buNone/>
              <a:defRPr sz="3200">
                <a:solidFill>
                  <a:schemeClr val="lt1"/>
                </a:solidFill>
                <a:latin typeface="Avant Garde Demi SFDC"/>
                <a:ea typeface="Avant Garde Demi SFDC"/>
                <a:cs typeface="Avant Garde Demi SFDC"/>
                <a:sym typeface="Avant Garde Demi SFDC"/>
              </a:defRPr>
            </a:lvl9pPr>
          </a:lstStyle>
          <a:p>
            <a:endParaRPr/>
          </a:p>
        </p:txBody>
      </p:sp>
      <p:sp>
        <p:nvSpPr>
          <p:cNvPr id="288" name="Google Shape;288;p33"/>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lt1"/>
              </a:buClr>
              <a:buSzPts val="2200"/>
              <a:buNone/>
              <a:defRPr sz="2200">
                <a:solidFill>
                  <a:schemeClr val="lt1"/>
                </a:solidFill>
              </a:defRPr>
            </a:lvl1pPr>
            <a:lvl2pPr lvl="1" rtl="0">
              <a:lnSpc>
                <a:spcPct val="95000"/>
              </a:lnSpc>
              <a:spcBef>
                <a:spcPts val="300"/>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289" name="Google Shape;289;p33"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90" name="Google Shape;290;p33"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91" name="Google Shape;291;p33" title="alt=&quot;&quot;"/>
          <p:cNvSpPr/>
          <p:nvPr/>
        </p:nvSpPr>
        <p:spPr>
          <a:xfrm>
            <a:off x="577856"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92" name="Google Shape;292;p33"/>
          <p:cNvSpPr txBox="1">
            <a:spLocks noGrp="1"/>
          </p:cNvSpPr>
          <p:nvPr>
            <p:ph type="body" idx="2"/>
          </p:nvPr>
        </p:nvSpPr>
        <p:spPr>
          <a:xfrm>
            <a:off x="748183"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293" name="Google Shape;293;p33" title="Salesforce logo"/>
          <p:cNvPicPr preferRelativeResize="0"/>
          <p:nvPr/>
        </p:nvPicPr>
        <p:blipFill rotWithShape="1">
          <a:blip r:embed="rId2">
            <a:alphaModFix/>
          </a:blip>
          <a:srcRect/>
          <a:stretch/>
        </p:blipFill>
        <p:spPr>
          <a:xfrm>
            <a:off x="11030686" y="565460"/>
            <a:ext cx="635734" cy="445095"/>
          </a:xfrm>
          <a:prstGeom prst="rect">
            <a:avLst/>
          </a:prstGeom>
          <a:noFill/>
          <a:ln>
            <a:noFill/>
          </a:ln>
        </p:spPr>
      </p:pic>
      <p:sp>
        <p:nvSpPr>
          <p:cNvPr id="294" name="Google Shape;294;p33"/>
          <p:cNvSpPr txBox="1">
            <a:spLocks noGrp="1"/>
          </p:cNvSpPr>
          <p:nvPr>
            <p:ph type="subTitle" idx="3"/>
          </p:nvPr>
        </p:nvSpPr>
        <p:spPr>
          <a:xfrm>
            <a:off x="3410735"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lt1"/>
              </a:buClr>
              <a:buSzPts val="1000"/>
              <a:buNone/>
              <a:defRPr sz="1000">
                <a:solidFill>
                  <a:schemeClr val="lt1"/>
                </a:solidFill>
              </a:defRPr>
            </a:lvl1pPr>
            <a:lvl2pPr lvl="1" rtl="0">
              <a:lnSpc>
                <a:spcPct val="90000"/>
              </a:lnSpc>
              <a:spcBef>
                <a:spcPts val="300"/>
              </a:spcBef>
              <a:spcAft>
                <a:spcPts val="0"/>
              </a:spcAft>
              <a:buClr>
                <a:schemeClr val="lt1"/>
              </a:buClr>
              <a:buSzPts val="1000"/>
              <a:buNone/>
              <a:defRPr sz="1000">
                <a:solidFill>
                  <a:schemeClr val="lt1"/>
                </a:solidFill>
              </a:defRPr>
            </a:lvl2pPr>
            <a:lvl3pPr lvl="2" rtl="0">
              <a:lnSpc>
                <a:spcPct val="90000"/>
              </a:lnSpc>
              <a:spcBef>
                <a:spcPts val="300"/>
              </a:spcBef>
              <a:spcAft>
                <a:spcPts val="0"/>
              </a:spcAft>
              <a:buClr>
                <a:schemeClr val="lt1"/>
              </a:buClr>
              <a:buSzPts val="1000"/>
              <a:buNone/>
              <a:defRPr sz="1000">
                <a:solidFill>
                  <a:schemeClr val="lt1"/>
                </a:solidFill>
              </a:defRPr>
            </a:lvl3pPr>
            <a:lvl4pPr lvl="3" rtl="0">
              <a:lnSpc>
                <a:spcPct val="90000"/>
              </a:lnSpc>
              <a:spcBef>
                <a:spcPts val="300"/>
              </a:spcBef>
              <a:spcAft>
                <a:spcPts val="0"/>
              </a:spcAft>
              <a:buClr>
                <a:schemeClr val="lt1"/>
              </a:buClr>
              <a:buSzPts val="1000"/>
              <a:buNone/>
              <a:defRPr sz="1000">
                <a:solidFill>
                  <a:schemeClr val="lt1"/>
                </a:solidFill>
              </a:defRPr>
            </a:lvl4pPr>
            <a:lvl5pPr lvl="4" rtl="0">
              <a:lnSpc>
                <a:spcPct val="90000"/>
              </a:lnSpc>
              <a:spcBef>
                <a:spcPts val="300"/>
              </a:spcBef>
              <a:spcAft>
                <a:spcPts val="0"/>
              </a:spcAft>
              <a:buClr>
                <a:schemeClr val="lt1"/>
              </a:buClr>
              <a:buSzPts val="1000"/>
              <a:buNone/>
              <a:defRPr sz="1000" b="0">
                <a:solidFill>
                  <a:schemeClr val="lt1"/>
                </a:solidFill>
              </a:defRPr>
            </a:lvl5pPr>
            <a:lvl6pPr lvl="5" rtl="0">
              <a:lnSpc>
                <a:spcPct val="90000"/>
              </a:lnSpc>
              <a:spcBef>
                <a:spcPts val="300"/>
              </a:spcBef>
              <a:spcAft>
                <a:spcPts val="0"/>
              </a:spcAft>
              <a:buClr>
                <a:schemeClr val="lt1"/>
              </a:buClr>
              <a:buSzPts val="1000"/>
              <a:buNone/>
              <a:defRPr sz="1000">
                <a:solidFill>
                  <a:schemeClr val="lt1"/>
                </a:solidFill>
              </a:defRPr>
            </a:lvl6pPr>
            <a:lvl7pPr lvl="6" rtl="0">
              <a:lnSpc>
                <a:spcPct val="90000"/>
              </a:lnSpc>
              <a:spcBef>
                <a:spcPts val="300"/>
              </a:spcBef>
              <a:spcAft>
                <a:spcPts val="0"/>
              </a:spcAft>
              <a:buClr>
                <a:schemeClr val="lt1"/>
              </a:buClr>
              <a:buSzPts val="1000"/>
              <a:buNone/>
              <a:defRPr sz="1000">
                <a:solidFill>
                  <a:schemeClr val="lt1"/>
                </a:solidFill>
              </a:defRPr>
            </a:lvl7pPr>
            <a:lvl8pPr lvl="7" rtl="0">
              <a:lnSpc>
                <a:spcPct val="90000"/>
              </a:lnSpc>
              <a:spcBef>
                <a:spcPts val="300"/>
              </a:spcBef>
              <a:spcAft>
                <a:spcPts val="0"/>
              </a:spcAft>
              <a:buClr>
                <a:schemeClr val="lt1"/>
              </a:buClr>
              <a:buSzPts val="1000"/>
              <a:buNone/>
              <a:defRPr sz="1000">
                <a:solidFill>
                  <a:schemeClr val="lt1"/>
                </a:solidFill>
              </a:defRPr>
            </a:lvl8pPr>
            <a:lvl9pPr lvl="8" rtl="0">
              <a:lnSpc>
                <a:spcPct val="90000"/>
              </a:lnSpc>
              <a:spcBef>
                <a:spcPts val="300"/>
              </a:spcBef>
              <a:spcAft>
                <a:spcPts val="300"/>
              </a:spcAft>
              <a:buClr>
                <a:schemeClr val="lt1"/>
              </a:buClr>
              <a:buSzPts val="1000"/>
              <a:buNone/>
              <a:defRPr sz="1000">
                <a:solidFill>
                  <a:schemeClr val="lt1"/>
                </a:solidFill>
              </a:defRPr>
            </a:lvl9pPr>
          </a:lstStyle>
          <a:p>
            <a:endParaRPr/>
          </a:p>
        </p:txBody>
      </p:sp>
      <p:pic>
        <p:nvPicPr>
          <p:cNvPr id="295" name="Google Shape;295;p33" title="alt=&quot;&quot;"/>
          <p:cNvPicPr preferRelativeResize="0"/>
          <p:nvPr/>
        </p:nvPicPr>
        <p:blipFill>
          <a:blip r:embed="rId3">
            <a:alphaModFix/>
          </a:blip>
          <a:stretch>
            <a:fillRect/>
          </a:stretch>
        </p:blipFill>
        <p:spPr>
          <a:xfrm>
            <a:off x="0" y="5918761"/>
            <a:ext cx="2468875" cy="939239"/>
          </a:xfrm>
          <a:prstGeom prst="rect">
            <a:avLst/>
          </a:prstGeom>
          <a:noFill/>
          <a:ln>
            <a:noFill/>
          </a:ln>
        </p:spPr>
      </p:pic>
    </p:spTree>
    <p:extLst>
      <p:ext uri="{BB962C8B-B14F-4D97-AF65-F5344CB8AC3E}">
        <p14:creationId xmlns:p14="http://schemas.microsoft.com/office/powerpoint/2010/main" val="2344335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703"/>
        <p:cNvGrpSpPr/>
        <p:nvPr/>
      </p:nvGrpSpPr>
      <p:grpSpPr>
        <a:xfrm>
          <a:off x="0" y="0"/>
          <a:ext cx="0" cy="0"/>
          <a:chOff x="0" y="0"/>
          <a:chExt cx="0" cy="0"/>
        </a:xfrm>
      </p:grpSpPr>
      <p:pic>
        <p:nvPicPr>
          <p:cNvPr id="3" name="Google Shape;342;p37" title="Salesforce logo">
            <a:extLst>
              <a:ext uri="{FF2B5EF4-FFF2-40B4-BE49-F238E27FC236}">
                <a16:creationId xmlns:a16="http://schemas.microsoft.com/office/drawing/2014/main" id="{0D515659-4035-54F2-B082-5293A5E8185E}"/>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885940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3 - 70/30 Image Right - Codey">
  <p:cSld name="D3 - 70/30 Image Right - Codey">
    <p:spTree>
      <p:nvGrpSpPr>
        <p:cNvPr id="1" name="Shape 1385"/>
        <p:cNvGrpSpPr/>
        <p:nvPr/>
      </p:nvGrpSpPr>
      <p:grpSpPr>
        <a:xfrm>
          <a:off x="0" y="0"/>
          <a:ext cx="0" cy="0"/>
          <a:chOff x="0" y="0"/>
          <a:chExt cx="0" cy="0"/>
        </a:xfrm>
      </p:grpSpPr>
      <p:pic>
        <p:nvPicPr>
          <p:cNvPr id="1386" name="Google Shape;1386;p88"/>
          <p:cNvPicPr preferRelativeResize="0"/>
          <p:nvPr/>
        </p:nvPicPr>
        <p:blipFill rotWithShape="1">
          <a:blip r:embed="rId2">
            <a:alphaModFix/>
          </a:blip>
          <a:srcRect l="44" r="3632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87" name="Google Shape;1387;p88" descr="Google Shape;896;p63"/>
          <p:cNvPicPr preferRelativeResize="0"/>
          <p:nvPr/>
        </p:nvPicPr>
        <p:blipFill rotWithShape="1">
          <a:blip r:embed="rId3">
            <a:alphaModFix/>
          </a:blip>
          <a:srcRect r="48065"/>
          <a:stretch/>
        </p:blipFill>
        <p:spPr>
          <a:xfrm>
            <a:off x="11226050" y="1307500"/>
            <a:ext cx="962775" cy="4509251"/>
          </a:xfrm>
          <a:prstGeom prst="rect">
            <a:avLst/>
          </a:prstGeom>
          <a:noFill/>
          <a:ln>
            <a:noFill/>
          </a:ln>
        </p:spPr>
      </p:pic>
      <p:sp>
        <p:nvSpPr>
          <p:cNvPr id="1388" name="Google Shape;1388;p88"/>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1389" name="Google Shape;1389;p88"/>
          <p:cNvPicPr preferRelativeResize="0"/>
          <p:nvPr/>
        </p:nvPicPr>
        <p:blipFill rotWithShape="1">
          <a:blip r:embed="rId4">
            <a:alphaModFix/>
          </a:blip>
          <a:srcRect b="54319"/>
          <a:stretch/>
        </p:blipFill>
        <p:spPr>
          <a:xfrm>
            <a:off x="10305925" y="5198450"/>
            <a:ext cx="2007426" cy="901074"/>
          </a:xfrm>
          <a:prstGeom prst="rect">
            <a:avLst/>
          </a:prstGeom>
          <a:noFill/>
          <a:ln>
            <a:noFill/>
          </a:ln>
        </p:spPr>
      </p:pic>
      <p:pic>
        <p:nvPicPr>
          <p:cNvPr id="1390" name="Google Shape;1390;p88" descr="4.png"/>
          <p:cNvPicPr preferRelativeResize="0"/>
          <p:nvPr/>
        </p:nvPicPr>
        <p:blipFill rotWithShape="1">
          <a:blip r:embed="rId5">
            <a:alphaModFix/>
          </a:blip>
          <a:srcRect r="33958"/>
          <a:stretch/>
        </p:blipFill>
        <p:spPr>
          <a:xfrm>
            <a:off x="10886875" y="5524925"/>
            <a:ext cx="1301950" cy="574600"/>
          </a:xfrm>
          <a:prstGeom prst="rect">
            <a:avLst/>
          </a:prstGeom>
          <a:noFill/>
          <a:ln>
            <a:noFill/>
          </a:ln>
        </p:spPr>
      </p:pic>
      <p:sp>
        <p:nvSpPr>
          <p:cNvPr id="1392" name="Google Shape;1392;p88"/>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93" name="Google Shape;1393;p88"/>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94" name="Google Shape;1394;p88"/>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Tree>
    <p:extLst>
      <p:ext uri="{BB962C8B-B14F-4D97-AF65-F5344CB8AC3E}">
        <p14:creationId xmlns:p14="http://schemas.microsoft.com/office/powerpoint/2010/main" val="1491355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2 - Graphic Footer - C">
  <p:cSld name="C2 - Graphic Footer - C">
    <p:spTree>
      <p:nvGrpSpPr>
        <p:cNvPr id="1" name="Shape 833"/>
        <p:cNvGrpSpPr/>
        <p:nvPr/>
      </p:nvGrpSpPr>
      <p:grpSpPr>
        <a:xfrm>
          <a:off x="0" y="0"/>
          <a:ext cx="0" cy="0"/>
          <a:chOff x="0" y="0"/>
          <a:chExt cx="0" cy="0"/>
        </a:xfrm>
      </p:grpSpPr>
      <p:sp>
        <p:nvSpPr>
          <p:cNvPr id="834" name="Google Shape;834;p89"/>
          <p:cNvSpPr txBox="1">
            <a:spLocks noGrp="1"/>
          </p:cNvSpPr>
          <p:nvPr>
            <p:ph type="title"/>
          </p:nvPr>
        </p:nvSpPr>
        <p:spPr>
          <a:xfrm>
            <a:off x="576081" y="0"/>
            <a:ext cx="10095074" cy="10484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835" name="Google Shape;835;p89"/>
          <p:cNvSpPr txBox="1">
            <a:spLocks noGrp="1"/>
          </p:cNvSpPr>
          <p:nvPr>
            <p:ph type="subTitle" idx="1"/>
          </p:nvPr>
        </p:nvSpPr>
        <p:spPr>
          <a:xfrm>
            <a:off x="576081" y="1082037"/>
            <a:ext cx="10396998" cy="5944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300"/>
              <a:buNone/>
              <a:defRPr sz="2300">
                <a:solidFill>
                  <a:schemeClr val="accent1"/>
                </a:solidFill>
              </a:defRPr>
            </a:lvl1pPr>
            <a:lvl2pPr lvl="1" rtl="0">
              <a:lnSpc>
                <a:spcPct val="95000"/>
              </a:lnSpc>
              <a:spcBef>
                <a:spcPts val="300"/>
              </a:spcBef>
              <a:spcAft>
                <a:spcPts val="0"/>
              </a:spcAft>
              <a:buClr>
                <a:schemeClr val="accent1"/>
              </a:buClr>
              <a:buSzPts val="2300"/>
              <a:buNone/>
              <a:defRPr sz="2300">
                <a:solidFill>
                  <a:schemeClr val="accent1"/>
                </a:solidFill>
              </a:defRPr>
            </a:lvl2pPr>
            <a:lvl3pPr lvl="2" rtl="0">
              <a:lnSpc>
                <a:spcPct val="95000"/>
              </a:lnSpc>
              <a:spcBef>
                <a:spcPts val="300"/>
              </a:spcBef>
              <a:spcAft>
                <a:spcPts val="0"/>
              </a:spcAft>
              <a:buClr>
                <a:schemeClr val="accent1"/>
              </a:buClr>
              <a:buSzPts val="2300"/>
              <a:buNone/>
              <a:defRPr sz="2300">
                <a:solidFill>
                  <a:schemeClr val="accent1"/>
                </a:solidFill>
              </a:defRPr>
            </a:lvl3pPr>
            <a:lvl4pPr lvl="3" rtl="0">
              <a:lnSpc>
                <a:spcPct val="95000"/>
              </a:lnSpc>
              <a:spcBef>
                <a:spcPts val="300"/>
              </a:spcBef>
              <a:spcAft>
                <a:spcPts val="0"/>
              </a:spcAft>
              <a:buClr>
                <a:schemeClr val="accent1"/>
              </a:buClr>
              <a:buSzPts val="2300"/>
              <a:buNone/>
              <a:defRPr sz="2300">
                <a:solidFill>
                  <a:schemeClr val="accent1"/>
                </a:solidFill>
              </a:defRPr>
            </a:lvl4pPr>
            <a:lvl5pPr lvl="4" rtl="0">
              <a:lnSpc>
                <a:spcPct val="95000"/>
              </a:lnSpc>
              <a:spcBef>
                <a:spcPts val="300"/>
              </a:spcBef>
              <a:spcAft>
                <a:spcPts val="0"/>
              </a:spcAft>
              <a:buClr>
                <a:schemeClr val="accent1"/>
              </a:buClr>
              <a:buSzPts val="2300"/>
              <a:buNone/>
              <a:defRPr sz="2300">
                <a:solidFill>
                  <a:schemeClr val="accent1"/>
                </a:solidFill>
              </a:defRPr>
            </a:lvl5pPr>
            <a:lvl6pPr lvl="5" rtl="0">
              <a:lnSpc>
                <a:spcPct val="95000"/>
              </a:lnSpc>
              <a:spcBef>
                <a:spcPts val="300"/>
              </a:spcBef>
              <a:spcAft>
                <a:spcPts val="0"/>
              </a:spcAft>
              <a:buClr>
                <a:schemeClr val="accent1"/>
              </a:buClr>
              <a:buSzPts val="2300"/>
              <a:buNone/>
              <a:defRPr sz="2300">
                <a:solidFill>
                  <a:schemeClr val="accent1"/>
                </a:solidFill>
              </a:defRPr>
            </a:lvl6pPr>
            <a:lvl7pPr lvl="6" rtl="0">
              <a:lnSpc>
                <a:spcPct val="95000"/>
              </a:lnSpc>
              <a:spcBef>
                <a:spcPts val="300"/>
              </a:spcBef>
              <a:spcAft>
                <a:spcPts val="0"/>
              </a:spcAft>
              <a:buClr>
                <a:schemeClr val="accent1"/>
              </a:buClr>
              <a:buSzPts val="2300"/>
              <a:buNone/>
              <a:defRPr sz="2300">
                <a:solidFill>
                  <a:schemeClr val="accent1"/>
                </a:solidFill>
              </a:defRPr>
            </a:lvl7pPr>
            <a:lvl8pPr lvl="7" rtl="0">
              <a:lnSpc>
                <a:spcPct val="95000"/>
              </a:lnSpc>
              <a:spcBef>
                <a:spcPts val="300"/>
              </a:spcBef>
              <a:spcAft>
                <a:spcPts val="0"/>
              </a:spcAft>
              <a:buClr>
                <a:schemeClr val="accent1"/>
              </a:buClr>
              <a:buSzPts val="2300"/>
              <a:buNone/>
              <a:defRPr sz="2300">
                <a:solidFill>
                  <a:schemeClr val="accent1"/>
                </a:solidFill>
              </a:defRPr>
            </a:lvl8pPr>
            <a:lvl9pPr lvl="8" rtl="0">
              <a:lnSpc>
                <a:spcPct val="95000"/>
              </a:lnSpc>
              <a:spcBef>
                <a:spcPts val="300"/>
              </a:spcBef>
              <a:spcAft>
                <a:spcPts val="300"/>
              </a:spcAft>
              <a:buClr>
                <a:schemeClr val="accent1"/>
              </a:buClr>
              <a:buSzPts val="2300"/>
              <a:buNone/>
              <a:defRPr sz="2300">
                <a:solidFill>
                  <a:schemeClr val="accent1"/>
                </a:solidFill>
              </a:defRPr>
            </a:lvl9pPr>
          </a:lstStyle>
          <a:p>
            <a:endParaRPr/>
          </a:p>
        </p:txBody>
      </p:sp>
      <p:sp>
        <p:nvSpPr>
          <p:cNvPr id="836" name="Google Shape;836;p89"/>
          <p:cNvSpPr txBox="1">
            <a:spLocks noGrp="1"/>
          </p:cNvSpPr>
          <p:nvPr>
            <p:ph type="body" idx="2"/>
          </p:nvPr>
        </p:nvSpPr>
        <p:spPr>
          <a:xfrm>
            <a:off x="576078" y="1783080"/>
            <a:ext cx="11034839" cy="4389600"/>
          </a:xfrm>
          <a:prstGeom prst="rect">
            <a:avLst/>
          </a:prstGeom>
        </p:spPr>
        <p:txBody>
          <a:bodyPr spcFirstLastPara="1" wrap="square" lIns="121875" tIns="121875" rIns="121875" bIns="121875" anchor="t" anchorCtr="0">
            <a:noAutofit/>
          </a:bodyPr>
          <a:lstStyle>
            <a:lvl1pPr marL="457200" lvl="0" indent="-349250" rtl="0">
              <a:spcBef>
                <a:spcPts val="500"/>
              </a:spcBef>
              <a:spcAft>
                <a:spcPts val="0"/>
              </a:spcAft>
              <a:buSzPts val="1900"/>
              <a:buChar char="●"/>
              <a:defRPr sz="1900"/>
            </a:lvl1pPr>
            <a:lvl2pPr marL="914400" lvl="1" indent="-349250" rtl="0">
              <a:spcBef>
                <a:spcPts val="900"/>
              </a:spcBef>
              <a:spcAft>
                <a:spcPts val="0"/>
              </a:spcAft>
              <a:buSzPts val="1900"/>
              <a:buChar char="○"/>
              <a:defRPr sz="1900"/>
            </a:lvl2pPr>
            <a:lvl3pPr marL="1371600" lvl="2" indent="-349250" rtl="0">
              <a:spcBef>
                <a:spcPts val="900"/>
              </a:spcBef>
              <a:spcAft>
                <a:spcPts val="0"/>
              </a:spcAft>
              <a:buSzPts val="1900"/>
              <a:buChar char="■"/>
              <a:defRPr sz="1900"/>
            </a:lvl3pPr>
            <a:lvl4pPr marL="1828800" lvl="3" indent="-349250" rtl="0">
              <a:spcBef>
                <a:spcPts val="900"/>
              </a:spcBef>
              <a:spcAft>
                <a:spcPts val="0"/>
              </a:spcAft>
              <a:buSzPts val="1900"/>
              <a:buChar char="●"/>
              <a:defRPr sz="1900"/>
            </a:lvl4pPr>
            <a:lvl5pPr marL="2286000" lvl="4" indent="-349250" rtl="0">
              <a:spcBef>
                <a:spcPts val="900"/>
              </a:spcBef>
              <a:spcAft>
                <a:spcPts val="0"/>
              </a:spcAft>
              <a:buSzPts val="1900"/>
              <a:buChar char="○"/>
              <a:defRPr sz="1900"/>
            </a:lvl5pPr>
            <a:lvl6pPr marL="2743200" lvl="5" indent="-349250" rtl="0">
              <a:spcBef>
                <a:spcPts val="900"/>
              </a:spcBef>
              <a:spcAft>
                <a:spcPts val="0"/>
              </a:spcAft>
              <a:buSzPts val="1900"/>
              <a:buChar char="■"/>
              <a:defRPr sz="1900"/>
            </a:lvl6pPr>
            <a:lvl7pPr marL="3200400" lvl="6" indent="-349250" rtl="0">
              <a:spcBef>
                <a:spcPts val="900"/>
              </a:spcBef>
              <a:spcAft>
                <a:spcPts val="0"/>
              </a:spcAft>
              <a:buSzPts val="1900"/>
              <a:buChar char="●"/>
              <a:defRPr sz="1900"/>
            </a:lvl7pPr>
            <a:lvl8pPr marL="3657600" lvl="7" indent="-349250" rtl="0">
              <a:spcBef>
                <a:spcPts val="900"/>
              </a:spcBef>
              <a:spcAft>
                <a:spcPts val="0"/>
              </a:spcAft>
              <a:buSzPts val="1900"/>
              <a:buChar char="○"/>
              <a:defRPr sz="1900"/>
            </a:lvl8pPr>
            <a:lvl9pPr marL="4114800" lvl="8" indent="-349250" rtl="0">
              <a:spcBef>
                <a:spcPts val="900"/>
              </a:spcBef>
              <a:spcAft>
                <a:spcPts val="900"/>
              </a:spcAft>
              <a:buSzPts val="1900"/>
              <a:buChar char="■"/>
              <a:defRPr sz="1900"/>
            </a:lvl9pPr>
          </a:lstStyle>
          <a:p>
            <a:endParaRPr/>
          </a:p>
        </p:txBody>
      </p:sp>
      <p:pic>
        <p:nvPicPr>
          <p:cNvPr id="837" name="Google Shape;837;p89" title="Salesforce logo"/>
          <p:cNvPicPr preferRelativeResize="0"/>
          <p:nvPr/>
        </p:nvPicPr>
        <p:blipFill rotWithShape="1">
          <a:blip r:embed="rId2">
            <a:alphaModFix/>
          </a:blip>
          <a:srcRect/>
          <a:stretch/>
        </p:blipFill>
        <p:spPr>
          <a:xfrm>
            <a:off x="11030686" y="565460"/>
            <a:ext cx="635575" cy="444984"/>
          </a:xfrm>
          <a:prstGeom prst="rect">
            <a:avLst/>
          </a:prstGeom>
          <a:noFill/>
          <a:ln>
            <a:noFill/>
          </a:ln>
        </p:spPr>
      </p:pic>
      <p:pic>
        <p:nvPicPr>
          <p:cNvPr id="838" name="Google Shape;838;p89"/>
          <p:cNvPicPr preferRelativeResize="0"/>
          <p:nvPr/>
        </p:nvPicPr>
        <p:blipFill>
          <a:blip r:embed="rId3">
            <a:alphaModFix/>
          </a:blip>
          <a:stretch>
            <a:fillRect/>
          </a:stretch>
        </p:blipFill>
        <p:spPr>
          <a:xfrm>
            <a:off x="10767338" y="5960318"/>
            <a:ext cx="1445612" cy="921820"/>
          </a:xfrm>
          <a:prstGeom prst="rect">
            <a:avLst/>
          </a:prstGeom>
          <a:noFill/>
          <a:ln>
            <a:noFill/>
          </a:ln>
        </p:spPr>
      </p:pic>
      <p:sp>
        <p:nvSpPr>
          <p:cNvPr id="839" name="Google Shape;839;p89"/>
          <p:cNvSpPr txBox="1">
            <a:spLocks noGrp="1"/>
          </p:cNvSpPr>
          <p:nvPr>
            <p:ph type="subTitle" idx="3"/>
          </p:nvPr>
        </p:nvSpPr>
        <p:spPr>
          <a:xfrm>
            <a:off x="576081" y="6446367"/>
            <a:ext cx="8418294" cy="2236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100"/>
              <a:buNone/>
              <a:defRPr sz="1100"/>
            </a:lvl1pPr>
            <a:lvl2pPr lvl="1" rtl="0">
              <a:lnSpc>
                <a:spcPct val="90000"/>
              </a:lnSpc>
              <a:spcBef>
                <a:spcPts val="300"/>
              </a:spcBef>
              <a:spcAft>
                <a:spcPts val="0"/>
              </a:spcAft>
              <a:buSzPts val="1100"/>
              <a:buNone/>
              <a:defRPr sz="1100"/>
            </a:lvl2pPr>
            <a:lvl3pPr lvl="2" rtl="0">
              <a:lnSpc>
                <a:spcPct val="90000"/>
              </a:lnSpc>
              <a:spcBef>
                <a:spcPts val="300"/>
              </a:spcBef>
              <a:spcAft>
                <a:spcPts val="0"/>
              </a:spcAft>
              <a:buSzPts val="1100"/>
              <a:buNone/>
              <a:defRPr sz="1100"/>
            </a:lvl3pPr>
            <a:lvl4pPr lvl="3" rtl="0">
              <a:lnSpc>
                <a:spcPct val="90000"/>
              </a:lnSpc>
              <a:spcBef>
                <a:spcPts val="300"/>
              </a:spcBef>
              <a:spcAft>
                <a:spcPts val="0"/>
              </a:spcAft>
              <a:buSzPts val="1100"/>
              <a:buNone/>
              <a:defRPr sz="1100"/>
            </a:lvl4pPr>
            <a:lvl5pPr lvl="4" rtl="0">
              <a:lnSpc>
                <a:spcPct val="90000"/>
              </a:lnSpc>
              <a:spcBef>
                <a:spcPts val="300"/>
              </a:spcBef>
              <a:spcAft>
                <a:spcPts val="0"/>
              </a:spcAft>
              <a:buSzPts val="1100"/>
              <a:buNone/>
              <a:defRPr sz="1100" b="0"/>
            </a:lvl5pPr>
            <a:lvl6pPr lvl="5" rtl="0">
              <a:lnSpc>
                <a:spcPct val="90000"/>
              </a:lnSpc>
              <a:spcBef>
                <a:spcPts val="300"/>
              </a:spcBef>
              <a:spcAft>
                <a:spcPts val="0"/>
              </a:spcAft>
              <a:buSzPts val="1100"/>
              <a:buNone/>
              <a:defRPr sz="1100"/>
            </a:lvl6pPr>
            <a:lvl7pPr lvl="6" rtl="0">
              <a:lnSpc>
                <a:spcPct val="90000"/>
              </a:lnSpc>
              <a:spcBef>
                <a:spcPts val="300"/>
              </a:spcBef>
              <a:spcAft>
                <a:spcPts val="0"/>
              </a:spcAft>
              <a:buSzPts val="1100"/>
              <a:buNone/>
              <a:defRPr sz="1100"/>
            </a:lvl7pPr>
            <a:lvl8pPr lvl="7" rtl="0">
              <a:lnSpc>
                <a:spcPct val="90000"/>
              </a:lnSpc>
              <a:spcBef>
                <a:spcPts val="300"/>
              </a:spcBef>
              <a:spcAft>
                <a:spcPts val="0"/>
              </a:spcAft>
              <a:buSzPts val="1100"/>
              <a:buNone/>
              <a:defRPr sz="1100"/>
            </a:lvl8pPr>
            <a:lvl9pPr lvl="8" rtl="0">
              <a:lnSpc>
                <a:spcPct val="90000"/>
              </a:lnSpc>
              <a:spcBef>
                <a:spcPts val="300"/>
              </a:spcBef>
              <a:spcAft>
                <a:spcPts val="300"/>
              </a:spcAft>
              <a:buSzPts val="1100"/>
              <a:buNone/>
              <a:defRPr sz="1100"/>
            </a:lvl9pPr>
          </a:lstStyle>
          <a:p>
            <a:endParaRPr/>
          </a:p>
        </p:txBody>
      </p:sp>
    </p:spTree>
    <p:extLst>
      <p:ext uri="{BB962C8B-B14F-4D97-AF65-F5344CB8AC3E}">
        <p14:creationId xmlns:p14="http://schemas.microsoft.com/office/powerpoint/2010/main" val="30277104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1 - Corner - A">
  <p:cSld name="F1 - Corner - A">
    <p:bg>
      <p:bgPr>
        <a:solidFill>
          <a:srgbClr val="90D0FE"/>
        </a:solidFill>
        <a:effectLst/>
      </p:bgPr>
    </p:bg>
    <p:spTree>
      <p:nvGrpSpPr>
        <p:cNvPr id="1" name="Shape 716"/>
        <p:cNvGrpSpPr/>
        <p:nvPr/>
      </p:nvGrpSpPr>
      <p:grpSpPr>
        <a:xfrm>
          <a:off x="0" y="0"/>
          <a:ext cx="0" cy="0"/>
          <a:chOff x="0" y="0"/>
          <a:chExt cx="0" cy="0"/>
        </a:xfrm>
      </p:grpSpPr>
      <p:sp>
        <p:nvSpPr>
          <p:cNvPr id="717" name="Google Shape;717;p77" descr="Google Shape;94;p10"/>
          <p:cNvSpPr txBox="1"/>
          <p:nvPr/>
        </p:nvSpPr>
        <p:spPr>
          <a:xfrm>
            <a:off x="7340426" y="6206331"/>
            <a:ext cx="4863600" cy="654000"/>
          </a:xfrm>
          <a:prstGeom prst="rect">
            <a:avLst/>
          </a:prstGeom>
          <a:solidFill>
            <a:srgbClr val="0B5CAB"/>
          </a:solid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2E61"/>
              </a:buClr>
              <a:buSzPts val="2100"/>
              <a:buFont typeface="Helvetica Neue"/>
              <a:buNone/>
            </a:pPr>
            <a:endParaRPr sz="2100" b="1" i="0" u="none">
              <a:solidFill>
                <a:srgbClr val="002E61"/>
              </a:solidFill>
              <a:latin typeface="Helvetica Neue"/>
              <a:ea typeface="Helvetica Neue"/>
              <a:cs typeface="Helvetica Neue"/>
              <a:sym typeface="Helvetica Neue"/>
            </a:endParaRPr>
          </a:p>
        </p:txBody>
      </p:sp>
      <p:pic>
        <p:nvPicPr>
          <p:cNvPr id="718" name="Google Shape;718;p77" descr="Google Shape;95;p10"/>
          <p:cNvPicPr preferRelativeResize="0"/>
          <p:nvPr/>
        </p:nvPicPr>
        <p:blipFill rotWithShape="1">
          <a:blip r:embed="rId2">
            <a:alphaModFix/>
          </a:blip>
          <a:srcRect/>
          <a:stretch/>
        </p:blipFill>
        <p:spPr>
          <a:xfrm>
            <a:off x="1788683" y="-9525"/>
            <a:ext cx="8217226" cy="6880091"/>
          </a:xfrm>
          <a:prstGeom prst="rect">
            <a:avLst/>
          </a:prstGeom>
          <a:noFill/>
          <a:ln>
            <a:noFill/>
          </a:ln>
        </p:spPr>
      </p:pic>
      <p:sp>
        <p:nvSpPr>
          <p:cNvPr id="719" name="Google Shape;719;p77" descr="Google Shape;96;p10"/>
          <p:cNvSpPr txBox="1"/>
          <p:nvPr/>
        </p:nvSpPr>
        <p:spPr>
          <a:xfrm>
            <a:off x="0" y="0"/>
            <a:ext cx="1812600" cy="6858000"/>
          </a:xfrm>
          <a:prstGeom prst="rect">
            <a:avLst/>
          </a:prstGeom>
          <a:solidFill>
            <a:srgbClr val="FFFFFF"/>
          </a:solid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rgbClr val="002E61"/>
              </a:buClr>
              <a:buSzPts val="2100"/>
              <a:buFont typeface="Helvetica Neue"/>
              <a:buNone/>
            </a:pPr>
            <a:endParaRPr sz="2100" b="1" i="0" u="none">
              <a:solidFill>
                <a:srgbClr val="002E61"/>
              </a:solidFill>
              <a:latin typeface="Helvetica Neue"/>
              <a:ea typeface="Helvetica Neue"/>
              <a:cs typeface="Helvetica Neue"/>
              <a:sym typeface="Helvetica Neue"/>
            </a:endParaRPr>
          </a:p>
        </p:txBody>
      </p:sp>
      <p:sp>
        <p:nvSpPr>
          <p:cNvPr id="720" name="Google Shape;720;p77"/>
          <p:cNvSpPr txBox="1">
            <a:spLocks noGrp="1"/>
          </p:cNvSpPr>
          <p:nvPr>
            <p:ph type="title"/>
          </p:nvPr>
        </p:nvSpPr>
        <p:spPr>
          <a:xfrm>
            <a:off x="571505" y="356657"/>
            <a:ext cx="4340700" cy="1632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
        <p:nvSpPr>
          <p:cNvPr id="721" name="Google Shape;721;p77"/>
          <p:cNvSpPr txBox="1">
            <a:spLocks noGrp="1"/>
          </p:cNvSpPr>
          <p:nvPr>
            <p:ph type="body" idx="1"/>
          </p:nvPr>
        </p:nvSpPr>
        <p:spPr>
          <a:xfrm>
            <a:off x="571507" y="2557033"/>
            <a:ext cx="5262000" cy="3467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SzPts val="2000"/>
              <a:buChar char="●"/>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900"/>
              </a:spcBef>
              <a:spcAft>
                <a:spcPts val="0"/>
              </a:spcAft>
              <a:buClr>
                <a:schemeClr val="lt2"/>
              </a:buClr>
              <a:buSzPts val="1800"/>
              <a:buChar char="●"/>
              <a:defRPr/>
            </a:lvl7pPr>
            <a:lvl8pPr marL="3657600" lvl="7" indent="-342900" algn="l" rtl="0">
              <a:spcBef>
                <a:spcPts val="900"/>
              </a:spcBef>
              <a:spcAft>
                <a:spcPts val="0"/>
              </a:spcAft>
              <a:buClr>
                <a:schemeClr val="lt2"/>
              </a:buClr>
              <a:buSzPts val="1800"/>
              <a:buChar char="○"/>
              <a:defRPr/>
            </a:lvl8pPr>
            <a:lvl9pPr marL="4114800" lvl="8" indent="-342900" algn="l" rtl="0">
              <a:spcBef>
                <a:spcPts val="900"/>
              </a:spcBef>
              <a:spcAft>
                <a:spcPts val="900"/>
              </a:spcAft>
              <a:buClr>
                <a:schemeClr val="lt2"/>
              </a:buClr>
              <a:buSzPts val="1800"/>
              <a:buChar char="■"/>
              <a:defRPr/>
            </a:lvl9pPr>
          </a:lstStyle>
          <a:p>
            <a:endParaRPr/>
          </a:p>
        </p:txBody>
      </p:sp>
      <p:sp>
        <p:nvSpPr>
          <p:cNvPr id="722" name="Google Shape;722;p77"/>
          <p:cNvSpPr txBox="1">
            <a:spLocks noGrp="1"/>
          </p:cNvSpPr>
          <p:nvPr>
            <p:ph type="body" idx="2"/>
          </p:nvPr>
        </p:nvSpPr>
        <p:spPr>
          <a:xfrm>
            <a:off x="571506" y="2032570"/>
            <a:ext cx="4340700" cy="338700"/>
          </a:xfrm>
          <a:prstGeom prst="rect">
            <a:avLst/>
          </a:prstGeom>
          <a:noFill/>
          <a:ln>
            <a:noFill/>
          </a:ln>
        </p:spPr>
        <p:txBody>
          <a:bodyPr spcFirstLastPara="1" wrap="square" lIns="0" tIns="0" rIns="0" bIns="0" anchor="t" anchorCtr="0">
            <a:noAutofit/>
          </a:bodyPr>
          <a:lstStyle>
            <a:lvl1pPr marL="457200" lvl="0" indent="-368300" algn="l" rtl="0">
              <a:lnSpc>
                <a:spcPct val="100000"/>
              </a:lnSpc>
              <a:spcBef>
                <a:spcPts val="0"/>
              </a:spcBef>
              <a:spcAft>
                <a:spcPts val="0"/>
              </a:spcAft>
              <a:buSzPts val="2200"/>
              <a:buChar char="●"/>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900"/>
              </a:spcBef>
              <a:spcAft>
                <a:spcPts val="0"/>
              </a:spcAft>
              <a:buClr>
                <a:schemeClr val="lt2"/>
              </a:buClr>
              <a:buSzPts val="1800"/>
              <a:buChar char="●"/>
              <a:defRPr/>
            </a:lvl7pPr>
            <a:lvl8pPr marL="3657600" lvl="7" indent="-342900" algn="l" rtl="0">
              <a:spcBef>
                <a:spcPts val="900"/>
              </a:spcBef>
              <a:spcAft>
                <a:spcPts val="0"/>
              </a:spcAft>
              <a:buClr>
                <a:schemeClr val="lt2"/>
              </a:buClr>
              <a:buSzPts val="1800"/>
              <a:buChar char="○"/>
              <a:defRPr/>
            </a:lvl8pPr>
            <a:lvl9pPr marL="4114800" lvl="8" indent="-342900" algn="l" rtl="0">
              <a:spcBef>
                <a:spcPts val="900"/>
              </a:spcBef>
              <a:spcAft>
                <a:spcPts val="900"/>
              </a:spcAft>
              <a:buClr>
                <a:schemeClr val="lt2"/>
              </a:buClr>
              <a:buSzPts val="1800"/>
              <a:buChar char="■"/>
              <a:defRPr/>
            </a:lvl9pPr>
          </a:lstStyle>
          <a:p>
            <a:endParaRPr/>
          </a:p>
        </p:txBody>
      </p:sp>
      <p:pic>
        <p:nvPicPr>
          <p:cNvPr id="723" name="Google Shape;723;p77" descr="pasted-image.pdf"/>
          <p:cNvPicPr preferRelativeResize="0"/>
          <p:nvPr/>
        </p:nvPicPr>
        <p:blipFill rotWithShape="1">
          <a:blip r:embed="rId3">
            <a:alphaModFix/>
          </a:blip>
          <a:srcRect/>
          <a:stretch/>
        </p:blipFill>
        <p:spPr>
          <a:xfrm>
            <a:off x="11030686" y="565460"/>
            <a:ext cx="635734" cy="445095"/>
          </a:xfrm>
          <a:prstGeom prst="rect">
            <a:avLst/>
          </a:prstGeom>
          <a:noFill/>
          <a:ln>
            <a:noFill/>
          </a:ln>
        </p:spPr>
      </p:pic>
      <p:sp>
        <p:nvSpPr>
          <p:cNvPr id="724" name="Google Shape;724;p77"/>
          <p:cNvSpPr txBox="1">
            <a:spLocks noGrp="1"/>
          </p:cNvSpPr>
          <p:nvPr>
            <p:ph type="subTitle" idx="3"/>
          </p:nvPr>
        </p:nvSpPr>
        <p:spPr>
          <a:xfrm>
            <a:off x="576081" y="6558853"/>
            <a:ext cx="8418300" cy="223500"/>
          </a:xfrm>
          <a:prstGeom prst="rect">
            <a:avLst/>
          </a:prstGeom>
        </p:spPr>
        <p:txBody>
          <a:bodyPr spcFirstLastPara="1" wrap="square" lIns="0" tIns="0" rIns="0" bIns="0" anchor="b" anchorCtr="0">
            <a:noAutofit/>
          </a:bodyPr>
          <a:lstStyle>
            <a:lvl1pPr lvl="0" rtl="0">
              <a:spcBef>
                <a:spcPts val="500"/>
              </a:spcBef>
              <a:spcAft>
                <a:spcPts val="0"/>
              </a:spcAft>
              <a:buSzPts val="1000"/>
              <a:buNone/>
              <a:defRPr sz="1000"/>
            </a:lvl1pPr>
            <a:lvl2pPr lvl="1" rtl="0">
              <a:spcBef>
                <a:spcPts val="900"/>
              </a:spcBef>
              <a:spcAft>
                <a:spcPts val="0"/>
              </a:spcAft>
              <a:buSzPts val="1000"/>
              <a:buNone/>
              <a:defRPr sz="1000"/>
            </a:lvl2pPr>
            <a:lvl3pPr lvl="2" rtl="0">
              <a:spcBef>
                <a:spcPts val="900"/>
              </a:spcBef>
              <a:spcAft>
                <a:spcPts val="0"/>
              </a:spcAft>
              <a:buSzPts val="1000"/>
              <a:buNone/>
              <a:defRPr sz="1000"/>
            </a:lvl3pPr>
            <a:lvl4pPr lvl="3" rtl="0">
              <a:spcBef>
                <a:spcPts val="900"/>
              </a:spcBef>
              <a:spcAft>
                <a:spcPts val="0"/>
              </a:spcAft>
              <a:buSzPts val="1000"/>
              <a:buNone/>
              <a:defRPr sz="1000"/>
            </a:lvl4pPr>
            <a:lvl5pPr lvl="4" rtl="0">
              <a:spcBef>
                <a:spcPts val="900"/>
              </a:spcBef>
              <a:spcAft>
                <a:spcPts val="0"/>
              </a:spcAft>
              <a:buSzPts val="1000"/>
              <a:buNone/>
              <a:defRPr sz="1000"/>
            </a:lvl5pPr>
            <a:lvl6pPr lvl="5" rtl="0">
              <a:spcBef>
                <a:spcPts val="900"/>
              </a:spcBef>
              <a:spcAft>
                <a:spcPts val="0"/>
              </a:spcAft>
              <a:buSzPts val="1000"/>
              <a:buNone/>
              <a:defRPr sz="1000"/>
            </a:lvl6pPr>
            <a:lvl7pPr lvl="6" rtl="0">
              <a:spcBef>
                <a:spcPts val="900"/>
              </a:spcBef>
              <a:spcAft>
                <a:spcPts val="0"/>
              </a:spcAft>
              <a:buSzPts val="1000"/>
              <a:buNone/>
              <a:defRPr sz="1000"/>
            </a:lvl7pPr>
            <a:lvl8pPr lvl="7" rtl="0">
              <a:spcBef>
                <a:spcPts val="900"/>
              </a:spcBef>
              <a:spcAft>
                <a:spcPts val="0"/>
              </a:spcAft>
              <a:buSzPts val="1000"/>
              <a:buNone/>
              <a:defRPr sz="1000"/>
            </a:lvl8pPr>
            <a:lvl9pPr lvl="8" rtl="0">
              <a:spcBef>
                <a:spcPts val="900"/>
              </a:spcBef>
              <a:spcAft>
                <a:spcPts val="900"/>
              </a:spcAft>
              <a:buSzPts val="1000"/>
              <a:buNone/>
              <a:defRPr sz="1000"/>
            </a:lvl9pPr>
          </a:lstStyle>
          <a:p>
            <a:endParaRPr/>
          </a:p>
        </p:txBody>
      </p:sp>
    </p:spTree>
    <p:extLst>
      <p:ext uri="{BB962C8B-B14F-4D97-AF65-F5344CB8AC3E}">
        <p14:creationId xmlns:p14="http://schemas.microsoft.com/office/powerpoint/2010/main" val="657580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 name="Google Shape;342;p37" title="Salesforce logo">
            <a:extLst>
              <a:ext uri="{FF2B5EF4-FFF2-40B4-BE49-F238E27FC236}">
                <a16:creationId xmlns:a16="http://schemas.microsoft.com/office/drawing/2014/main" id="{C42081FA-9ACD-41A9-F6BD-5D10B5EAF24C}"/>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63419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1 - Cards with Circles - 1-Up - A" userDrawn="1">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54" name="Google Shape;754;p74"/>
          <p:cNvPicPr preferRelativeResize="0"/>
          <p:nvPr/>
        </p:nvPicPr>
        <p:blipFill>
          <a:blip r:embed="rId2">
            <a:alphaModFix/>
          </a:blip>
          <a:stretch>
            <a:fillRect/>
          </a:stretch>
        </p:blipFill>
        <p:spPr>
          <a:xfrm>
            <a:off x="8974972" y="5684325"/>
            <a:ext cx="3639801" cy="1173975"/>
          </a:xfrm>
          <a:prstGeom prst="rect">
            <a:avLst/>
          </a:prstGeom>
          <a:noFill/>
          <a:ln>
            <a:noFill/>
          </a:ln>
        </p:spPr>
      </p:pic>
      <p:pic>
        <p:nvPicPr>
          <p:cNvPr id="2" name="Google Shape;342;p37" title="Salesforce logo">
            <a:extLst>
              <a:ext uri="{FF2B5EF4-FFF2-40B4-BE49-F238E27FC236}">
                <a16:creationId xmlns:a16="http://schemas.microsoft.com/office/drawing/2014/main" id="{549D4919-9B65-FB1E-1947-5657722CEDD8}"/>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70814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pic>
        <p:nvPicPr>
          <p:cNvPr id="2" name="Google Shape;342;p37" title="Salesforce logo">
            <a:extLst>
              <a:ext uri="{FF2B5EF4-FFF2-40B4-BE49-F238E27FC236}">
                <a16:creationId xmlns:a16="http://schemas.microsoft.com/office/drawing/2014/main" id="{29CB1785-4AA8-AECD-E8F4-3CAB688D2157}"/>
              </a:ext>
            </a:extLst>
          </p:cNvPr>
          <p:cNvPicPr preferRelativeResize="0"/>
          <p:nvPr userDrawn="1"/>
        </p:nvPicPr>
        <p:blipFill rotWithShape="1">
          <a:blip r:embed="rId5">
            <a:alphaModFix/>
          </a:blip>
          <a:srcRect/>
          <a:stretch/>
        </p:blipFill>
        <p:spPr>
          <a:xfrm>
            <a:off x="626683" y="464896"/>
            <a:ext cx="635734" cy="445095"/>
          </a:xfrm>
          <a:prstGeom prst="rect">
            <a:avLst/>
          </a:prstGeom>
          <a:noFill/>
          <a:ln>
            <a:noFill/>
          </a:ln>
        </p:spPr>
      </p:pic>
    </p:spTree>
    <p:extLst>
      <p:ext uri="{BB962C8B-B14F-4D97-AF65-F5344CB8AC3E}">
        <p14:creationId xmlns:p14="http://schemas.microsoft.com/office/powerpoint/2010/main" val="8000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6 - Large Card on Sky">
  <p:cSld name="G6 - Large Card on Sky">
    <p:bg>
      <p:bgPr>
        <a:solidFill>
          <a:srgbClr val="CFE9FE"/>
        </a:solidFill>
        <a:effectLst/>
      </p:bgPr>
    </p:bg>
    <p:spTree>
      <p:nvGrpSpPr>
        <p:cNvPr id="1" name="Shape 1060"/>
        <p:cNvGrpSpPr/>
        <p:nvPr/>
      </p:nvGrpSpPr>
      <p:grpSpPr>
        <a:xfrm>
          <a:off x="0" y="0"/>
          <a:ext cx="0" cy="0"/>
          <a:chOff x="0" y="0"/>
          <a:chExt cx="0" cy="0"/>
        </a:xfrm>
      </p:grpSpPr>
      <p:pic>
        <p:nvPicPr>
          <p:cNvPr id="1061" name="Google Shape;1061;p102" title="alt=&quot;&quot;"/>
          <p:cNvPicPr preferRelativeResize="0"/>
          <p:nvPr/>
        </p:nvPicPr>
        <p:blipFill>
          <a:blip r:embed="rId2">
            <a:alphaModFix/>
          </a:blip>
          <a:stretch>
            <a:fillRect/>
          </a:stretch>
        </p:blipFill>
        <p:spPr>
          <a:xfrm>
            <a:off x="-12" y="1777302"/>
            <a:ext cx="12188827" cy="5080697"/>
          </a:xfrm>
          <a:prstGeom prst="rect">
            <a:avLst/>
          </a:prstGeom>
          <a:noFill/>
          <a:ln>
            <a:noFill/>
          </a:ln>
        </p:spPr>
      </p:pic>
      <p:sp>
        <p:nvSpPr>
          <p:cNvPr id="1063" name="Google Shape;1063;p102" title="alt=&quot;&quot;"/>
          <p:cNvSpPr/>
          <p:nvPr/>
        </p:nvSpPr>
        <p:spPr>
          <a:xfrm>
            <a:off x="578000" y="565450"/>
            <a:ext cx="8207400" cy="5528100"/>
          </a:xfrm>
          <a:prstGeom prst="roundRect">
            <a:avLst>
              <a:gd name="adj" fmla="val 3384"/>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FFFFFF"/>
              </a:solidFill>
              <a:latin typeface="Salesforce Sans"/>
              <a:ea typeface="Salesforce Sans"/>
              <a:cs typeface="Salesforce Sans"/>
              <a:sym typeface="Salesforce Sans"/>
            </a:endParaRPr>
          </a:p>
        </p:txBody>
      </p:sp>
      <p:sp>
        <p:nvSpPr>
          <p:cNvPr id="1064" name="Google Shape;1064;p102"/>
          <p:cNvSpPr txBox="1">
            <a:spLocks noGrp="1"/>
          </p:cNvSpPr>
          <p:nvPr>
            <p:ph type="title"/>
          </p:nvPr>
        </p:nvSpPr>
        <p:spPr>
          <a:xfrm>
            <a:off x="1214081" y="868395"/>
            <a:ext cx="7332300" cy="48126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pic>
        <p:nvPicPr>
          <p:cNvPr id="2" name="Google Shape;342;p37" title="Salesforce logo">
            <a:extLst>
              <a:ext uri="{FF2B5EF4-FFF2-40B4-BE49-F238E27FC236}">
                <a16:creationId xmlns:a16="http://schemas.microsoft.com/office/drawing/2014/main" id="{49AF07FE-0F09-EAE8-99FC-24B4E5E22DBC}"/>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24415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176566" y="2486"/>
            <a:ext cx="5016137" cy="6858000"/>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3" name="Google Shape;342;p37" title="Salesforce logo">
            <a:extLst>
              <a:ext uri="{FF2B5EF4-FFF2-40B4-BE49-F238E27FC236}">
                <a16:creationId xmlns:a16="http://schemas.microsoft.com/office/drawing/2014/main" id="{389AEDE8-F6A3-5D67-EA54-B8F2873198EC}"/>
              </a:ext>
            </a:extLst>
          </p:cNvPr>
          <p:cNvPicPr preferRelativeResize="0"/>
          <p:nvPr userDrawn="1"/>
        </p:nvPicPr>
        <p:blipFill rotWithShape="1">
          <a:blip r:embed="rId3">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308009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pic>
        <p:nvPicPr>
          <p:cNvPr id="2" name="Google Shape;342;p37" title="Salesforce logo">
            <a:extLst>
              <a:ext uri="{FF2B5EF4-FFF2-40B4-BE49-F238E27FC236}">
                <a16:creationId xmlns:a16="http://schemas.microsoft.com/office/drawing/2014/main" id="{E2916CFF-03E3-04C3-4ABB-CEBD9238E6EA}"/>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127209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21" Type="http://schemas.openxmlformats.org/officeDocument/2006/relationships/theme" Target="../theme/theme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4" r:id="rId3"/>
    <p:sldLayoutId id="2147483808" r:id="rId4"/>
    <p:sldLayoutId id="2147483809" r:id="rId5"/>
    <p:sldLayoutId id="2147483810" r:id="rId6"/>
    <p:sldLayoutId id="2147483811" r:id="rId7"/>
    <p:sldLayoutId id="2147483812" r:id="rId8"/>
    <p:sldLayoutId id="214748382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80" r:id="rId1"/>
    <p:sldLayoutId id="2147483788" r:id="rId2"/>
    <p:sldLayoutId id="2147483789" r:id="rId3"/>
    <p:sldLayoutId id="2147483794" r:id="rId4"/>
    <p:sldLayoutId id="2147483813" r:id="rId5"/>
    <p:sldLayoutId id="2147483815" r:id="rId6"/>
    <p:sldLayoutId id="2147483817" r:id="rId7"/>
    <p:sldLayoutId id="2147483818" r:id="rId8"/>
    <p:sldLayoutId id="2147483819" r:id="rId9"/>
    <p:sldLayoutId id="2147483820" r:id="rId10"/>
    <p:sldLayoutId id="2147483831" r:id="rId11"/>
    <p:sldLayoutId id="2147483823" r:id="rId12"/>
    <p:sldLayoutId id="2147483824" r:id="rId13"/>
    <p:sldLayoutId id="2147483828" r:id="rId14"/>
    <p:sldLayoutId id="2147483832" r:id="rId15"/>
    <p:sldLayoutId id="2147483833" r:id="rId16"/>
    <p:sldLayoutId id="2147483834" r:id="rId17"/>
    <p:sldLayoutId id="2147483835" r:id="rId18"/>
    <p:sldLayoutId id="2147483836" r:id="rId19"/>
    <p:sldLayoutId id="2147483837"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image" Target="../media/image29.png"/><Relationship Id="rId21" Type="http://schemas.openxmlformats.org/officeDocument/2006/relationships/image" Target="../media/image4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notesSlide" Target="../notesSlides/notesSlide10.xml"/><Relationship Id="rId16" Type="http://schemas.openxmlformats.org/officeDocument/2006/relationships/image" Target="../media/image42.png"/><Relationship Id="rId20" Type="http://schemas.openxmlformats.org/officeDocument/2006/relationships/image" Target="../media/image46.png"/><Relationship Id="rId1" Type="http://schemas.openxmlformats.org/officeDocument/2006/relationships/slideLayout" Target="../slideLayouts/slideLayout24.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19"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microsoft.com/office/2018/10/relationships/comments" Target="../comments/modernComment_2F8_0.xml"/><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5.png"/><Relationship Id="rId3" Type="http://schemas.openxmlformats.org/officeDocument/2006/relationships/image" Target="../media/image58.png"/><Relationship Id="rId7" Type="http://schemas.openxmlformats.org/officeDocument/2006/relationships/hyperlink" Target="http://sfdc.co/IntrotoAuthenticator" TargetMode="External"/><Relationship Id="rId12"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21.xml"/><Relationship Id="rId6" Type="http://schemas.openxmlformats.org/officeDocument/2006/relationships/image" Target="../media/image60.png"/><Relationship Id="rId11" Type="http://schemas.openxmlformats.org/officeDocument/2006/relationships/image" Target="../media/image63.png"/><Relationship Id="rId5" Type="http://schemas.openxmlformats.org/officeDocument/2006/relationships/image" Target="../media/image59.png"/><Relationship Id="rId10" Type="http://schemas.microsoft.com/office/2007/relationships/hdphoto" Target="../media/hdphoto1.wdp"/><Relationship Id="rId4" Type="http://schemas.openxmlformats.org/officeDocument/2006/relationships/image" Target="../media/image26.png"/><Relationship Id="rId9"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6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26.xml"/><Relationship Id="rId6" Type="http://schemas.openxmlformats.org/officeDocument/2006/relationships/image" Target="../media/image71.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74.png"/></Relationships>
</file>

<file path=ppt/slides/_rels/slide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png"/><Relationship Id="rId7"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29.xml"/><Relationship Id="rId6" Type="http://schemas.openxmlformats.org/officeDocument/2006/relationships/image" Target="../media/image78.png"/><Relationship Id="rId11" Type="http://schemas.openxmlformats.org/officeDocument/2006/relationships/image" Target="../media/image82.png"/><Relationship Id="rId5" Type="http://schemas.openxmlformats.org/officeDocument/2006/relationships/image" Target="../media/image77.png"/><Relationship Id="rId10" Type="http://schemas.openxmlformats.org/officeDocument/2006/relationships/image" Target="../media/image81.png"/><Relationship Id="rId4" Type="http://schemas.openxmlformats.org/officeDocument/2006/relationships/image" Target="../media/image76.png"/><Relationship Id="rId9" Type="http://schemas.openxmlformats.org/officeDocument/2006/relationships/image" Target="../media/image5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hyperlink" Target="https://www.salesforce.com/form/platform/forrester-tei-mfa/" TargetMode="External"/><Relationship Id="rId13" Type="http://schemas.openxmlformats.org/officeDocument/2006/relationships/hyperlink" Target="https://sfdc.co/download-mfa-rollout-pack" TargetMode="External"/><Relationship Id="rId3" Type="http://schemas.openxmlformats.org/officeDocument/2006/relationships/hyperlink" Target="https://security.salesforce.com/mfa" TargetMode="External"/><Relationship Id="rId7" Type="http://schemas.openxmlformats.org/officeDocument/2006/relationships/image" Target="../media/image85.png"/><Relationship Id="rId12" Type="http://schemas.openxmlformats.org/officeDocument/2006/relationships/image" Target="../media/image88.png"/><Relationship Id="rId2" Type="http://schemas.openxmlformats.org/officeDocument/2006/relationships/notesSlide" Target="../notesSlides/notesSlide24.xml"/><Relationship Id="rId16" Type="http://schemas.openxmlformats.org/officeDocument/2006/relationships/image" Target="../media/image71.png"/><Relationship Id="rId1" Type="http://schemas.openxmlformats.org/officeDocument/2006/relationships/slideLayout" Target="../slideLayouts/slideLayout15.xml"/><Relationship Id="rId6" Type="http://schemas.openxmlformats.org/officeDocument/2006/relationships/image" Target="../media/image84.png"/><Relationship Id="rId11" Type="http://schemas.openxmlformats.org/officeDocument/2006/relationships/image" Target="../media/image87.png"/><Relationship Id="rId5" Type="http://schemas.openxmlformats.org/officeDocument/2006/relationships/hyperlink" Target="https://help.salesforce.com/s/articleView?id=000396727&amp;type=1" TargetMode="External"/><Relationship Id="rId15" Type="http://schemas.openxmlformats.org/officeDocument/2006/relationships/image" Target="../media/image89.png"/><Relationship Id="rId10" Type="http://schemas.openxmlformats.org/officeDocument/2006/relationships/hyperlink" Target="https://www.google.com/url?q=https://salesforce.vidyard.com/watch/Zs9r7CyxF6Wu9rfNmMnmFf&amp;sa=D&amp;ust=1610660701341000&amp;usg=AFQjCNElMheBvTo814_T_UxvfDeo1gRkpQ" TargetMode="External"/><Relationship Id="rId4" Type="http://schemas.openxmlformats.org/officeDocument/2006/relationships/image" Target="../media/image83.png"/><Relationship Id="rId9" Type="http://schemas.openxmlformats.org/officeDocument/2006/relationships/image" Target="../media/image86.png"/><Relationship Id="rId14" Type="http://schemas.openxmlformats.org/officeDocument/2006/relationships/hyperlink" Target="https://trailblazers.salesforce.com/_ui/core/chatter/groups/GroupProfilePage?g=0F93A000000DQQH"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10" name="Shape 146">
            <a:extLst>
              <a:ext uri="{FF2B5EF4-FFF2-40B4-BE49-F238E27FC236}">
                <a16:creationId xmlns:a16="http://schemas.microsoft.com/office/drawing/2014/main" id="{811C2D47-5797-98C0-BDDA-91A4DFF7C596}"/>
              </a:ext>
            </a:extLst>
          </p:cNvPr>
          <p:cNvSpPr txBox="1">
            <a:spLocks/>
          </p:cNvSpPr>
          <p:nvPr/>
        </p:nvSpPr>
        <p:spPr>
          <a:xfrm>
            <a:off x="338325" y="727788"/>
            <a:ext cx="11530214" cy="522303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nSpc>
                <a:spcPct val="150000"/>
              </a:lnSpc>
            </a:pPr>
            <a:r>
              <a:rPr lang="en-US" sz="3000" dirty="0">
                <a:solidFill>
                  <a:srgbClr val="434343"/>
                </a:solidFill>
                <a:latin typeface="+mj-lt"/>
              </a:rPr>
              <a:t>Welcome!</a:t>
            </a:r>
          </a:p>
          <a:p>
            <a:pPr marL="0" indent="0">
              <a:lnSpc>
                <a:spcPct val="100000"/>
              </a:lnSpc>
            </a:pPr>
            <a:endParaRPr lang="en-US" sz="2400" dirty="0">
              <a:solidFill>
                <a:srgbClr val="434343"/>
              </a:solidFill>
              <a:latin typeface="+mj-lt"/>
            </a:endParaRPr>
          </a:p>
          <a:p>
            <a:pPr marL="0" lvl="0" indent="0" rtl="0">
              <a:lnSpc>
                <a:spcPct val="100000"/>
              </a:lnSpc>
              <a:spcBef>
                <a:spcPts val="0"/>
              </a:spcBef>
              <a:spcAft>
                <a:spcPts val="0"/>
              </a:spcAft>
              <a:buClr>
                <a:schemeClr val="dk1"/>
              </a:buClr>
              <a:buSzPct val="25000"/>
              <a:buFont typeface="Arial"/>
              <a:buNone/>
            </a:pPr>
            <a:r>
              <a:rPr lang="en-US" sz="2400" dirty="0">
                <a:solidFill>
                  <a:srgbClr val="434343"/>
                </a:solidFill>
                <a:latin typeface="Salesforce Sans" panose="020B0505020202020203" pitchFamily="34" charset="77"/>
              </a:rPr>
              <a:t>This is a customizable presentation that you can use to introduce your company to multi-factor authentication (MFA), gain executive buy-in, and educate stakeholders on the value of MFA for Salesforce users. Feel free to make changes to support your business and use cases.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32"/>
        <p:cNvGrpSpPr/>
        <p:nvPr/>
      </p:nvGrpSpPr>
      <p:grpSpPr>
        <a:xfrm>
          <a:off x="0" y="0"/>
          <a:ext cx="0" cy="0"/>
          <a:chOff x="0" y="0"/>
          <a:chExt cx="0" cy="0"/>
        </a:xfrm>
      </p:grpSpPr>
      <p:sp>
        <p:nvSpPr>
          <p:cNvPr id="1433" name="Google Shape;1433;p121"/>
          <p:cNvSpPr txBox="1"/>
          <p:nvPr/>
        </p:nvSpPr>
        <p:spPr>
          <a:xfrm>
            <a:off x="9365190" y="4666488"/>
            <a:ext cx="1725900" cy="365700"/>
          </a:xfrm>
          <a:prstGeom prst="rect">
            <a:avLst/>
          </a:prstGeom>
          <a:noFill/>
          <a:ln>
            <a:noFill/>
          </a:ln>
        </p:spPr>
        <p:txBody>
          <a:bodyPr spcFirstLastPara="1" wrap="square" lIns="155825" tIns="0" rIns="0" bIns="0" anchor="ctr" anchorCtr="0">
            <a:noAutofit/>
          </a:bodyPr>
          <a:lstStyle/>
          <a:p>
            <a:pPr marL="0" marR="0" lvl="0" indent="0" algn="l" rtl="0">
              <a:lnSpc>
                <a:spcPct val="90000"/>
              </a:lnSpc>
              <a:spcBef>
                <a:spcPts val="0"/>
              </a:spcBef>
              <a:spcAft>
                <a:spcPts val="0"/>
              </a:spcAft>
              <a:buNone/>
            </a:pPr>
            <a:r>
              <a:rPr lang="en" sz="1000">
                <a:solidFill>
                  <a:srgbClr val="59575C"/>
                </a:solidFill>
                <a:latin typeface="Salesforce Sans"/>
                <a:ea typeface="Salesforce Sans"/>
                <a:cs typeface="Salesforce Sans"/>
                <a:sym typeface="Salesforce Sans"/>
              </a:rPr>
              <a:t>Manufacturing Cloud</a:t>
            </a:r>
            <a:endParaRPr sz="1200"/>
          </a:p>
        </p:txBody>
      </p:sp>
      <p:pic>
        <p:nvPicPr>
          <p:cNvPr id="1434" name="Google Shape;1434;p121"/>
          <p:cNvPicPr preferRelativeResize="0"/>
          <p:nvPr/>
        </p:nvPicPr>
        <p:blipFill rotWithShape="1">
          <a:blip r:embed="rId3">
            <a:alphaModFix/>
          </a:blip>
          <a:srcRect/>
          <a:stretch/>
        </p:blipFill>
        <p:spPr>
          <a:xfrm>
            <a:off x="9092957" y="4715256"/>
            <a:ext cx="237744" cy="237744"/>
          </a:xfrm>
          <a:prstGeom prst="rect">
            <a:avLst/>
          </a:prstGeom>
          <a:noFill/>
          <a:ln>
            <a:noFill/>
          </a:ln>
        </p:spPr>
      </p:pic>
      <p:sp>
        <p:nvSpPr>
          <p:cNvPr id="1435" name="Google Shape;1435;p121"/>
          <p:cNvSpPr txBox="1"/>
          <p:nvPr/>
        </p:nvSpPr>
        <p:spPr>
          <a:xfrm>
            <a:off x="9361114" y="2459736"/>
            <a:ext cx="1725900" cy="365700"/>
          </a:xfrm>
          <a:prstGeom prst="rect">
            <a:avLst/>
          </a:prstGeom>
          <a:noFill/>
          <a:ln>
            <a:noFill/>
          </a:ln>
        </p:spPr>
        <p:txBody>
          <a:bodyPr spcFirstLastPara="1" wrap="square" lIns="155825" tIns="0" rIns="0" bIns="0" anchor="ctr" anchorCtr="0">
            <a:noAutofit/>
          </a:bodyPr>
          <a:lstStyle/>
          <a:p>
            <a:pPr marL="0" marR="0" lvl="0" indent="0" algn="l" rtl="0">
              <a:lnSpc>
                <a:spcPct val="100000"/>
              </a:lnSpc>
              <a:spcBef>
                <a:spcPts val="0"/>
              </a:spcBef>
              <a:spcAft>
                <a:spcPts val="0"/>
              </a:spcAft>
              <a:buNone/>
            </a:pPr>
            <a:r>
              <a:rPr lang="en" sz="1000">
                <a:solidFill>
                  <a:srgbClr val="59575C"/>
                </a:solidFill>
                <a:latin typeface="Salesforce Sans"/>
                <a:ea typeface="Salesforce Sans"/>
                <a:cs typeface="Salesforce Sans"/>
                <a:sym typeface="Salesforce Sans"/>
              </a:rPr>
              <a:t>Consumer Goods Cloud</a:t>
            </a:r>
            <a:endParaRPr sz="1000">
              <a:solidFill>
                <a:srgbClr val="59575C"/>
              </a:solidFill>
              <a:latin typeface="Salesforce Sans"/>
              <a:ea typeface="Salesforce Sans"/>
              <a:cs typeface="Salesforce Sans"/>
              <a:sym typeface="Salesforce Sans"/>
            </a:endParaRPr>
          </a:p>
        </p:txBody>
      </p:sp>
      <p:pic>
        <p:nvPicPr>
          <p:cNvPr id="1436" name="Google Shape;1436;p121"/>
          <p:cNvPicPr preferRelativeResize="0"/>
          <p:nvPr/>
        </p:nvPicPr>
        <p:blipFill rotWithShape="1">
          <a:blip r:embed="rId4">
            <a:alphaModFix/>
          </a:blip>
          <a:srcRect/>
          <a:stretch/>
        </p:blipFill>
        <p:spPr>
          <a:xfrm>
            <a:off x="9117335" y="2520696"/>
            <a:ext cx="213970" cy="237744"/>
          </a:xfrm>
          <a:prstGeom prst="rect">
            <a:avLst/>
          </a:prstGeom>
          <a:noFill/>
          <a:ln>
            <a:noFill/>
          </a:ln>
        </p:spPr>
      </p:pic>
      <p:sp>
        <p:nvSpPr>
          <p:cNvPr id="1437" name="Google Shape;1437;p121"/>
          <p:cNvSpPr txBox="1"/>
          <p:nvPr/>
        </p:nvSpPr>
        <p:spPr>
          <a:xfrm>
            <a:off x="9361114" y="5576824"/>
            <a:ext cx="1940400" cy="365700"/>
          </a:xfrm>
          <a:prstGeom prst="rect">
            <a:avLst/>
          </a:prstGeom>
          <a:noFill/>
          <a:ln>
            <a:noFill/>
          </a:ln>
        </p:spPr>
        <p:txBody>
          <a:bodyPr spcFirstLastPara="1" wrap="square" lIns="155825" tIns="0" rIns="0" bIns="0" anchor="ctr" anchorCtr="0">
            <a:noAutofit/>
          </a:bodyPr>
          <a:lstStyle/>
          <a:p>
            <a:pPr marL="0" marR="0" lvl="0" indent="0" algn="l" rtl="0">
              <a:lnSpc>
                <a:spcPct val="90000"/>
              </a:lnSpc>
              <a:spcBef>
                <a:spcPts val="0"/>
              </a:spcBef>
              <a:spcAft>
                <a:spcPts val="0"/>
              </a:spcAft>
              <a:buNone/>
            </a:pPr>
            <a:r>
              <a:rPr lang="en" sz="1000">
                <a:solidFill>
                  <a:srgbClr val="59575C"/>
                </a:solidFill>
                <a:latin typeface="Salesforce Sans"/>
                <a:ea typeface="Salesforce Sans"/>
                <a:cs typeface="Salesforce Sans"/>
                <a:sym typeface="Salesforce Sans"/>
              </a:rPr>
              <a:t>Philanthropy Cloud</a:t>
            </a:r>
            <a:endParaRPr sz="1200"/>
          </a:p>
        </p:txBody>
      </p:sp>
      <p:pic>
        <p:nvPicPr>
          <p:cNvPr id="1438" name="Google Shape;1438;p121"/>
          <p:cNvPicPr preferRelativeResize="0"/>
          <p:nvPr/>
        </p:nvPicPr>
        <p:blipFill rotWithShape="1">
          <a:blip r:embed="rId5">
            <a:alphaModFix/>
          </a:blip>
          <a:srcRect/>
          <a:stretch/>
        </p:blipFill>
        <p:spPr>
          <a:xfrm>
            <a:off x="9117335" y="5593080"/>
            <a:ext cx="198120" cy="237744"/>
          </a:xfrm>
          <a:prstGeom prst="rect">
            <a:avLst/>
          </a:prstGeom>
          <a:noFill/>
          <a:ln>
            <a:noFill/>
          </a:ln>
        </p:spPr>
      </p:pic>
      <p:pic>
        <p:nvPicPr>
          <p:cNvPr id="1439" name="Google Shape;1439;p121"/>
          <p:cNvPicPr preferRelativeResize="0"/>
          <p:nvPr/>
        </p:nvPicPr>
        <p:blipFill rotWithShape="1">
          <a:blip r:embed="rId6">
            <a:alphaModFix/>
          </a:blip>
          <a:srcRect/>
          <a:stretch/>
        </p:blipFill>
        <p:spPr>
          <a:xfrm>
            <a:off x="9117335" y="3837432"/>
            <a:ext cx="206044" cy="237744"/>
          </a:xfrm>
          <a:prstGeom prst="rect">
            <a:avLst/>
          </a:prstGeom>
          <a:noFill/>
          <a:ln>
            <a:noFill/>
          </a:ln>
        </p:spPr>
      </p:pic>
      <p:sp>
        <p:nvSpPr>
          <p:cNvPr id="1440" name="Google Shape;1440;p121"/>
          <p:cNvSpPr txBox="1"/>
          <p:nvPr/>
        </p:nvSpPr>
        <p:spPr>
          <a:xfrm>
            <a:off x="9361114" y="3878072"/>
            <a:ext cx="1733700" cy="182700"/>
          </a:xfrm>
          <a:prstGeom prst="rect">
            <a:avLst/>
          </a:prstGeom>
          <a:noFill/>
          <a:ln>
            <a:noFill/>
          </a:ln>
        </p:spPr>
        <p:txBody>
          <a:bodyPr spcFirstLastPara="1" wrap="square" lIns="155825" tIns="0" rIns="0" bIns="0" anchor="ctr" anchorCtr="0">
            <a:noAutofit/>
          </a:bodyPr>
          <a:lstStyle/>
          <a:p>
            <a:pPr marL="0" marR="0" lvl="0" indent="0" algn="l" rtl="0">
              <a:lnSpc>
                <a:spcPct val="100000"/>
              </a:lnSpc>
              <a:spcBef>
                <a:spcPts val="0"/>
              </a:spcBef>
              <a:spcAft>
                <a:spcPts val="0"/>
              </a:spcAft>
              <a:buNone/>
            </a:pPr>
            <a:r>
              <a:rPr lang="en" sz="1000">
                <a:solidFill>
                  <a:srgbClr val="59575C"/>
                </a:solidFill>
                <a:latin typeface="Salesforce Sans"/>
                <a:ea typeface="Salesforce Sans"/>
                <a:cs typeface="Salesforce Sans"/>
                <a:sym typeface="Salesforce Sans"/>
              </a:rPr>
              <a:t>Government Cloud</a:t>
            </a:r>
            <a:endParaRPr sz="1000">
              <a:solidFill>
                <a:srgbClr val="59575C"/>
              </a:solidFill>
              <a:latin typeface="Salesforce Sans"/>
              <a:ea typeface="Salesforce Sans"/>
              <a:cs typeface="Salesforce Sans"/>
              <a:sym typeface="Salesforce Sans"/>
            </a:endParaRPr>
          </a:p>
        </p:txBody>
      </p:sp>
      <p:pic>
        <p:nvPicPr>
          <p:cNvPr id="1441" name="Google Shape;1441;p121"/>
          <p:cNvPicPr preferRelativeResize="0"/>
          <p:nvPr/>
        </p:nvPicPr>
        <p:blipFill rotWithShape="1">
          <a:blip r:embed="rId7">
            <a:alphaModFix/>
          </a:blip>
          <a:srcRect/>
          <a:stretch/>
        </p:blipFill>
        <p:spPr>
          <a:xfrm>
            <a:off x="9117335" y="3398581"/>
            <a:ext cx="227527" cy="243840"/>
          </a:xfrm>
          <a:prstGeom prst="rect">
            <a:avLst/>
          </a:prstGeom>
          <a:noFill/>
          <a:ln>
            <a:noFill/>
          </a:ln>
        </p:spPr>
      </p:pic>
      <p:sp>
        <p:nvSpPr>
          <p:cNvPr id="1442" name="Google Shape;1442;p121"/>
          <p:cNvSpPr txBox="1"/>
          <p:nvPr/>
        </p:nvSpPr>
        <p:spPr>
          <a:xfrm>
            <a:off x="9361114" y="3337560"/>
            <a:ext cx="1940400" cy="365700"/>
          </a:xfrm>
          <a:prstGeom prst="rect">
            <a:avLst/>
          </a:prstGeom>
          <a:noFill/>
          <a:ln>
            <a:noFill/>
          </a:ln>
        </p:spPr>
        <p:txBody>
          <a:bodyPr spcFirstLastPara="1" wrap="square" lIns="155825" tIns="0" rIns="0" bIns="0" anchor="ctr" anchorCtr="0">
            <a:noAutofit/>
          </a:bodyPr>
          <a:lstStyle/>
          <a:p>
            <a:pPr marL="0" marR="0" lvl="0" indent="0" algn="l" rtl="0">
              <a:lnSpc>
                <a:spcPct val="100000"/>
              </a:lnSpc>
              <a:spcBef>
                <a:spcPts val="0"/>
              </a:spcBef>
              <a:spcAft>
                <a:spcPts val="0"/>
              </a:spcAft>
              <a:buNone/>
            </a:pPr>
            <a:r>
              <a:rPr lang="en" sz="1000">
                <a:solidFill>
                  <a:srgbClr val="59575C"/>
                </a:solidFill>
                <a:latin typeface="Salesforce Sans"/>
                <a:ea typeface="Salesforce Sans"/>
                <a:cs typeface="Salesforce Sans"/>
                <a:sym typeface="Salesforce Sans"/>
              </a:rPr>
              <a:t>Financial Services Cloud</a:t>
            </a:r>
            <a:endParaRPr sz="1000">
              <a:solidFill>
                <a:srgbClr val="59575C"/>
              </a:solidFill>
              <a:latin typeface="Salesforce Sans"/>
              <a:ea typeface="Salesforce Sans"/>
              <a:cs typeface="Salesforce Sans"/>
              <a:sym typeface="Salesforce Sans"/>
            </a:endParaRPr>
          </a:p>
        </p:txBody>
      </p:sp>
      <p:pic>
        <p:nvPicPr>
          <p:cNvPr id="1443" name="Google Shape;1443;p121"/>
          <p:cNvPicPr preferRelativeResize="0"/>
          <p:nvPr/>
        </p:nvPicPr>
        <p:blipFill rotWithShape="1">
          <a:blip r:embed="rId8">
            <a:alphaModFix/>
          </a:blip>
          <a:srcRect/>
          <a:stretch/>
        </p:blipFill>
        <p:spPr>
          <a:xfrm>
            <a:off x="9080768" y="4276344"/>
            <a:ext cx="277368" cy="237744"/>
          </a:xfrm>
          <a:prstGeom prst="rect">
            <a:avLst/>
          </a:prstGeom>
          <a:noFill/>
          <a:ln>
            <a:noFill/>
          </a:ln>
        </p:spPr>
      </p:pic>
      <p:sp>
        <p:nvSpPr>
          <p:cNvPr id="1444" name="Google Shape;1444;p121"/>
          <p:cNvSpPr txBox="1"/>
          <p:nvPr/>
        </p:nvSpPr>
        <p:spPr>
          <a:xfrm>
            <a:off x="9361114" y="4312920"/>
            <a:ext cx="1392600" cy="182700"/>
          </a:xfrm>
          <a:prstGeom prst="rect">
            <a:avLst/>
          </a:prstGeom>
          <a:noFill/>
          <a:ln>
            <a:noFill/>
          </a:ln>
        </p:spPr>
        <p:txBody>
          <a:bodyPr spcFirstLastPara="1" wrap="square" lIns="155825" tIns="0" rIns="0" bIns="0" anchor="ctr" anchorCtr="0">
            <a:noAutofit/>
          </a:bodyPr>
          <a:lstStyle/>
          <a:p>
            <a:pPr marL="0" marR="0" lvl="0" indent="0" algn="l" rtl="0">
              <a:lnSpc>
                <a:spcPct val="90000"/>
              </a:lnSpc>
              <a:spcBef>
                <a:spcPts val="0"/>
              </a:spcBef>
              <a:spcAft>
                <a:spcPts val="0"/>
              </a:spcAft>
              <a:buNone/>
            </a:pPr>
            <a:r>
              <a:rPr lang="en" sz="1000">
                <a:solidFill>
                  <a:srgbClr val="59575C"/>
                </a:solidFill>
                <a:latin typeface="Salesforce Sans"/>
                <a:ea typeface="Salesforce Sans"/>
                <a:cs typeface="Salesforce Sans"/>
                <a:sym typeface="Salesforce Sans"/>
              </a:rPr>
              <a:t>Health Cloud</a:t>
            </a:r>
            <a:endParaRPr sz="1200"/>
          </a:p>
        </p:txBody>
      </p:sp>
      <p:sp>
        <p:nvSpPr>
          <p:cNvPr id="1445" name="Google Shape;1445;p121"/>
          <p:cNvSpPr txBox="1"/>
          <p:nvPr/>
        </p:nvSpPr>
        <p:spPr>
          <a:xfrm>
            <a:off x="1532003" y="3843597"/>
            <a:ext cx="17337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Experience Cloud</a:t>
            </a:r>
            <a:endParaRPr sz="1200">
              <a:solidFill>
                <a:srgbClr val="59575C"/>
              </a:solidFill>
              <a:latin typeface="Salesforce Sans"/>
              <a:ea typeface="Salesforce Sans"/>
              <a:cs typeface="Salesforce Sans"/>
              <a:sym typeface="Salesforce Sans"/>
            </a:endParaRPr>
          </a:p>
        </p:txBody>
      </p:sp>
      <p:pic>
        <p:nvPicPr>
          <p:cNvPr id="1446" name="Google Shape;1446;p121"/>
          <p:cNvPicPr preferRelativeResize="0"/>
          <p:nvPr/>
        </p:nvPicPr>
        <p:blipFill rotWithShape="1">
          <a:blip r:embed="rId9">
            <a:alphaModFix/>
          </a:blip>
          <a:srcRect/>
          <a:stretch/>
        </p:blipFill>
        <p:spPr>
          <a:xfrm>
            <a:off x="1166340" y="3752088"/>
            <a:ext cx="356616" cy="356616"/>
          </a:xfrm>
          <a:prstGeom prst="rect">
            <a:avLst/>
          </a:prstGeom>
          <a:noFill/>
          <a:ln>
            <a:noFill/>
          </a:ln>
        </p:spPr>
      </p:pic>
      <p:sp>
        <p:nvSpPr>
          <p:cNvPr id="1447" name="Google Shape;1447;p121"/>
          <p:cNvSpPr txBox="1"/>
          <p:nvPr/>
        </p:nvSpPr>
        <p:spPr>
          <a:xfrm>
            <a:off x="6618600" y="2978950"/>
            <a:ext cx="1940400" cy="365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Engagement </a:t>
            </a:r>
            <a:r>
              <a:rPr lang="en" sz="900">
                <a:solidFill>
                  <a:srgbClr val="59575C"/>
                </a:solidFill>
                <a:latin typeface="Salesforce Sans"/>
                <a:ea typeface="Salesforce Sans"/>
                <a:cs typeface="Salesforce Sans"/>
                <a:sym typeface="Salesforce Sans"/>
              </a:rPr>
              <a:t>(powered by Email, Messaging + Journeys)</a:t>
            </a:r>
            <a:endParaRPr sz="900">
              <a:solidFill>
                <a:srgbClr val="59575C"/>
              </a:solidFill>
              <a:latin typeface="Salesforce Sans"/>
              <a:ea typeface="Salesforce Sans"/>
              <a:cs typeface="Salesforce Sans"/>
              <a:sym typeface="Salesforce Sans"/>
            </a:endParaRPr>
          </a:p>
        </p:txBody>
      </p:sp>
      <p:pic>
        <p:nvPicPr>
          <p:cNvPr id="1448" name="Google Shape;1448;p121"/>
          <p:cNvPicPr preferRelativeResize="0"/>
          <p:nvPr/>
        </p:nvPicPr>
        <p:blipFill rotWithShape="1">
          <a:blip r:embed="rId10">
            <a:alphaModFix/>
          </a:blip>
          <a:srcRect/>
          <a:stretch/>
        </p:blipFill>
        <p:spPr>
          <a:xfrm>
            <a:off x="6252931" y="2963672"/>
            <a:ext cx="356616" cy="356616"/>
          </a:xfrm>
          <a:prstGeom prst="rect">
            <a:avLst/>
          </a:prstGeom>
          <a:noFill/>
          <a:ln>
            <a:noFill/>
          </a:ln>
        </p:spPr>
      </p:pic>
      <p:sp>
        <p:nvSpPr>
          <p:cNvPr id="1449" name="Google Shape;1449;p121"/>
          <p:cNvSpPr txBox="1"/>
          <p:nvPr/>
        </p:nvSpPr>
        <p:spPr>
          <a:xfrm>
            <a:off x="6618600" y="3453389"/>
            <a:ext cx="1865100" cy="365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Intelligence </a:t>
            </a:r>
            <a:r>
              <a:rPr lang="en" sz="900">
                <a:solidFill>
                  <a:srgbClr val="59575C"/>
                </a:solidFill>
                <a:latin typeface="Salesforce Sans"/>
                <a:ea typeface="Salesforce Sans"/>
                <a:cs typeface="Salesforce Sans"/>
                <a:sym typeface="Salesforce Sans"/>
              </a:rPr>
              <a:t>(powered by Datorama)</a:t>
            </a:r>
            <a:endParaRPr sz="900">
              <a:solidFill>
                <a:srgbClr val="59575C"/>
              </a:solidFill>
              <a:latin typeface="Salesforce Sans"/>
              <a:ea typeface="Salesforce Sans"/>
              <a:cs typeface="Salesforce Sans"/>
              <a:sym typeface="Salesforce Sans"/>
            </a:endParaRPr>
          </a:p>
        </p:txBody>
      </p:sp>
      <p:pic>
        <p:nvPicPr>
          <p:cNvPr id="1450" name="Google Shape;1450;p121"/>
          <p:cNvPicPr preferRelativeResize="0"/>
          <p:nvPr/>
        </p:nvPicPr>
        <p:blipFill rotWithShape="1">
          <a:blip r:embed="rId10">
            <a:alphaModFix/>
          </a:blip>
          <a:srcRect/>
          <a:stretch/>
        </p:blipFill>
        <p:spPr>
          <a:xfrm>
            <a:off x="6252931" y="3451352"/>
            <a:ext cx="356616" cy="356616"/>
          </a:xfrm>
          <a:prstGeom prst="rect">
            <a:avLst/>
          </a:prstGeom>
          <a:noFill/>
          <a:ln>
            <a:noFill/>
          </a:ln>
        </p:spPr>
      </p:pic>
      <p:sp>
        <p:nvSpPr>
          <p:cNvPr id="1451" name="Google Shape;1451;p121"/>
          <p:cNvSpPr txBox="1"/>
          <p:nvPr/>
        </p:nvSpPr>
        <p:spPr>
          <a:xfrm>
            <a:off x="6622675" y="3954298"/>
            <a:ext cx="1733700" cy="365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Account Engagement </a:t>
            </a:r>
            <a:r>
              <a:rPr lang="en" sz="900">
                <a:solidFill>
                  <a:srgbClr val="59575C"/>
                </a:solidFill>
                <a:latin typeface="Salesforce Sans"/>
                <a:ea typeface="Salesforce Sans"/>
                <a:cs typeface="Salesforce Sans"/>
                <a:sym typeface="Salesforce Sans"/>
              </a:rPr>
              <a:t>(powered by Pardot)</a:t>
            </a:r>
            <a:endParaRPr sz="900">
              <a:solidFill>
                <a:srgbClr val="59575C"/>
              </a:solidFill>
              <a:latin typeface="Salesforce Sans"/>
              <a:ea typeface="Salesforce Sans"/>
              <a:cs typeface="Salesforce Sans"/>
              <a:sym typeface="Salesforce Sans"/>
            </a:endParaRPr>
          </a:p>
        </p:txBody>
      </p:sp>
      <p:pic>
        <p:nvPicPr>
          <p:cNvPr id="1452" name="Google Shape;1452;p121"/>
          <p:cNvPicPr preferRelativeResize="0"/>
          <p:nvPr/>
        </p:nvPicPr>
        <p:blipFill rotWithShape="1">
          <a:blip r:embed="rId10">
            <a:alphaModFix/>
          </a:blip>
          <a:srcRect/>
          <a:stretch/>
        </p:blipFill>
        <p:spPr>
          <a:xfrm>
            <a:off x="6256994" y="3939032"/>
            <a:ext cx="356616" cy="356616"/>
          </a:xfrm>
          <a:prstGeom prst="rect">
            <a:avLst/>
          </a:prstGeom>
          <a:noFill/>
          <a:ln>
            <a:noFill/>
          </a:ln>
        </p:spPr>
      </p:pic>
      <p:sp>
        <p:nvSpPr>
          <p:cNvPr id="1453" name="Google Shape;1453;p121"/>
          <p:cNvSpPr txBox="1"/>
          <p:nvPr/>
        </p:nvSpPr>
        <p:spPr>
          <a:xfrm>
            <a:off x="1535802" y="2203704"/>
            <a:ext cx="14034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Sales Cloud</a:t>
            </a:r>
            <a:endParaRPr sz="1200">
              <a:solidFill>
                <a:srgbClr val="59575C"/>
              </a:solidFill>
              <a:latin typeface="Salesforce Sans"/>
              <a:ea typeface="Salesforce Sans"/>
              <a:cs typeface="Salesforce Sans"/>
              <a:sym typeface="Salesforce Sans"/>
            </a:endParaRPr>
          </a:p>
        </p:txBody>
      </p:sp>
      <p:pic>
        <p:nvPicPr>
          <p:cNvPr id="1454" name="Google Shape;1454;p121"/>
          <p:cNvPicPr preferRelativeResize="0"/>
          <p:nvPr/>
        </p:nvPicPr>
        <p:blipFill rotWithShape="1">
          <a:blip r:embed="rId11">
            <a:alphaModFix/>
          </a:blip>
          <a:srcRect/>
          <a:stretch/>
        </p:blipFill>
        <p:spPr>
          <a:xfrm>
            <a:off x="1170139" y="2106168"/>
            <a:ext cx="356616" cy="356616"/>
          </a:xfrm>
          <a:prstGeom prst="rect">
            <a:avLst/>
          </a:prstGeom>
          <a:noFill/>
          <a:ln>
            <a:noFill/>
          </a:ln>
        </p:spPr>
      </p:pic>
      <p:sp>
        <p:nvSpPr>
          <p:cNvPr id="1455" name="Google Shape;1455;p121"/>
          <p:cNvSpPr txBox="1"/>
          <p:nvPr/>
        </p:nvSpPr>
        <p:spPr>
          <a:xfrm>
            <a:off x="1535802" y="2748280"/>
            <a:ext cx="14034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Service Cloud</a:t>
            </a:r>
            <a:endParaRPr sz="1200">
              <a:solidFill>
                <a:srgbClr val="59575C"/>
              </a:solidFill>
              <a:latin typeface="Salesforce Sans"/>
              <a:ea typeface="Salesforce Sans"/>
              <a:cs typeface="Salesforce Sans"/>
              <a:sym typeface="Salesforce Sans"/>
            </a:endParaRPr>
          </a:p>
        </p:txBody>
      </p:sp>
      <p:pic>
        <p:nvPicPr>
          <p:cNvPr id="1456" name="Google Shape;1456;p121"/>
          <p:cNvPicPr preferRelativeResize="0"/>
          <p:nvPr/>
        </p:nvPicPr>
        <p:blipFill rotWithShape="1">
          <a:blip r:embed="rId12">
            <a:alphaModFix/>
          </a:blip>
          <a:srcRect/>
          <a:stretch/>
        </p:blipFill>
        <p:spPr>
          <a:xfrm>
            <a:off x="1170139" y="2650759"/>
            <a:ext cx="356616" cy="356616"/>
          </a:xfrm>
          <a:prstGeom prst="rect">
            <a:avLst/>
          </a:prstGeom>
          <a:noFill/>
          <a:ln>
            <a:noFill/>
          </a:ln>
        </p:spPr>
      </p:pic>
      <p:sp>
        <p:nvSpPr>
          <p:cNvPr id="1457" name="Google Shape;1457;p121"/>
          <p:cNvSpPr txBox="1"/>
          <p:nvPr/>
        </p:nvSpPr>
        <p:spPr>
          <a:xfrm>
            <a:off x="1535802" y="3288832"/>
            <a:ext cx="14034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Analytics Cloud</a:t>
            </a:r>
            <a:endParaRPr sz="1200">
              <a:solidFill>
                <a:srgbClr val="59575C"/>
              </a:solidFill>
              <a:latin typeface="Salesforce Sans"/>
              <a:ea typeface="Salesforce Sans"/>
              <a:cs typeface="Salesforce Sans"/>
              <a:sym typeface="Salesforce Sans"/>
            </a:endParaRPr>
          </a:p>
        </p:txBody>
      </p:sp>
      <p:pic>
        <p:nvPicPr>
          <p:cNvPr id="1458" name="Google Shape;1458;p121"/>
          <p:cNvPicPr preferRelativeResize="0"/>
          <p:nvPr/>
        </p:nvPicPr>
        <p:blipFill rotWithShape="1">
          <a:blip r:embed="rId13">
            <a:alphaModFix/>
          </a:blip>
          <a:srcRect/>
          <a:stretch/>
        </p:blipFill>
        <p:spPr>
          <a:xfrm>
            <a:off x="1170139" y="3203448"/>
            <a:ext cx="356616" cy="356616"/>
          </a:xfrm>
          <a:prstGeom prst="rect">
            <a:avLst/>
          </a:prstGeom>
          <a:noFill/>
          <a:ln>
            <a:noFill/>
          </a:ln>
        </p:spPr>
      </p:pic>
      <p:sp>
        <p:nvSpPr>
          <p:cNvPr id="1459" name="Google Shape;1459;p121"/>
          <p:cNvSpPr txBox="1"/>
          <p:nvPr/>
        </p:nvSpPr>
        <p:spPr>
          <a:xfrm>
            <a:off x="6618600" y="2568429"/>
            <a:ext cx="1558200" cy="181200"/>
          </a:xfrm>
          <a:prstGeom prst="rect">
            <a:avLst/>
          </a:prstGeom>
          <a:noFill/>
          <a:ln>
            <a:noFill/>
          </a:ln>
        </p:spPr>
        <p:txBody>
          <a:bodyPr spcFirstLastPara="1" wrap="square" lIns="143850"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Audience Studio</a:t>
            </a:r>
            <a:endParaRPr sz="1200">
              <a:solidFill>
                <a:srgbClr val="59575C"/>
              </a:solidFill>
              <a:latin typeface="Salesforce Sans"/>
              <a:ea typeface="Salesforce Sans"/>
              <a:cs typeface="Salesforce Sans"/>
              <a:sym typeface="Salesforce Sans"/>
            </a:endParaRPr>
          </a:p>
        </p:txBody>
      </p:sp>
      <p:pic>
        <p:nvPicPr>
          <p:cNvPr id="1460" name="Google Shape;1460;p121"/>
          <p:cNvPicPr preferRelativeResize="0"/>
          <p:nvPr/>
        </p:nvPicPr>
        <p:blipFill rotWithShape="1">
          <a:blip r:embed="rId10">
            <a:alphaModFix/>
          </a:blip>
          <a:srcRect/>
          <a:stretch/>
        </p:blipFill>
        <p:spPr>
          <a:xfrm>
            <a:off x="6252951" y="2475992"/>
            <a:ext cx="356616" cy="356616"/>
          </a:xfrm>
          <a:prstGeom prst="rect">
            <a:avLst/>
          </a:prstGeom>
          <a:noFill/>
          <a:ln>
            <a:noFill/>
          </a:ln>
        </p:spPr>
      </p:pic>
      <p:sp>
        <p:nvSpPr>
          <p:cNvPr id="1461" name="Google Shape;1461;p121"/>
          <p:cNvSpPr txBox="1"/>
          <p:nvPr/>
        </p:nvSpPr>
        <p:spPr>
          <a:xfrm>
            <a:off x="1535808" y="4944389"/>
            <a:ext cx="20985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Salesforce Essentials</a:t>
            </a:r>
            <a:endParaRPr sz="1200">
              <a:solidFill>
                <a:srgbClr val="59575C"/>
              </a:solidFill>
              <a:latin typeface="Salesforce Sans"/>
              <a:ea typeface="Salesforce Sans"/>
              <a:cs typeface="Salesforce Sans"/>
              <a:sym typeface="Salesforce Sans"/>
            </a:endParaRPr>
          </a:p>
        </p:txBody>
      </p:sp>
      <p:pic>
        <p:nvPicPr>
          <p:cNvPr id="1462" name="Google Shape;1462;p121"/>
          <p:cNvPicPr preferRelativeResize="0"/>
          <p:nvPr/>
        </p:nvPicPr>
        <p:blipFill rotWithShape="1">
          <a:blip r:embed="rId14">
            <a:alphaModFix/>
          </a:blip>
          <a:srcRect/>
          <a:stretch/>
        </p:blipFill>
        <p:spPr>
          <a:xfrm>
            <a:off x="1170139" y="4849368"/>
            <a:ext cx="356616" cy="356616"/>
          </a:xfrm>
          <a:prstGeom prst="rect">
            <a:avLst/>
          </a:prstGeom>
          <a:noFill/>
          <a:ln>
            <a:noFill/>
          </a:ln>
        </p:spPr>
      </p:pic>
      <p:sp>
        <p:nvSpPr>
          <p:cNvPr id="1463" name="Google Shape;1463;p121"/>
          <p:cNvSpPr txBox="1"/>
          <p:nvPr/>
        </p:nvSpPr>
        <p:spPr>
          <a:xfrm>
            <a:off x="1535813" y="5404805"/>
            <a:ext cx="1479600" cy="365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Salesforce Field Service</a:t>
            </a:r>
            <a:endParaRPr sz="1200">
              <a:solidFill>
                <a:srgbClr val="59575C"/>
              </a:solidFill>
              <a:latin typeface="Salesforce Sans"/>
              <a:ea typeface="Salesforce Sans"/>
              <a:cs typeface="Salesforce Sans"/>
              <a:sym typeface="Salesforce Sans"/>
            </a:endParaRPr>
          </a:p>
        </p:txBody>
      </p:sp>
      <p:pic>
        <p:nvPicPr>
          <p:cNvPr id="1464" name="Google Shape;1464;p121"/>
          <p:cNvPicPr preferRelativeResize="0"/>
          <p:nvPr/>
        </p:nvPicPr>
        <p:blipFill rotWithShape="1">
          <a:blip r:embed="rId15">
            <a:alphaModFix/>
          </a:blip>
          <a:srcRect/>
          <a:stretch/>
        </p:blipFill>
        <p:spPr>
          <a:xfrm>
            <a:off x="1170139" y="5398008"/>
            <a:ext cx="356616" cy="356616"/>
          </a:xfrm>
          <a:prstGeom prst="rect">
            <a:avLst/>
          </a:prstGeom>
          <a:noFill/>
          <a:ln>
            <a:noFill/>
          </a:ln>
        </p:spPr>
      </p:pic>
      <p:pic>
        <p:nvPicPr>
          <p:cNvPr id="1465" name="Google Shape;1465;p121"/>
          <p:cNvPicPr preferRelativeResize="0"/>
          <p:nvPr/>
        </p:nvPicPr>
        <p:blipFill rotWithShape="1">
          <a:blip r:embed="rId16">
            <a:alphaModFix/>
          </a:blip>
          <a:srcRect/>
          <a:stretch/>
        </p:blipFill>
        <p:spPr>
          <a:xfrm>
            <a:off x="1170139" y="4300728"/>
            <a:ext cx="356616" cy="356616"/>
          </a:xfrm>
          <a:prstGeom prst="rect">
            <a:avLst/>
          </a:prstGeom>
          <a:noFill/>
          <a:ln>
            <a:noFill/>
          </a:ln>
        </p:spPr>
      </p:pic>
      <p:sp>
        <p:nvSpPr>
          <p:cNvPr id="1466" name="Google Shape;1466;p121"/>
          <p:cNvSpPr txBox="1"/>
          <p:nvPr/>
        </p:nvSpPr>
        <p:spPr>
          <a:xfrm>
            <a:off x="1535825" y="4389123"/>
            <a:ext cx="1725900" cy="2439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Quip products</a:t>
            </a:r>
            <a:endParaRPr sz="1200">
              <a:solidFill>
                <a:srgbClr val="59575C"/>
              </a:solidFill>
              <a:latin typeface="Salesforce Sans"/>
              <a:ea typeface="Salesforce Sans"/>
              <a:cs typeface="Salesforce Sans"/>
              <a:sym typeface="Salesforce Sans"/>
            </a:endParaRPr>
          </a:p>
        </p:txBody>
      </p:sp>
      <p:sp>
        <p:nvSpPr>
          <p:cNvPr id="1467" name="Google Shape;1467;p121"/>
          <p:cNvSpPr txBox="1"/>
          <p:nvPr/>
        </p:nvSpPr>
        <p:spPr>
          <a:xfrm>
            <a:off x="9080762" y="2106168"/>
            <a:ext cx="1940400" cy="243900"/>
          </a:xfrm>
          <a:prstGeom prst="rect">
            <a:avLst/>
          </a:prstGeom>
          <a:noFill/>
          <a:ln>
            <a:noFill/>
          </a:ln>
        </p:spPr>
        <p:txBody>
          <a:bodyPr spcFirstLastPara="1" wrap="square" lIns="35075" tIns="35075" rIns="35075" bIns="35075" anchor="ctr" anchorCtr="0">
            <a:noAutofit/>
          </a:bodyPr>
          <a:lstStyle/>
          <a:p>
            <a:pPr marL="0" marR="0" lvl="0" indent="0" algn="ctr" rtl="0">
              <a:lnSpc>
                <a:spcPct val="100000"/>
              </a:lnSpc>
              <a:spcBef>
                <a:spcPts val="0"/>
              </a:spcBef>
              <a:spcAft>
                <a:spcPts val="0"/>
              </a:spcAft>
              <a:buNone/>
            </a:pPr>
            <a:r>
              <a:rPr lang="en" b="1">
                <a:solidFill>
                  <a:srgbClr val="8A033E"/>
                </a:solidFill>
                <a:latin typeface="Salesforce Sans"/>
                <a:ea typeface="Salesforce Sans"/>
                <a:cs typeface="Salesforce Sans"/>
                <a:sym typeface="Salesforce Sans"/>
              </a:rPr>
              <a:t>Industries Products</a:t>
            </a:r>
            <a:endParaRPr b="1">
              <a:solidFill>
                <a:srgbClr val="8A033E"/>
              </a:solidFill>
              <a:latin typeface="Salesforce Sans"/>
              <a:ea typeface="Salesforce Sans"/>
              <a:cs typeface="Salesforce Sans"/>
              <a:sym typeface="Salesforce Sans"/>
            </a:endParaRPr>
          </a:p>
        </p:txBody>
      </p:sp>
      <p:sp>
        <p:nvSpPr>
          <p:cNvPr id="1468" name="Google Shape;1468;p121"/>
          <p:cNvSpPr txBox="1"/>
          <p:nvPr/>
        </p:nvSpPr>
        <p:spPr>
          <a:xfrm>
            <a:off x="6257001" y="2107600"/>
            <a:ext cx="1940400" cy="242100"/>
          </a:xfrm>
          <a:prstGeom prst="rect">
            <a:avLst/>
          </a:prstGeom>
          <a:noFill/>
          <a:ln>
            <a:noFill/>
          </a:ln>
        </p:spPr>
        <p:txBody>
          <a:bodyPr spcFirstLastPara="1" wrap="square" lIns="35075" tIns="35075" rIns="35075" bIns="35075" anchor="ctr" anchorCtr="0">
            <a:noAutofit/>
          </a:bodyPr>
          <a:lstStyle/>
          <a:p>
            <a:pPr marL="0" marR="0" lvl="0" indent="0" algn="ctr" rtl="0">
              <a:lnSpc>
                <a:spcPct val="100000"/>
              </a:lnSpc>
              <a:spcBef>
                <a:spcPts val="0"/>
              </a:spcBef>
              <a:spcAft>
                <a:spcPts val="0"/>
              </a:spcAft>
              <a:buNone/>
            </a:pPr>
            <a:r>
              <a:rPr lang="en" b="1">
                <a:solidFill>
                  <a:srgbClr val="8A033E"/>
                </a:solidFill>
                <a:latin typeface="Salesforce Sans"/>
                <a:ea typeface="Salesforce Sans"/>
                <a:cs typeface="Salesforce Sans"/>
                <a:sym typeface="Salesforce Sans"/>
              </a:rPr>
              <a:t>Marketing Cloud</a:t>
            </a:r>
            <a:endParaRPr b="1">
              <a:solidFill>
                <a:srgbClr val="8A033E"/>
              </a:solidFill>
              <a:latin typeface="Salesforce Sans"/>
              <a:ea typeface="Salesforce Sans"/>
              <a:cs typeface="Salesforce Sans"/>
              <a:sym typeface="Salesforce Sans"/>
            </a:endParaRPr>
          </a:p>
        </p:txBody>
      </p:sp>
      <p:sp>
        <p:nvSpPr>
          <p:cNvPr id="1469" name="Google Shape;1469;p121"/>
          <p:cNvSpPr txBox="1"/>
          <p:nvPr/>
        </p:nvSpPr>
        <p:spPr>
          <a:xfrm>
            <a:off x="6618631" y="4522102"/>
            <a:ext cx="17337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Social </a:t>
            </a:r>
            <a:endParaRPr sz="1200">
              <a:solidFill>
                <a:srgbClr val="59575C"/>
              </a:solidFill>
              <a:latin typeface="Salesforce Sans"/>
              <a:ea typeface="Salesforce Sans"/>
              <a:cs typeface="Salesforce Sans"/>
              <a:sym typeface="Salesforce Sans"/>
            </a:endParaRPr>
          </a:p>
        </p:txBody>
      </p:sp>
      <p:pic>
        <p:nvPicPr>
          <p:cNvPr id="1470" name="Google Shape;1470;p121"/>
          <p:cNvPicPr preferRelativeResize="0"/>
          <p:nvPr/>
        </p:nvPicPr>
        <p:blipFill rotWithShape="1">
          <a:blip r:embed="rId17">
            <a:alphaModFix/>
          </a:blip>
          <a:srcRect/>
          <a:stretch/>
        </p:blipFill>
        <p:spPr>
          <a:xfrm>
            <a:off x="6256994" y="4434840"/>
            <a:ext cx="356616" cy="356616"/>
          </a:xfrm>
          <a:prstGeom prst="rect">
            <a:avLst/>
          </a:prstGeom>
          <a:noFill/>
          <a:ln>
            <a:noFill/>
          </a:ln>
        </p:spPr>
      </p:pic>
      <p:sp>
        <p:nvSpPr>
          <p:cNvPr id="1471" name="Google Shape;1471;p121"/>
          <p:cNvSpPr txBox="1"/>
          <p:nvPr/>
        </p:nvSpPr>
        <p:spPr>
          <a:xfrm>
            <a:off x="9361114" y="5137912"/>
            <a:ext cx="1940400" cy="365700"/>
          </a:xfrm>
          <a:prstGeom prst="rect">
            <a:avLst/>
          </a:prstGeom>
          <a:noFill/>
          <a:ln>
            <a:noFill/>
          </a:ln>
        </p:spPr>
        <p:txBody>
          <a:bodyPr spcFirstLastPara="1" wrap="square" lIns="155825" tIns="0" rIns="0" bIns="0" anchor="ctr" anchorCtr="0">
            <a:noAutofit/>
          </a:bodyPr>
          <a:lstStyle/>
          <a:p>
            <a:pPr marL="0" marR="0" lvl="0" indent="0" algn="l" rtl="0">
              <a:lnSpc>
                <a:spcPct val="90000"/>
              </a:lnSpc>
              <a:spcBef>
                <a:spcPts val="0"/>
              </a:spcBef>
              <a:spcAft>
                <a:spcPts val="0"/>
              </a:spcAft>
              <a:buNone/>
            </a:pPr>
            <a:r>
              <a:rPr lang="en" sz="1000">
                <a:solidFill>
                  <a:srgbClr val="59575C"/>
                </a:solidFill>
                <a:latin typeface="Salesforce Sans"/>
                <a:ea typeface="Salesforce Sans"/>
                <a:cs typeface="Salesforce Sans"/>
                <a:sym typeface="Salesforce Sans"/>
              </a:rPr>
              <a:t>Nonprofit Cloud</a:t>
            </a:r>
            <a:endParaRPr sz="1200"/>
          </a:p>
        </p:txBody>
      </p:sp>
      <p:pic>
        <p:nvPicPr>
          <p:cNvPr id="1472" name="Google Shape;1472;p121"/>
          <p:cNvPicPr preferRelativeResize="0"/>
          <p:nvPr/>
        </p:nvPicPr>
        <p:blipFill rotWithShape="1">
          <a:blip r:embed="rId5">
            <a:alphaModFix/>
          </a:blip>
          <a:srcRect/>
          <a:stretch/>
        </p:blipFill>
        <p:spPr>
          <a:xfrm>
            <a:off x="9117335" y="5154168"/>
            <a:ext cx="198120" cy="237744"/>
          </a:xfrm>
          <a:prstGeom prst="rect">
            <a:avLst/>
          </a:prstGeom>
          <a:noFill/>
          <a:ln>
            <a:noFill/>
          </a:ln>
        </p:spPr>
      </p:pic>
      <p:sp>
        <p:nvSpPr>
          <p:cNvPr id="1473" name="Google Shape;1473;p121"/>
          <p:cNvSpPr txBox="1"/>
          <p:nvPr/>
        </p:nvSpPr>
        <p:spPr>
          <a:xfrm>
            <a:off x="9361114" y="2898648"/>
            <a:ext cx="1940400" cy="365700"/>
          </a:xfrm>
          <a:prstGeom prst="rect">
            <a:avLst/>
          </a:prstGeom>
          <a:noFill/>
          <a:ln>
            <a:noFill/>
          </a:ln>
        </p:spPr>
        <p:txBody>
          <a:bodyPr spcFirstLastPara="1" wrap="square" lIns="155825" tIns="0" rIns="0" bIns="0" anchor="ctr" anchorCtr="0">
            <a:noAutofit/>
          </a:bodyPr>
          <a:lstStyle/>
          <a:p>
            <a:pPr marL="0" marR="0" lvl="0" indent="0" algn="l" rtl="0">
              <a:lnSpc>
                <a:spcPct val="90000"/>
              </a:lnSpc>
              <a:spcBef>
                <a:spcPts val="0"/>
              </a:spcBef>
              <a:spcAft>
                <a:spcPts val="0"/>
              </a:spcAft>
              <a:buNone/>
            </a:pPr>
            <a:r>
              <a:rPr lang="en" sz="1000">
                <a:solidFill>
                  <a:srgbClr val="59575C"/>
                </a:solidFill>
                <a:latin typeface="Salesforce Sans"/>
                <a:ea typeface="Salesforce Sans"/>
                <a:cs typeface="Salesforce Sans"/>
                <a:sym typeface="Salesforce Sans"/>
              </a:rPr>
              <a:t>Education Cloud</a:t>
            </a:r>
            <a:endParaRPr sz="1200"/>
          </a:p>
        </p:txBody>
      </p:sp>
      <p:pic>
        <p:nvPicPr>
          <p:cNvPr id="1474" name="Google Shape;1474;p121"/>
          <p:cNvPicPr preferRelativeResize="0"/>
          <p:nvPr/>
        </p:nvPicPr>
        <p:blipFill rotWithShape="1">
          <a:blip r:embed="rId5">
            <a:alphaModFix/>
          </a:blip>
          <a:srcRect/>
          <a:stretch/>
        </p:blipFill>
        <p:spPr>
          <a:xfrm>
            <a:off x="9117335" y="2959608"/>
            <a:ext cx="198120" cy="237744"/>
          </a:xfrm>
          <a:prstGeom prst="rect">
            <a:avLst/>
          </a:prstGeom>
          <a:noFill/>
          <a:ln>
            <a:noFill/>
          </a:ln>
        </p:spPr>
      </p:pic>
      <p:pic>
        <p:nvPicPr>
          <p:cNvPr id="1475" name="Google Shape;1475;p121"/>
          <p:cNvPicPr preferRelativeResize="0"/>
          <p:nvPr/>
        </p:nvPicPr>
        <p:blipFill rotWithShape="1">
          <a:blip r:embed="rId18">
            <a:alphaModFix/>
          </a:blip>
          <a:srcRect/>
          <a:stretch/>
        </p:blipFill>
        <p:spPr>
          <a:xfrm>
            <a:off x="3781599" y="2654808"/>
            <a:ext cx="356616" cy="356616"/>
          </a:xfrm>
          <a:prstGeom prst="rect">
            <a:avLst/>
          </a:prstGeom>
          <a:noFill/>
          <a:ln>
            <a:noFill/>
          </a:ln>
        </p:spPr>
      </p:pic>
      <p:sp>
        <p:nvSpPr>
          <p:cNvPr id="1476" name="Google Shape;1476;p121"/>
          <p:cNvSpPr txBox="1"/>
          <p:nvPr/>
        </p:nvSpPr>
        <p:spPr>
          <a:xfrm>
            <a:off x="4156432" y="2746266"/>
            <a:ext cx="17259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Platform</a:t>
            </a:r>
            <a:endParaRPr sz="1200">
              <a:solidFill>
                <a:srgbClr val="59575C"/>
              </a:solidFill>
              <a:latin typeface="Salesforce Sans"/>
              <a:ea typeface="Salesforce Sans"/>
              <a:cs typeface="Salesforce Sans"/>
              <a:sym typeface="Salesforce Sans"/>
            </a:endParaRPr>
          </a:p>
        </p:txBody>
      </p:sp>
      <p:sp>
        <p:nvSpPr>
          <p:cNvPr id="1477" name="Google Shape;1477;p121"/>
          <p:cNvSpPr txBox="1"/>
          <p:nvPr/>
        </p:nvSpPr>
        <p:spPr>
          <a:xfrm>
            <a:off x="4159662" y="2197659"/>
            <a:ext cx="11157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MuleSoft</a:t>
            </a:r>
            <a:endParaRPr sz="1200">
              <a:solidFill>
                <a:srgbClr val="59575C"/>
              </a:solidFill>
              <a:latin typeface="Salesforce Sans"/>
              <a:ea typeface="Salesforce Sans"/>
              <a:cs typeface="Salesforce Sans"/>
              <a:sym typeface="Salesforce Sans"/>
            </a:endParaRPr>
          </a:p>
        </p:txBody>
      </p:sp>
      <p:pic>
        <p:nvPicPr>
          <p:cNvPr id="1478" name="Google Shape;1478;p121"/>
          <p:cNvPicPr preferRelativeResize="0"/>
          <p:nvPr/>
        </p:nvPicPr>
        <p:blipFill rotWithShape="1">
          <a:blip r:embed="rId19">
            <a:alphaModFix/>
          </a:blip>
          <a:srcRect/>
          <a:stretch/>
        </p:blipFill>
        <p:spPr>
          <a:xfrm>
            <a:off x="3781406" y="2106168"/>
            <a:ext cx="356616" cy="356616"/>
          </a:xfrm>
          <a:prstGeom prst="rect">
            <a:avLst/>
          </a:prstGeom>
          <a:noFill/>
          <a:ln>
            <a:noFill/>
          </a:ln>
        </p:spPr>
      </p:pic>
      <p:sp>
        <p:nvSpPr>
          <p:cNvPr id="1479" name="Google Shape;1479;p121"/>
          <p:cNvSpPr txBox="1"/>
          <p:nvPr/>
        </p:nvSpPr>
        <p:spPr>
          <a:xfrm>
            <a:off x="4156432" y="3843533"/>
            <a:ext cx="17259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dirty="0">
                <a:solidFill>
                  <a:srgbClr val="59575C"/>
                </a:solidFill>
                <a:latin typeface="Salesforce Sans"/>
                <a:ea typeface="Salesforce Sans"/>
                <a:cs typeface="Salesforce Sans"/>
                <a:sym typeface="Salesforce Sans"/>
              </a:rPr>
              <a:t>Tableau Cloud</a:t>
            </a:r>
            <a:endParaRPr sz="1200" dirty="0">
              <a:solidFill>
                <a:srgbClr val="59575C"/>
              </a:solidFill>
              <a:latin typeface="Salesforce Sans"/>
              <a:ea typeface="Salesforce Sans"/>
              <a:cs typeface="Salesforce Sans"/>
              <a:sym typeface="Salesforce Sans"/>
            </a:endParaRPr>
          </a:p>
        </p:txBody>
      </p:sp>
      <p:sp>
        <p:nvSpPr>
          <p:cNvPr id="1480" name="Google Shape;1480;p121"/>
          <p:cNvSpPr txBox="1"/>
          <p:nvPr/>
        </p:nvSpPr>
        <p:spPr>
          <a:xfrm>
            <a:off x="4156432" y="3294926"/>
            <a:ext cx="11157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Heroku</a:t>
            </a:r>
            <a:endParaRPr sz="1200">
              <a:solidFill>
                <a:srgbClr val="59575C"/>
              </a:solidFill>
              <a:latin typeface="Salesforce Sans"/>
              <a:ea typeface="Salesforce Sans"/>
              <a:cs typeface="Salesforce Sans"/>
              <a:sym typeface="Salesforce Sans"/>
            </a:endParaRPr>
          </a:p>
        </p:txBody>
      </p:sp>
      <p:pic>
        <p:nvPicPr>
          <p:cNvPr id="1481" name="Google Shape;1481;p121"/>
          <p:cNvPicPr preferRelativeResize="0"/>
          <p:nvPr/>
        </p:nvPicPr>
        <p:blipFill rotWithShape="1">
          <a:blip r:embed="rId20">
            <a:alphaModFix/>
          </a:blip>
          <a:srcRect/>
          <a:stretch/>
        </p:blipFill>
        <p:spPr>
          <a:xfrm>
            <a:off x="3816344" y="4849368"/>
            <a:ext cx="356616" cy="356616"/>
          </a:xfrm>
          <a:prstGeom prst="rect">
            <a:avLst/>
          </a:prstGeom>
          <a:noFill/>
          <a:ln>
            <a:noFill/>
          </a:ln>
        </p:spPr>
      </p:pic>
      <p:sp>
        <p:nvSpPr>
          <p:cNvPr id="1482" name="Google Shape;1482;p121"/>
          <p:cNvSpPr txBox="1"/>
          <p:nvPr/>
        </p:nvSpPr>
        <p:spPr>
          <a:xfrm>
            <a:off x="4182003" y="4946303"/>
            <a:ext cx="14034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B2B Commerce</a:t>
            </a:r>
            <a:endParaRPr sz="1200">
              <a:solidFill>
                <a:srgbClr val="59575C"/>
              </a:solidFill>
              <a:latin typeface="Salesforce Sans"/>
              <a:ea typeface="Salesforce Sans"/>
              <a:cs typeface="Salesforce Sans"/>
              <a:sym typeface="Salesforce Sans"/>
            </a:endParaRPr>
          </a:p>
        </p:txBody>
      </p:sp>
      <p:sp>
        <p:nvSpPr>
          <p:cNvPr id="1483" name="Google Shape;1483;p121"/>
          <p:cNvSpPr txBox="1"/>
          <p:nvPr/>
        </p:nvSpPr>
        <p:spPr>
          <a:xfrm>
            <a:off x="3778575" y="4471416"/>
            <a:ext cx="1889100" cy="242100"/>
          </a:xfrm>
          <a:prstGeom prst="rect">
            <a:avLst/>
          </a:prstGeom>
          <a:noFill/>
          <a:ln>
            <a:noFill/>
          </a:ln>
        </p:spPr>
        <p:txBody>
          <a:bodyPr spcFirstLastPara="1" wrap="square" lIns="35075" tIns="35075" rIns="35075" bIns="35075" anchor="ctr" anchorCtr="0">
            <a:noAutofit/>
          </a:bodyPr>
          <a:lstStyle/>
          <a:p>
            <a:pPr marL="0" marR="0" lvl="0" indent="0" algn="ctr" rtl="0">
              <a:lnSpc>
                <a:spcPct val="100000"/>
              </a:lnSpc>
              <a:spcBef>
                <a:spcPts val="0"/>
              </a:spcBef>
              <a:spcAft>
                <a:spcPts val="0"/>
              </a:spcAft>
              <a:buNone/>
            </a:pPr>
            <a:r>
              <a:rPr lang="en" b="1">
                <a:solidFill>
                  <a:srgbClr val="8A033E"/>
                </a:solidFill>
                <a:latin typeface="Salesforce Sans"/>
                <a:ea typeface="Salesforce Sans"/>
                <a:cs typeface="Salesforce Sans"/>
                <a:sym typeface="Salesforce Sans"/>
              </a:rPr>
              <a:t>Commerce Cloud</a:t>
            </a:r>
            <a:endParaRPr b="1">
              <a:solidFill>
                <a:srgbClr val="8A033E"/>
              </a:solidFill>
              <a:latin typeface="Salesforce Sans"/>
              <a:ea typeface="Salesforce Sans"/>
              <a:cs typeface="Salesforce Sans"/>
              <a:sym typeface="Salesforce Sans"/>
            </a:endParaRPr>
          </a:p>
        </p:txBody>
      </p:sp>
      <p:pic>
        <p:nvPicPr>
          <p:cNvPr id="1484" name="Google Shape;1484;p121"/>
          <p:cNvPicPr preferRelativeResize="0"/>
          <p:nvPr/>
        </p:nvPicPr>
        <p:blipFill rotWithShape="1">
          <a:blip r:embed="rId20">
            <a:alphaModFix/>
          </a:blip>
          <a:srcRect/>
          <a:stretch/>
        </p:blipFill>
        <p:spPr>
          <a:xfrm>
            <a:off x="3816344" y="5398008"/>
            <a:ext cx="356616" cy="356616"/>
          </a:xfrm>
          <a:prstGeom prst="rect">
            <a:avLst/>
          </a:prstGeom>
          <a:noFill/>
          <a:ln>
            <a:noFill/>
          </a:ln>
        </p:spPr>
      </p:pic>
      <p:sp>
        <p:nvSpPr>
          <p:cNvPr id="1485" name="Google Shape;1485;p121"/>
          <p:cNvSpPr txBox="1"/>
          <p:nvPr/>
        </p:nvSpPr>
        <p:spPr>
          <a:xfrm>
            <a:off x="4181993" y="5497475"/>
            <a:ext cx="1403400" cy="182700"/>
          </a:xfrm>
          <a:prstGeom prst="rect">
            <a:avLst/>
          </a:prstGeom>
          <a:noFill/>
          <a:ln>
            <a:noFill/>
          </a:ln>
        </p:spPr>
        <p:txBody>
          <a:bodyPr spcFirstLastPara="1" wrap="square" lIns="155825" tIns="0" rIns="0" bIns="0" anchor="t" anchorCtr="0">
            <a:noAutofit/>
          </a:bodyPr>
          <a:lstStyle/>
          <a:p>
            <a:pPr marL="0" lvl="0" indent="0" algn="l" rtl="0">
              <a:spcBef>
                <a:spcPts val="0"/>
              </a:spcBef>
              <a:spcAft>
                <a:spcPts val="0"/>
              </a:spcAft>
              <a:buNone/>
            </a:pPr>
            <a:r>
              <a:rPr lang="en" sz="1200">
                <a:solidFill>
                  <a:srgbClr val="59575C"/>
                </a:solidFill>
                <a:latin typeface="Salesforce Sans"/>
                <a:ea typeface="Salesforce Sans"/>
                <a:cs typeface="Salesforce Sans"/>
                <a:sym typeface="Salesforce Sans"/>
              </a:rPr>
              <a:t>B2C Commerce</a:t>
            </a:r>
            <a:endParaRPr sz="1200">
              <a:solidFill>
                <a:srgbClr val="59575C"/>
              </a:solidFill>
              <a:latin typeface="Salesforce Sans"/>
              <a:ea typeface="Salesforce Sans"/>
              <a:cs typeface="Salesforce Sans"/>
              <a:sym typeface="Salesforce Sans"/>
            </a:endParaRPr>
          </a:p>
        </p:txBody>
      </p:sp>
      <p:pic>
        <p:nvPicPr>
          <p:cNvPr id="1486" name="Google Shape;1486;p121"/>
          <p:cNvPicPr preferRelativeResize="0"/>
          <p:nvPr/>
        </p:nvPicPr>
        <p:blipFill rotWithShape="1">
          <a:blip r:embed="rId21">
            <a:alphaModFix/>
          </a:blip>
          <a:srcRect/>
          <a:stretch/>
        </p:blipFill>
        <p:spPr>
          <a:xfrm>
            <a:off x="3778575" y="3203448"/>
            <a:ext cx="356616" cy="356616"/>
          </a:xfrm>
          <a:prstGeom prst="rect">
            <a:avLst/>
          </a:prstGeom>
          <a:noFill/>
          <a:ln>
            <a:noFill/>
          </a:ln>
        </p:spPr>
      </p:pic>
      <p:pic>
        <p:nvPicPr>
          <p:cNvPr id="1487" name="Google Shape;1487;p121"/>
          <p:cNvPicPr preferRelativeResize="0"/>
          <p:nvPr/>
        </p:nvPicPr>
        <p:blipFill rotWithShape="1">
          <a:blip r:embed="rId13">
            <a:alphaModFix/>
          </a:blip>
          <a:srcRect/>
          <a:stretch/>
        </p:blipFill>
        <p:spPr>
          <a:xfrm>
            <a:off x="3778575" y="3752088"/>
            <a:ext cx="356616" cy="356616"/>
          </a:xfrm>
          <a:prstGeom prst="rect">
            <a:avLst/>
          </a:prstGeom>
          <a:noFill/>
          <a:ln>
            <a:noFill/>
          </a:ln>
        </p:spPr>
      </p:pic>
      <p:sp>
        <p:nvSpPr>
          <p:cNvPr id="1488" name="Google Shape;1488;p121"/>
          <p:cNvSpPr txBox="1"/>
          <p:nvPr/>
        </p:nvSpPr>
        <p:spPr>
          <a:xfrm>
            <a:off x="586013" y="215904"/>
            <a:ext cx="10548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dirty="0">
                <a:solidFill>
                  <a:srgbClr val="FFFFFF"/>
                </a:solidFill>
                <a:latin typeface="Avant Garde Demi SFDC"/>
                <a:ea typeface="Avant Garde Demi SFDC"/>
                <a:cs typeface="Avant Garde Demi SFDC"/>
                <a:sym typeface="Avant Garde Demi SFDC"/>
              </a:rPr>
              <a:t>Clouds that Support MFA</a:t>
            </a:r>
            <a:endParaRPr sz="3200" dirty="0">
              <a:solidFill>
                <a:srgbClr val="FFFFFF"/>
              </a:solidFill>
              <a:latin typeface="Avant Garde Demi SFDC"/>
              <a:ea typeface="Avant Garde Demi SFDC"/>
              <a:cs typeface="Avant Garde Demi SFDC"/>
              <a:sym typeface="Avant Garde Demi SFD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560712"/>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The Salesforce Requirement to Use MFA</a:t>
            </a:r>
            <a:endParaRPr dirty="0">
              <a:solidFill>
                <a:schemeClr val="accent1"/>
              </a:solidFill>
              <a:latin typeface="+mj-lt"/>
            </a:endParaRPr>
          </a:p>
        </p:txBody>
      </p:sp>
    </p:spTree>
    <p:extLst>
      <p:ext uri="{BB962C8B-B14F-4D97-AF65-F5344CB8AC3E}">
        <p14:creationId xmlns:p14="http://schemas.microsoft.com/office/powerpoint/2010/main" val="615189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14"/>
        <p:cNvGrpSpPr/>
        <p:nvPr/>
      </p:nvGrpSpPr>
      <p:grpSpPr>
        <a:xfrm>
          <a:off x="0" y="0"/>
          <a:ext cx="0" cy="0"/>
          <a:chOff x="0" y="0"/>
          <a:chExt cx="0" cy="0"/>
        </a:xfrm>
      </p:grpSpPr>
      <p:sp>
        <p:nvSpPr>
          <p:cNvPr id="915" name="Google Shape;915;p97"/>
          <p:cNvSpPr/>
          <p:nvPr/>
        </p:nvSpPr>
        <p:spPr>
          <a:xfrm>
            <a:off x="1225715" y="3638775"/>
            <a:ext cx="2743200" cy="21174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97"/>
          <p:cNvSpPr/>
          <p:nvPr/>
        </p:nvSpPr>
        <p:spPr>
          <a:xfrm>
            <a:off x="4851250" y="3638775"/>
            <a:ext cx="2743200" cy="21153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97"/>
          <p:cNvSpPr/>
          <p:nvPr/>
        </p:nvSpPr>
        <p:spPr>
          <a:xfrm>
            <a:off x="2208516" y="3825310"/>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97"/>
          <p:cNvSpPr/>
          <p:nvPr/>
        </p:nvSpPr>
        <p:spPr>
          <a:xfrm>
            <a:off x="5834042" y="3825321"/>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a:p>
        </p:txBody>
      </p:sp>
      <p:grpSp>
        <p:nvGrpSpPr>
          <p:cNvPr id="919" name="Google Shape;919;p97"/>
          <p:cNvGrpSpPr/>
          <p:nvPr/>
        </p:nvGrpSpPr>
        <p:grpSpPr>
          <a:xfrm>
            <a:off x="5963488" y="3951753"/>
            <a:ext cx="518327" cy="505513"/>
            <a:chOff x="12005533" y="3560346"/>
            <a:chExt cx="462627" cy="462627"/>
          </a:xfrm>
        </p:grpSpPr>
        <p:sp>
          <p:nvSpPr>
            <p:cNvPr id="920" name="Google Shape;920;p97"/>
            <p:cNvSpPr/>
            <p:nvPr/>
          </p:nvSpPr>
          <p:spPr>
            <a:xfrm>
              <a:off x="12005533"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921" name="Google Shape;921;p97"/>
            <p:cNvSpPr/>
            <p:nvPr/>
          </p:nvSpPr>
          <p:spPr>
            <a:xfrm>
              <a:off x="12117694"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grpSp>
        <p:nvGrpSpPr>
          <p:cNvPr id="922" name="Google Shape;922;p97"/>
          <p:cNvGrpSpPr/>
          <p:nvPr/>
        </p:nvGrpSpPr>
        <p:grpSpPr>
          <a:xfrm>
            <a:off x="2362598" y="3932140"/>
            <a:ext cx="470673" cy="505485"/>
            <a:chOff x="8499634" y="3609064"/>
            <a:chExt cx="357600" cy="393864"/>
          </a:xfrm>
        </p:grpSpPr>
        <p:sp>
          <p:nvSpPr>
            <p:cNvPr id="923" name="Google Shape;923;p97"/>
            <p:cNvSpPr/>
            <p:nvPr/>
          </p:nvSpPr>
          <p:spPr>
            <a:xfrm>
              <a:off x="8499634" y="3661828"/>
              <a:ext cx="357600" cy="341100"/>
            </a:xfrm>
            <a:custGeom>
              <a:avLst/>
              <a:gdLst/>
              <a:ahLst/>
              <a:cxnLst/>
              <a:rect l="l" t="t" r="r" b="b"/>
              <a:pathLst>
                <a:path w="120000" h="120000" extrusionOk="0">
                  <a:moveTo>
                    <a:pt x="119972" y="57294"/>
                  </a:moveTo>
                  <a:cubicBezTo>
                    <a:pt x="119972" y="31722"/>
                    <a:pt x="105361" y="9822"/>
                    <a:pt x="84416" y="16"/>
                  </a:cubicBezTo>
                  <a:lnTo>
                    <a:pt x="84416" y="22988"/>
                  </a:lnTo>
                  <a:cubicBezTo>
                    <a:pt x="94455" y="30816"/>
                    <a:pt x="101016" y="43188"/>
                    <a:pt x="101050" y="57294"/>
                  </a:cubicBezTo>
                  <a:cubicBezTo>
                    <a:pt x="100972" y="80983"/>
                    <a:pt x="82666" y="100183"/>
                    <a:pt x="60000" y="100216"/>
                  </a:cubicBezTo>
                  <a:cubicBezTo>
                    <a:pt x="37333" y="100183"/>
                    <a:pt x="18983" y="80983"/>
                    <a:pt x="18950" y="57294"/>
                  </a:cubicBezTo>
                  <a:cubicBezTo>
                    <a:pt x="18950" y="43188"/>
                    <a:pt x="25544" y="30816"/>
                    <a:pt x="35572" y="22988"/>
                  </a:cubicBezTo>
                  <a:lnTo>
                    <a:pt x="35572" y="0"/>
                  </a:lnTo>
                  <a:cubicBezTo>
                    <a:pt x="14622" y="9794"/>
                    <a:pt x="0" y="31711"/>
                    <a:pt x="0" y="57294"/>
                  </a:cubicBezTo>
                  <a:cubicBezTo>
                    <a:pt x="0" y="91955"/>
                    <a:pt x="26844" y="120000"/>
                    <a:pt x="60000" y="120000"/>
                  </a:cubicBezTo>
                  <a:cubicBezTo>
                    <a:pt x="93116" y="120000"/>
                    <a:pt x="119972" y="91955"/>
                    <a:pt x="120000" y="57294"/>
                  </a:cubicBezTo>
                  <a:lnTo>
                    <a:pt x="119972" y="57294"/>
                  </a:lnTo>
                  <a:close/>
                  <a:moveTo>
                    <a:pt x="119972" y="57294"/>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924" name="Google Shape;924;p97"/>
            <p:cNvSpPr/>
            <p:nvPr/>
          </p:nvSpPr>
          <p:spPr>
            <a:xfrm>
              <a:off x="8649414" y="3609064"/>
              <a:ext cx="63300" cy="191700"/>
            </a:xfrm>
            <a:custGeom>
              <a:avLst/>
              <a:gdLst/>
              <a:ahLst/>
              <a:cxnLst/>
              <a:rect l="l" t="t" r="r" b="b"/>
              <a:pathLst>
                <a:path w="120000" h="120000" extrusionOk="0">
                  <a:moveTo>
                    <a:pt x="0" y="100211"/>
                  </a:moveTo>
                  <a:lnTo>
                    <a:pt x="0" y="19788"/>
                  </a:lnTo>
                  <a:cubicBezTo>
                    <a:pt x="0" y="8861"/>
                    <a:pt x="26861" y="0"/>
                    <a:pt x="60000" y="0"/>
                  </a:cubicBezTo>
                  <a:cubicBezTo>
                    <a:pt x="93138" y="0"/>
                    <a:pt x="120000" y="8861"/>
                    <a:pt x="120000" y="19788"/>
                  </a:cubicBezTo>
                  <a:lnTo>
                    <a:pt x="120000" y="100211"/>
                  </a:lnTo>
                  <a:cubicBezTo>
                    <a:pt x="120000" y="111138"/>
                    <a:pt x="93138" y="120000"/>
                    <a:pt x="60000" y="120000"/>
                  </a:cubicBezTo>
                  <a:cubicBezTo>
                    <a:pt x="26861" y="120000"/>
                    <a:pt x="0" y="111138"/>
                    <a:pt x="0" y="100211"/>
                  </a:cubicBezTo>
                  <a:close/>
                  <a:moveTo>
                    <a:pt x="0" y="100211"/>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925" name="Google Shape;925;p97"/>
          <p:cNvSpPr txBox="1"/>
          <p:nvPr/>
        </p:nvSpPr>
        <p:spPr>
          <a:xfrm>
            <a:off x="904805" y="2889388"/>
            <a:ext cx="6706200" cy="7041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 sz="2200" b="1">
                <a:solidFill>
                  <a:srgbClr val="0D9DDA"/>
                </a:solidFill>
                <a:latin typeface="Salesforce Sans"/>
                <a:ea typeface="Salesforce Sans"/>
                <a:cs typeface="Salesforce Sans"/>
                <a:sym typeface="Salesforce Sans"/>
              </a:rPr>
              <a:t>How can customers satisfy the MFA requirement?</a:t>
            </a:r>
            <a:endParaRPr sz="2200">
              <a:solidFill>
                <a:srgbClr val="0D9DDA"/>
              </a:solidFill>
              <a:latin typeface="Salesforce Sans"/>
              <a:ea typeface="Salesforce Sans"/>
              <a:cs typeface="Salesforce Sans"/>
              <a:sym typeface="Salesforce Sans"/>
            </a:endParaRPr>
          </a:p>
          <a:p>
            <a:pPr marL="0" lvl="0" indent="0" algn="ctr" rtl="0">
              <a:spcBef>
                <a:spcPts val="1100"/>
              </a:spcBef>
              <a:spcAft>
                <a:spcPts val="300"/>
              </a:spcAft>
              <a:buNone/>
            </a:pPr>
            <a:endParaRPr sz="2200" b="1">
              <a:solidFill>
                <a:srgbClr val="0D9DDA"/>
              </a:solidFill>
              <a:latin typeface="Salesforce Sans"/>
              <a:ea typeface="Salesforce Sans"/>
              <a:cs typeface="Salesforce Sans"/>
              <a:sym typeface="Salesforce Sans"/>
            </a:endParaRPr>
          </a:p>
        </p:txBody>
      </p:sp>
      <p:sp>
        <p:nvSpPr>
          <p:cNvPr id="926" name="Google Shape;926;p97"/>
          <p:cNvSpPr txBox="1"/>
          <p:nvPr/>
        </p:nvSpPr>
        <p:spPr>
          <a:xfrm>
            <a:off x="1303112" y="4559325"/>
            <a:ext cx="2588400" cy="14655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dirty="0">
                <a:solidFill>
                  <a:srgbClr val="032D60"/>
                </a:solidFill>
                <a:latin typeface="Salesforce Sans"/>
                <a:ea typeface="Salesforce Sans"/>
                <a:cs typeface="Salesforce Sans"/>
                <a:sym typeface="Salesforce Sans"/>
              </a:rPr>
              <a:t>Use MFA from Salesforce for direct logins</a:t>
            </a:r>
            <a:endParaRPr sz="1800" b="1" dirty="0">
              <a:solidFill>
                <a:srgbClr val="032D60"/>
              </a:solidFill>
              <a:latin typeface="Salesforce Sans"/>
              <a:ea typeface="Salesforce Sans"/>
              <a:cs typeface="Salesforce Sans"/>
              <a:sym typeface="Salesforce Sans"/>
            </a:endParaRPr>
          </a:p>
        </p:txBody>
      </p:sp>
      <p:sp>
        <p:nvSpPr>
          <p:cNvPr id="927" name="Google Shape;927;p97"/>
          <p:cNvSpPr txBox="1"/>
          <p:nvPr/>
        </p:nvSpPr>
        <p:spPr>
          <a:xfrm>
            <a:off x="5014001" y="4559325"/>
            <a:ext cx="2417700" cy="7584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a:solidFill>
                  <a:srgbClr val="032D60"/>
                </a:solidFill>
                <a:latin typeface="Salesforce Sans"/>
                <a:ea typeface="Salesforce Sans"/>
                <a:cs typeface="Salesforce Sans"/>
                <a:sym typeface="Salesforce Sans"/>
              </a:rPr>
              <a:t>Use your SSO provider’s MFA service</a:t>
            </a:r>
            <a:endParaRPr sz="1800" b="1">
              <a:solidFill>
                <a:srgbClr val="032D60"/>
              </a:solidFill>
              <a:latin typeface="Salesforce Sans"/>
              <a:ea typeface="Salesforce Sans"/>
              <a:cs typeface="Salesforce Sans"/>
              <a:sym typeface="Salesforce Sans"/>
            </a:endParaRPr>
          </a:p>
        </p:txBody>
      </p:sp>
      <p:pic>
        <p:nvPicPr>
          <p:cNvPr id="928" name="Google Shape;928;p97" descr="CODEY_Trailblazer_WalkLeft_SFS20_LR.png"/>
          <p:cNvPicPr preferRelativeResize="0"/>
          <p:nvPr/>
        </p:nvPicPr>
        <p:blipFill rotWithShape="1">
          <a:blip r:embed="rId3">
            <a:alphaModFix/>
          </a:blip>
          <a:srcRect/>
          <a:stretch/>
        </p:blipFill>
        <p:spPr>
          <a:xfrm>
            <a:off x="8046225" y="1393025"/>
            <a:ext cx="4085025" cy="5613025"/>
          </a:xfrm>
          <a:prstGeom prst="rect">
            <a:avLst/>
          </a:prstGeom>
          <a:noFill/>
          <a:ln>
            <a:noFill/>
          </a:ln>
          <a:effectLst>
            <a:outerShdw blurRad="57150" dist="19050" dir="5400000" algn="bl" rotWithShape="0">
              <a:srgbClr val="000000">
                <a:alpha val="50000"/>
              </a:srgbClr>
            </a:outerShdw>
          </a:effectLst>
        </p:spPr>
      </p:pic>
      <p:sp>
        <p:nvSpPr>
          <p:cNvPr id="929" name="Google Shape;929;p97"/>
          <p:cNvSpPr txBox="1"/>
          <p:nvPr/>
        </p:nvSpPr>
        <p:spPr>
          <a:xfrm>
            <a:off x="801150" y="1902725"/>
            <a:ext cx="76539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rgbClr val="59575C"/>
                </a:solidFill>
                <a:latin typeface="Salesforce Sans"/>
                <a:ea typeface="Salesforce Sans"/>
                <a:cs typeface="Salesforce Sans"/>
                <a:sym typeface="Salesforce Sans"/>
              </a:rPr>
              <a:t>As of </a:t>
            </a:r>
            <a:r>
              <a:rPr lang="en" sz="2000" b="1">
                <a:solidFill>
                  <a:srgbClr val="59575C"/>
                </a:solidFill>
                <a:latin typeface="Salesforce Sans"/>
                <a:ea typeface="Salesforce Sans"/>
                <a:cs typeface="Salesforce Sans"/>
                <a:sym typeface="Salesforce Sans"/>
              </a:rPr>
              <a:t>February 1, 2022</a:t>
            </a:r>
            <a:r>
              <a:rPr lang="en" sz="2000">
                <a:solidFill>
                  <a:srgbClr val="59575C"/>
                </a:solidFill>
                <a:latin typeface="Salesforce Sans"/>
                <a:ea typeface="Salesforce Sans"/>
                <a:cs typeface="Salesforce Sans"/>
                <a:sym typeface="Salesforce Sans"/>
              </a:rPr>
              <a:t>, customers are required to use MFA to access Salesforce products through the user interface.</a:t>
            </a:r>
            <a:endParaRPr sz="2000">
              <a:solidFill>
                <a:srgbClr val="59575C"/>
              </a:solidFill>
              <a:latin typeface="Salesforce Sans"/>
              <a:ea typeface="Salesforce Sans"/>
              <a:cs typeface="Salesforce Sans"/>
              <a:sym typeface="Salesforce Sans"/>
            </a:endParaRPr>
          </a:p>
        </p:txBody>
      </p:sp>
      <p:sp>
        <p:nvSpPr>
          <p:cNvPr id="931" name="Google Shape;931;p97"/>
          <p:cNvSpPr txBox="1"/>
          <p:nvPr/>
        </p:nvSpPr>
        <p:spPr>
          <a:xfrm>
            <a:off x="576081" y="0"/>
            <a:ext cx="10095000" cy="1048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en" sz="3200">
                <a:solidFill>
                  <a:srgbClr val="FFFFFF"/>
                </a:solidFill>
                <a:latin typeface="Avant Garde Demi SFDC"/>
                <a:ea typeface="Avant Garde Demi SFDC"/>
                <a:cs typeface="Avant Garde Demi SFDC"/>
                <a:sym typeface="Avant Garde Demi SFDC"/>
              </a:rPr>
              <a:t>Multi-Factor Authentication (MFA) Requirement</a:t>
            </a:r>
            <a:endParaRPr sz="3200">
              <a:solidFill>
                <a:srgbClr val="FFFFFF"/>
              </a:solidFill>
              <a:latin typeface="Avant Garde Demi SFDC"/>
              <a:ea typeface="Avant Garde Demi SFDC"/>
              <a:cs typeface="Avant Garde Demi SFDC"/>
              <a:sym typeface="Avant Garde Demi SFD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40"/>
        <p:cNvGrpSpPr/>
        <p:nvPr/>
      </p:nvGrpSpPr>
      <p:grpSpPr>
        <a:xfrm>
          <a:off x="0" y="0"/>
          <a:ext cx="0" cy="0"/>
          <a:chOff x="0" y="0"/>
          <a:chExt cx="0" cy="0"/>
        </a:xfrm>
      </p:grpSpPr>
      <p:sp>
        <p:nvSpPr>
          <p:cNvPr id="942" name="Google Shape;942;p99"/>
          <p:cNvSpPr/>
          <p:nvPr/>
        </p:nvSpPr>
        <p:spPr>
          <a:xfrm>
            <a:off x="746173" y="2086632"/>
            <a:ext cx="10315726" cy="1951534"/>
          </a:xfrm>
          <a:prstGeom prst="roundRect">
            <a:avLst>
              <a:gd name="adj" fmla="val 8507"/>
            </a:avLst>
          </a:prstGeom>
          <a:solidFill>
            <a:srgbClr val="90D0FE"/>
          </a:solidFill>
          <a:ln w="9525" cap="flat" cmpd="sng">
            <a:solidFill>
              <a:srgbClr val="90D0F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99"/>
          <p:cNvSpPr txBox="1">
            <a:spLocks noGrp="1"/>
          </p:cNvSpPr>
          <p:nvPr>
            <p:ph type="title"/>
          </p:nvPr>
        </p:nvSpPr>
        <p:spPr>
          <a:xfrm>
            <a:off x="571511" y="66197"/>
            <a:ext cx="10288200" cy="9909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MFA Is Enabled By Default: What to Expect</a:t>
            </a:r>
            <a:endParaRPr dirty="0"/>
          </a:p>
        </p:txBody>
      </p:sp>
      <p:sp>
        <p:nvSpPr>
          <p:cNvPr id="944" name="Google Shape;944;p99"/>
          <p:cNvSpPr txBox="1">
            <a:spLocks noGrp="1"/>
          </p:cNvSpPr>
          <p:nvPr>
            <p:ph type="body" idx="4294967295"/>
          </p:nvPr>
        </p:nvSpPr>
        <p:spPr>
          <a:xfrm>
            <a:off x="571500" y="1152709"/>
            <a:ext cx="10797600" cy="815224"/>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sz="2200" dirty="0"/>
              <a:t>To help customers satisfy the requirement, MFA is automatically enabled for Salesforce products.</a:t>
            </a:r>
            <a:endParaRPr sz="2200" dirty="0"/>
          </a:p>
          <a:p>
            <a:pPr marL="0" lvl="0" indent="0" algn="l" rtl="0">
              <a:spcBef>
                <a:spcPts val="0"/>
              </a:spcBef>
              <a:spcAft>
                <a:spcPts val="0"/>
              </a:spcAft>
              <a:buNone/>
            </a:pPr>
            <a:endParaRPr sz="2000" dirty="0">
              <a:solidFill>
                <a:schemeClr val="accent2"/>
              </a:solidFill>
            </a:endParaRPr>
          </a:p>
          <a:p>
            <a:pPr marL="0" lvl="0" indent="0" algn="l" rtl="0">
              <a:spcBef>
                <a:spcPts val="500"/>
              </a:spcBef>
              <a:spcAft>
                <a:spcPts val="900"/>
              </a:spcAft>
              <a:buNone/>
            </a:pPr>
            <a:endParaRPr dirty="0"/>
          </a:p>
        </p:txBody>
      </p:sp>
      <p:grpSp>
        <p:nvGrpSpPr>
          <p:cNvPr id="3" name="Group 2">
            <a:extLst>
              <a:ext uri="{FF2B5EF4-FFF2-40B4-BE49-F238E27FC236}">
                <a16:creationId xmlns:a16="http://schemas.microsoft.com/office/drawing/2014/main" id="{C81AB263-1ADA-2AAA-9B78-C9F47FB54C9E}"/>
              </a:ext>
            </a:extLst>
          </p:cNvPr>
          <p:cNvGrpSpPr/>
          <p:nvPr/>
        </p:nvGrpSpPr>
        <p:grpSpPr>
          <a:xfrm>
            <a:off x="229951" y="4782858"/>
            <a:ext cx="6148356" cy="2218619"/>
            <a:chOff x="229951" y="4782858"/>
            <a:chExt cx="6148356" cy="2218619"/>
          </a:xfrm>
        </p:grpSpPr>
        <p:grpSp>
          <p:nvGrpSpPr>
            <p:cNvPr id="946" name="Google Shape;946;p99"/>
            <p:cNvGrpSpPr/>
            <p:nvPr/>
          </p:nvGrpSpPr>
          <p:grpSpPr>
            <a:xfrm>
              <a:off x="3487370" y="4782858"/>
              <a:ext cx="2890937" cy="1486346"/>
              <a:chOff x="0" y="0"/>
              <a:chExt cx="3179999" cy="1634964"/>
            </a:xfrm>
          </p:grpSpPr>
          <p:sp>
            <p:nvSpPr>
              <p:cNvPr id="947" name="Google Shape;947;p99"/>
              <p:cNvSpPr/>
              <p:nvPr/>
            </p:nvSpPr>
            <p:spPr>
              <a:xfrm>
                <a:off x="317651" y="0"/>
                <a:ext cx="210300" cy="210300"/>
              </a:xfrm>
              <a:prstGeom prst="ellipse">
                <a:avLst/>
              </a:prstGeom>
              <a:solidFill>
                <a:srgbClr val="FE9339"/>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48" name="Google Shape;948;p99"/>
              <p:cNvSpPr/>
              <p:nvPr/>
            </p:nvSpPr>
            <p:spPr>
              <a:xfrm>
                <a:off x="2879399" y="909664"/>
                <a:ext cx="300600" cy="300600"/>
              </a:xfrm>
              <a:prstGeom prst="ellipse">
                <a:avLst/>
              </a:prstGeom>
              <a:solidFill>
                <a:srgbClr val="FCC003"/>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49" name="Google Shape;949;p99"/>
              <p:cNvSpPr/>
              <p:nvPr/>
            </p:nvSpPr>
            <p:spPr>
              <a:xfrm>
                <a:off x="0" y="1538664"/>
                <a:ext cx="96300" cy="96300"/>
              </a:xfrm>
              <a:prstGeom prst="ellipse">
                <a:avLst/>
              </a:prstGeom>
              <a:solidFill>
                <a:srgbClr val="0D9DDA"/>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grpSp>
        <p:pic>
          <p:nvPicPr>
            <p:cNvPr id="950" name="Google Shape;950;p99" descr="Google Shape;897;p63"/>
            <p:cNvPicPr preferRelativeResize="0"/>
            <p:nvPr/>
          </p:nvPicPr>
          <p:blipFill rotWithShape="1">
            <a:blip r:embed="rId3">
              <a:alphaModFix/>
            </a:blip>
            <a:srcRect/>
            <a:stretch/>
          </p:blipFill>
          <p:spPr>
            <a:xfrm rot="19394789">
              <a:off x="229951" y="5499360"/>
              <a:ext cx="410225" cy="1021262"/>
            </a:xfrm>
            <a:prstGeom prst="rect">
              <a:avLst/>
            </a:prstGeom>
            <a:noFill/>
            <a:ln>
              <a:noFill/>
            </a:ln>
          </p:spPr>
        </p:pic>
        <p:pic>
          <p:nvPicPr>
            <p:cNvPr id="951" name="Google Shape;951;p99" descr="Google Shape;884;p63"/>
            <p:cNvPicPr preferRelativeResize="0"/>
            <p:nvPr/>
          </p:nvPicPr>
          <p:blipFill rotWithShape="1">
            <a:blip r:embed="rId4">
              <a:alphaModFix/>
            </a:blip>
            <a:srcRect b="2752"/>
            <a:stretch/>
          </p:blipFill>
          <p:spPr>
            <a:xfrm rot="11100001" flipH="1">
              <a:off x="343847" y="6422131"/>
              <a:ext cx="900767" cy="414522"/>
            </a:xfrm>
            <a:prstGeom prst="rect">
              <a:avLst/>
            </a:prstGeom>
            <a:noFill/>
            <a:ln>
              <a:noFill/>
            </a:ln>
          </p:spPr>
        </p:pic>
        <p:pic>
          <p:nvPicPr>
            <p:cNvPr id="952" name="Google Shape;952;p99" descr="Google Shape;884;p63"/>
            <p:cNvPicPr preferRelativeResize="0"/>
            <p:nvPr/>
          </p:nvPicPr>
          <p:blipFill rotWithShape="1">
            <a:blip r:embed="rId4">
              <a:alphaModFix/>
            </a:blip>
            <a:srcRect b="2752"/>
            <a:stretch/>
          </p:blipFill>
          <p:spPr>
            <a:xfrm rot="21299999">
              <a:off x="351547" y="5032374"/>
              <a:ext cx="900767" cy="383158"/>
            </a:xfrm>
            <a:prstGeom prst="rect">
              <a:avLst/>
            </a:prstGeom>
            <a:noFill/>
            <a:ln>
              <a:noFill/>
            </a:ln>
          </p:spPr>
        </p:pic>
        <p:sp>
          <p:nvSpPr>
            <p:cNvPr id="953" name="Google Shape;953;p99"/>
            <p:cNvSpPr/>
            <p:nvPr/>
          </p:nvSpPr>
          <p:spPr>
            <a:xfrm>
              <a:off x="494875" y="5195575"/>
              <a:ext cx="4871400" cy="1486200"/>
            </a:xfrm>
            <a:prstGeom prst="roundRect">
              <a:avLst>
                <a:gd name="adj" fmla="val 4597"/>
              </a:avLst>
            </a:prstGeom>
            <a:solidFill>
              <a:srgbClr val="FFFFFF"/>
            </a:solidFill>
            <a:ln>
              <a:noFill/>
            </a:ln>
            <a:effectLst>
              <a:outerShdw blurRad="304800" dist="114300" dir="3600000" rotWithShape="0">
                <a:srgbClr val="000000">
                  <a:alpha val="16470"/>
                </a:srgbClr>
              </a:outerShdw>
            </a:effectLst>
          </p:spPr>
          <p:txBody>
            <a:bodyPr spcFirstLastPara="1" wrap="square" lIns="45700" tIns="45700" rIns="45700" bIns="4570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54" name="Google Shape;954;p99"/>
            <p:cNvSpPr txBox="1"/>
            <p:nvPr/>
          </p:nvSpPr>
          <p:spPr>
            <a:xfrm>
              <a:off x="684100" y="5445168"/>
              <a:ext cx="4569000" cy="1063723"/>
            </a:xfrm>
            <a:prstGeom prst="rect">
              <a:avLst/>
            </a:prstGeom>
            <a:noFill/>
            <a:ln>
              <a:noFill/>
            </a:ln>
          </p:spPr>
          <p:txBody>
            <a:bodyPr spcFirstLastPara="1" wrap="square" lIns="0" tIns="0" rIns="0" bIns="0" anchor="t" anchorCtr="0">
              <a:noAutofit/>
            </a:bodyPr>
            <a:lstStyle/>
            <a:p>
              <a:pPr marL="0" lvl="0" indent="0" rtl="0">
                <a:spcBef>
                  <a:spcPts val="0"/>
                </a:spcBef>
                <a:spcAft>
                  <a:spcPts val="0"/>
                </a:spcAft>
                <a:buNone/>
              </a:pPr>
              <a:r>
                <a:rPr lang="en-US" sz="1600" dirty="0">
                  <a:solidFill>
                    <a:schemeClr val="accent2"/>
                  </a:solidFill>
                  <a:latin typeface="Salesforce Sans"/>
                  <a:ea typeface="Salesforce Sans"/>
                  <a:cs typeface="Salesforce Sans"/>
                  <a:sym typeface="Salesforce Sans"/>
                </a:rPr>
                <a:t>For products built on the Salesforce Platform: Some user types that are exempt from the MFA requirement must be manually excluded from auto-enablement and enforcement.</a:t>
              </a:r>
            </a:p>
          </p:txBody>
        </p:sp>
        <p:sp>
          <p:nvSpPr>
            <p:cNvPr id="955" name="Google Shape;955;p99"/>
            <p:cNvSpPr/>
            <p:nvPr/>
          </p:nvSpPr>
          <p:spPr>
            <a:xfrm>
              <a:off x="4948327" y="5928377"/>
              <a:ext cx="1073100" cy="1073100"/>
            </a:xfrm>
            <a:prstGeom prst="ellipse">
              <a:avLst/>
            </a:prstGeom>
            <a:solidFill>
              <a:srgbClr val="ACF3E4"/>
            </a:solidFill>
            <a:ln>
              <a:noFill/>
            </a:ln>
            <a:effectLst>
              <a:outerShdw blurRad="254000" dist="101600" dir="3660000" rotWithShape="0">
                <a:srgbClr val="000000">
                  <a:alpha val="9800"/>
                </a:srgbClr>
              </a:outerShdw>
            </a:effectLst>
          </p:spPr>
          <p:txBody>
            <a:bodyPr spcFirstLastPara="1" wrap="square" lIns="45700" tIns="45700" rIns="45700" bIns="4570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pic>
          <p:nvPicPr>
            <p:cNvPr id="956" name="Google Shape;956;p99" descr="Google Shape;1038;p76"/>
            <p:cNvPicPr preferRelativeResize="0"/>
            <p:nvPr/>
          </p:nvPicPr>
          <p:blipFill rotWithShape="1">
            <a:blip r:embed="rId5">
              <a:alphaModFix/>
            </a:blip>
            <a:srcRect/>
            <a:stretch/>
          </p:blipFill>
          <p:spPr>
            <a:xfrm>
              <a:off x="1876756" y="4972953"/>
              <a:ext cx="465126" cy="228911"/>
            </a:xfrm>
            <a:prstGeom prst="rect">
              <a:avLst/>
            </a:prstGeom>
            <a:noFill/>
            <a:ln>
              <a:noFill/>
            </a:ln>
          </p:spPr>
        </p:pic>
      </p:grpSp>
      <p:grpSp>
        <p:nvGrpSpPr>
          <p:cNvPr id="4" name="Group 3">
            <a:extLst>
              <a:ext uri="{FF2B5EF4-FFF2-40B4-BE49-F238E27FC236}">
                <a16:creationId xmlns:a16="http://schemas.microsoft.com/office/drawing/2014/main" id="{50D86526-4C5C-79B2-5ECB-05C348E5CD24}"/>
              </a:ext>
            </a:extLst>
          </p:cNvPr>
          <p:cNvGrpSpPr/>
          <p:nvPr/>
        </p:nvGrpSpPr>
        <p:grpSpPr>
          <a:xfrm>
            <a:off x="7243150" y="4249114"/>
            <a:ext cx="4736938" cy="2130570"/>
            <a:chOff x="7243150" y="4566351"/>
            <a:chExt cx="4736938" cy="2130570"/>
          </a:xfrm>
        </p:grpSpPr>
        <p:grpSp>
          <p:nvGrpSpPr>
            <p:cNvPr id="958" name="Google Shape;958;p99"/>
            <p:cNvGrpSpPr/>
            <p:nvPr/>
          </p:nvGrpSpPr>
          <p:grpSpPr>
            <a:xfrm rot="239813" flipH="1">
              <a:off x="11340190" y="5752356"/>
              <a:ext cx="639898" cy="944565"/>
              <a:chOff x="8675944" y="3653899"/>
              <a:chExt cx="668701" cy="996893"/>
            </a:xfrm>
          </p:grpSpPr>
          <p:pic>
            <p:nvPicPr>
              <p:cNvPr id="959" name="Google Shape;959;p99" descr="1.png"/>
              <p:cNvPicPr preferRelativeResize="0"/>
              <p:nvPr/>
            </p:nvPicPr>
            <p:blipFill rotWithShape="1">
              <a:blip r:embed="rId6">
                <a:alphaModFix/>
              </a:blip>
              <a:srcRect/>
              <a:stretch/>
            </p:blipFill>
            <p:spPr>
              <a:xfrm rot="-5400000">
                <a:off x="8458598" y="3871245"/>
                <a:ext cx="996893" cy="562201"/>
              </a:xfrm>
              <a:prstGeom prst="rect">
                <a:avLst/>
              </a:prstGeom>
              <a:noFill/>
              <a:ln>
                <a:noFill/>
              </a:ln>
            </p:spPr>
          </p:pic>
          <p:pic>
            <p:nvPicPr>
              <p:cNvPr id="960" name="Google Shape;960;p99"/>
              <p:cNvPicPr preferRelativeResize="0"/>
              <p:nvPr/>
            </p:nvPicPr>
            <p:blipFill rotWithShape="1">
              <a:blip r:embed="rId7">
                <a:alphaModFix/>
              </a:blip>
              <a:srcRect r="16380"/>
              <a:stretch/>
            </p:blipFill>
            <p:spPr>
              <a:xfrm rot="-7763260" flipH="1">
                <a:off x="8735855" y="4024800"/>
                <a:ext cx="564147" cy="382272"/>
              </a:xfrm>
              <a:prstGeom prst="rect">
                <a:avLst/>
              </a:prstGeom>
              <a:noFill/>
              <a:ln>
                <a:noFill/>
              </a:ln>
            </p:spPr>
          </p:pic>
        </p:grpSp>
        <p:sp>
          <p:nvSpPr>
            <p:cNvPr id="961" name="Google Shape;961;p99"/>
            <p:cNvSpPr/>
            <p:nvPr/>
          </p:nvSpPr>
          <p:spPr>
            <a:xfrm rot="4499362">
              <a:off x="10957057" y="6458943"/>
              <a:ext cx="209654" cy="211838"/>
            </a:xfrm>
            <a:prstGeom prst="ellipse">
              <a:avLst/>
            </a:prstGeom>
            <a:solidFill>
              <a:srgbClr val="0B5CAB"/>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62" name="Google Shape;962;p99"/>
            <p:cNvSpPr/>
            <p:nvPr/>
          </p:nvSpPr>
          <p:spPr>
            <a:xfrm flipH="1">
              <a:off x="7243150" y="4738950"/>
              <a:ext cx="4369500" cy="1768500"/>
            </a:xfrm>
            <a:prstGeom prst="roundRect">
              <a:avLst>
                <a:gd name="adj" fmla="val 8183"/>
              </a:avLst>
            </a:prstGeom>
            <a:solidFill>
              <a:srgbClr val="FFFFFF"/>
            </a:solidFill>
            <a:ln>
              <a:noFill/>
            </a:ln>
            <a:effectLst>
              <a:outerShdw blurRad="304800" dist="114300" dir="3600000" rotWithShape="0">
                <a:srgbClr val="000000">
                  <a:alpha val="16470"/>
                </a:srgbClr>
              </a:outerShdw>
            </a:effectLst>
          </p:spPr>
          <p:txBody>
            <a:bodyPr spcFirstLastPara="1" wrap="square" lIns="45700" tIns="45700" rIns="45700" bIns="4570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63" name="Google Shape;963;p99"/>
            <p:cNvSpPr txBox="1"/>
            <p:nvPr/>
          </p:nvSpPr>
          <p:spPr>
            <a:xfrm flipH="1">
              <a:off x="7457350" y="5154385"/>
              <a:ext cx="4023600" cy="105869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 sz="1600" b="1" dirty="0">
                  <a:solidFill>
                    <a:schemeClr val="accent2"/>
                  </a:solidFill>
                  <a:latin typeface="Salesforce Sans"/>
                  <a:ea typeface="Salesforce Sans"/>
                  <a:cs typeface="Salesforce Sans"/>
                  <a:sym typeface="Salesforce Sans"/>
                </a:rPr>
                <a:t>Using SSO? </a:t>
              </a:r>
              <a:r>
                <a:rPr lang="en" sz="1600" dirty="0">
                  <a:solidFill>
                    <a:schemeClr val="accent2"/>
                  </a:solidFill>
                  <a:latin typeface="Salesforce Sans"/>
                  <a:ea typeface="Salesforce Sans"/>
                  <a:cs typeface="Salesforce Sans"/>
                  <a:sym typeface="Salesforce Sans"/>
                </a:rPr>
                <a:t>Salesforce won’t take action to enable MFA for your SSO identity provider. But the contractual requirement applies to Salesforce access via SSO.</a:t>
              </a:r>
              <a:endParaRPr sz="1600" dirty="0">
                <a:solidFill>
                  <a:schemeClr val="accent2"/>
                </a:solidFill>
                <a:latin typeface="Salesforce Sans"/>
                <a:ea typeface="Salesforce Sans"/>
                <a:cs typeface="Salesforce Sans"/>
                <a:sym typeface="Salesforce Sans"/>
              </a:endParaRPr>
            </a:p>
          </p:txBody>
        </p:sp>
        <p:pic>
          <p:nvPicPr>
            <p:cNvPr id="964" name="Google Shape;964;p99" descr="Image"/>
            <p:cNvPicPr preferRelativeResize="0"/>
            <p:nvPr/>
          </p:nvPicPr>
          <p:blipFill rotWithShape="1">
            <a:blip r:embed="rId8">
              <a:alphaModFix/>
            </a:blip>
            <a:srcRect/>
            <a:stretch/>
          </p:blipFill>
          <p:spPr>
            <a:xfrm flipH="1">
              <a:off x="11061899" y="4566351"/>
              <a:ext cx="419062" cy="460762"/>
            </a:xfrm>
            <a:prstGeom prst="rect">
              <a:avLst/>
            </a:prstGeom>
            <a:noFill/>
            <a:ln>
              <a:noFill/>
            </a:ln>
          </p:spPr>
        </p:pic>
      </p:grpSp>
      <p:sp>
        <p:nvSpPr>
          <p:cNvPr id="965" name="Google Shape;965;p99"/>
          <p:cNvSpPr/>
          <p:nvPr/>
        </p:nvSpPr>
        <p:spPr>
          <a:xfrm>
            <a:off x="925149" y="2334207"/>
            <a:ext cx="9934561" cy="1703959"/>
          </a:xfrm>
          <a:prstGeom prst="rect">
            <a:avLst/>
          </a:prstGeom>
          <a:noFill/>
          <a:ln>
            <a:noFill/>
          </a:ln>
        </p:spPr>
        <p:txBody>
          <a:bodyPr spcFirstLastPara="1" wrap="square" lIns="91425" tIns="45700" rIns="91425" bIns="45700" anchor="t" anchorCtr="0">
            <a:noAutofit/>
          </a:bodyPr>
          <a:lstStyle/>
          <a:p>
            <a:pPr marL="457200" lvl="0" indent="-323850" algn="l" rtl="0">
              <a:spcBef>
                <a:spcPts val="0"/>
              </a:spcBef>
              <a:spcAft>
                <a:spcPts val="0"/>
              </a:spcAft>
              <a:buClr>
                <a:schemeClr val="accent1"/>
              </a:buClr>
              <a:buSzPts val="1500"/>
              <a:buFont typeface="Salesforce Sans"/>
              <a:buChar char="●"/>
            </a:pPr>
            <a:r>
              <a:rPr lang="en" sz="2000" dirty="0">
                <a:solidFill>
                  <a:schemeClr val="accent1"/>
                </a:solidFill>
                <a:latin typeface="Salesforce Sans"/>
                <a:ea typeface="Salesforce Sans"/>
                <a:cs typeface="Salesforce Sans"/>
                <a:sym typeface="Salesforce Sans"/>
              </a:rPr>
              <a:t>MFA is turned on by default for direct logins</a:t>
            </a:r>
          </a:p>
          <a:p>
            <a:pPr marL="457200" lvl="0" indent="-323850" algn="l" rtl="0">
              <a:spcBef>
                <a:spcPts val="0"/>
              </a:spcBef>
              <a:spcAft>
                <a:spcPts val="0"/>
              </a:spcAft>
              <a:buClr>
                <a:schemeClr val="accent1"/>
              </a:buClr>
              <a:buSzPts val="1500"/>
              <a:buFont typeface="Salesforce Sans"/>
              <a:buChar char="●"/>
            </a:pPr>
            <a:r>
              <a:rPr lang="en" sz="2000" dirty="0">
                <a:solidFill>
                  <a:schemeClr val="accent1"/>
                </a:solidFill>
                <a:latin typeface="Salesforce Sans"/>
                <a:ea typeface="Salesforce Sans"/>
                <a:cs typeface="Salesforce Sans"/>
                <a:sym typeface="Salesforce Sans"/>
              </a:rPr>
              <a:t>Users must use MFA to log in directly</a:t>
            </a:r>
            <a:endParaRPr sz="2000" dirty="0">
              <a:solidFill>
                <a:schemeClr val="accent1"/>
              </a:solidFill>
              <a:latin typeface="Salesforce Sans"/>
              <a:ea typeface="Salesforce Sans"/>
              <a:cs typeface="Salesforce Sans"/>
              <a:sym typeface="Salesforce Sans"/>
            </a:endParaRPr>
          </a:p>
          <a:p>
            <a:pPr marL="457200" lvl="0" indent="-323850" algn="l" rtl="0">
              <a:spcBef>
                <a:spcPts val="200"/>
              </a:spcBef>
              <a:spcAft>
                <a:spcPts val="0"/>
              </a:spcAft>
              <a:buClr>
                <a:schemeClr val="accent1"/>
              </a:buClr>
              <a:buSzPts val="1500"/>
              <a:buFont typeface="Salesforce Sans"/>
              <a:buChar char="●"/>
            </a:pPr>
            <a:r>
              <a:rPr lang="en" sz="2000" dirty="0">
                <a:solidFill>
                  <a:schemeClr val="accent1"/>
                </a:solidFill>
                <a:latin typeface="Salesforce Sans"/>
                <a:ea typeface="Salesforce Sans"/>
                <a:cs typeface="Salesforce Sans"/>
                <a:sym typeface="Salesforce Sans"/>
              </a:rPr>
              <a:t>Login process prompts users to register for MFA</a:t>
            </a:r>
          </a:p>
          <a:p>
            <a:pPr marL="457200" lvl="0" indent="-323850" algn="l" rtl="0">
              <a:spcBef>
                <a:spcPts val="200"/>
              </a:spcBef>
              <a:spcAft>
                <a:spcPts val="0"/>
              </a:spcAft>
              <a:buClr>
                <a:schemeClr val="accent1"/>
              </a:buClr>
              <a:buSzPts val="1500"/>
              <a:buFont typeface="Salesforce Sans"/>
              <a:buChar char="●"/>
            </a:pPr>
            <a:r>
              <a:rPr lang="en" sz="2000" dirty="0">
                <a:solidFill>
                  <a:schemeClr val="accent1"/>
                </a:solidFill>
                <a:latin typeface="Salesforce Sans"/>
                <a:ea typeface="Salesforce Sans"/>
                <a:cs typeface="Salesforce Sans"/>
                <a:sym typeface="Salesforce Sans"/>
              </a:rPr>
              <a:t>Customer admins and users can’t disable MFA *</a:t>
            </a:r>
            <a:endParaRPr sz="2000" dirty="0">
              <a:solidFill>
                <a:schemeClr val="accent1"/>
              </a:solidFill>
              <a:latin typeface="Salesforce Sans"/>
              <a:ea typeface="Salesforce Sans"/>
              <a:cs typeface="Salesforce Sans"/>
              <a:sym typeface="Salesforce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01"/>
        <p:cNvGrpSpPr/>
        <p:nvPr/>
      </p:nvGrpSpPr>
      <p:grpSpPr>
        <a:xfrm>
          <a:off x="0" y="0"/>
          <a:ext cx="0" cy="0"/>
          <a:chOff x="0" y="0"/>
          <a:chExt cx="0" cy="0"/>
        </a:xfrm>
      </p:grpSpPr>
      <p:sp>
        <p:nvSpPr>
          <p:cNvPr id="2002" name="Google Shape;2002;p175"/>
          <p:cNvSpPr/>
          <p:nvPr/>
        </p:nvSpPr>
        <p:spPr>
          <a:xfrm>
            <a:off x="100" y="1333425"/>
            <a:ext cx="12242700" cy="5606100"/>
          </a:xfrm>
          <a:prstGeom prst="roundRect">
            <a:avLst>
              <a:gd name="adj" fmla="val 0"/>
            </a:avLst>
          </a:prstGeom>
          <a:solidFill>
            <a:srgbClr val="D9D9D9"/>
          </a:solidFill>
          <a:ln w="9525" cap="flat" cmpd="sng">
            <a:solidFill>
              <a:srgbClr val="D9D9D9"/>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endParaRPr sz="1900">
              <a:latin typeface="Salesforce Sans"/>
              <a:ea typeface="Salesforce Sans"/>
              <a:cs typeface="Salesforce Sans"/>
              <a:sym typeface="Salesforce Sans"/>
            </a:endParaRPr>
          </a:p>
        </p:txBody>
      </p:sp>
      <p:sp>
        <p:nvSpPr>
          <p:cNvPr id="2003" name="Google Shape;2003;p175"/>
          <p:cNvSpPr txBox="1">
            <a:spLocks noGrp="1"/>
          </p:cNvSpPr>
          <p:nvPr>
            <p:ph type="title"/>
          </p:nvPr>
        </p:nvSpPr>
        <p:spPr>
          <a:xfrm>
            <a:off x="423675" y="76200"/>
            <a:ext cx="10711200" cy="1048500"/>
          </a:xfrm>
          <a:prstGeom prst="rect">
            <a:avLst/>
          </a:prstGeom>
        </p:spPr>
        <p:txBody>
          <a:bodyPr spcFirstLastPara="1" wrap="square" lIns="121875" tIns="121875" rIns="121875" bIns="121875" anchor="b" anchorCtr="0">
            <a:noAutofit/>
          </a:bodyPr>
          <a:lstStyle/>
          <a:p>
            <a:pPr marL="0" lvl="0" indent="0" algn="l" rtl="0">
              <a:spcBef>
                <a:spcPts val="0"/>
              </a:spcBef>
              <a:spcAft>
                <a:spcPts val="0"/>
              </a:spcAft>
              <a:buNone/>
            </a:pPr>
            <a:r>
              <a:rPr lang="en" dirty="0">
                <a:latin typeface="+mj-lt"/>
              </a:rPr>
              <a:t>What to Expect When MFA Is On By Default</a:t>
            </a:r>
            <a:endParaRPr sz="1900" dirty="0">
              <a:latin typeface="+mj-lt"/>
            </a:endParaRPr>
          </a:p>
        </p:txBody>
      </p:sp>
      <p:pic>
        <p:nvPicPr>
          <p:cNvPr id="2004" name="Google Shape;2004;p175"/>
          <p:cNvPicPr preferRelativeResize="0"/>
          <p:nvPr/>
        </p:nvPicPr>
        <p:blipFill>
          <a:blip r:embed="rId4">
            <a:alphaModFix/>
          </a:blip>
          <a:stretch>
            <a:fillRect/>
          </a:stretch>
        </p:blipFill>
        <p:spPr>
          <a:xfrm>
            <a:off x="4572880" y="1564634"/>
            <a:ext cx="2079572" cy="2630389"/>
          </a:xfrm>
          <a:prstGeom prst="rect">
            <a:avLst/>
          </a:prstGeom>
          <a:noFill/>
          <a:ln w="9525" cap="flat" cmpd="sng">
            <a:solidFill>
              <a:srgbClr val="D9D9D9"/>
            </a:solidFill>
            <a:prstDash val="solid"/>
            <a:round/>
            <a:headEnd type="none" w="sm" len="sm"/>
            <a:tailEnd type="none" w="sm" len="sm"/>
          </a:ln>
          <a:effectLst>
            <a:outerShdw blurRad="57150" dist="19050" dir="5400000" algn="bl" rotWithShape="0">
              <a:srgbClr val="000000">
                <a:alpha val="50000"/>
              </a:srgbClr>
            </a:outerShdw>
          </a:effectLst>
        </p:spPr>
      </p:pic>
      <p:sp>
        <p:nvSpPr>
          <p:cNvPr id="2005" name="Google Shape;2005;p175"/>
          <p:cNvSpPr/>
          <p:nvPr/>
        </p:nvSpPr>
        <p:spPr>
          <a:xfrm>
            <a:off x="6574146" y="5197433"/>
            <a:ext cx="1490100" cy="598500"/>
          </a:xfrm>
          <a:prstGeom prst="roundRect">
            <a:avLst>
              <a:gd name="adj" fmla="val 16667"/>
            </a:avLst>
          </a:prstGeom>
          <a:noFill/>
          <a:ln w="38100" cap="flat" cmpd="sng">
            <a:solidFill>
              <a:srgbClr val="DD7A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175"/>
          <p:cNvSpPr txBox="1">
            <a:spLocks noGrp="1"/>
          </p:cNvSpPr>
          <p:nvPr>
            <p:ph type="body" idx="2"/>
          </p:nvPr>
        </p:nvSpPr>
        <p:spPr>
          <a:xfrm>
            <a:off x="154650" y="1962600"/>
            <a:ext cx="3742800" cy="4448400"/>
          </a:xfrm>
          <a:prstGeom prst="rect">
            <a:avLst/>
          </a:prstGeom>
        </p:spPr>
        <p:txBody>
          <a:bodyPr spcFirstLastPara="1" wrap="square" lIns="121875" tIns="121875" rIns="121875" bIns="121875" anchor="t" anchorCtr="0">
            <a:noAutofit/>
          </a:bodyPr>
          <a:lstStyle/>
          <a:p>
            <a:pPr marL="609600" lvl="0" indent="-438150" algn="l" rtl="0">
              <a:lnSpc>
                <a:spcPct val="103000"/>
              </a:lnSpc>
              <a:spcBef>
                <a:spcPts val="0"/>
              </a:spcBef>
              <a:spcAft>
                <a:spcPts val="0"/>
              </a:spcAft>
              <a:buClr>
                <a:schemeClr val="accent1"/>
              </a:buClr>
              <a:buSzPts val="2100"/>
              <a:buFont typeface="Arial"/>
              <a:buChar char="●"/>
            </a:pPr>
            <a:r>
              <a:rPr lang="en" sz="2100" dirty="0">
                <a:solidFill>
                  <a:schemeClr val="accent1"/>
                </a:solidFill>
                <a:latin typeface="+mn-lt"/>
              </a:rPr>
              <a:t>When logging in directly, each user is prompted to register for MFA.</a:t>
            </a:r>
            <a:endParaRPr sz="2100" dirty="0">
              <a:solidFill>
                <a:schemeClr val="accent1"/>
              </a:solidFill>
              <a:latin typeface="+mn-lt"/>
            </a:endParaRPr>
          </a:p>
          <a:p>
            <a:pPr marL="609600" lvl="0" indent="-438150" algn="l" rtl="0">
              <a:lnSpc>
                <a:spcPct val="103000"/>
              </a:lnSpc>
              <a:spcBef>
                <a:spcPts val="2000"/>
              </a:spcBef>
              <a:spcAft>
                <a:spcPts val="0"/>
              </a:spcAft>
              <a:buClr>
                <a:schemeClr val="accent1"/>
              </a:buClr>
              <a:buSzPts val="2100"/>
              <a:buFont typeface="Arial"/>
              <a:buChar char="●"/>
            </a:pPr>
            <a:r>
              <a:rPr lang="en" sz="2100" dirty="0">
                <a:solidFill>
                  <a:schemeClr val="accent1"/>
                </a:solidFill>
                <a:latin typeface="+mn-lt"/>
              </a:rPr>
              <a:t>There’s a 30-day grace period </a:t>
            </a:r>
            <a:r>
              <a:rPr lang="en" sz="2100" u="sng" dirty="0">
                <a:solidFill>
                  <a:schemeClr val="accent1"/>
                </a:solidFill>
                <a:latin typeface="+mn-lt"/>
              </a:rPr>
              <a:t>for the org</a:t>
            </a:r>
            <a:r>
              <a:rPr lang="en" sz="2100" dirty="0">
                <a:solidFill>
                  <a:schemeClr val="accent1"/>
                </a:solidFill>
                <a:latin typeface="+mn-lt"/>
              </a:rPr>
              <a:t> where users can skip MFA.</a:t>
            </a:r>
            <a:endParaRPr sz="2100" dirty="0">
              <a:solidFill>
                <a:schemeClr val="accent1"/>
              </a:solidFill>
              <a:latin typeface="+mn-lt"/>
            </a:endParaRPr>
          </a:p>
          <a:p>
            <a:pPr marL="609600" lvl="0" indent="-438150" algn="l" rtl="0">
              <a:lnSpc>
                <a:spcPct val="103000"/>
              </a:lnSpc>
              <a:spcBef>
                <a:spcPts val="2000"/>
              </a:spcBef>
              <a:spcAft>
                <a:spcPts val="0"/>
              </a:spcAft>
              <a:buClr>
                <a:schemeClr val="accent1"/>
              </a:buClr>
              <a:buSzPts val="2100"/>
              <a:buFont typeface="Arial"/>
              <a:buChar char="●"/>
            </a:pPr>
            <a:r>
              <a:rPr lang="en" sz="2100" dirty="0">
                <a:solidFill>
                  <a:schemeClr val="accent1"/>
                </a:solidFill>
                <a:latin typeface="+mn-lt"/>
              </a:rPr>
              <a:t>After the grace period ends, users must use MFA to get access.</a:t>
            </a:r>
            <a:endParaRPr sz="2100" dirty="0">
              <a:solidFill>
                <a:schemeClr val="accent1"/>
              </a:solidFill>
              <a:latin typeface="+mn-lt"/>
            </a:endParaRPr>
          </a:p>
          <a:p>
            <a:pPr marL="0" lvl="0" indent="0" algn="l" rtl="0">
              <a:spcBef>
                <a:spcPts val="2000"/>
              </a:spcBef>
              <a:spcAft>
                <a:spcPts val="0"/>
              </a:spcAft>
              <a:buNone/>
            </a:pPr>
            <a:endParaRPr sz="1500" dirty="0">
              <a:solidFill>
                <a:schemeClr val="accent1"/>
              </a:solidFill>
              <a:latin typeface="Arial"/>
              <a:ea typeface="Arial"/>
              <a:cs typeface="Arial"/>
              <a:sym typeface="Arial"/>
            </a:endParaRPr>
          </a:p>
          <a:p>
            <a:pPr marL="0" lvl="0" indent="0" algn="l" rtl="0">
              <a:spcBef>
                <a:spcPts val="500"/>
              </a:spcBef>
              <a:spcAft>
                <a:spcPts val="900"/>
              </a:spcAft>
              <a:buNone/>
            </a:pPr>
            <a:endParaRPr sz="1900" dirty="0">
              <a:solidFill>
                <a:schemeClr val="accent1"/>
              </a:solidFill>
            </a:endParaRPr>
          </a:p>
        </p:txBody>
      </p:sp>
      <p:sp>
        <p:nvSpPr>
          <p:cNvPr id="2007" name="Google Shape;2007;p175"/>
          <p:cNvSpPr/>
          <p:nvPr/>
        </p:nvSpPr>
        <p:spPr>
          <a:xfrm>
            <a:off x="9074550" y="2531250"/>
            <a:ext cx="2879400" cy="3311100"/>
          </a:xfrm>
          <a:prstGeom prst="roundRect">
            <a:avLst>
              <a:gd name="adj" fmla="val 16667"/>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ctr" rtl="0">
              <a:spcBef>
                <a:spcPts val="0"/>
              </a:spcBef>
              <a:spcAft>
                <a:spcPts val="0"/>
              </a:spcAft>
              <a:buNone/>
            </a:pPr>
            <a:r>
              <a:rPr lang="en" sz="1600" b="1" dirty="0">
                <a:solidFill>
                  <a:schemeClr val="lt1"/>
                </a:solidFill>
                <a:latin typeface="+mn-lt"/>
                <a:ea typeface="Salesforce Sans"/>
                <a:cs typeface="Salesforce Sans"/>
                <a:sym typeface="Salesforce Sans"/>
              </a:rPr>
              <a:t>Need More Time To Get Ready for MFA?</a:t>
            </a:r>
            <a:endParaRPr sz="1600" b="1" dirty="0">
              <a:solidFill>
                <a:schemeClr val="lt1"/>
              </a:solidFill>
              <a:latin typeface="+mn-lt"/>
              <a:ea typeface="Salesforce Sans"/>
              <a:cs typeface="Salesforce Sans"/>
              <a:sym typeface="Salesforce Sans"/>
            </a:endParaRPr>
          </a:p>
          <a:p>
            <a:pPr marL="0" lvl="0" indent="0" algn="ctr" rtl="0">
              <a:spcBef>
                <a:spcPts val="800"/>
              </a:spcBef>
              <a:spcAft>
                <a:spcPts val="0"/>
              </a:spcAft>
              <a:buNone/>
            </a:pPr>
            <a:r>
              <a:rPr lang="en" sz="1600" dirty="0">
                <a:solidFill>
                  <a:schemeClr val="lt1"/>
                </a:solidFill>
                <a:latin typeface="+mn-lt"/>
                <a:ea typeface="Salesforce Sans"/>
                <a:cs typeface="Salesforce Sans"/>
                <a:sym typeface="Salesforce Sans"/>
              </a:rPr>
              <a:t>Salesforce admins can temporarily disable MFA.</a:t>
            </a:r>
            <a:endParaRPr sz="1600" dirty="0">
              <a:solidFill>
                <a:schemeClr val="lt1"/>
              </a:solidFill>
              <a:latin typeface="+mn-lt"/>
              <a:ea typeface="Salesforce Sans"/>
              <a:cs typeface="Salesforce Sans"/>
              <a:sym typeface="Salesforce Sans"/>
            </a:endParaRPr>
          </a:p>
          <a:p>
            <a:pPr marL="0" lvl="0" indent="0" algn="ctr" rtl="0">
              <a:spcBef>
                <a:spcPts val="800"/>
              </a:spcBef>
              <a:spcAft>
                <a:spcPts val="0"/>
              </a:spcAft>
              <a:buNone/>
            </a:pPr>
            <a:r>
              <a:rPr lang="en" sz="1600" dirty="0">
                <a:solidFill>
                  <a:schemeClr val="lt1"/>
                </a:solidFill>
                <a:latin typeface="+mn-lt"/>
                <a:ea typeface="Salesforce Sans"/>
                <a:cs typeface="Salesforce Sans"/>
                <a:sym typeface="Salesforce Sans"/>
              </a:rPr>
              <a:t>BUT: admins see periodic in-app warnings until MFA is re-enabled. </a:t>
            </a:r>
            <a:r>
              <a:rPr lang="en" sz="1600" i="1" dirty="0">
                <a:solidFill>
                  <a:schemeClr val="lt1"/>
                </a:solidFill>
                <a:latin typeface="+mn-lt"/>
                <a:ea typeface="Salesforce Sans"/>
                <a:cs typeface="Salesforce Sans"/>
                <a:sym typeface="Salesforce Sans"/>
              </a:rPr>
              <a:t>(effective Summer ‘24)</a:t>
            </a:r>
            <a:endParaRPr sz="1600" i="1" dirty="0">
              <a:solidFill>
                <a:schemeClr val="lt1"/>
              </a:solidFill>
              <a:latin typeface="+mn-lt"/>
              <a:ea typeface="Salesforce Sans"/>
              <a:cs typeface="Salesforce Sans"/>
              <a:sym typeface="Salesforce Sans"/>
            </a:endParaRPr>
          </a:p>
        </p:txBody>
      </p:sp>
      <p:sp>
        <p:nvSpPr>
          <p:cNvPr id="2008" name="Google Shape;2008;p175"/>
          <p:cNvSpPr/>
          <p:nvPr/>
        </p:nvSpPr>
        <p:spPr>
          <a:xfrm>
            <a:off x="4572875" y="1564625"/>
            <a:ext cx="2079600" cy="2630400"/>
          </a:xfrm>
          <a:prstGeom prst="rect">
            <a:avLst/>
          </a:prstGeom>
          <a:noFill/>
          <a:ln w="9525" cap="flat" cmpd="sng">
            <a:solidFill>
              <a:srgbClr val="22222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alesforce Sans"/>
              <a:ea typeface="Salesforce Sans"/>
              <a:cs typeface="Salesforce Sans"/>
              <a:sym typeface="Salesforce Sans"/>
            </a:endParaRPr>
          </a:p>
        </p:txBody>
      </p:sp>
      <p:pic>
        <p:nvPicPr>
          <p:cNvPr id="2009" name="Google Shape;2009;p175"/>
          <p:cNvPicPr preferRelativeResize="0"/>
          <p:nvPr/>
        </p:nvPicPr>
        <p:blipFill>
          <a:blip r:embed="rId5">
            <a:alphaModFix/>
          </a:blip>
          <a:stretch>
            <a:fillRect/>
          </a:stretch>
        </p:blipFill>
        <p:spPr>
          <a:xfrm>
            <a:off x="6113453" y="1899776"/>
            <a:ext cx="2411403" cy="4786456"/>
          </a:xfrm>
          <a:prstGeom prst="rect">
            <a:avLst/>
          </a:prstGeom>
          <a:noFill/>
          <a:ln>
            <a:noFill/>
          </a:ln>
          <a:effectLst>
            <a:outerShdw blurRad="57150" dist="19050" dir="5400000" algn="bl" rotWithShape="0">
              <a:srgbClr val="000000">
                <a:alpha val="50000"/>
              </a:srgbClr>
            </a:outerShdw>
          </a:effectLst>
        </p:spPr>
      </p:pic>
      <p:pic>
        <p:nvPicPr>
          <p:cNvPr id="2010" name="Google Shape;2010;p175" descr="ASTRO_Trailblazer_HoldingRightHand_SFS20_LR.png"/>
          <p:cNvPicPr preferRelativeResize="0"/>
          <p:nvPr/>
        </p:nvPicPr>
        <p:blipFill rotWithShape="1">
          <a:blip r:embed="rId6">
            <a:alphaModFix/>
          </a:blip>
          <a:srcRect/>
          <a:stretch/>
        </p:blipFill>
        <p:spPr>
          <a:xfrm>
            <a:off x="4055930" y="3864864"/>
            <a:ext cx="2444790" cy="2963410"/>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Verification Methods and the User Experience</a:t>
            </a:r>
            <a:endParaRPr dirty="0">
              <a:solidFill>
                <a:schemeClr val="accent1"/>
              </a:solidFill>
              <a:latin typeface="+mj-lt"/>
            </a:endParaRPr>
          </a:p>
        </p:txBody>
      </p:sp>
    </p:spTree>
    <p:extLst>
      <p:ext uri="{BB962C8B-B14F-4D97-AF65-F5344CB8AC3E}">
        <p14:creationId xmlns:p14="http://schemas.microsoft.com/office/powerpoint/2010/main" val="1259469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6201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30"/>
        <p:cNvGrpSpPr/>
        <p:nvPr/>
      </p:nvGrpSpPr>
      <p:grpSpPr>
        <a:xfrm>
          <a:off x="0" y="0"/>
          <a:ext cx="0" cy="0"/>
          <a:chOff x="0" y="0"/>
          <a:chExt cx="0" cy="0"/>
        </a:xfrm>
      </p:grpSpPr>
      <p:sp>
        <p:nvSpPr>
          <p:cNvPr id="1631" name="Google Shape;1631;p128"/>
          <p:cNvSpPr/>
          <p:nvPr/>
        </p:nvSpPr>
        <p:spPr>
          <a:xfrm>
            <a:off x="10970788" y="497133"/>
            <a:ext cx="737400" cy="657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sp>
        <p:nvSpPr>
          <p:cNvPr id="1632" name="Google Shape;1632;p128"/>
          <p:cNvSpPr/>
          <p:nvPr/>
        </p:nvSpPr>
        <p:spPr>
          <a:xfrm>
            <a:off x="6912825" y="1274775"/>
            <a:ext cx="4795500" cy="4341300"/>
          </a:xfrm>
          <a:prstGeom prst="roundRect">
            <a:avLst>
              <a:gd name="adj" fmla="val 16667"/>
            </a:avLst>
          </a:prstGeom>
          <a:solidFill>
            <a:schemeClr val="dk2"/>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sp>
        <p:nvSpPr>
          <p:cNvPr id="1633" name="Google Shape;1633;p128"/>
          <p:cNvSpPr txBox="1"/>
          <p:nvPr/>
        </p:nvSpPr>
        <p:spPr>
          <a:xfrm>
            <a:off x="7249500" y="4454400"/>
            <a:ext cx="41283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b="1" dirty="0">
                <a:solidFill>
                  <a:srgbClr val="FFFFFF"/>
                </a:solidFill>
                <a:latin typeface="+mn-lt"/>
                <a:ea typeface="Salesforce Sans"/>
                <a:cs typeface="Salesforce Sans"/>
                <a:sym typeface="Salesforce Sans"/>
              </a:rPr>
              <a:t>Products that support security keys:</a:t>
            </a:r>
            <a:endParaRPr sz="1600" b="1" dirty="0">
              <a:solidFill>
                <a:srgbClr val="FFFFFF"/>
              </a:solidFill>
              <a:latin typeface="+mn-lt"/>
              <a:ea typeface="Salesforce Sans"/>
              <a:cs typeface="Salesforce Sans"/>
              <a:sym typeface="Salesforce Sans"/>
            </a:endParaRPr>
          </a:p>
          <a:p>
            <a:pPr marL="0" lvl="0" indent="0" algn="l" rtl="0">
              <a:spcBef>
                <a:spcPts val="1000"/>
              </a:spcBef>
              <a:spcAft>
                <a:spcPts val="300"/>
              </a:spcAft>
              <a:buNone/>
            </a:pPr>
            <a:r>
              <a:rPr lang="en" dirty="0">
                <a:solidFill>
                  <a:srgbClr val="FFFFFF"/>
                </a:solidFill>
                <a:latin typeface="+mn-lt"/>
                <a:ea typeface="Salesforce Sans"/>
                <a:cs typeface="Salesforce Sans"/>
                <a:sym typeface="Salesforce Sans"/>
              </a:rPr>
              <a:t>       All products</a:t>
            </a:r>
            <a:endParaRPr sz="1200" dirty="0">
              <a:solidFill>
                <a:srgbClr val="59575C"/>
              </a:solidFill>
              <a:latin typeface="+mn-lt"/>
              <a:ea typeface="Salesforce Sans"/>
              <a:cs typeface="Salesforce Sans"/>
              <a:sym typeface="Salesforce Sans"/>
            </a:endParaRPr>
          </a:p>
        </p:txBody>
      </p:sp>
      <p:pic>
        <p:nvPicPr>
          <p:cNvPr id="1634" name="Google Shape;1634;p128"/>
          <p:cNvPicPr preferRelativeResize="0"/>
          <p:nvPr/>
        </p:nvPicPr>
        <p:blipFill>
          <a:blip r:embed="rId3">
            <a:alphaModFix/>
          </a:blip>
          <a:stretch>
            <a:fillRect/>
          </a:stretch>
        </p:blipFill>
        <p:spPr>
          <a:xfrm>
            <a:off x="9510553" y="420927"/>
            <a:ext cx="2489501" cy="1545336"/>
          </a:xfrm>
          <a:prstGeom prst="rect">
            <a:avLst/>
          </a:prstGeom>
          <a:noFill/>
          <a:ln>
            <a:noFill/>
          </a:ln>
          <a:effectLst>
            <a:outerShdw blurRad="57150" dist="19050" dir="5400000" algn="bl" rotWithShape="0">
              <a:srgbClr val="000000">
                <a:alpha val="50000"/>
              </a:srgbClr>
            </a:outerShdw>
          </a:effectLst>
        </p:spPr>
      </p:pic>
      <p:sp>
        <p:nvSpPr>
          <p:cNvPr id="1635" name="Google Shape;1635;p128"/>
          <p:cNvSpPr txBox="1"/>
          <p:nvPr/>
        </p:nvSpPr>
        <p:spPr>
          <a:xfrm>
            <a:off x="7249500" y="2020658"/>
            <a:ext cx="41283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b="1" dirty="0">
                <a:solidFill>
                  <a:srgbClr val="FFFFFF"/>
                </a:solidFill>
                <a:latin typeface="+mn-lt"/>
                <a:ea typeface="Salesforce Sans"/>
                <a:cs typeface="Salesforce Sans"/>
                <a:sym typeface="Salesforce Sans"/>
              </a:rPr>
              <a:t>Supported form factors: </a:t>
            </a:r>
            <a:r>
              <a:rPr lang="en" sz="1600" dirty="0">
                <a:solidFill>
                  <a:srgbClr val="FFFFFF"/>
                </a:solidFill>
                <a:latin typeface="+mn-lt"/>
                <a:ea typeface="Salesforce Sans"/>
                <a:cs typeface="Salesforce Sans"/>
                <a:sym typeface="Salesforce Sans"/>
              </a:rPr>
              <a:t> </a:t>
            </a:r>
            <a:endParaRPr sz="1600"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USB-A, USB-C, Lightning, NFC</a:t>
            </a:r>
            <a:r>
              <a:rPr lang="en" sz="1400" baseline="30000" dirty="0">
                <a:solidFill>
                  <a:srgbClr val="FFFFFF"/>
                </a:solidFill>
                <a:latin typeface="+mn-lt"/>
                <a:ea typeface="Salesforce Sans"/>
                <a:cs typeface="Salesforce Sans"/>
                <a:sym typeface="Salesforce Sans"/>
              </a:rPr>
              <a:t>* </a:t>
            </a:r>
            <a:endParaRPr sz="1400" baseline="30000" dirty="0">
              <a:solidFill>
                <a:srgbClr val="FFFFFF"/>
              </a:solidFill>
              <a:latin typeface="+mn-lt"/>
              <a:ea typeface="Salesforce Sans"/>
              <a:cs typeface="Salesforce Sans"/>
              <a:sym typeface="Salesforce Sans"/>
            </a:endParaRPr>
          </a:p>
          <a:p>
            <a:pPr marL="0" lvl="0" indent="0" algn="l" rtl="0">
              <a:lnSpc>
                <a:spcPct val="115000"/>
              </a:lnSpc>
              <a:spcBef>
                <a:spcPts val="1300"/>
              </a:spcBef>
              <a:spcAft>
                <a:spcPts val="0"/>
              </a:spcAft>
              <a:buNone/>
            </a:pPr>
            <a:r>
              <a:rPr lang="en" sz="1600" b="1" dirty="0">
                <a:solidFill>
                  <a:srgbClr val="FFFFFF"/>
                </a:solidFill>
                <a:latin typeface="+mn-lt"/>
                <a:ea typeface="Salesforce Sans"/>
                <a:cs typeface="Salesforce Sans"/>
                <a:sym typeface="Salesforce Sans"/>
              </a:rPr>
              <a:t>Supported browsers for </a:t>
            </a:r>
            <a:r>
              <a:rPr lang="en" sz="1600" b="1" dirty="0" err="1">
                <a:solidFill>
                  <a:srgbClr val="FFFFFF"/>
                </a:solidFill>
                <a:latin typeface="+mn-lt"/>
                <a:ea typeface="Salesforce Sans"/>
                <a:cs typeface="Salesforce Sans"/>
                <a:sym typeface="Salesforce Sans"/>
              </a:rPr>
              <a:t>WebAuthn</a:t>
            </a:r>
            <a:r>
              <a:rPr lang="en" sz="1600" b="1" dirty="0">
                <a:solidFill>
                  <a:srgbClr val="FFFFFF"/>
                </a:solidFill>
                <a:latin typeface="+mn-lt"/>
                <a:ea typeface="Salesforce Sans"/>
                <a:cs typeface="Salesforce Sans"/>
                <a:sym typeface="Salesforce Sans"/>
              </a:rPr>
              <a:t> keys:</a:t>
            </a:r>
            <a:endParaRPr sz="1600" b="1"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Chrome, Edge Chromium, Firefox, Safari</a:t>
            </a:r>
            <a:endParaRPr sz="1400" b="1" dirty="0">
              <a:solidFill>
                <a:srgbClr val="FFFFFF"/>
              </a:solidFill>
              <a:latin typeface="+mn-lt"/>
              <a:ea typeface="Salesforce Sans"/>
              <a:cs typeface="Salesforce Sans"/>
              <a:sym typeface="Salesforce Sans"/>
            </a:endParaRPr>
          </a:p>
          <a:p>
            <a:pPr marL="0" lvl="0" indent="0" algn="l" rtl="0">
              <a:lnSpc>
                <a:spcPct val="115000"/>
              </a:lnSpc>
              <a:spcBef>
                <a:spcPts val="1300"/>
              </a:spcBef>
              <a:spcAft>
                <a:spcPts val="0"/>
              </a:spcAft>
              <a:buNone/>
            </a:pPr>
            <a:r>
              <a:rPr lang="en" sz="1600" b="1" dirty="0">
                <a:solidFill>
                  <a:srgbClr val="FFFFFF"/>
                </a:solidFill>
                <a:latin typeface="+mn-lt"/>
                <a:ea typeface="Salesforce Sans"/>
                <a:cs typeface="Salesforce Sans"/>
                <a:sym typeface="Salesforce Sans"/>
              </a:rPr>
              <a:t>Supported browsers for U2F keys:</a:t>
            </a:r>
            <a:endParaRPr sz="1600" b="1" dirty="0">
              <a:solidFill>
                <a:srgbClr val="FFFFFF"/>
              </a:solidFill>
              <a:latin typeface="+mn-lt"/>
              <a:ea typeface="Salesforce Sans"/>
              <a:cs typeface="Salesforce Sans"/>
              <a:sym typeface="Salesforce Sans"/>
            </a:endParaRPr>
          </a:p>
          <a:p>
            <a:pPr marL="304800" lvl="0" indent="0" algn="l" rtl="0">
              <a:lnSpc>
                <a:spcPct val="115000"/>
              </a:lnSpc>
              <a:spcBef>
                <a:spcPts val="500"/>
              </a:spcBef>
              <a:spcAft>
                <a:spcPts val="0"/>
              </a:spcAft>
              <a:buNone/>
            </a:pPr>
            <a:r>
              <a:rPr lang="en" sz="1400" dirty="0">
                <a:solidFill>
                  <a:srgbClr val="FFFFFF"/>
                </a:solidFill>
                <a:latin typeface="+mn-lt"/>
                <a:ea typeface="Salesforce Sans"/>
                <a:cs typeface="Salesforce Sans"/>
                <a:sym typeface="Salesforce Sans"/>
              </a:rPr>
              <a:t>Chrome, version 41 or later, Edge Chromium</a:t>
            </a:r>
            <a:endParaRPr sz="1400" b="1" dirty="0">
              <a:solidFill>
                <a:srgbClr val="FFFFFF"/>
              </a:solidFill>
              <a:latin typeface="+mn-lt"/>
              <a:ea typeface="Salesforce Sans"/>
              <a:cs typeface="Salesforce Sans"/>
              <a:sym typeface="Salesforce Sans"/>
            </a:endParaRPr>
          </a:p>
          <a:p>
            <a:pPr marL="0" lvl="0" indent="0" algn="l" rtl="0">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6" name="Google Shape;1636;p128"/>
          <p:cNvSpPr txBox="1"/>
          <p:nvPr/>
        </p:nvSpPr>
        <p:spPr>
          <a:xfrm>
            <a:off x="7349025" y="6530125"/>
            <a:ext cx="5629500" cy="2640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en" sz="1000" dirty="0">
                <a:latin typeface="Salesforce Sans"/>
                <a:ea typeface="Salesforce Sans"/>
                <a:cs typeface="Salesforce Sans"/>
                <a:sym typeface="Salesforce Sans"/>
              </a:rPr>
              <a:t>*    Products built on the Salesforce Platform don’t support NFC security keys</a:t>
            </a:r>
            <a:endParaRPr sz="1000" dirty="0">
              <a:latin typeface="Salesforce Sans"/>
              <a:ea typeface="Salesforce Sans"/>
              <a:cs typeface="Salesforce Sans"/>
              <a:sym typeface="Salesforce Sans"/>
            </a:endParaRPr>
          </a:p>
          <a:p>
            <a:pPr marL="0" lvl="0" indent="0" algn="l" rtl="0">
              <a:lnSpc>
                <a:spcPct val="100000"/>
              </a:lnSpc>
              <a:spcBef>
                <a:spcPts val="0"/>
              </a:spcBef>
              <a:spcAft>
                <a:spcPts val="0"/>
              </a:spcAft>
              <a:buNone/>
            </a:pPr>
            <a:endParaRPr sz="1000" dirty="0">
              <a:latin typeface="Salesforce Sans"/>
              <a:ea typeface="Salesforce Sans"/>
              <a:cs typeface="Salesforce Sans"/>
              <a:sym typeface="Salesforce Sans"/>
            </a:endParaRPr>
          </a:p>
          <a:p>
            <a:pPr marL="0" lvl="0" indent="0" algn="l" rtl="0">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7" name="Google Shape;1637;p128"/>
          <p:cNvSpPr txBox="1"/>
          <p:nvPr/>
        </p:nvSpPr>
        <p:spPr>
          <a:xfrm>
            <a:off x="496689" y="3491092"/>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900" b="1" dirty="0">
                <a:solidFill>
                  <a:srgbClr val="8A033E"/>
                </a:solidFill>
                <a:latin typeface="+mn-lt"/>
                <a:ea typeface="Salesforce Sans"/>
                <a:cs typeface="Salesforce Sans"/>
                <a:sym typeface="Salesforce Sans"/>
              </a:rPr>
              <a:t>Logging in with a security key is simple</a:t>
            </a:r>
            <a:endParaRPr sz="1900" b="1" dirty="0">
              <a:solidFill>
                <a:srgbClr val="8A033E"/>
              </a:solidFill>
              <a:latin typeface="+mn-lt"/>
              <a:ea typeface="Salesforce Sans"/>
              <a:cs typeface="Salesforce Sans"/>
              <a:sym typeface="Salesforce Sans"/>
            </a:endParaRPr>
          </a:p>
          <a:p>
            <a:pPr marL="609600" lvl="0" indent="-406400" algn="l" rtl="0">
              <a:lnSpc>
                <a:spcPct val="100000"/>
              </a:lnSpc>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Connect a security key to the computer</a:t>
            </a:r>
            <a:endParaRPr sz="1600" dirty="0">
              <a:solidFill>
                <a:srgbClr val="59575C"/>
              </a:solidFill>
              <a:latin typeface="+mn-lt"/>
              <a:ea typeface="Salesforce Sans"/>
              <a:cs typeface="Salesforce Sans"/>
              <a:sym typeface="Salesforce Sans"/>
            </a:endParaRPr>
          </a:p>
          <a:p>
            <a:pPr marL="609600" lvl="0" indent="-406400" algn="l" rtl="0">
              <a:lnSpc>
                <a:spcPct val="100000"/>
              </a:lnSpc>
              <a:spcBef>
                <a:spcPts val="700"/>
              </a:spcBef>
              <a:spcAft>
                <a:spcPts val="70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Press the key’s button to verify your identity</a:t>
            </a:r>
            <a:endParaRPr sz="900" dirty="0">
              <a:solidFill>
                <a:srgbClr val="59575C"/>
              </a:solidFill>
              <a:latin typeface="+mn-lt"/>
              <a:ea typeface="Salesforce Sans"/>
              <a:cs typeface="Salesforce Sans"/>
              <a:sym typeface="Salesforce Sans"/>
            </a:endParaRPr>
          </a:p>
        </p:txBody>
      </p:sp>
      <p:sp>
        <p:nvSpPr>
          <p:cNvPr id="1638" name="Google Shape;1638;p128"/>
          <p:cNvSpPr txBox="1"/>
          <p:nvPr/>
        </p:nvSpPr>
        <p:spPr>
          <a:xfrm>
            <a:off x="496690" y="4737908"/>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600" dirty="0">
                <a:solidFill>
                  <a:srgbClr val="59575C"/>
                </a:solidFill>
                <a:latin typeface="+mn-lt"/>
                <a:ea typeface="Salesforce Sans"/>
                <a:cs typeface="Salesforce Sans"/>
                <a:sym typeface="Salesforce Sans"/>
              </a:rPr>
              <a:t>Use any security key that’s compatible with the </a:t>
            </a:r>
            <a:r>
              <a:rPr lang="en" sz="16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600" dirty="0">
                <a:solidFill>
                  <a:srgbClr val="59575C"/>
                </a:solidFill>
                <a:latin typeface="+mn-lt"/>
                <a:ea typeface="Salesforce Sans"/>
                <a:cs typeface="Salesforce Sans"/>
                <a:sym typeface="Salesforce Sans"/>
              </a:rPr>
              <a:t> or </a:t>
            </a:r>
            <a:r>
              <a:rPr lang="en" sz="16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600" dirty="0">
                <a:solidFill>
                  <a:srgbClr val="59575C"/>
                </a:solidFill>
                <a:latin typeface="+mn-lt"/>
                <a:ea typeface="Salesforce Sans"/>
                <a:cs typeface="Salesforce Sans"/>
                <a:sym typeface="Salesforce Sans"/>
              </a:rPr>
              <a:t> standards, including </a:t>
            </a:r>
            <a:r>
              <a:rPr lang="en" sz="1600" dirty="0" err="1">
                <a:solidFill>
                  <a:srgbClr val="59575C"/>
                </a:solidFill>
                <a:latin typeface="+mn-lt"/>
                <a:ea typeface="Salesforce Sans"/>
                <a:cs typeface="Salesforce Sans"/>
                <a:sym typeface="Salesforce Sans"/>
              </a:rPr>
              <a:t>Yubico’s</a:t>
            </a:r>
            <a:r>
              <a:rPr lang="en" sz="1600" dirty="0">
                <a:solidFill>
                  <a:srgbClr val="59575C"/>
                </a:solidFill>
                <a:latin typeface="+mn-lt"/>
                <a:ea typeface="Salesforce Sans"/>
                <a:cs typeface="Salesforce Sans"/>
                <a:sym typeface="Salesforce Sans"/>
              </a:rPr>
              <a:t> YubiKey or Google’s Titan Key.</a:t>
            </a:r>
            <a:r>
              <a:rPr lang="en" sz="1600" b="1" dirty="0">
                <a:solidFill>
                  <a:srgbClr val="59575C"/>
                </a:solidFill>
                <a:latin typeface="+mn-lt"/>
                <a:ea typeface="Salesforce Sans"/>
                <a:cs typeface="Salesforce Sans"/>
                <a:sym typeface="Salesforce Sans"/>
              </a:rPr>
              <a:t> </a:t>
            </a:r>
            <a:endParaRPr sz="16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639" name="Google Shape;1639;p128"/>
          <p:cNvSpPr txBox="1"/>
          <p:nvPr/>
        </p:nvSpPr>
        <p:spPr>
          <a:xfrm>
            <a:off x="49530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900" b="1" dirty="0">
                <a:solidFill>
                  <a:srgbClr val="8A033E"/>
                </a:solidFill>
                <a:latin typeface="+mn-lt"/>
                <a:ea typeface="Salesforce Sans"/>
                <a:cs typeface="Salesforce Sans"/>
                <a:sym typeface="Salesforce Sans"/>
              </a:rPr>
              <a:t>Easy-to-use hardware solution provides an alternative to mobile app verification methods</a:t>
            </a:r>
            <a:endParaRPr sz="1900" b="1" dirty="0">
              <a:solidFill>
                <a:srgbClr val="8A033E"/>
              </a:solidFill>
              <a:latin typeface="+mn-lt"/>
              <a:ea typeface="Salesforce Sans"/>
              <a:cs typeface="Salesforce Sans"/>
              <a:sym typeface="Salesforce Sans"/>
            </a:endParaRPr>
          </a:p>
          <a:p>
            <a:pPr marL="609600" lvl="0" indent="-406400" algn="l" rtl="0">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Works out of the box — no software to install</a:t>
            </a:r>
            <a:endParaRPr sz="1600" dirty="0">
              <a:solidFill>
                <a:srgbClr val="59575C"/>
              </a:solidFill>
              <a:latin typeface="+mn-lt"/>
              <a:ea typeface="Salesforce Sans"/>
              <a:cs typeface="Salesforce Sans"/>
              <a:sym typeface="Salesforce Sans"/>
            </a:endParaRPr>
          </a:p>
          <a:p>
            <a:pPr marL="609600" lvl="0" indent="-406400" algn="l" rtl="0">
              <a:spcBef>
                <a:spcPts val="7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bound to a user’s account and the Salesforce domain</a:t>
            </a:r>
            <a:endParaRPr sz="1600" dirty="0">
              <a:solidFill>
                <a:srgbClr val="59575C"/>
              </a:solidFill>
              <a:latin typeface="+mn-lt"/>
              <a:ea typeface="Salesforce Sans"/>
              <a:cs typeface="Salesforce Sans"/>
              <a:sym typeface="Salesforce Sans"/>
            </a:endParaRPr>
          </a:p>
          <a:p>
            <a:pPr marL="609600" lvl="0" indent="-406400" algn="l" rtl="0">
              <a:spcBef>
                <a:spcPts val="700"/>
              </a:spcBef>
              <a:spcAft>
                <a:spcPts val="70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and man-in-the-middle attacks</a:t>
            </a:r>
            <a:endParaRPr sz="1900" b="1" dirty="0">
              <a:solidFill>
                <a:srgbClr val="8A033E"/>
              </a:solidFill>
              <a:latin typeface="+mn-lt"/>
              <a:ea typeface="Salesforce Sans"/>
              <a:cs typeface="Salesforce Sans"/>
              <a:sym typeface="Salesforce Sans"/>
            </a:endParaRPr>
          </a:p>
        </p:txBody>
      </p:sp>
      <p:sp>
        <p:nvSpPr>
          <p:cNvPr id="1640" name="Google Shape;1640;p128"/>
          <p:cNvSpPr txBox="1"/>
          <p:nvPr/>
        </p:nvSpPr>
        <p:spPr>
          <a:xfrm>
            <a:off x="49530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n-lt"/>
                <a:ea typeface="Avant Garde Demi SFDC"/>
                <a:cs typeface="Avant Garde Demi SFDC"/>
                <a:sym typeface="Avant Garde Demi SFDC"/>
              </a:rPr>
              <a:t>Security Keys</a:t>
            </a:r>
            <a:endParaRPr sz="3200" b="1" dirty="0">
              <a:solidFill>
                <a:srgbClr val="032D60"/>
              </a:solidFill>
              <a:latin typeface="+mn-lt"/>
              <a:ea typeface="Avant Garde Demi SFDC"/>
              <a:cs typeface="Avant Garde Demi SFDC"/>
              <a:sym typeface="Avant Garde Demi SFDC"/>
            </a:endParaRPr>
          </a:p>
        </p:txBody>
      </p:sp>
      <p:pic>
        <p:nvPicPr>
          <p:cNvPr id="1641" name="Google Shape;1641;p128" descr="7.png"/>
          <p:cNvPicPr preferRelativeResize="0"/>
          <p:nvPr/>
        </p:nvPicPr>
        <p:blipFill rotWithShape="1">
          <a:blip r:embed="rId6">
            <a:alphaModFix/>
          </a:blip>
          <a:srcRect b="3185"/>
          <a:stretch/>
        </p:blipFill>
        <p:spPr>
          <a:xfrm>
            <a:off x="-499242" y="6309360"/>
            <a:ext cx="2311269" cy="578495"/>
          </a:xfrm>
          <a:prstGeom prst="rect">
            <a:avLst/>
          </a:prstGeom>
          <a:noFill/>
          <a:ln>
            <a:noFill/>
          </a:ln>
        </p:spPr>
      </p:pic>
      <p:pic>
        <p:nvPicPr>
          <p:cNvPr id="1642" name="Google Shape;1642;p128" descr="13.png"/>
          <p:cNvPicPr preferRelativeResize="0"/>
          <p:nvPr/>
        </p:nvPicPr>
        <p:blipFill rotWithShape="1">
          <a:blip r:embed="rId7">
            <a:alphaModFix/>
          </a:blip>
          <a:srcRect/>
          <a:stretch/>
        </p:blipFill>
        <p:spPr>
          <a:xfrm>
            <a:off x="342907" y="6272784"/>
            <a:ext cx="1781660" cy="6219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Users Experience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5056976"/>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04"/>
        <p:cNvGrpSpPr/>
        <p:nvPr/>
      </p:nvGrpSpPr>
      <p:grpSpPr>
        <a:xfrm>
          <a:off x="0" y="0"/>
          <a:ext cx="0" cy="0"/>
          <a:chOff x="0" y="0"/>
          <a:chExt cx="0" cy="0"/>
        </a:xfrm>
      </p:grpSpPr>
      <p:sp>
        <p:nvSpPr>
          <p:cNvPr id="2405" name="Google Shape;2405;p196"/>
          <p:cNvSpPr/>
          <p:nvPr/>
        </p:nvSpPr>
        <p:spPr>
          <a:xfrm>
            <a:off x="5937222" y="1533138"/>
            <a:ext cx="1748700" cy="1748700"/>
          </a:xfrm>
          <a:prstGeom prst="ellipse">
            <a:avLst/>
          </a:prstGeom>
          <a:solidFill>
            <a:srgbClr val="FBBE01">
              <a:alpha val="89410"/>
            </a:srgbClr>
          </a:solidFill>
          <a:ln w="9525" cap="flat" cmpd="sng">
            <a:solidFill>
              <a:srgbClr val="FBBE0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a:solidFill>
                <a:srgbClr val="000000"/>
              </a:solidFill>
              <a:latin typeface="Salesforce Sans"/>
              <a:ea typeface="Salesforce Sans"/>
              <a:cs typeface="Salesforce Sans"/>
              <a:sym typeface="Salesforce Sans"/>
            </a:endParaRPr>
          </a:p>
        </p:txBody>
      </p:sp>
      <p:pic>
        <p:nvPicPr>
          <p:cNvPr id="2406" name="Google Shape;2406;p196" descr="pasted-image.pdf"/>
          <p:cNvPicPr preferRelativeResize="0"/>
          <p:nvPr/>
        </p:nvPicPr>
        <p:blipFill rotWithShape="1">
          <a:blip r:embed="rId3">
            <a:alphaModFix/>
          </a:blip>
          <a:srcRect/>
          <a:stretch/>
        </p:blipFill>
        <p:spPr>
          <a:xfrm>
            <a:off x="11030686" y="565460"/>
            <a:ext cx="619840" cy="433967"/>
          </a:xfrm>
          <a:prstGeom prst="rect">
            <a:avLst/>
          </a:prstGeom>
          <a:noFill/>
          <a:ln>
            <a:noFill/>
          </a:ln>
        </p:spPr>
      </p:pic>
      <p:pic>
        <p:nvPicPr>
          <p:cNvPr id="2407" name="Google Shape;2407;p196" descr="pasted-image.pdf"/>
          <p:cNvPicPr preferRelativeResize="0"/>
          <p:nvPr/>
        </p:nvPicPr>
        <p:blipFill rotWithShape="1">
          <a:blip r:embed="rId3">
            <a:alphaModFix/>
          </a:blip>
          <a:srcRect/>
          <a:stretch/>
        </p:blipFill>
        <p:spPr>
          <a:xfrm>
            <a:off x="11030686" y="565460"/>
            <a:ext cx="619840" cy="433967"/>
          </a:xfrm>
          <a:prstGeom prst="rect">
            <a:avLst/>
          </a:prstGeom>
          <a:noFill/>
          <a:ln>
            <a:noFill/>
          </a:ln>
        </p:spPr>
      </p:pic>
      <p:sp>
        <p:nvSpPr>
          <p:cNvPr id="2408" name="Google Shape;2408;p196"/>
          <p:cNvSpPr txBox="1"/>
          <p:nvPr/>
        </p:nvSpPr>
        <p:spPr>
          <a:xfrm>
            <a:off x="571500" y="409350"/>
            <a:ext cx="9158700" cy="687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Support Users and Ongoing Operations</a:t>
            </a:r>
            <a:endParaRPr sz="3200" b="1" dirty="0">
              <a:solidFill>
                <a:srgbClr val="032D60"/>
              </a:solidFill>
              <a:latin typeface="+mj-lt"/>
              <a:ea typeface="Avant Garde Demi SFDC"/>
              <a:cs typeface="Avant Garde Demi SFDC"/>
              <a:sym typeface="Avant Garde Demi SFDC"/>
            </a:endParaRPr>
          </a:p>
        </p:txBody>
      </p:sp>
      <p:sp>
        <p:nvSpPr>
          <p:cNvPr id="2409" name="Google Shape;2409;p196"/>
          <p:cNvSpPr txBox="1"/>
          <p:nvPr/>
        </p:nvSpPr>
        <p:spPr>
          <a:xfrm>
            <a:off x="571525" y="1216300"/>
            <a:ext cx="4697400" cy="1222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300" dirty="0">
                <a:solidFill>
                  <a:srgbClr val="032D60"/>
                </a:solidFill>
                <a:latin typeface="+mn-lt"/>
                <a:ea typeface="Salesforce Sans"/>
                <a:cs typeface="Salesforce Sans"/>
                <a:sym typeface="Salesforce Sans"/>
              </a:rPr>
              <a:t>Assist your support team with operational issues and day-to-day user needs</a:t>
            </a:r>
            <a:endParaRPr sz="2300" dirty="0">
              <a:solidFill>
                <a:srgbClr val="032D60"/>
              </a:solidFill>
              <a:latin typeface="+mn-lt"/>
              <a:ea typeface="Salesforce Sans"/>
              <a:cs typeface="Salesforce Sans"/>
              <a:sym typeface="Salesforce Sans"/>
            </a:endParaRPr>
          </a:p>
        </p:txBody>
      </p:sp>
      <p:sp>
        <p:nvSpPr>
          <p:cNvPr id="2410" name="Google Shape;2410;p196"/>
          <p:cNvSpPr txBox="1"/>
          <p:nvPr/>
        </p:nvSpPr>
        <p:spPr>
          <a:xfrm>
            <a:off x="571523" y="2558450"/>
            <a:ext cx="4378500" cy="3467700"/>
          </a:xfrm>
          <a:prstGeom prst="rect">
            <a:avLst/>
          </a:prstGeom>
          <a:noFill/>
          <a:ln>
            <a:noFill/>
          </a:ln>
        </p:spPr>
        <p:txBody>
          <a:bodyPr spcFirstLastPara="1" wrap="square" lIns="0" tIns="0" rIns="0" bIns="0" anchor="t" anchorCtr="0">
            <a:noAutofit/>
          </a:bodyPr>
          <a:lstStyle/>
          <a:p>
            <a:pPr marL="457200" lvl="0" indent="-355600" algn="l" rtl="0">
              <a:spcBef>
                <a:spcPts val="0"/>
              </a:spcBef>
              <a:spcAft>
                <a:spcPts val="0"/>
              </a:spcAft>
              <a:buClr>
                <a:srgbClr val="59575C"/>
              </a:buClr>
              <a:buSzPts val="2000"/>
              <a:buChar char="●"/>
            </a:pPr>
            <a:r>
              <a:rPr lang="en" sz="2000" dirty="0">
                <a:solidFill>
                  <a:srgbClr val="59575C"/>
                </a:solidFill>
                <a:latin typeface="+mn-lt"/>
                <a:ea typeface="Salesforce Sans"/>
                <a:cs typeface="Salesforce Sans"/>
                <a:sym typeface="Salesforce Sans"/>
              </a:rPr>
              <a:t>Troubleshoot and resolve login and authentication problems</a:t>
            </a:r>
            <a:endParaRPr sz="20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000" dirty="0">
                <a:solidFill>
                  <a:srgbClr val="59575C"/>
                </a:solidFill>
                <a:latin typeface="+mn-lt"/>
                <a:ea typeface="Salesforce Sans"/>
                <a:cs typeface="Salesforce Sans"/>
                <a:sym typeface="Salesforce Sans"/>
              </a:rPr>
              <a:t>Help users recover access</a:t>
            </a:r>
            <a:endParaRPr sz="20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000" dirty="0">
                <a:solidFill>
                  <a:srgbClr val="59575C"/>
                </a:solidFill>
                <a:latin typeface="+mn-lt"/>
                <a:ea typeface="Salesforce Sans"/>
                <a:cs typeface="Salesforce Sans"/>
                <a:sym typeface="Salesforce Sans"/>
              </a:rPr>
              <a:t>Enable MFA for new employees</a:t>
            </a:r>
            <a:endParaRPr sz="20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000" dirty="0">
                <a:solidFill>
                  <a:srgbClr val="59575C"/>
                </a:solidFill>
                <a:latin typeface="+mn-lt"/>
                <a:ea typeface="Salesforce Sans"/>
                <a:cs typeface="Salesforce Sans"/>
                <a:sym typeface="Salesforce Sans"/>
              </a:rPr>
              <a:t>Stock and distribute security keys</a:t>
            </a:r>
            <a:endParaRPr sz="2000" dirty="0">
              <a:solidFill>
                <a:srgbClr val="59575C"/>
              </a:solidFill>
              <a:latin typeface="+mn-lt"/>
              <a:ea typeface="Salesforce Sans"/>
              <a:cs typeface="Salesforce Sans"/>
              <a:sym typeface="Salesforce Sans"/>
            </a:endParaRPr>
          </a:p>
          <a:p>
            <a:pPr marL="457200" lvl="0" indent="-355600" algn="l" rtl="0">
              <a:spcBef>
                <a:spcPts val="1000"/>
              </a:spcBef>
              <a:spcAft>
                <a:spcPts val="1000"/>
              </a:spcAft>
              <a:buClr>
                <a:srgbClr val="59575C"/>
              </a:buClr>
              <a:buSzPts val="2000"/>
              <a:buChar char="●"/>
            </a:pPr>
            <a:r>
              <a:rPr lang="en" sz="2000" dirty="0">
                <a:solidFill>
                  <a:srgbClr val="59575C"/>
                </a:solidFill>
                <a:latin typeface="+mn-lt"/>
                <a:ea typeface="Salesforce Sans"/>
                <a:cs typeface="Salesforce Sans"/>
                <a:sym typeface="Salesforce Sans"/>
              </a:rPr>
              <a:t>Manage inventory of security keys</a:t>
            </a:r>
            <a:endParaRPr sz="2000" dirty="0">
              <a:solidFill>
                <a:srgbClr val="59575C"/>
              </a:solidFill>
              <a:latin typeface="+mn-lt"/>
              <a:ea typeface="Salesforce Sans"/>
              <a:cs typeface="Salesforce Sans"/>
              <a:sym typeface="Salesforce Sans"/>
            </a:endParaRPr>
          </a:p>
        </p:txBody>
      </p:sp>
      <p:sp>
        <p:nvSpPr>
          <p:cNvPr id="2411" name="Google Shape;2411;p196"/>
          <p:cNvSpPr/>
          <p:nvPr/>
        </p:nvSpPr>
        <p:spPr>
          <a:xfrm>
            <a:off x="7103575" y="2054925"/>
            <a:ext cx="5795700" cy="3359700"/>
          </a:xfrm>
          <a:prstGeom prst="roundRect">
            <a:avLst>
              <a:gd name="adj" fmla="val 2978"/>
            </a:avLst>
          </a:prstGeom>
          <a:solidFill>
            <a:srgbClr val="0B5CAB"/>
          </a:solidFill>
          <a:ln w="9525" cap="flat" cmpd="sng">
            <a:solidFill>
              <a:srgbClr val="0D9DD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12" name="Google Shape;2412;p196"/>
          <p:cNvGrpSpPr/>
          <p:nvPr/>
        </p:nvGrpSpPr>
        <p:grpSpPr>
          <a:xfrm>
            <a:off x="7055465" y="2001043"/>
            <a:ext cx="6036594" cy="4467530"/>
            <a:chOff x="-1" y="-1"/>
            <a:chExt cx="12075603" cy="8933273"/>
          </a:xfrm>
        </p:grpSpPr>
        <p:pic>
          <p:nvPicPr>
            <p:cNvPr id="2413" name="Google Shape;2413;p196" descr="Google Shape;1895;p175"/>
            <p:cNvPicPr preferRelativeResize="0"/>
            <p:nvPr/>
          </p:nvPicPr>
          <p:blipFill rotWithShape="1">
            <a:blip r:embed="rId4">
              <a:alphaModFix/>
            </a:blip>
            <a:srcRect r="4698" b="15131"/>
            <a:stretch/>
          </p:blipFill>
          <p:spPr>
            <a:xfrm flipH="1">
              <a:off x="6918599" y="7846267"/>
              <a:ext cx="2764251" cy="574901"/>
            </a:xfrm>
            <a:prstGeom prst="rect">
              <a:avLst/>
            </a:prstGeom>
            <a:noFill/>
            <a:ln>
              <a:noFill/>
            </a:ln>
          </p:spPr>
        </p:pic>
        <p:grpSp>
          <p:nvGrpSpPr>
            <p:cNvPr id="2414" name="Google Shape;2414;p196"/>
            <p:cNvGrpSpPr/>
            <p:nvPr/>
          </p:nvGrpSpPr>
          <p:grpSpPr>
            <a:xfrm>
              <a:off x="-1" y="-1"/>
              <a:ext cx="12075603" cy="8933273"/>
              <a:chOff x="0" y="-1"/>
              <a:chExt cx="12075603" cy="8933273"/>
            </a:xfrm>
          </p:grpSpPr>
          <p:pic>
            <p:nvPicPr>
              <p:cNvPr id="2415" name="Google Shape;2415;p196" descr="Google Shape;1897;p175"/>
              <p:cNvPicPr preferRelativeResize="0"/>
              <p:nvPr/>
            </p:nvPicPr>
            <p:blipFill rotWithShape="1">
              <a:blip r:embed="rId5">
                <a:alphaModFix/>
              </a:blip>
              <a:srcRect b="9518"/>
              <a:stretch/>
            </p:blipFill>
            <p:spPr>
              <a:xfrm>
                <a:off x="2854200" y="7178536"/>
                <a:ext cx="2917803" cy="1384000"/>
              </a:xfrm>
              <a:prstGeom prst="rect">
                <a:avLst/>
              </a:prstGeom>
              <a:noFill/>
              <a:ln>
                <a:noFill/>
              </a:ln>
            </p:spPr>
          </p:pic>
          <p:pic>
            <p:nvPicPr>
              <p:cNvPr id="2416" name="Google Shape;2416;p196" descr="Google Shape;1898;p175"/>
              <p:cNvPicPr preferRelativeResize="0"/>
              <p:nvPr/>
            </p:nvPicPr>
            <p:blipFill rotWithShape="1">
              <a:blip r:embed="rId6">
                <a:alphaModFix/>
              </a:blip>
              <a:srcRect/>
              <a:stretch/>
            </p:blipFill>
            <p:spPr>
              <a:xfrm>
                <a:off x="4539350" y="8782563"/>
                <a:ext cx="2833688" cy="113904"/>
              </a:xfrm>
              <a:prstGeom prst="rect">
                <a:avLst/>
              </a:prstGeom>
              <a:noFill/>
              <a:ln>
                <a:noFill/>
              </a:ln>
            </p:spPr>
          </p:pic>
          <p:pic>
            <p:nvPicPr>
              <p:cNvPr id="2417" name="Google Shape;2417;p196" descr="Google Shape;1899;p175"/>
              <p:cNvPicPr preferRelativeResize="0"/>
              <p:nvPr/>
            </p:nvPicPr>
            <p:blipFill rotWithShape="1">
              <a:blip r:embed="rId7">
                <a:alphaModFix/>
              </a:blip>
              <a:srcRect/>
              <a:stretch/>
            </p:blipFill>
            <p:spPr>
              <a:xfrm>
                <a:off x="0" y="-1"/>
                <a:ext cx="12075603" cy="8839115"/>
              </a:xfrm>
              <a:prstGeom prst="rect">
                <a:avLst/>
              </a:prstGeom>
              <a:noFill/>
              <a:ln>
                <a:noFill/>
              </a:ln>
            </p:spPr>
          </p:pic>
          <p:pic>
            <p:nvPicPr>
              <p:cNvPr id="2418" name="Google Shape;2418;p196" descr="Google Shape;1900;p175"/>
              <p:cNvPicPr preferRelativeResize="0"/>
              <p:nvPr/>
            </p:nvPicPr>
            <p:blipFill rotWithShape="1">
              <a:blip r:embed="rId8">
                <a:alphaModFix/>
              </a:blip>
              <a:srcRect/>
              <a:stretch/>
            </p:blipFill>
            <p:spPr>
              <a:xfrm>
                <a:off x="3439504" y="8029903"/>
                <a:ext cx="2055600" cy="874800"/>
              </a:xfrm>
              <a:prstGeom prst="rect">
                <a:avLst/>
              </a:prstGeom>
              <a:noFill/>
              <a:ln>
                <a:noFill/>
              </a:ln>
            </p:spPr>
          </p:pic>
          <p:pic>
            <p:nvPicPr>
              <p:cNvPr id="2419" name="Google Shape;2419;p196" descr="Google Shape;1901;p175"/>
              <p:cNvPicPr preferRelativeResize="0"/>
              <p:nvPr/>
            </p:nvPicPr>
            <p:blipFill rotWithShape="1">
              <a:blip r:embed="rId9">
                <a:alphaModFix/>
              </a:blip>
              <a:srcRect b="8062"/>
              <a:stretch/>
            </p:blipFill>
            <p:spPr>
              <a:xfrm flipH="1">
                <a:off x="4623815" y="8342806"/>
                <a:ext cx="1133700" cy="587851"/>
              </a:xfrm>
              <a:prstGeom prst="rect">
                <a:avLst/>
              </a:prstGeom>
              <a:noFill/>
              <a:ln>
                <a:noFill/>
              </a:ln>
            </p:spPr>
          </p:pic>
          <p:pic>
            <p:nvPicPr>
              <p:cNvPr id="2420" name="Google Shape;2420;p196" descr="Google Shape;1902;p175"/>
              <p:cNvPicPr preferRelativeResize="0"/>
              <p:nvPr/>
            </p:nvPicPr>
            <p:blipFill rotWithShape="1">
              <a:blip r:embed="rId10">
                <a:alphaModFix/>
              </a:blip>
              <a:srcRect b="2837"/>
              <a:stretch/>
            </p:blipFill>
            <p:spPr>
              <a:xfrm>
                <a:off x="4224478" y="8628771"/>
                <a:ext cx="861725" cy="304501"/>
              </a:xfrm>
              <a:prstGeom prst="rect">
                <a:avLst/>
              </a:prstGeom>
              <a:noFill/>
              <a:ln>
                <a:noFill/>
              </a:ln>
            </p:spPr>
          </p:pic>
        </p:grpSp>
      </p:grpSp>
      <p:pic>
        <p:nvPicPr>
          <p:cNvPr id="2421" name="Google Shape;2421;p196" descr="ASTRO_Trailblazer_ArmsUpLeft_SFS20_LR.png"/>
          <p:cNvPicPr preferRelativeResize="0"/>
          <p:nvPr/>
        </p:nvPicPr>
        <p:blipFill rotWithShape="1">
          <a:blip r:embed="rId11">
            <a:alphaModFix/>
          </a:blip>
          <a:srcRect l="15613" t="14218" r="15606" b="21822"/>
          <a:stretch/>
        </p:blipFill>
        <p:spPr>
          <a:xfrm>
            <a:off x="4251951" y="3429000"/>
            <a:ext cx="3728923" cy="3467700"/>
          </a:xfrm>
          <a:prstGeom prst="rect">
            <a:avLst/>
          </a:prstGeom>
          <a:noFill/>
          <a:ln>
            <a:noFill/>
          </a:ln>
        </p:spPr>
      </p:pic>
      <p:sp>
        <p:nvSpPr>
          <p:cNvPr id="2422" name="Google Shape;2422;p196"/>
          <p:cNvSpPr txBox="1"/>
          <p:nvPr/>
        </p:nvSpPr>
        <p:spPr>
          <a:xfrm>
            <a:off x="7685925" y="2558450"/>
            <a:ext cx="4378500" cy="2024400"/>
          </a:xfrm>
          <a:prstGeom prst="rect">
            <a:avLst/>
          </a:prstGeom>
          <a:noFill/>
          <a:ln>
            <a:noFill/>
          </a:ln>
        </p:spPr>
        <p:txBody>
          <a:bodyPr spcFirstLastPara="1" wrap="square" lIns="119875" tIns="119875" rIns="119875" bIns="119875" anchor="t" anchorCtr="0">
            <a:noAutofit/>
          </a:bodyPr>
          <a:lstStyle/>
          <a:p>
            <a:pPr marL="0" lvl="0" indent="0" algn="ctr" rtl="0">
              <a:spcBef>
                <a:spcPts val="0"/>
              </a:spcBef>
              <a:spcAft>
                <a:spcPts val="0"/>
              </a:spcAft>
              <a:buNone/>
            </a:pPr>
            <a:r>
              <a:rPr lang="en" sz="2200" b="1" dirty="0">
                <a:solidFill>
                  <a:schemeClr val="lt1"/>
                </a:solidFill>
                <a:latin typeface="Roboto"/>
                <a:ea typeface="Roboto"/>
                <a:cs typeface="Roboto"/>
                <a:sym typeface="Roboto"/>
              </a:rPr>
              <a:t>Access Recovery Plan</a:t>
            </a:r>
            <a:endParaRPr sz="2200" b="1" dirty="0">
              <a:solidFill>
                <a:schemeClr val="lt1"/>
              </a:solidFill>
              <a:latin typeface="Roboto"/>
              <a:ea typeface="Roboto"/>
              <a:cs typeface="Roboto"/>
              <a:sym typeface="Roboto"/>
            </a:endParaRPr>
          </a:p>
          <a:p>
            <a:pPr marL="0" lvl="0" indent="0" algn="l" rtl="0">
              <a:spcBef>
                <a:spcPts val="1300"/>
              </a:spcBef>
              <a:spcAft>
                <a:spcPts val="1300"/>
              </a:spcAft>
              <a:buNone/>
            </a:pPr>
            <a:r>
              <a:rPr lang="en" sz="2000" dirty="0">
                <a:solidFill>
                  <a:schemeClr val="lt1"/>
                </a:solidFill>
                <a:latin typeface="Roboto"/>
                <a:ea typeface="Roboto"/>
                <a:cs typeface="Roboto"/>
                <a:sym typeface="Roboto"/>
              </a:rPr>
              <a:t>Have a plan to help users log in if they forget or lose their usual verification method(s).</a:t>
            </a:r>
            <a:endParaRPr sz="2000" dirty="0">
              <a:solidFill>
                <a:schemeClr val="lt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Help and Resources</a:t>
            </a:r>
            <a:br>
              <a:rPr lang="en-US" dirty="0">
                <a:solidFill>
                  <a:schemeClr val="accent1"/>
                </a:solidFill>
                <a:latin typeface="+mj-lt"/>
              </a:rPr>
            </a:br>
            <a:endParaRPr dirty="0">
              <a:solidFill>
                <a:schemeClr val="accent1"/>
              </a:solidFill>
              <a:latin typeface="+mj-lt"/>
            </a:endParaRPr>
          </a:p>
        </p:txBody>
      </p:sp>
    </p:spTree>
    <p:extLst>
      <p:ext uri="{BB962C8B-B14F-4D97-AF65-F5344CB8AC3E}">
        <p14:creationId xmlns:p14="http://schemas.microsoft.com/office/powerpoint/2010/main" val="1825444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723"/>
        <p:cNvGrpSpPr/>
        <p:nvPr/>
      </p:nvGrpSpPr>
      <p:grpSpPr>
        <a:xfrm>
          <a:off x="0" y="0"/>
          <a:ext cx="0" cy="0"/>
          <a:chOff x="0" y="0"/>
          <a:chExt cx="0" cy="0"/>
        </a:xfrm>
      </p:grpSpPr>
      <p:sp>
        <p:nvSpPr>
          <p:cNvPr id="2724" name="Google Shape;2724;p214"/>
          <p:cNvSpPr/>
          <p:nvPr/>
        </p:nvSpPr>
        <p:spPr>
          <a:xfrm rot="8716006">
            <a:off x="1289133" y="-1855920"/>
            <a:ext cx="9640087" cy="7546178"/>
          </a:xfrm>
          <a:custGeom>
            <a:avLst/>
            <a:gdLst/>
            <a:ahLst/>
            <a:cxnLst/>
            <a:rect l="l" t="t" r="r" b="b"/>
            <a:pathLst>
              <a:path w="20776" h="21058" extrusionOk="0">
                <a:moveTo>
                  <a:pt x="0" y="137"/>
                </a:moveTo>
                <a:cubicBezTo>
                  <a:pt x="1339" y="962"/>
                  <a:pt x="2475" y="-542"/>
                  <a:pt x="4044" y="227"/>
                </a:cubicBezTo>
                <a:cubicBezTo>
                  <a:pt x="5444" y="912"/>
                  <a:pt x="7080" y="817"/>
                  <a:pt x="8408" y="1074"/>
                </a:cubicBezTo>
                <a:cubicBezTo>
                  <a:pt x="9481" y="1281"/>
                  <a:pt x="10473" y="2002"/>
                  <a:pt x="10220" y="3140"/>
                </a:cubicBezTo>
                <a:cubicBezTo>
                  <a:pt x="9876" y="4683"/>
                  <a:pt x="8366" y="3626"/>
                  <a:pt x="7298" y="3889"/>
                </a:cubicBezTo>
                <a:cubicBezTo>
                  <a:pt x="6760" y="4021"/>
                  <a:pt x="6146" y="4415"/>
                  <a:pt x="6200" y="5310"/>
                </a:cubicBezTo>
                <a:cubicBezTo>
                  <a:pt x="6257" y="6262"/>
                  <a:pt x="6675" y="6669"/>
                  <a:pt x="7136" y="7097"/>
                </a:cubicBezTo>
                <a:cubicBezTo>
                  <a:pt x="7656" y="7578"/>
                  <a:pt x="8228" y="8212"/>
                  <a:pt x="8960" y="9027"/>
                </a:cubicBezTo>
                <a:cubicBezTo>
                  <a:pt x="10467" y="10704"/>
                  <a:pt x="12054" y="8821"/>
                  <a:pt x="13630" y="10011"/>
                </a:cubicBezTo>
                <a:cubicBezTo>
                  <a:pt x="15247" y="11232"/>
                  <a:pt x="16243" y="10891"/>
                  <a:pt x="17678" y="12036"/>
                </a:cubicBezTo>
                <a:cubicBezTo>
                  <a:pt x="19014" y="13102"/>
                  <a:pt x="17747" y="15340"/>
                  <a:pt x="19569" y="16986"/>
                </a:cubicBezTo>
                <a:cubicBezTo>
                  <a:pt x="21600" y="18822"/>
                  <a:pt x="20061" y="20390"/>
                  <a:pt x="20776" y="21058"/>
                </a:cubicBezTo>
              </a:path>
            </a:pathLst>
          </a:custGeom>
          <a:noFill/>
          <a:ln w="15875" cap="flat" cmpd="sng">
            <a:solidFill>
              <a:srgbClr val="59575C"/>
            </a:solidFill>
            <a:prstDash val="dash"/>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2725" name="Google Shape;2725;p214"/>
          <p:cNvSpPr txBox="1"/>
          <p:nvPr/>
        </p:nvSpPr>
        <p:spPr>
          <a:xfrm>
            <a:off x="10268576" y="3891150"/>
            <a:ext cx="1319400" cy="469359"/>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MFA for Salesforce Site</a:t>
            </a:r>
            <a:endParaRPr b="1" dirty="0">
              <a:solidFill>
                <a:schemeClr val="tx1"/>
              </a:solidFill>
              <a:latin typeface="+mn-lt"/>
              <a:ea typeface="Salesforce Sans"/>
              <a:cs typeface="Salesforce Sans"/>
              <a:sym typeface="Salesforce Sans"/>
            </a:endParaRPr>
          </a:p>
        </p:txBody>
      </p:sp>
      <p:pic>
        <p:nvPicPr>
          <p:cNvPr id="2726" name="Google Shape;2726;p214"/>
          <p:cNvPicPr preferRelativeResize="0"/>
          <p:nvPr/>
        </p:nvPicPr>
        <p:blipFill rotWithShape="1">
          <a:blip r:embed="rId4">
            <a:alphaModFix/>
          </a:blip>
          <a:srcRect t="980" b="980"/>
          <a:stretch/>
        </p:blipFill>
        <p:spPr>
          <a:xfrm>
            <a:off x="560126" y="1538747"/>
            <a:ext cx="1228952" cy="1280147"/>
          </a:xfrm>
          <a:prstGeom prst="rect">
            <a:avLst/>
          </a:prstGeom>
          <a:noFill/>
          <a:ln>
            <a:noFill/>
          </a:ln>
        </p:spPr>
      </p:pic>
      <p:sp>
        <p:nvSpPr>
          <p:cNvPr id="2727" name="Google Shape;2727;p214"/>
          <p:cNvSpPr txBox="1"/>
          <p:nvPr/>
        </p:nvSpPr>
        <p:spPr>
          <a:xfrm>
            <a:off x="3225753" y="3814619"/>
            <a:ext cx="1166100" cy="253916"/>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MFA FAQ</a:t>
            </a:r>
            <a:endParaRPr b="1" dirty="0">
              <a:solidFill>
                <a:schemeClr val="tx1"/>
              </a:solidFill>
              <a:latin typeface="+mn-lt"/>
              <a:ea typeface="Salesforce Sans"/>
              <a:cs typeface="Salesforce Sans"/>
              <a:sym typeface="Salesforce Sans"/>
            </a:endParaRPr>
          </a:p>
        </p:txBody>
      </p:sp>
      <p:pic>
        <p:nvPicPr>
          <p:cNvPr id="2728" name="Google Shape;2728;p214"/>
          <p:cNvPicPr preferRelativeResize="0"/>
          <p:nvPr/>
        </p:nvPicPr>
        <p:blipFill>
          <a:blip r:embed="rId6">
            <a:alphaModFix/>
          </a:blip>
          <a:stretch>
            <a:fillRect/>
          </a:stretch>
        </p:blipFill>
        <p:spPr>
          <a:xfrm>
            <a:off x="10492851" y="2462073"/>
            <a:ext cx="960129" cy="1280160"/>
          </a:xfrm>
          <a:prstGeom prst="rect">
            <a:avLst/>
          </a:prstGeom>
          <a:noFill/>
          <a:ln>
            <a:noFill/>
          </a:ln>
          <a:effectLst>
            <a:outerShdw blurRad="57150" dist="19050" dir="5400000" algn="bl" rotWithShape="0">
              <a:srgbClr val="000000">
                <a:alpha val="50000"/>
              </a:srgbClr>
            </a:outerShdw>
          </a:effectLst>
        </p:spPr>
      </p:pic>
      <p:pic>
        <p:nvPicPr>
          <p:cNvPr id="2730" name="Google Shape;2730;p214"/>
          <p:cNvPicPr preferRelativeResize="0"/>
          <p:nvPr/>
        </p:nvPicPr>
        <p:blipFill>
          <a:blip r:embed="rId7">
            <a:alphaModFix/>
          </a:blip>
          <a:stretch>
            <a:fillRect/>
          </a:stretch>
        </p:blipFill>
        <p:spPr>
          <a:xfrm>
            <a:off x="3194313" y="2456698"/>
            <a:ext cx="1228964" cy="1280160"/>
          </a:xfrm>
          <a:prstGeom prst="rect">
            <a:avLst/>
          </a:prstGeom>
          <a:noFill/>
          <a:ln>
            <a:noFill/>
          </a:ln>
          <a:effectLst>
            <a:outerShdw blurRad="57150" dist="19050" dir="5400000" algn="bl" rotWithShape="0">
              <a:srgbClr val="000000">
                <a:alpha val="50000"/>
              </a:srgbClr>
            </a:outerShdw>
          </a:effectLst>
        </p:spPr>
      </p:pic>
      <p:sp>
        <p:nvSpPr>
          <p:cNvPr id="2731" name="Google Shape;2731;p214"/>
          <p:cNvSpPr txBox="1"/>
          <p:nvPr/>
        </p:nvSpPr>
        <p:spPr>
          <a:xfrm>
            <a:off x="506875" y="2933025"/>
            <a:ext cx="1532700" cy="1115690"/>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8">
                  <a:extLst>
                    <a:ext uri="{A12FA001-AC4F-418D-AE19-62706E023703}">
                      <ahyp:hlinkClr xmlns:ahyp="http://schemas.microsoft.com/office/drawing/2018/hyperlinkcolor" val="tx"/>
                    </a:ext>
                  </a:extLst>
                </a:hlinkClick>
              </a:rPr>
              <a:t>The Total Economic Impact of Multi-Factor Authentication from Salesforce</a:t>
            </a:r>
            <a:endParaRPr b="1" dirty="0">
              <a:solidFill>
                <a:schemeClr val="tx1"/>
              </a:solidFill>
              <a:latin typeface="+mn-lt"/>
              <a:ea typeface="Salesforce Sans"/>
              <a:cs typeface="Salesforce Sans"/>
              <a:sym typeface="Salesforce Sans"/>
            </a:endParaRPr>
          </a:p>
        </p:txBody>
      </p:sp>
      <p:pic>
        <p:nvPicPr>
          <p:cNvPr id="2732" name="Google Shape;2732;p214"/>
          <p:cNvPicPr preferRelativeResize="0"/>
          <p:nvPr/>
        </p:nvPicPr>
        <p:blipFill rotWithShape="1">
          <a:blip r:embed="rId9">
            <a:alphaModFix/>
          </a:blip>
          <a:srcRect/>
          <a:stretch/>
        </p:blipFill>
        <p:spPr>
          <a:xfrm>
            <a:off x="10965246" y="519120"/>
            <a:ext cx="653791" cy="457195"/>
          </a:xfrm>
          <a:prstGeom prst="rect">
            <a:avLst/>
          </a:prstGeom>
          <a:noFill/>
          <a:ln>
            <a:noFill/>
          </a:ln>
        </p:spPr>
      </p:pic>
      <p:sp>
        <p:nvSpPr>
          <p:cNvPr id="2733" name="Google Shape;2733;p214"/>
          <p:cNvSpPr txBox="1"/>
          <p:nvPr/>
        </p:nvSpPr>
        <p:spPr>
          <a:xfrm>
            <a:off x="576081" y="0"/>
            <a:ext cx="10095000" cy="1048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en" sz="3200" b="1" dirty="0">
                <a:solidFill>
                  <a:srgbClr val="032D60"/>
                </a:solidFill>
                <a:latin typeface="+mj-lt"/>
                <a:ea typeface="Avant Garde Demi SFDC"/>
                <a:cs typeface="Avant Garde Demi SFDC"/>
                <a:sym typeface="Avant Garde Demi SFDC"/>
              </a:rPr>
              <a:t>Learn More About MFA</a:t>
            </a:r>
            <a:endParaRPr sz="3200" b="1" dirty="0">
              <a:solidFill>
                <a:srgbClr val="032D60"/>
              </a:solidFill>
              <a:latin typeface="+mj-lt"/>
              <a:ea typeface="Avant Garde Demi SFDC"/>
              <a:cs typeface="Avant Garde Demi SFDC"/>
              <a:sym typeface="Avant Garde Demi SFDC"/>
            </a:endParaRPr>
          </a:p>
        </p:txBody>
      </p:sp>
      <p:sp>
        <p:nvSpPr>
          <p:cNvPr id="2734" name="Google Shape;2734;p214"/>
          <p:cNvSpPr txBox="1"/>
          <p:nvPr/>
        </p:nvSpPr>
        <p:spPr>
          <a:xfrm>
            <a:off x="5364742" y="2800489"/>
            <a:ext cx="1594200" cy="603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10">
                  <a:extLst>
                    <a:ext uri="{A12FA001-AC4F-418D-AE19-62706E023703}">
                      <ahyp:hlinkClr xmlns:ahyp="http://schemas.microsoft.com/office/drawing/2018/hyperlinkcolor" val="tx"/>
                    </a:ext>
                  </a:extLst>
                </a:hlinkClick>
              </a:rPr>
              <a:t>Intro to MFA  Video</a:t>
            </a:r>
            <a:endParaRPr dirty="0">
              <a:solidFill>
                <a:schemeClr val="tx1"/>
              </a:solidFill>
              <a:latin typeface="+mn-lt"/>
              <a:ea typeface="Salesforce Sans"/>
              <a:cs typeface="Salesforce Sans"/>
              <a:sym typeface="Salesforce Sans"/>
            </a:endParaRPr>
          </a:p>
        </p:txBody>
      </p:sp>
      <p:grpSp>
        <p:nvGrpSpPr>
          <p:cNvPr id="2735" name="Google Shape;2735;p214"/>
          <p:cNvGrpSpPr/>
          <p:nvPr/>
        </p:nvGrpSpPr>
        <p:grpSpPr>
          <a:xfrm>
            <a:off x="5728500" y="1858375"/>
            <a:ext cx="866700" cy="793299"/>
            <a:chOff x="10814225" y="5266125"/>
            <a:chExt cx="866700" cy="793299"/>
          </a:xfrm>
        </p:grpSpPr>
        <p:pic>
          <p:nvPicPr>
            <p:cNvPr id="2736" name="Google Shape;2736;p214"/>
            <p:cNvPicPr preferRelativeResize="0"/>
            <p:nvPr/>
          </p:nvPicPr>
          <p:blipFill rotWithShape="1">
            <a:blip r:embed="rId11">
              <a:alphaModFix/>
            </a:blip>
            <a:srcRect l="15986" r="20066"/>
            <a:stretch/>
          </p:blipFill>
          <p:spPr>
            <a:xfrm>
              <a:off x="10814304" y="5266944"/>
              <a:ext cx="866553" cy="792480"/>
            </a:xfrm>
            <a:prstGeom prst="rect">
              <a:avLst/>
            </a:prstGeom>
            <a:noFill/>
            <a:ln>
              <a:noFill/>
            </a:ln>
            <a:effectLst>
              <a:outerShdw blurRad="57150" dist="19050" dir="5400000" algn="bl" rotWithShape="0">
                <a:srgbClr val="000000">
                  <a:alpha val="50000"/>
                </a:srgbClr>
              </a:outerShdw>
            </a:effectLst>
          </p:spPr>
        </p:pic>
        <p:sp>
          <p:nvSpPr>
            <p:cNvPr id="2737" name="Google Shape;2737;p214"/>
            <p:cNvSpPr/>
            <p:nvPr/>
          </p:nvSpPr>
          <p:spPr>
            <a:xfrm>
              <a:off x="10814225" y="5266125"/>
              <a:ext cx="866700" cy="792600"/>
            </a:xfrm>
            <a:prstGeom prst="rect">
              <a:avLst/>
            </a:prstGeom>
            <a:noFill/>
            <a:ln w="9525" cap="flat" cmpd="sng">
              <a:solidFill>
                <a:srgbClr val="22222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alesforce Sans"/>
                <a:ea typeface="Salesforce Sans"/>
                <a:cs typeface="Salesforce Sans"/>
                <a:sym typeface="Salesforce Sans"/>
              </a:endParaRPr>
            </a:p>
          </p:txBody>
        </p:sp>
      </p:grpSp>
      <p:pic>
        <p:nvPicPr>
          <p:cNvPr id="2738" name="Google Shape;2738;p214"/>
          <p:cNvPicPr preferRelativeResize="0"/>
          <p:nvPr/>
        </p:nvPicPr>
        <p:blipFill>
          <a:blip r:embed="rId12">
            <a:alphaModFix/>
          </a:blip>
          <a:stretch>
            <a:fillRect/>
          </a:stretch>
        </p:blipFill>
        <p:spPr>
          <a:xfrm>
            <a:off x="7315694" y="3262563"/>
            <a:ext cx="1319479" cy="1319479"/>
          </a:xfrm>
          <a:prstGeom prst="rect">
            <a:avLst/>
          </a:prstGeom>
          <a:noFill/>
          <a:ln>
            <a:noFill/>
          </a:ln>
          <a:effectLst>
            <a:outerShdw blurRad="57150" dist="19050" dir="5400000" algn="bl" rotWithShape="0">
              <a:srgbClr val="000000">
                <a:alpha val="50000"/>
              </a:srgbClr>
            </a:outerShdw>
          </a:effectLst>
        </p:spPr>
      </p:pic>
      <p:sp>
        <p:nvSpPr>
          <p:cNvPr id="2739" name="Google Shape;2739;p214"/>
          <p:cNvSpPr txBox="1"/>
          <p:nvPr/>
        </p:nvSpPr>
        <p:spPr>
          <a:xfrm>
            <a:off x="7209088" y="4658250"/>
            <a:ext cx="1532700" cy="5205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400"/>
              </a:spcAft>
              <a:buNone/>
            </a:pPr>
            <a:r>
              <a:rPr lang="en" b="1" u="sng" dirty="0">
                <a:solidFill>
                  <a:schemeClr val="dk1"/>
                </a:solidFill>
                <a:latin typeface="+mn-lt"/>
                <a:ea typeface="Salesforce Sans"/>
                <a:cs typeface="Salesforce Sans"/>
                <a:sym typeface="Salesforce Sans"/>
                <a:hlinkClick r:id="rId13">
                  <a:extLst>
                    <a:ext uri="{A12FA001-AC4F-418D-AE19-62706E023703}">
                      <ahyp:hlinkClr xmlns:ahyp="http://schemas.microsoft.com/office/drawing/2018/hyperlinkcolor" val="tx"/>
                    </a:ext>
                  </a:extLst>
                </a:hlinkClick>
              </a:rPr>
              <a:t>MFA Rollout Pack</a:t>
            </a:r>
            <a:endParaRPr b="1" dirty="0">
              <a:solidFill>
                <a:schemeClr val="dk1"/>
              </a:solidFill>
              <a:latin typeface="+mn-lt"/>
              <a:ea typeface="Salesforce Sans"/>
              <a:cs typeface="Salesforce Sans"/>
              <a:sym typeface="Salesforce Sans"/>
            </a:endParaRPr>
          </a:p>
        </p:txBody>
      </p:sp>
      <p:sp>
        <p:nvSpPr>
          <p:cNvPr id="2742" name="Google Shape;2742;p214"/>
          <p:cNvSpPr txBox="1"/>
          <p:nvPr/>
        </p:nvSpPr>
        <p:spPr>
          <a:xfrm>
            <a:off x="9903262" y="4397250"/>
            <a:ext cx="2139300" cy="223138"/>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sz="1200" b="1" i="1" dirty="0">
                <a:solidFill>
                  <a:srgbClr val="205CA0"/>
                </a:solidFill>
                <a:latin typeface="+mn-lt"/>
                <a:ea typeface="Salesforce Sans"/>
                <a:cs typeface="Salesforce Sans"/>
                <a:sym typeface="Salesforce Sans"/>
              </a:rPr>
              <a:t>(includes MFA Help docs)</a:t>
            </a:r>
            <a:endParaRPr sz="1200" b="1" i="1" dirty="0">
              <a:solidFill>
                <a:srgbClr val="205CA0"/>
              </a:solidFill>
              <a:latin typeface="+mn-lt"/>
              <a:ea typeface="Salesforce Sans"/>
              <a:cs typeface="Salesforce Sans"/>
              <a:sym typeface="Salesforce Sans"/>
            </a:endParaRPr>
          </a:p>
        </p:txBody>
      </p:sp>
      <p:sp>
        <p:nvSpPr>
          <p:cNvPr id="2" name="Google Shape;2700;p189">
            <a:extLst>
              <a:ext uri="{FF2B5EF4-FFF2-40B4-BE49-F238E27FC236}">
                <a16:creationId xmlns:a16="http://schemas.microsoft.com/office/drawing/2014/main" id="{90A2074E-DBE3-CE2E-752B-60FF8EC6B3A5}"/>
              </a:ext>
            </a:extLst>
          </p:cNvPr>
          <p:cNvSpPr/>
          <p:nvPr/>
        </p:nvSpPr>
        <p:spPr>
          <a:xfrm rot="-5404374">
            <a:off x="5588386" y="1282392"/>
            <a:ext cx="707401" cy="9345009"/>
          </a:xfrm>
          <a:prstGeom prst="roundRect">
            <a:avLst>
              <a:gd name="adj" fmla="val 50000"/>
            </a:avLst>
          </a:prstGeom>
          <a:solidFill>
            <a:schemeClr val="dk1"/>
          </a:solidFill>
          <a:ln w="9525" cap="flat" cmpd="sng">
            <a:solidFill>
              <a:schemeClr val="dk1"/>
            </a:solid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3" name="Google Shape;2701;p189">
            <a:extLst>
              <a:ext uri="{FF2B5EF4-FFF2-40B4-BE49-F238E27FC236}">
                <a16:creationId xmlns:a16="http://schemas.microsoft.com/office/drawing/2014/main" id="{250A7D77-D4EE-424B-946A-7AD72AB36427}"/>
              </a:ext>
            </a:extLst>
          </p:cNvPr>
          <p:cNvSpPr txBox="1"/>
          <p:nvPr/>
        </p:nvSpPr>
        <p:spPr>
          <a:xfrm>
            <a:off x="1628975" y="5705775"/>
            <a:ext cx="8626200" cy="468300"/>
          </a:xfrm>
          <a:prstGeom prst="rect">
            <a:avLst/>
          </a:prstGeom>
          <a:noFill/>
          <a:ln>
            <a:noFill/>
          </a:ln>
        </p:spPr>
        <p:txBody>
          <a:bodyPr spcFirstLastPara="1" wrap="square" lIns="119875" tIns="119875" rIns="119875" bIns="119875" anchor="t" anchorCtr="0">
            <a:noAutofit/>
          </a:bodyPr>
          <a:lstStyle/>
          <a:p>
            <a:pPr marL="0" lvl="0" indent="0" algn="l" rtl="0">
              <a:spcBef>
                <a:spcPts val="0"/>
              </a:spcBef>
              <a:spcAft>
                <a:spcPts val="0"/>
              </a:spcAft>
              <a:buNone/>
            </a:pPr>
            <a:r>
              <a:rPr lang="en" sz="1800" b="1" dirty="0">
                <a:solidFill>
                  <a:schemeClr val="lt1"/>
                </a:solidFill>
                <a:latin typeface="Salesforce Sans"/>
                <a:ea typeface="Salesforce Sans"/>
                <a:cs typeface="Salesforce Sans"/>
                <a:sym typeface="Salesforce Sans"/>
              </a:rPr>
              <a:t>Join the MFA discussion in the </a:t>
            </a:r>
            <a:r>
              <a:rPr lang="en" sz="1800" b="1" u="sng" dirty="0">
                <a:solidFill>
                  <a:schemeClr val="lt1"/>
                </a:solidFill>
                <a:latin typeface="Salesforce Sans"/>
                <a:ea typeface="Salesforce Sans"/>
                <a:cs typeface="Salesforce Sans"/>
                <a:sym typeface="Salesforce Sans"/>
                <a:hlinkClick r:id="rId14">
                  <a:extLst>
                    <a:ext uri="{A12FA001-AC4F-418D-AE19-62706E023703}">
                      <ahyp:hlinkClr xmlns:ahyp="http://schemas.microsoft.com/office/drawing/2018/hyperlinkcolor" val="tx"/>
                    </a:ext>
                  </a:extLst>
                </a:hlinkClick>
              </a:rPr>
              <a:t>MFA - Getting Started Trailblazer Community</a:t>
            </a:r>
            <a:endParaRPr sz="1800" b="1" dirty="0">
              <a:solidFill>
                <a:schemeClr val="lt1"/>
              </a:solidFill>
              <a:latin typeface="Salesforce Sans"/>
              <a:ea typeface="Salesforce Sans"/>
              <a:cs typeface="Salesforce Sans"/>
              <a:sym typeface="Salesforce Sans"/>
            </a:endParaRPr>
          </a:p>
          <a:p>
            <a:pPr marL="0" lvl="0" indent="0" algn="l" rtl="0">
              <a:spcBef>
                <a:spcPts val="0"/>
              </a:spcBef>
              <a:spcAft>
                <a:spcPts val="0"/>
              </a:spcAft>
              <a:buNone/>
            </a:pPr>
            <a:endParaRPr sz="1800" b="1" dirty="0">
              <a:solidFill>
                <a:schemeClr val="lt1"/>
              </a:solidFill>
              <a:latin typeface="Salesforce Sans"/>
              <a:ea typeface="Salesforce Sans"/>
              <a:cs typeface="Salesforce Sans"/>
              <a:sym typeface="Salesforce Sans"/>
            </a:endParaRPr>
          </a:p>
        </p:txBody>
      </p:sp>
      <p:pic>
        <p:nvPicPr>
          <p:cNvPr id="4" name="Google Shape;2702;p189" descr="Google Shape;914;p64">
            <a:extLst>
              <a:ext uri="{FF2B5EF4-FFF2-40B4-BE49-F238E27FC236}">
                <a16:creationId xmlns:a16="http://schemas.microsoft.com/office/drawing/2014/main" id="{F6E5857F-AD66-3262-2AF5-2431E0D2A845}"/>
              </a:ext>
            </a:extLst>
          </p:cNvPr>
          <p:cNvPicPr preferRelativeResize="0"/>
          <p:nvPr/>
        </p:nvPicPr>
        <p:blipFill rotWithShape="1">
          <a:blip r:embed="rId15">
            <a:alphaModFix/>
          </a:blip>
          <a:srcRect r="51307"/>
          <a:stretch/>
        </p:blipFill>
        <p:spPr>
          <a:xfrm rot="-337106">
            <a:off x="325860" y="5869319"/>
            <a:ext cx="708833" cy="748657"/>
          </a:xfrm>
          <a:prstGeom prst="rect">
            <a:avLst/>
          </a:prstGeom>
          <a:noFill/>
          <a:ln>
            <a:noFill/>
          </a:ln>
        </p:spPr>
      </p:pic>
      <p:pic>
        <p:nvPicPr>
          <p:cNvPr id="5" name="Google Shape;2703;p189" descr="7.png">
            <a:extLst>
              <a:ext uri="{FF2B5EF4-FFF2-40B4-BE49-F238E27FC236}">
                <a16:creationId xmlns:a16="http://schemas.microsoft.com/office/drawing/2014/main" id="{2FE9CCE0-AE23-BBE3-9351-3D9EDFCE94AF}"/>
              </a:ext>
            </a:extLst>
          </p:cNvPr>
          <p:cNvPicPr preferRelativeResize="0"/>
          <p:nvPr/>
        </p:nvPicPr>
        <p:blipFill rotWithShape="1">
          <a:blip r:embed="rId16">
            <a:alphaModFix/>
          </a:blip>
          <a:srcRect b="3185"/>
          <a:stretch/>
        </p:blipFill>
        <p:spPr>
          <a:xfrm>
            <a:off x="-1511027" y="6115202"/>
            <a:ext cx="2967701" cy="742800"/>
          </a:xfrm>
          <a:prstGeom prst="rect">
            <a:avLst/>
          </a:prstGeom>
          <a:noFill/>
          <a:ln>
            <a:noFill/>
          </a:ln>
        </p:spPr>
      </p:pic>
      <p:pic>
        <p:nvPicPr>
          <p:cNvPr id="6" name="Google Shape;2704;p189" descr="7.png">
            <a:extLst>
              <a:ext uri="{FF2B5EF4-FFF2-40B4-BE49-F238E27FC236}">
                <a16:creationId xmlns:a16="http://schemas.microsoft.com/office/drawing/2014/main" id="{0E8E52E2-C7E4-22C5-E9DB-78F7E10C009D}"/>
              </a:ext>
            </a:extLst>
          </p:cNvPr>
          <p:cNvPicPr preferRelativeResize="0"/>
          <p:nvPr/>
        </p:nvPicPr>
        <p:blipFill rotWithShape="1">
          <a:blip r:embed="rId16">
            <a:alphaModFix/>
          </a:blip>
          <a:srcRect b="3185"/>
          <a:stretch/>
        </p:blipFill>
        <p:spPr>
          <a:xfrm flipH="1">
            <a:off x="10427098" y="6115202"/>
            <a:ext cx="2967701" cy="742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04"/>
        <p:cNvGrpSpPr/>
        <p:nvPr/>
      </p:nvGrpSpPr>
      <p:grpSpPr>
        <a:xfrm>
          <a:off x="0" y="0"/>
          <a:ext cx="0" cy="0"/>
          <a:chOff x="0" y="0"/>
          <a:chExt cx="0" cy="0"/>
        </a:xfrm>
      </p:grpSpPr>
      <p:pic>
        <p:nvPicPr>
          <p:cNvPr id="2" name="Google Shape;547;p56" title="Group of Salesforce characters waving">
            <a:extLst>
              <a:ext uri="{FF2B5EF4-FFF2-40B4-BE49-F238E27FC236}">
                <a16:creationId xmlns:a16="http://schemas.microsoft.com/office/drawing/2014/main" id="{886017EF-4EC6-1C4F-E8BB-EEDD41C2C496}"/>
              </a:ext>
            </a:extLst>
          </p:cNvPr>
          <p:cNvPicPr preferRelativeResize="0"/>
          <p:nvPr/>
        </p:nvPicPr>
        <p:blipFill>
          <a:blip r:embed="rId3">
            <a:alphaModFix/>
          </a:blip>
          <a:stretch>
            <a:fillRect/>
          </a:stretch>
        </p:blipFill>
        <p:spPr>
          <a:xfrm>
            <a:off x="5470856" y="1734000"/>
            <a:ext cx="6142075" cy="4492599"/>
          </a:xfrm>
          <a:prstGeom prst="rect">
            <a:avLst/>
          </a:prstGeom>
          <a:noFill/>
          <a:ln>
            <a:noFill/>
          </a:ln>
        </p:spPr>
      </p:pic>
      <p:pic>
        <p:nvPicPr>
          <p:cNvPr id="3" name="Google Shape;548;p56" title="Salesforce logo">
            <a:extLst>
              <a:ext uri="{FF2B5EF4-FFF2-40B4-BE49-F238E27FC236}">
                <a16:creationId xmlns:a16="http://schemas.microsoft.com/office/drawing/2014/main" id="{501B7B8D-D6DB-A345-1A11-F3430C34A54C}"/>
              </a:ext>
            </a:extLst>
          </p:cNvPr>
          <p:cNvPicPr preferRelativeResize="0"/>
          <p:nvPr/>
        </p:nvPicPr>
        <p:blipFill rotWithShape="1">
          <a:blip r:embed="rId4">
            <a:alphaModFix/>
          </a:blip>
          <a:srcRect/>
          <a:stretch/>
        </p:blipFill>
        <p:spPr>
          <a:xfrm>
            <a:off x="520342" y="1275800"/>
            <a:ext cx="982675" cy="68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091;p155">
            <a:extLst>
              <a:ext uri="{FF2B5EF4-FFF2-40B4-BE49-F238E27FC236}">
                <a16:creationId xmlns:a16="http://schemas.microsoft.com/office/drawing/2014/main" id="{E5BB6234-F686-BA23-D694-99C6823712BE}"/>
              </a:ext>
            </a:extLst>
          </p:cNvPr>
          <p:cNvSpPr txBox="1">
            <a:spLocks noGrp="1"/>
          </p:cNvSpPr>
          <p:nvPr>
            <p:ph type="title"/>
          </p:nvPr>
        </p:nvSpPr>
        <p:spPr>
          <a:xfrm>
            <a:off x="571500" y="321440"/>
            <a:ext cx="11046000" cy="672429"/>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dirty="0"/>
              <a:t>Forward-Looking Statement</a:t>
            </a:r>
            <a:endParaRPr b="0" dirty="0"/>
          </a:p>
        </p:txBody>
      </p:sp>
      <p:sp>
        <p:nvSpPr>
          <p:cNvPr id="13" name="Google Shape;1092;p155">
            <a:extLst>
              <a:ext uri="{FF2B5EF4-FFF2-40B4-BE49-F238E27FC236}">
                <a16:creationId xmlns:a16="http://schemas.microsoft.com/office/drawing/2014/main" id="{B3BF8298-AE68-37FE-0FCC-6B3AF052A3D4}"/>
              </a:ext>
            </a:extLst>
          </p:cNvPr>
          <p:cNvSpPr txBox="1"/>
          <p:nvPr/>
        </p:nvSpPr>
        <p:spPr>
          <a:xfrm>
            <a:off x="584350" y="1001091"/>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en-US" sz="1050" dirty="0">
                <a:solidFill>
                  <a:srgbClr val="59575C"/>
                </a:solidFill>
                <a:latin typeface="Salesforce Sans"/>
                <a:ea typeface="Salesforce Sans"/>
                <a:cs typeface="Salesforce Sans"/>
                <a:sym typeface="Salesforce Sans"/>
              </a:rPr>
              <a:t>Statement under the Private Securities Litigation Reform Act of 1995:</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This presentation contains forward-looking statements about the company’s financial and operating results, which may include expected GAAP and non-GAAP financial and other operating and non-operating results, including revenue, net income, diluted earnings per share, operating cash flow growth, operating margin improvement, expected revenue growth, expected current remaining performance obligation growth, expected tax rates, the one-time accounting non-cash charge that was incurred in connection with the </a:t>
            </a:r>
            <a:r>
              <a:rPr lang="en-US" sz="1050" dirty="0" err="1">
                <a:solidFill>
                  <a:srgbClr val="59575C"/>
                </a:solidFill>
                <a:latin typeface="Salesforce Sans"/>
                <a:ea typeface="Salesforce Sans"/>
                <a:cs typeface="Salesforce Sans"/>
                <a:sym typeface="Salesforce Sans"/>
              </a:rPr>
              <a:t>Salesforce.org</a:t>
            </a:r>
            <a:r>
              <a:rPr lang="en-US" sz="1050" dirty="0">
                <a:solidFill>
                  <a:srgbClr val="59575C"/>
                </a:solidFill>
                <a:latin typeface="Salesforce Sans"/>
                <a:ea typeface="Salesforce Sans"/>
                <a:cs typeface="Salesforce Sans"/>
                <a:sym typeface="Salesforce Sans"/>
              </a:rPr>
              <a:t> combination; stock-based compensation expenses, amortization of purchased intangibles, shares outstanding, market growth and sustainability goals. The achievement or success of the matters covered by such forward-looking statements involves risks, uncertainties and assumptions. If any such risks or uncertainties materialize or if any of the assumptions prove incorrect, the company’s results could differ materially from the results expressed or implied by the forward-looking statements we make. </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The risks and uncertainties referred to above include -- but are not limited to -- risks associated with the effect of general economic and market conditions; the impact of geopolitical events; the impact of foreign currency exchange rate and interest rate fluctuations on our results; our business strategy and our plan to build our business, including our strategy to be the leading provider of enterprise cloud computing applications and platforms; the pace of change and innovation in enterprise cloud computing services; the seasonal nature of our sales cycles; the competitive nature of the market in which we participate; our international expansion strategy; the demands on our personnel and infrastructure resulting from significant growth in our customer base and operations, including as a result of acquisitions; our service performance and security, including the resources and costs required to avoid unanticipated downtime and prevent, detect and remediate potential security breaches; the expenses associated with new data centers and third-party infrastructure providers; additional data center capacity; real estate and office facilities space; our operating results and cash flows; new services and product features, including any efforts to expand our services beyond the CRM market; our strategy of acquiring or making investments in complementary businesses, joint ventures, services, technologies and intellectual property rights; the performance and fair value of our investments in complementary businesses through our strategic investment portfolio; our ability to realize the benefits from strategic partnerships, joint ventures and investments; the impact of future gains or losses from our strategic investment portfolio, including gains or losses from overall market conditions that may affect the publicly traded companies within the company's strategic investment portfolio; our ability to execute our business plans; our ability to successfully integrate acquired businesses and technologies, including delays related to the integration of Tableau due to regulatory review by the United Kingdom Competition and Markets Authority; our ability to continue to grow unearned revenue and remaining performance obligation; our ability to protect our intellectual property rights; our ability to develop our brands; our reliance on third-party hardware, software and platform providers; our dependency on the development and maintenance of the infrastructure of the Internet; the </a:t>
            </a:r>
            <a:br>
              <a:rPr lang="en-US" sz="1050" dirty="0">
                <a:solidFill>
                  <a:srgbClr val="59575C"/>
                </a:solidFill>
                <a:latin typeface="Salesforce Sans"/>
                <a:ea typeface="Salesforce Sans"/>
                <a:cs typeface="Salesforce Sans"/>
                <a:sym typeface="Salesforce Sans"/>
              </a:rPr>
            </a:br>
            <a:r>
              <a:rPr lang="en-US" sz="1050" dirty="0">
                <a:solidFill>
                  <a:srgbClr val="59575C"/>
                </a:solidFill>
                <a:latin typeface="Salesforce Sans"/>
                <a:ea typeface="Salesforce Sans"/>
                <a:cs typeface="Salesforce Sans"/>
                <a:sym typeface="Salesforce Sans"/>
              </a:rPr>
              <a:t>effect of evolving domestic and foreign government regulations, including those related to the provision of services on the Internet, those related to accessing the Internet, and those addressing data privacy, cross-border data transfers and import and export controls; the valuation of our deferred tax assets and the release of related valuation allowances; the potential availability of additional tax assets in the future; the impact of new accounting pronouncements and tax laws; uncertainties affecting our ability to estimate our tax </a:t>
            </a:r>
            <a:br>
              <a:rPr lang="en-US" sz="1050" dirty="0">
                <a:solidFill>
                  <a:srgbClr val="59575C"/>
                </a:solidFill>
                <a:latin typeface="Salesforce Sans"/>
                <a:ea typeface="Salesforce Sans"/>
                <a:cs typeface="Salesforce Sans"/>
                <a:sym typeface="Salesforce Sans"/>
              </a:rPr>
            </a:br>
            <a:r>
              <a:rPr lang="en-US" sz="1050" dirty="0">
                <a:solidFill>
                  <a:srgbClr val="59575C"/>
                </a:solidFill>
                <a:latin typeface="Salesforce Sans"/>
                <a:ea typeface="Salesforce Sans"/>
                <a:cs typeface="Salesforce Sans"/>
                <a:sym typeface="Salesforce Sans"/>
              </a:rPr>
              <a:t>rate; the impact of expensing stock options and other equity awards; the sufficiency of our capital resources; factors related to our outstanding debt, revolving credit facility, term loan and loan associated with 50 Fremont; compliance with our debt covenants and lease obligations; current and potential litigation involving us; and the impact of climate change.</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Further information on these and other factors that could affect the company’s financial results is included in the reports on Forms 10-K, 10-Q and 8-K and in other filings it makes with the Securities and Exchange Commission from time to time. These documents are available on the SEC Filings section of the Investor Information section of the company’s website at </a:t>
            </a:r>
            <a:r>
              <a:rPr lang="en-US" sz="1050" dirty="0" err="1">
                <a:solidFill>
                  <a:srgbClr val="59575C"/>
                </a:solidFill>
                <a:latin typeface="Salesforce Sans"/>
                <a:ea typeface="Salesforce Sans"/>
                <a:cs typeface="Salesforce Sans"/>
                <a:sym typeface="Salesforce Sans"/>
              </a:rPr>
              <a:t>www.salesforce.com</a:t>
            </a:r>
            <a:r>
              <a:rPr lang="en-US" sz="1050" dirty="0">
                <a:solidFill>
                  <a:srgbClr val="59575C"/>
                </a:solidFill>
                <a:latin typeface="Salesforce Sans"/>
                <a:ea typeface="Salesforce Sans"/>
                <a:cs typeface="Salesforce Sans"/>
                <a:sym typeface="Salesforce Sans"/>
              </a:rPr>
              <a:t>/investor. </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err="1">
                <a:solidFill>
                  <a:srgbClr val="59575C"/>
                </a:solidFill>
                <a:latin typeface="Salesforce Sans"/>
                <a:ea typeface="Salesforce Sans"/>
                <a:cs typeface="Salesforce Sans"/>
                <a:sym typeface="Salesforce Sans"/>
              </a:rPr>
              <a:t>Salesforce.com</a:t>
            </a:r>
            <a:r>
              <a:rPr lang="en-US" sz="1050" dirty="0">
                <a:solidFill>
                  <a:srgbClr val="59575C"/>
                </a:solidFill>
                <a:latin typeface="Salesforce Sans"/>
                <a:ea typeface="Salesforce Sans"/>
                <a:cs typeface="Salesforce Sans"/>
                <a:sym typeface="Salesforce Sans"/>
              </a:rPr>
              <a:t>, inc. assumes no obligation and does not intend to update these forward-looking statements, except as required by law.</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3694095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72"/>
        <p:cNvGrpSpPr/>
        <p:nvPr/>
      </p:nvGrpSpPr>
      <p:grpSpPr>
        <a:xfrm>
          <a:off x="0" y="0"/>
          <a:ext cx="0" cy="0"/>
          <a:chOff x="0" y="0"/>
          <a:chExt cx="0" cy="0"/>
        </a:xfrm>
      </p:grpSpPr>
      <p:sp>
        <p:nvSpPr>
          <p:cNvPr id="2073" name="Google Shape;2073;p150"/>
          <p:cNvSpPr txBox="1">
            <a:spLocks noGrp="1"/>
          </p:cNvSpPr>
          <p:nvPr>
            <p:ph type="title"/>
          </p:nvPr>
        </p:nvSpPr>
        <p:spPr>
          <a:xfrm>
            <a:off x="571505" y="262142"/>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Agenda</a:t>
            </a:r>
            <a:endParaRPr dirty="0">
              <a:latin typeface="+mj-lt"/>
            </a:endParaRPr>
          </a:p>
        </p:txBody>
      </p:sp>
      <p:sp>
        <p:nvSpPr>
          <p:cNvPr id="2074" name="Google Shape;2074;p150"/>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p>
            <a:pPr marL="457200" lvl="0" indent="-368300" algn="l" rtl="0">
              <a:lnSpc>
                <a:spcPct val="115000"/>
              </a:lnSpc>
              <a:spcBef>
                <a:spcPts val="1100"/>
              </a:spcBef>
              <a:spcAft>
                <a:spcPts val="0"/>
              </a:spcAft>
              <a:buClr>
                <a:schemeClr val="accent1"/>
              </a:buClr>
              <a:buSzPts val="2200"/>
              <a:buChar char="●"/>
            </a:pPr>
            <a:r>
              <a:rPr lang="en-US" sz="2200" dirty="0">
                <a:latin typeface="+mn-lt"/>
              </a:rPr>
              <a:t>What MFA is and why it’s important</a:t>
            </a:r>
            <a:endParaRPr sz="2200" dirty="0">
              <a:latin typeface="+mn-lt"/>
            </a:endParaRPr>
          </a:p>
          <a:p>
            <a:pPr marL="457200" lvl="0" indent="-368300" algn="l" rtl="0">
              <a:lnSpc>
                <a:spcPct val="115000"/>
              </a:lnSpc>
              <a:spcBef>
                <a:spcPts val="1000"/>
              </a:spcBef>
              <a:spcAft>
                <a:spcPts val="0"/>
              </a:spcAft>
              <a:buClr>
                <a:schemeClr val="accent1"/>
              </a:buClr>
              <a:buSzPts val="2200"/>
              <a:buChar char="●"/>
            </a:pPr>
            <a:r>
              <a:rPr lang="en-US" sz="2200" dirty="0">
                <a:latin typeface="+mn-lt"/>
              </a:rPr>
              <a:t>The MFA requirement and its effect on logins to Salesforce orgs</a:t>
            </a:r>
          </a:p>
          <a:p>
            <a:pPr marL="457200" lvl="0" indent="-368300" algn="l" rtl="0">
              <a:lnSpc>
                <a:spcPct val="115000"/>
              </a:lnSpc>
              <a:spcBef>
                <a:spcPts val="1000"/>
              </a:spcBef>
              <a:spcAft>
                <a:spcPts val="0"/>
              </a:spcAft>
              <a:buClr>
                <a:schemeClr val="accent1"/>
              </a:buClr>
              <a:buSzPts val="2200"/>
              <a:buChar char="●"/>
            </a:pPr>
            <a:r>
              <a:rPr lang="en-US" sz="2200" dirty="0">
                <a:latin typeface="+mn-lt"/>
              </a:rPr>
              <a:t>Verification methods and the user experience when MFA is enabled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a:t>
            </a:r>
            <a:br>
              <a:rPr lang="en-US" dirty="0">
                <a:solidFill>
                  <a:schemeClr val="accent1"/>
                </a:solidFill>
                <a:latin typeface="+mj-lt"/>
              </a:rPr>
            </a:br>
            <a:r>
              <a:rPr lang="en-US" dirty="0">
                <a:solidFill>
                  <a:schemeClr val="accent1"/>
                </a:solidFill>
                <a:latin typeface="+mj-lt"/>
              </a:rPr>
              <a:t>What It Is and Why It’s Important</a:t>
            </a:r>
            <a:endParaRPr dirty="0">
              <a:solidFill>
                <a:schemeClr val="accent1"/>
              </a:solidFill>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Today’s Security Landscape</a:t>
            </a:r>
            <a:endParaRPr dirty="0">
              <a:latin typeface="+mj-lt"/>
            </a:endParaRPr>
          </a:p>
        </p:txBody>
      </p:sp>
      <p:sp>
        <p:nvSpPr>
          <p:cNvPr id="8" name="Google Shape;1097;p156">
            <a:extLst>
              <a:ext uri="{FF2B5EF4-FFF2-40B4-BE49-F238E27FC236}">
                <a16:creationId xmlns:a16="http://schemas.microsoft.com/office/drawing/2014/main" id="{0A1F5E1F-E003-117B-01CE-49A7EF4C84FC}"/>
              </a:ext>
            </a:extLst>
          </p:cNvPr>
          <p:cNvSpPr txBox="1">
            <a:spLocks/>
          </p:cNvSpPr>
          <p:nvPr/>
        </p:nvSpPr>
        <p:spPr>
          <a:xfrm>
            <a:off x="914400" y="2211724"/>
            <a:ext cx="10338962" cy="3532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lnSpc>
                <a:spcPts val="3500"/>
              </a:lnSpc>
              <a:spcBef>
                <a:spcPts val="300"/>
              </a:spcBef>
            </a:pPr>
            <a:r>
              <a:rPr lang="en-US" sz="2800" b="1" dirty="0">
                <a:solidFill>
                  <a:schemeClr val="accent3"/>
                </a:solidFill>
                <a:latin typeface="+mn-lt"/>
              </a:rPr>
              <a:t>Strong security measures are more important than ever</a:t>
            </a:r>
          </a:p>
          <a:p>
            <a:pPr marL="0" indent="0">
              <a:lnSpc>
                <a:spcPts val="3500"/>
              </a:lnSpc>
              <a:spcBef>
                <a:spcPts val="300"/>
              </a:spcBef>
            </a:pPr>
            <a:endParaRPr lang="en-US" sz="2400" dirty="0">
              <a:latin typeface="+mn-lt"/>
            </a:endParaRPr>
          </a:p>
          <a:p>
            <a:pPr marL="0" indent="0">
              <a:lnSpc>
                <a:spcPts val="3500"/>
              </a:lnSpc>
            </a:pPr>
            <a:r>
              <a:rPr lang="en-US" sz="2400" dirty="0">
                <a:latin typeface="+mn-lt"/>
              </a:rPr>
              <a:t>The global threat landscape is constantly evolving, and attacks are on the rise.</a:t>
            </a:r>
          </a:p>
          <a:p>
            <a:pPr marL="0" indent="0">
              <a:lnSpc>
                <a:spcPct val="150000"/>
              </a:lnSpc>
              <a:spcBef>
                <a:spcPts val="300"/>
              </a:spcBef>
            </a:pPr>
            <a:r>
              <a:rPr lang="en-US" sz="2400" dirty="0">
                <a:latin typeface="+mn-lt"/>
              </a:rPr>
              <a:t>Remote work environments are a new front for attacks.</a:t>
            </a:r>
          </a:p>
          <a:p>
            <a:pPr marL="0" indent="0">
              <a:lnSpc>
                <a:spcPts val="3500"/>
              </a:lnSpc>
              <a:spcBef>
                <a:spcPts val="300"/>
              </a:spcBef>
            </a:pPr>
            <a:r>
              <a:rPr lang="en-US" sz="2400" dirty="0">
                <a:latin typeface="+mn-lt"/>
              </a:rPr>
              <a:t>Usernames and passwords are no longer sufficient protection on their own.</a:t>
            </a:r>
            <a:endParaRPr lang="en-US" dirty="0">
              <a:latin typeface="+mn-lt"/>
            </a:endParaRPr>
          </a:p>
          <a:p>
            <a:pPr marL="0" indent="0">
              <a:spcBef>
                <a:spcPts val="300"/>
              </a:spcBef>
            </a:pPr>
            <a:endParaRPr lang="en-US" dirty="0"/>
          </a:p>
          <a:p>
            <a:pPr marL="0" indent="0">
              <a:spcBef>
                <a:spcPts val="300"/>
              </a:spcBef>
              <a:spcAft>
                <a:spcPts val="300"/>
              </a:spcAft>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4" name="Title 7">
            <a:extLst>
              <a:ext uri="{FF2B5EF4-FFF2-40B4-BE49-F238E27FC236}">
                <a16:creationId xmlns:a16="http://schemas.microsoft.com/office/drawing/2014/main" id="{642960CE-F211-4A09-A325-414EB82EE4A9}"/>
              </a:ext>
            </a:extLst>
          </p:cNvPr>
          <p:cNvSpPr>
            <a:spLocks noGrp="1"/>
          </p:cNvSpPr>
          <p:nvPr>
            <p:ph type="title"/>
          </p:nvPr>
        </p:nvSpPr>
        <p:spPr>
          <a:xfrm>
            <a:off x="944725" y="552270"/>
            <a:ext cx="7863373" cy="990119"/>
          </a:xfrm>
        </p:spPr>
        <p:txBody>
          <a:bodyPr/>
          <a:lstStyle/>
          <a:p>
            <a:r>
              <a:rPr lang="en-US" sz="3200" dirty="0">
                <a:solidFill>
                  <a:schemeClr val="accent1"/>
                </a:solidFill>
                <a:latin typeface="+mj-lt"/>
              </a:rPr>
              <a:t>Impact of Phishing Attacks</a:t>
            </a:r>
          </a:p>
        </p:txBody>
      </p:sp>
      <p:sp>
        <p:nvSpPr>
          <p:cNvPr id="5" name="Content Placeholder 8">
            <a:extLst>
              <a:ext uri="{FF2B5EF4-FFF2-40B4-BE49-F238E27FC236}">
                <a16:creationId xmlns:a16="http://schemas.microsoft.com/office/drawing/2014/main" id="{1251A6A2-A65A-B231-4629-76A3D700A154}"/>
              </a:ext>
            </a:extLst>
          </p:cNvPr>
          <p:cNvSpPr txBox="1">
            <a:spLocks/>
          </p:cNvSpPr>
          <p:nvPr/>
        </p:nvSpPr>
        <p:spPr>
          <a:xfrm>
            <a:off x="944725" y="1542389"/>
            <a:ext cx="7620778" cy="4570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82% of data breaches involve a human element, including phishing and the use of stolen credentials per the Verizon DBIR 2022.</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According to IBM, one in five companies that suffer a malicious data breach is infiltrated due to lost or stolen credentials, while 17% are breached via a direct phishing attack.</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The FBI’s Internet Crime Complaint Center (IC3)’s, Internet Crime Report found that phishing &amp; related attacks were up 34% in 2021 compared to the previous year.</a:t>
            </a:r>
          </a:p>
        </p:txBody>
      </p:sp>
      <p:sp>
        <p:nvSpPr>
          <p:cNvPr id="6" name="Rectangle 5">
            <a:extLst>
              <a:ext uri="{FF2B5EF4-FFF2-40B4-BE49-F238E27FC236}">
                <a16:creationId xmlns:a16="http://schemas.microsoft.com/office/drawing/2014/main" id="{AFA73305-10AC-28AD-0B1E-175C54A7BD2F}"/>
              </a:ext>
            </a:extLst>
          </p:cNvPr>
          <p:cNvSpPr/>
          <p:nvPr/>
        </p:nvSpPr>
        <p:spPr>
          <a:xfrm>
            <a:off x="944725" y="6378611"/>
            <a:ext cx="6127880" cy="307777"/>
          </a:xfrm>
          <a:prstGeom prst="rect">
            <a:avLst/>
          </a:prstGeom>
        </p:spPr>
        <p:txBody>
          <a:bodyPr wrap="square">
            <a:spAutoFit/>
          </a:bodyPr>
          <a:lstStyle/>
          <a:p>
            <a:pPr>
              <a:spcBef>
                <a:spcPts val="800"/>
              </a:spcBef>
            </a:pPr>
            <a:r>
              <a:rPr lang="en-US" dirty="0">
                <a:solidFill>
                  <a:schemeClr val="bg1"/>
                </a:solidFill>
                <a:latin typeface="Salesforce Sans" panose="020B0505020202020203" pitchFamily="34" charset="77"/>
              </a:rPr>
              <a:t>* See notes for sources</a:t>
            </a:r>
            <a:endParaRPr lang="en-US"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Title 7">
            <a:extLst>
              <a:ext uri="{FF2B5EF4-FFF2-40B4-BE49-F238E27FC236}">
                <a16:creationId xmlns:a16="http://schemas.microsoft.com/office/drawing/2014/main" id="{2E6E5500-1C54-CC7C-E40F-15E6EA056806}"/>
              </a:ext>
            </a:extLst>
          </p:cNvPr>
          <p:cNvSpPr>
            <a:spLocks noGrp="1"/>
          </p:cNvSpPr>
          <p:nvPr>
            <p:ph type="title"/>
          </p:nvPr>
        </p:nvSpPr>
        <p:spPr>
          <a:xfrm>
            <a:off x="571500" y="63504"/>
            <a:ext cx="7429500" cy="990119"/>
          </a:xfrm>
        </p:spPr>
        <p:txBody>
          <a:bodyPr/>
          <a:lstStyle/>
          <a:p>
            <a:r>
              <a:rPr lang="en-US" dirty="0">
                <a:latin typeface="+mj-lt"/>
              </a:rPr>
              <a:t>Risks from an Account Takeover</a:t>
            </a:r>
          </a:p>
        </p:txBody>
      </p:sp>
      <p:sp>
        <p:nvSpPr>
          <p:cNvPr id="12" name="Footer Placeholder 4">
            <a:extLst>
              <a:ext uri="{FF2B5EF4-FFF2-40B4-BE49-F238E27FC236}">
                <a16:creationId xmlns:a16="http://schemas.microsoft.com/office/drawing/2014/main" id="{BA8D435C-7CAA-4A2B-DF0B-FE8D05FCD01B}"/>
              </a:ext>
            </a:extLst>
          </p:cNvPr>
          <p:cNvSpPr txBox="1">
            <a:spLocks/>
          </p:cNvSpPr>
          <p:nvPr/>
        </p:nvSpPr>
        <p:spPr>
          <a:xfrm>
            <a:off x="427703" y="6499983"/>
            <a:ext cx="7717094" cy="4732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101600" indent="0">
              <a:buNone/>
            </a:pPr>
            <a:r>
              <a:rPr lang="en-US" sz="1100" u="sng" dirty="0">
                <a:hlinkClick r:id="rId3">
                  <a:extLst>
                    <a:ext uri="{A12FA001-AC4F-418D-AE19-62706E023703}">
                      <ahyp:hlinkClr xmlns:ahyp="http://schemas.microsoft.com/office/drawing/2018/hyperlinkcolor" val="tx"/>
                    </a:ext>
                  </a:extLst>
                </a:hlinkClick>
              </a:rPr>
              <a:t>https://www.okta.com/infographic/one-minute-whitepaper-the-anatomy-of-account-takeover-attacks/</a:t>
            </a:r>
            <a:endParaRPr lang="en-US" sz="1100" dirty="0"/>
          </a:p>
        </p:txBody>
      </p:sp>
      <p:sp>
        <p:nvSpPr>
          <p:cNvPr id="14" name="Google Shape;1430;p140">
            <a:extLst>
              <a:ext uri="{FF2B5EF4-FFF2-40B4-BE49-F238E27FC236}">
                <a16:creationId xmlns:a16="http://schemas.microsoft.com/office/drawing/2014/main" id="{E92DFCED-5BE3-9526-89CA-C747251623F3}"/>
              </a:ext>
            </a:extLst>
          </p:cNvPr>
          <p:cNvSpPr txBox="1">
            <a:spLocks noGrp="1"/>
          </p:cNvSpPr>
          <p:nvPr>
            <p:ph type="body" idx="3"/>
          </p:nvPr>
        </p:nvSpPr>
        <p:spPr>
          <a:xfrm>
            <a:off x="576075" y="1380931"/>
            <a:ext cx="6318600" cy="4791744"/>
          </a:xfrm>
          <a:prstGeom prst="rect">
            <a:avLst/>
          </a:prstGeom>
        </p:spPr>
        <p:txBody>
          <a:bodyPr spcFirstLastPara="1" wrap="square" lIns="0" tIns="0" rIns="0" bIns="0" anchor="t" anchorCtr="0">
            <a:noAutofit/>
          </a:bodyPr>
          <a:lstStyle/>
          <a:p>
            <a:pPr marL="0" lvl="0" indent="0" algn="l" rtl="0">
              <a:lnSpc>
                <a:spcPct val="103000"/>
              </a:lnSpc>
              <a:spcBef>
                <a:spcPts val="550"/>
              </a:spcBef>
              <a:spcAft>
                <a:spcPts val="0"/>
              </a:spcAft>
              <a:buNone/>
            </a:pPr>
            <a:r>
              <a:rPr lang="en-US" sz="2400" dirty="0">
                <a:solidFill>
                  <a:schemeClr val="accent1"/>
                </a:solidFill>
                <a:latin typeface="+mn-lt"/>
              </a:rPr>
              <a:t>What are bad actors trying to do?</a:t>
            </a:r>
          </a:p>
          <a:p>
            <a:pPr marL="342900" indent="-342900">
              <a:lnSpc>
                <a:spcPct val="103000"/>
              </a:lnSpc>
              <a:spcBef>
                <a:spcPts val="550"/>
              </a:spcBef>
            </a:pPr>
            <a:r>
              <a:rPr lang="en-US" sz="1800" dirty="0">
                <a:latin typeface="+mn-lt"/>
              </a:rPr>
              <a:t>Sell credentials on the black market</a:t>
            </a:r>
          </a:p>
          <a:p>
            <a:pPr marL="342900" indent="-342900">
              <a:lnSpc>
                <a:spcPct val="103000"/>
              </a:lnSpc>
              <a:spcBef>
                <a:spcPts val="550"/>
              </a:spcBef>
            </a:pPr>
            <a:r>
              <a:rPr lang="en-US" sz="1800" dirty="0">
                <a:latin typeface="+mn-lt"/>
              </a:rPr>
              <a:t>Take over the identity of a real user</a:t>
            </a:r>
          </a:p>
          <a:p>
            <a:pPr marL="342900" indent="-342900">
              <a:lnSpc>
                <a:spcPct val="103000"/>
              </a:lnSpc>
              <a:spcBef>
                <a:spcPts val="550"/>
              </a:spcBef>
            </a:pPr>
            <a:r>
              <a:rPr lang="en-US" sz="1800" dirty="0">
                <a:latin typeface="+mn-lt"/>
              </a:rPr>
              <a:t>Spam from legitimate accounts</a:t>
            </a:r>
          </a:p>
          <a:p>
            <a:pPr marL="342900" indent="-342900">
              <a:lnSpc>
                <a:spcPct val="103000"/>
              </a:lnSpc>
              <a:spcBef>
                <a:spcPts val="550"/>
              </a:spcBef>
            </a:pPr>
            <a:r>
              <a:rPr lang="en-US" sz="1800" dirty="0">
                <a:latin typeface="+mn-lt"/>
              </a:rPr>
              <a:t>Use stored financial instruments</a:t>
            </a:r>
          </a:p>
          <a:p>
            <a:pPr marL="342900" indent="-342900">
              <a:lnSpc>
                <a:spcPct val="103000"/>
              </a:lnSpc>
              <a:spcBef>
                <a:spcPts val="550"/>
              </a:spcBef>
            </a:pPr>
            <a:r>
              <a:rPr lang="en-US" sz="1800" dirty="0">
                <a:latin typeface="+mn-lt"/>
              </a:rPr>
              <a:t>Make high value purchases</a:t>
            </a:r>
          </a:p>
          <a:p>
            <a:pPr marL="342900" indent="-342900">
              <a:lnSpc>
                <a:spcPct val="103000"/>
              </a:lnSpc>
              <a:spcBef>
                <a:spcPts val="550"/>
              </a:spcBef>
            </a:pPr>
            <a:r>
              <a:rPr lang="en-US" sz="1800" dirty="0">
                <a:latin typeface="+mn-lt"/>
              </a:rPr>
              <a:t>Add card skimming code on a site</a:t>
            </a:r>
            <a:endParaRPr lang="en-US" dirty="0">
              <a:latin typeface="+mn-lt"/>
            </a:endParaRPr>
          </a:p>
          <a:p>
            <a:pPr marL="0" indent="0">
              <a:lnSpc>
                <a:spcPct val="103000"/>
              </a:lnSpc>
              <a:spcBef>
                <a:spcPts val="1500"/>
              </a:spcBef>
              <a:buNone/>
            </a:pPr>
            <a:r>
              <a:rPr lang="en-US" sz="2400" dirty="0">
                <a:solidFill>
                  <a:schemeClr val="accent1"/>
                </a:solidFill>
                <a:latin typeface="+mn-lt"/>
              </a:rPr>
              <a:t>What is the impact on your business?</a:t>
            </a:r>
          </a:p>
          <a:p>
            <a:pPr marL="342900" indent="-342900">
              <a:lnSpc>
                <a:spcPct val="103000"/>
              </a:lnSpc>
              <a:spcBef>
                <a:spcPts val="550"/>
              </a:spcBef>
            </a:pPr>
            <a:r>
              <a:rPr lang="en-US" sz="1800" dirty="0">
                <a:latin typeface="+mn-lt"/>
              </a:rPr>
              <a:t>Loss of customer trust</a:t>
            </a:r>
          </a:p>
          <a:p>
            <a:pPr marL="342900" indent="-342900">
              <a:lnSpc>
                <a:spcPct val="103000"/>
              </a:lnSpc>
              <a:spcBef>
                <a:spcPts val="550"/>
              </a:spcBef>
            </a:pPr>
            <a:r>
              <a:rPr lang="en-US" sz="1800" dirty="0">
                <a:latin typeface="+mn-lt"/>
              </a:rPr>
              <a:t>Lost revenue</a:t>
            </a:r>
          </a:p>
          <a:p>
            <a:pPr marL="342900" indent="-342900">
              <a:lnSpc>
                <a:spcPct val="103000"/>
              </a:lnSpc>
              <a:spcBef>
                <a:spcPts val="550"/>
              </a:spcBef>
            </a:pPr>
            <a:r>
              <a:rPr lang="en-US" sz="1800" dirty="0">
                <a:latin typeface="+mn-lt"/>
              </a:rPr>
              <a:t>Brand damage</a:t>
            </a:r>
          </a:p>
          <a:p>
            <a:pPr marL="342900" indent="-342900">
              <a:lnSpc>
                <a:spcPct val="103000"/>
              </a:lnSpc>
              <a:spcBef>
                <a:spcPts val="550"/>
              </a:spcBef>
            </a:pPr>
            <a:r>
              <a:rPr lang="en-US" sz="1800" dirty="0">
                <a:latin typeface="+mn-lt"/>
              </a:rPr>
              <a:t>GDPR violations</a:t>
            </a:r>
          </a:p>
          <a:p>
            <a:pPr marL="342900" indent="-342900">
              <a:lnSpc>
                <a:spcPct val="103000"/>
              </a:lnSpc>
              <a:spcBef>
                <a:spcPts val="550"/>
              </a:spcBef>
            </a:pPr>
            <a:r>
              <a:rPr lang="en-US" sz="1800" dirty="0">
                <a:latin typeface="+mn-lt"/>
              </a:rPr>
              <a:t>Other fines</a:t>
            </a:r>
          </a:p>
          <a:p>
            <a:pPr marL="0" lvl="0" indent="0" algn="l" rtl="0">
              <a:spcBef>
                <a:spcPts val="575"/>
              </a:spcBef>
              <a:spcAft>
                <a:spcPts val="90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3388</TotalTime>
  <Words>6978</Words>
  <Application>Microsoft Macintosh PowerPoint</Application>
  <PresentationFormat>Custom</PresentationFormat>
  <Paragraphs>477</Paragraphs>
  <Slides>26</Slides>
  <Notes>25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26</vt:i4>
      </vt:variant>
    </vt:vector>
  </HeadingPairs>
  <TitlesOfParts>
    <vt:vector size="36" baseType="lpstr">
      <vt:lpstr>Arial</vt:lpstr>
      <vt:lpstr>Avant Garde Demi SFDC</vt:lpstr>
      <vt:lpstr>Calibri</vt:lpstr>
      <vt:lpstr>Courier New</vt:lpstr>
      <vt:lpstr>Helvetica Neue</vt:lpstr>
      <vt:lpstr>Poppins</vt:lpstr>
      <vt:lpstr>Roboto</vt:lpstr>
      <vt:lpstr>Salesforce Sans</vt:lpstr>
      <vt:lpstr>Salesforce Google Slides Corporate Template - 2019</vt:lpstr>
      <vt:lpstr>Salesforce Google Slides Corporate Template - 2019</vt:lpstr>
      <vt:lpstr>PowerPoint Presentation</vt:lpstr>
      <vt:lpstr>Multi-Factor Authentication (MFA)</vt:lpstr>
      <vt:lpstr>Forward-Looking Statement</vt:lpstr>
      <vt:lpstr>Agenda</vt:lpstr>
      <vt:lpstr>MFA:  What It Is and Why It’s Important</vt:lpstr>
      <vt:lpstr>Today’s Security Landscape</vt:lpstr>
      <vt:lpstr>Impact of Phishing Attacks</vt:lpstr>
      <vt:lpstr>Risks from an Account Takeover</vt:lpstr>
      <vt:lpstr>Enhance the Security of Your Business</vt:lpstr>
      <vt:lpstr>PowerPoint Presentation</vt:lpstr>
      <vt:lpstr>PowerPoint Presentation</vt:lpstr>
      <vt:lpstr>The Salesforce Requirement to Use MFA</vt:lpstr>
      <vt:lpstr>PowerPoint Presentation</vt:lpstr>
      <vt:lpstr>MFA Is Enabled By Default: What to Expect</vt:lpstr>
      <vt:lpstr>What to Expect When MFA Is On By Default</vt:lpstr>
      <vt:lpstr>MFA Verification Methods and the User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Help and Resources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279</cp:revision>
  <dcterms:modified xsi:type="dcterms:W3CDTF">2024-08-05T23:56:23Z</dcterms:modified>
</cp:coreProperties>
</file>