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88" r:id="rId5"/>
    <p:sldId id="325" r:id="rId6"/>
    <p:sldId id="330" r:id="rId7"/>
    <p:sldId id="331" r:id="rId8"/>
    <p:sldId id="332" r:id="rId9"/>
    <p:sldId id="333" r:id="rId10"/>
    <p:sldId id="311" r:id="rId11"/>
    <p:sldId id="317" r:id="rId12"/>
    <p:sldId id="318" r:id="rId13"/>
    <p:sldId id="334" r:id="rId1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8B3675-F59D-1443-7777-E6B2447F674D}" name="John Wesonga" initials="JW" userId="S::jwesonga@hudsonsandler.com::64b9113c-5200-4ea6-9d57-0ffcb9db09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cesca Cadoni" initials="FC" lastIdx="2" clrIdx="0">
    <p:extLst>
      <p:ext uri="{19B8F6BF-5375-455C-9EA6-DF929625EA0E}">
        <p15:presenceInfo xmlns:p15="http://schemas.microsoft.com/office/powerpoint/2012/main" userId="S::fcadoni@hudsonsandler.com::cfbd6a55-86fb-4631-bfd2-18d7fbe2af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044"/>
    <a:srgbClr val="B6A268"/>
    <a:srgbClr val="ECE7D8"/>
    <a:srgbClr val="D0C39B"/>
    <a:srgbClr val="C2B281"/>
    <a:srgbClr val="FFFFFF"/>
    <a:srgbClr val="782D2D"/>
    <a:srgbClr val="88B280"/>
    <a:srgbClr val="DBC5BD"/>
    <a:srgbClr val="BC9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C5FA7C-5C60-428A-A011-ED836FA6D792}" v="3" dt="2023-04-12T13:18:05.5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p:cViewPr varScale="1">
        <p:scale>
          <a:sx n="48" d="100"/>
          <a:sy n="48" d="100"/>
        </p:scale>
        <p:origin x="2144" y="24"/>
      </p:cViewPr>
      <p:guideLst>
        <p:guide orient="horz" pos="3120"/>
        <p:guide pos="216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0BFDD-B808-4843-9D06-068D0C37C2FC}" type="datetimeFigureOut">
              <a:rPr lang="en-GB" smtClean="0"/>
              <a:t>12/04/2023</a:t>
            </a:fld>
            <a:endParaRPr lang="en-GB"/>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2F60C-7FD2-480C-8902-B6AA4DD179B7}" type="slidenum">
              <a:rPr lang="en-GB" smtClean="0"/>
              <a:t>‹#›</a:t>
            </a:fld>
            <a:endParaRPr lang="en-GB"/>
          </a:p>
        </p:txBody>
      </p:sp>
    </p:spTree>
    <p:extLst>
      <p:ext uri="{BB962C8B-B14F-4D97-AF65-F5344CB8AC3E}">
        <p14:creationId xmlns:p14="http://schemas.microsoft.com/office/powerpoint/2010/main" val="2888530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3E2F60C-7FD2-480C-8902-B6AA4DD179B7}" type="slidenum">
              <a:rPr lang="en-GB" smtClean="0"/>
              <a:t>2</a:t>
            </a:fld>
            <a:endParaRPr lang="en-GB"/>
          </a:p>
        </p:txBody>
      </p:sp>
    </p:spTree>
    <p:extLst>
      <p:ext uri="{BB962C8B-B14F-4D97-AF65-F5344CB8AC3E}">
        <p14:creationId xmlns:p14="http://schemas.microsoft.com/office/powerpoint/2010/main" val="150300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3E2F60C-7FD2-480C-8902-B6AA4DD179B7}" type="slidenum">
              <a:rPr lang="en-GB" smtClean="0"/>
              <a:t>4</a:t>
            </a:fld>
            <a:endParaRPr lang="en-GB"/>
          </a:p>
        </p:txBody>
      </p:sp>
    </p:spTree>
    <p:extLst>
      <p:ext uri="{BB962C8B-B14F-4D97-AF65-F5344CB8AC3E}">
        <p14:creationId xmlns:p14="http://schemas.microsoft.com/office/powerpoint/2010/main" val="3768301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3E2F60C-7FD2-480C-8902-B6AA4DD179B7}" type="slidenum">
              <a:rPr lang="en-GB" smtClean="0"/>
              <a:t>5</a:t>
            </a:fld>
            <a:endParaRPr lang="en-GB"/>
          </a:p>
        </p:txBody>
      </p:sp>
    </p:spTree>
    <p:extLst>
      <p:ext uri="{BB962C8B-B14F-4D97-AF65-F5344CB8AC3E}">
        <p14:creationId xmlns:p14="http://schemas.microsoft.com/office/powerpoint/2010/main" val="4134264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C1EE415-885F-4A82-862F-190D63D5B052}" type="datetimeFigureOut">
              <a:rPr lang="en-GB" smtClean="0"/>
              <a:t>12/04/2023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AA4E00-95A8-418D-9A2D-A2C67238D7EF}" type="slidenum">
              <a:rPr lang="en-GB" smtClean="0"/>
              <a:t>‹#›</a:t>
            </a:fld>
            <a:endParaRPr lang="en-GB"/>
          </a:p>
        </p:txBody>
      </p:sp>
    </p:spTree>
    <p:extLst>
      <p:ext uri="{BB962C8B-B14F-4D97-AF65-F5344CB8AC3E}">
        <p14:creationId xmlns:p14="http://schemas.microsoft.com/office/powerpoint/2010/main" val="269176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1EE415-885F-4A82-862F-190D63D5B052}" type="datetimeFigureOut">
              <a:rPr lang="en-GB" smtClean="0"/>
              <a:t>12/04/2023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AA4E00-95A8-418D-9A2D-A2C67238D7EF}" type="slidenum">
              <a:rPr lang="en-GB" smtClean="0"/>
              <a:t>‹#›</a:t>
            </a:fld>
            <a:endParaRPr lang="en-GB"/>
          </a:p>
        </p:txBody>
      </p:sp>
    </p:spTree>
    <p:extLst>
      <p:ext uri="{BB962C8B-B14F-4D97-AF65-F5344CB8AC3E}">
        <p14:creationId xmlns:p14="http://schemas.microsoft.com/office/powerpoint/2010/main" val="2370408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1EE415-885F-4A82-862F-190D63D5B052}" type="datetimeFigureOut">
              <a:rPr lang="en-GB" smtClean="0"/>
              <a:t>12/04/2023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AA4E00-95A8-418D-9A2D-A2C67238D7EF}" type="slidenum">
              <a:rPr lang="en-GB" smtClean="0"/>
              <a:t>‹#›</a:t>
            </a:fld>
            <a:endParaRPr lang="en-GB"/>
          </a:p>
        </p:txBody>
      </p:sp>
    </p:spTree>
    <p:extLst>
      <p:ext uri="{BB962C8B-B14F-4D97-AF65-F5344CB8AC3E}">
        <p14:creationId xmlns:p14="http://schemas.microsoft.com/office/powerpoint/2010/main" val="4086404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1EE415-885F-4A82-862F-190D63D5B052}" type="datetimeFigureOut">
              <a:rPr lang="en-GB" smtClean="0"/>
              <a:t>12/04/2023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AA4E00-95A8-418D-9A2D-A2C67238D7EF}" type="slidenum">
              <a:rPr lang="en-GB" smtClean="0"/>
              <a:t>‹#›</a:t>
            </a:fld>
            <a:endParaRPr lang="en-GB"/>
          </a:p>
        </p:txBody>
      </p:sp>
    </p:spTree>
    <p:extLst>
      <p:ext uri="{BB962C8B-B14F-4D97-AF65-F5344CB8AC3E}">
        <p14:creationId xmlns:p14="http://schemas.microsoft.com/office/powerpoint/2010/main" val="528295348"/>
      </p:ext>
    </p:extLst>
  </p:cSld>
  <p:clrMapOvr>
    <a:masterClrMapping/>
  </p:clrMapOvr>
  <p:extLst>
    <p:ext uri="{DCECCB84-F9BA-43D5-87BE-67443E8EF086}">
      <p15:sldGuideLst xmlns:p15="http://schemas.microsoft.com/office/powerpoint/2012/main">
        <p15:guide id="1" pos="142" userDrawn="1">
          <p15:clr>
            <a:srgbClr val="FBAE40"/>
          </p15:clr>
        </p15:guide>
        <p15:guide id="2" pos="4178" userDrawn="1">
          <p15:clr>
            <a:srgbClr val="FBAE40"/>
          </p15:clr>
        </p15:guide>
        <p15:guide id="3" pos="2160" userDrawn="1">
          <p15:clr>
            <a:srgbClr val="A4A3A4"/>
          </p15:clr>
        </p15:guide>
        <p15:guide id="4" pos="2260" userDrawn="1">
          <p15:clr>
            <a:srgbClr val="FBAE40"/>
          </p15:clr>
        </p15:guide>
        <p15:guide id="5" pos="2069" userDrawn="1">
          <p15:clr>
            <a:srgbClr val="FBAE40"/>
          </p15:clr>
        </p15:guide>
        <p15:guide id="6" orient="horz" pos="5842" userDrawn="1">
          <p15:clr>
            <a:srgbClr val="FBAE40"/>
          </p15:clr>
        </p15:guide>
        <p15:guide id="7" orient="horz" pos="87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1EE415-885F-4A82-862F-190D63D5B052}" type="datetimeFigureOut">
              <a:rPr lang="en-GB" smtClean="0"/>
              <a:t>12/04/2023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AA4E00-95A8-418D-9A2D-A2C67238D7EF}" type="slidenum">
              <a:rPr lang="en-GB" smtClean="0"/>
              <a:t>‹#›</a:t>
            </a:fld>
            <a:endParaRPr lang="en-GB"/>
          </a:p>
        </p:txBody>
      </p:sp>
    </p:spTree>
    <p:extLst>
      <p:ext uri="{BB962C8B-B14F-4D97-AF65-F5344CB8AC3E}">
        <p14:creationId xmlns:p14="http://schemas.microsoft.com/office/powerpoint/2010/main" val="3817453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1EE415-885F-4A82-862F-190D63D5B052}" type="datetimeFigureOut">
              <a:rPr lang="en-GB" smtClean="0"/>
              <a:t>12/04/2023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AA4E00-95A8-418D-9A2D-A2C67238D7EF}" type="slidenum">
              <a:rPr lang="en-GB" smtClean="0"/>
              <a:t>‹#›</a:t>
            </a:fld>
            <a:endParaRPr lang="en-GB"/>
          </a:p>
        </p:txBody>
      </p:sp>
    </p:spTree>
    <p:extLst>
      <p:ext uri="{BB962C8B-B14F-4D97-AF65-F5344CB8AC3E}">
        <p14:creationId xmlns:p14="http://schemas.microsoft.com/office/powerpoint/2010/main" val="3425857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1EE415-885F-4A82-862F-190D63D5B052}" type="datetimeFigureOut">
              <a:rPr lang="en-GB" smtClean="0"/>
              <a:t>12/04/2023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AA4E00-95A8-418D-9A2D-A2C67238D7EF}" type="slidenum">
              <a:rPr lang="en-GB" smtClean="0"/>
              <a:t>‹#›</a:t>
            </a:fld>
            <a:endParaRPr lang="en-GB"/>
          </a:p>
        </p:txBody>
      </p:sp>
    </p:spTree>
    <p:extLst>
      <p:ext uri="{BB962C8B-B14F-4D97-AF65-F5344CB8AC3E}">
        <p14:creationId xmlns:p14="http://schemas.microsoft.com/office/powerpoint/2010/main" val="2337243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1EE415-885F-4A82-862F-190D63D5B052}" type="datetimeFigureOut">
              <a:rPr lang="en-GB" smtClean="0"/>
              <a:t>12/04/2023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AA4E00-95A8-418D-9A2D-A2C67238D7EF}" type="slidenum">
              <a:rPr lang="en-GB" smtClean="0"/>
              <a:t>‹#›</a:t>
            </a:fld>
            <a:endParaRPr lang="en-GB"/>
          </a:p>
        </p:txBody>
      </p:sp>
    </p:spTree>
    <p:extLst>
      <p:ext uri="{BB962C8B-B14F-4D97-AF65-F5344CB8AC3E}">
        <p14:creationId xmlns:p14="http://schemas.microsoft.com/office/powerpoint/2010/main" val="2400357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1EE415-885F-4A82-862F-190D63D5B052}" type="datetimeFigureOut">
              <a:rPr lang="en-GB" smtClean="0"/>
              <a:t>12/04/2023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AA4E00-95A8-418D-9A2D-A2C67238D7EF}" type="slidenum">
              <a:rPr lang="en-GB" smtClean="0"/>
              <a:t>‹#›</a:t>
            </a:fld>
            <a:endParaRPr lang="en-GB"/>
          </a:p>
        </p:txBody>
      </p:sp>
    </p:spTree>
    <p:extLst>
      <p:ext uri="{BB962C8B-B14F-4D97-AF65-F5344CB8AC3E}">
        <p14:creationId xmlns:p14="http://schemas.microsoft.com/office/powerpoint/2010/main" val="4205191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C1EE415-885F-4A82-862F-190D63D5B052}" type="datetimeFigureOut">
              <a:rPr lang="en-GB" smtClean="0"/>
              <a:t>12/04/2023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AA4E00-95A8-418D-9A2D-A2C67238D7EF}" type="slidenum">
              <a:rPr lang="en-GB" smtClean="0"/>
              <a:t>‹#›</a:t>
            </a:fld>
            <a:endParaRPr lang="en-GB"/>
          </a:p>
        </p:txBody>
      </p:sp>
    </p:spTree>
    <p:extLst>
      <p:ext uri="{BB962C8B-B14F-4D97-AF65-F5344CB8AC3E}">
        <p14:creationId xmlns:p14="http://schemas.microsoft.com/office/powerpoint/2010/main" val="179805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C1EE415-885F-4A82-862F-190D63D5B052}" type="datetimeFigureOut">
              <a:rPr lang="en-GB" smtClean="0"/>
              <a:t>12/04/2023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AA4E00-95A8-418D-9A2D-A2C67238D7EF}" type="slidenum">
              <a:rPr lang="en-GB" smtClean="0"/>
              <a:t>‹#›</a:t>
            </a:fld>
            <a:endParaRPr lang="en-GB"/>
          </a:p>
        </p:txBody>
      </p:sp>
    </p:spTree>
    <p:extLst>
      <p:ext uri="{BB962C8B-B14F-4D97-AF65-F5344CB8AC3E}">
        <p14:creationId xmlns:p14="http://schemas.microsoft.com/office/powerpoint/2010/main" val="3646748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C1EE415-885F-4A82-862F-190D63D5B052}" type="datetimeFigureOut">
              <a:rPr lang="en-GB" smtClean="0"/>
              <a:t>12/04/2023</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0AA4E00-95A8-418D-9A2D-A2C67238D7EF}" type="slidenum">
              <a:rPr lang="en-GB" smtClean="0"/>
              <a:t>‹#›</a:t>
            </a:fld>
            <a:endParaRPr lang="en-GB"/>
          </a:p>
        </p:txBody>
      </p:sp>
      <p:pic>
        <p:nvPicPr>
          <p:cNvPr id="7" name="Picture 2" descr="E:\AU\SLL branding\Logo items\color.png">
            <a:extLst>
              <a:ext uri="{FF2B5EF4-FFF2-40B4-BE49-F238E27FC236}">
                <a16:creationId xmlns:a16="http://schemas.microsoft.com/office/drawing/2014/main" id="{2B911F33-F59A-4703-8EBF-D9EA4964E832}"/>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909084" y="1260609"/>
            <a:ext cx="3208856" cy="35743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AU\SLL branding\Logo items\color2.png">
            <a:extLst>
              <a:ext uri="{FF2B5EF4-FFF2-40B4-BE49-F238E27FC236}">
                <a16:creationId xmlns:a16="http://schemas.microsoft.com/office/drawing/2014/main" id="{7D1D0CAB-92A3-46F1-A068-B0078ED60928}"/>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823750" y="4939680"/>
            <a:ext cx="3221038" cy="3617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308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s://www.youtube.com/user/MastercardFoundation" TargetMode="External"/><Relationship Id="rId18" Type="http://schemas.openxmlformats.org/officeDocument/2006/relationships/image" Target="../media/image11.jpeg"/><Relationship Id="rId3" Type="http://schemas.microsoft.com/office/2007/relationships/hdphoto" Target="../media/hdphoto1.wdp"/><Relationship Id="rId7" Type="http://schemas.openxmlformats.org/officeDocument/2006/relationships/hyperlink" Target="https://twitter.com/MastercardFdn" TargetMode="External"/><Relationship Id="rId12" Type="http://schemas.openxmlformats.org/officeDocument/2006/relationships/image" Target="../media/image8.png"/><Relationship Id="rId17" Type="http://schemas.openxmlformats.org/officeDocument/2006/relationships/image" Target="../media/image10.png"/><Relationship Id="rId2" Type="http://schemas.openxmlformats.org/officeDocument/2006/relationships/image" Target="../media/image3.png"/><Relationship Id="rId16" Type="http://schemas.openxmlformats.org/officeDocument/2006/relationships/hyperlink" Target="https://mastercardfdn.org/saving-lives-and-livelihoods/#:~:text=Saving%20Lives%20and%20Livelihoods%20is,millions%20more%20across%20the%20continent." TargetMode="Externa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hyperlink" Target="https://www.instagram.com/mastercardfoundation/" TargetMode="External"/><Relationship Id="rId5" Type="http://schemas.openxmlformats.org/officeDocument/2006/relationships/image" Target="../media/image4.png"/><Relationship Id="rId15" Type="http://schemas.openxmlformats.org/officeDocument/2006/relationships/hyperlink" Target="https://africacdc.org/" TargetMode="External"/><Relationship Id="rId10" Type="http://schemas.openxmlformats.org/officeDocument/2006/relationships/image" Target="../media/image7.png"/><Relationship Id="rId19" Type="http://schemas.openxmlformats.org/officeDocument/2006/relationships/image" Target="../media/image12.jpeg"/><Relationship Id="rId4" Type="http://schemas.openxmlformats.org/officeDocument/2006/relationships/hyperlink" Target="https://mastercardfdn.org/email-newsletter-saving-lives-and-livelihoods/" TargetMode="External"/><Relationship Id="rId9" Type="http://schemas.openxmlformats.org/officeDocument/2006/relationships/hyperlink" Target="https://www.facebook.com/MastercardFoundation/" TargetMode="External"/><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AfricaCDC" TargetMode="Externa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hyperlink" Target="https://newsroom.amref.org/news/2023/03/africa-to-set-up-vaccine-factories/" TargetMode="External"/><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3.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hyperlink" Target="https://africacdc.org/covid-19-vaccination/" TargetMode="External"/><Relationship Id="rId9" Type="http://schemas.openxmlformats.org/officeDocument/2006/relationships/image" Target="../media/image18.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hyperlink" Target="https://africacdc.org/saving-lives-and-livelihood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hyperlink" Target="https://amref.org/" TargetMode="External"/><Relationship Id="rId4" Type="http://schemas.openxmlformats.org/officeDocument/2006/relationships/hyperlink" Target="https://africacdc.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africacdc.org/news-item/call-for-applications-the-africa-cdc-launches-short-course-trainings-in-vaccine-manufacturing-at-the-texas-am-university/" TargetMode="External"/><Relationship Id="rId2" Type="http://schemas.openxmlformats.org/officeDocument/2006/relationships/hyperlink" Target="https://africacdc.org/news-item/africa-cdc-at-the-world-vaccine-congress/" TargetMode="External"/><Relationship Id="rId1" Type="http://schemas.openxmlformats.org/officeDocument/2006/relationships/slideLayout" Target="../slideLayouts/slideLayout2.xml"/><Relationship Id="rId5" Type="http://schemas.openxmlformats.org/officeDocument/2006/relationships/hyperlink" Target="https://africacdc.org/news-item/press-release-on-africa-cdc-strategic-plan-2022-2026/" TargetMode="External"/><Relationship Id="rId4" Type="http://schemas.openxmlformats.org/officeDocument/2006/relationships/hyperlink" Target="https://africacdc.org/news-item/africa-cdc-hosts-lead-partners-of-the-pavm-to-review-the-broader-vaccine-manufacturing-ecosystem-in-afric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voanews.com/a/leaders-say-never-again-to-vaccine-inequity/7000480.html" TargetMode="External"/><Relationship Id="rId7"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hyperlink" Target="https://www.the-star.co.ke/news/2023-03-30-kenya-finally-pens-deal-for-moderna-vaccine-facility-in-nairobi/" TargetMode="External"/><Relationship Id="rId5" Type="http://schemas.openxmlformats.org/officeDocument/2006/relationships/hyperlink" Target="https://apnews.com/article/covid-pandemic-anniversary-59f39df14ddf65f786d3437cc9a52e54" TargetMode="External"/><Relationship Id="rId4" Type="http://schemas.openxmlformats.org/officeDocument/2006/relationships/hyperlink" Target="https://www.news-medical.net/news/20230310/Exploring-COVID-19-immunization-speed-and-timing-in-Africa.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79C7822-7B03-403E-8F87-3278E84846D6}"/>
              </a:ext>
            </a:extLst>
          </p:cNvPr>
          <p:cNvSpPr/>
          <p:nvPr/>
        </p:nvSpPr>
        <p:spPr>
          <a:xfrm>
            <a:off x="-5316" y="6702859"/>
            <a:ext cx="6858000" cy="2608020"/>
          </a:xfrm>
          <a:prstGeom prst="rect">
            <a:avLst/>
          </a:pr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A group of people in a room&#10;&#10;Description automatically generated with medium confidence">
            <a:extLst>
              <a:ext uri="{FF2B5EF4-FFF2-40B4-BE49-F238E27FC236}">
                <a16:creationId xmlns:a16="http://schemas.microsoft.com/office/drawing/2014/main" id="{E566F0D8-E636-EF77-7C16-1E9B066E8E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brightnessContrast bright="23000"/>
                    </a14:imgEffect>
                  </a14:imgLayer>
                </a14:imgProps>
              </a:ext>
              <a:ext uri="{28A0092B-C50C-407E-A947-70E740481C1C}">
                <a14:useLocalDpi xmlns:a14="http://schemas.microsoft.com/office/drawing/2010/main" val="0"/>
              </a:ext>
            </a:extLst>
          </a:blip>
          <a:stretch>
            <a:fillRect/>
          </a:stretch>
        </p:blipFill>
        <p:spPr>
          <a:xfrm>
            <a:off x="0" y="2682582"/>
            <a:ext cx="6858000" cy="4572384"/>
          </a:xfrm>
          <a:prstGeom prst="rect">
            <a:avLst/>
          </a:prstGeom>
        </p:spPr>
      </p:pic>
      <p:sp>
        <p:nvSpPr>
          <p:cNvPr id="3" name="Freeform: Shape 2">
            <a:extLst>
              <a:ext uri="{FF2B5EF4-FFF2-40B4-BE49-F238E27FC236}">
                <a16:creationId xmlns:a16="http://schemas.microsoft.com/office/drawing/2014/main" id="{B86FE864-E8E4-C9F9-E432-92A5F50F586A}"/>
              </a:ext>
            </a:extLst>
          </p:cNvPr>
          <p:cNvSpPr/>
          <p:nvPr/>
        </p:nvSpPr>
        <p:spPr>
          <a:xfrm>
            <a:off x="-5487" y="6666154"/>
            <a:ext cx="6858000" cy="787025"/>
          </a:xfrm>
          <a:custGeom>
            <a:avLst/>
            <a:gdLst>
              <a:gd name="connsiteX0" fmla="*/ 0 w 6858000"/>
              <a:gd name="connsiteY0" fmla="*/ 0 h 787025"/>
              <a:gd name="connsiteX1" fmla="*/ 24034 w 6858000"/>
              <a:gd name="connsiteY1" fmla="*/ 9318 h 787025"/>
              <a:gd name="connsiteX2" fmla="*/ 3429001 w 6858000"/>
              <a:gd name="connsiteY2" fmla="*/ 474832 h 787025"/>
              <a:gd name="connsiteX3" fmla="*/ 6833969 w 6858000"/>
              <a:gd name="connsiteY3" fmla="*/ 9318 h 787025"/>
              <a:gd name="connsiteX4" fmla="*/ 6858000 w 6858000"/>
              <a:gd name="connsiteY4" fmla="*/ 1 h 787025"/>
              <a:gd name="connsiteX5" fmla="*/ 6858000 w 6858000"/>
              <a:gd name="connsiteY5" fmla="*/ 787025 h 787025"/>
              <a:gd name="connsiteX6" fmla="*/ 0 w 6858000"/>
              <a:gd name="connsiteY6" fmla="*/ 787025 h 78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787025">
                <a:moveTo>
                  <a:pt x="0" y="0"/>
                </a:moveTo>
                <a:lnTo>
                  <a:pt x="24034" y="9318"/>
                </a:lnTo>
                <a:cubicBezTo>
                  <a:pt x="833367" y="293619"/>
                  <a:pt x="2058186" y="474832"/>
                  <a:pt x="3429001" y="474832"/>
                </a:cubicBezTo>
                <a:cubicBezTo>
                  <a:pt x="4799817" y="474832"/>
                  <a:pt x="6024635" y="293619"/>
                  <a:pt x="6833969" y="9318"/>
                </a:cubicBezTo>
                <a:lnTo>
                  <a:pt x="6858000" y="1"/>
                </a:lnTo>
                <a:lnTo>
                  <a:pt x="6858000" y="787025"/>
                </a:lnTo>
                <a:lnTo>
                  <a:pt x="0" y="787025"/>
                </a:lnTo>
                <a:close/>
              </a:path>
            </a:pathLst>
          </a:cu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7" name="Group 26">
            <a:extLst>
              <a:ext uri="{FF2B5EF4-FFF2-40B4-BE49-F238E27FC236}">
                <a16:creationId xmlns:a16="http://schemas.microsoft.com/office/drawing/2014/main" id="{D3E39F4F-EC10-4F55-9404-3E710BE8E091}"/>
              </a:ext>
            </a:extLst>
          </p:cNvPr>
          <p:cNvGrpSpPr/>
          <p:nvPr/>
        </p:nvGrpSpPr>
        <p:grpSpPr>
          <a:xfrm>
            <a:off x="2390668" y="9497665"/>
            <a:ext cx="2076664" cy="280846"/>
            <a:chOff x="2425178" y="9378686"/>
            <a:chExt cx="2242380" cy="303259"/>
          </a:xfrm>
        </p:grpSpPr>
        <p:grpSp>
          <p:nvGrpSpPr>
            <p:cNvPr id="6" name="Group 5">
              <a:extLst>
                <a:ext uri="{FF2B5EF4-FFF2-40B4-BE49-F238E27FC236}">
                  <a16:creationId xmlns:a16="http://schemas.microsoft.com/office/drawing/2014/main" id="{7F1FC61C-2C27-4BB3-BD65-492C0B57C402}"/>
                </a:ext>
              </a:extLst>
            </p:cNvPr>
            <p:cNvGrpSpPr/>
            <p:nvPr/>
          </p:nvGrpSpPr>
          <p:grpSpPr>
            <a:xfrm>
              <a:off x="2425178" y="9378686"/>
              <a:ext cx="303234" cy="303231"/>
              <a:chOff x="1988612" y="8781013"/>
              <a:chExt cx="371475" cy="371475"/>
            </a:xfrm>
          </p:grpSpPr>
          <p:pic>
            <p:nvPicPr>
              <p:cNvPr id="7" name="Graphic 6" descr="Link with solid fill">
                <a:hlinkClick r:id="rId4"/>
                <a:extLst>
                  <a:ext uri="{FF2B5EF4-FFF2-40B4-BE49-F238E27FC236}">
                    <a16:creationId xmlns:a16="http://schemas.microsoft.com/office/drawing/2014/main" id="{D9390447-9410-4C46-BC5F-ECF750C4AB5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2025728" y="8821305"/>
                <a:ext cx="290890" cy="290890"/>
              </a:xfrm>
              <a:prstGeom prst="rect">
                <a:avLst/>
              </a:prstGeom>
            </p:spPr>
          </p:pic>
          <p:sp>
            <p:nvSpPr>
              <p:cNvPr id="8" name="Oval 7">
                <a:extLst>
                  <a:ext uri="{FF2B5EF4-FFF2-40B4-BE49-F238E27FC236}">
                    <a16:creationId xmlns:a16="http://schemas.microsoft.com/office/drawing/2014/main" id="{89C7277E-E8D0-4855-A434-F44F4B0F6A5F}"/>
                  </a:ext>
                </a:extLst>
              </p:cNvPr>
              <p:cNvSpPr/>
              <p:nvPr/>
            </p:nvSpPr>
            <p:spPr>
              <a:xfrm>
                <a:off x="1988612" y="8781013"/>
                <a:ext cx="371475" cy="37147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CFFB20F3-9DEB-4340-8890-2FF89F5714BD}"/>
                </a:ext>
              </a:extLst>
            </p:cNvPr>
            <p:cNvGrpSpPr/>
            <p:nvPr/>
          </p:nvGrpSpPr>
          <p:grpSpPr>
            <a:xfrm>
              <a:off x="2908859" y="9378713"/>
              <a:ext cx="303234" cy="303232"/>
              <a:chOff x="2635318" y="8800891"/>
              <a:chExt cx="371475" cy="371475"/>
            </a:xfrm>
          </p:grpSpPr>
          <p:sp>
            <p:nvSpPr>
              <p:cNvPr id="10" name="Oval 9">
                <a:extLst>
                  <a:ext uri="{FF2B5EF4-FFF2-40B4-BE49-F238E27FC236}">
                    <a16:creationId xmlns:a16="http://schemas.microsoft.com/office/drawing/2014/main" id="{5EB8E33E-E001-4AD6-B3CA-94A7EC6D1B12}"/>
                  </a:ext>
                </a:extLst>
              </p:cNvPr>
              <p:cNvSpPr/>
              <p:nvPr/>
            </p:nvSpPr>
            <p:spPr>
              <a:xfrm>
                <a:off x="2635318" y="8800891"/>
                <a:ext cx="371475" cy="37147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Shape&#10;&#10;Description automatically generated with low confidence">
                <a:hlinkClick r:id="rId7"/>
                <a:extLst>
                  <a:ext uri="{FF2B5EF4-FFF2-40B4-BE49-F238E27FC236}">
                    <a16:creationId xmlns:a16="http://schemas.microsoft.com/office/drawing/2014/main" id="{9C00DD31-A828-4D6E-A6E9-12FFE8A207C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95488" y="8861723"/>
                <a:ext cx="266374" cy="266374"/>
              </a:xfrm>
              <a:prstGeom prst="rect">
                <a:avLst/>
              </a:prstGeom>
            </p:spPr>
          </p:pic>
        </p:grpSp>
        <p:grpSp>
          <p:nvGrpSpPr>
            <p:cNvPr id="12" name="Group 11">
              <a:extLst>
                <a:ext uri="{FF2B5EF4-FFF2-40B4-BE49-F238E27FC236}">
                  <a16:creationId xmlns:a16="http://schemas.microsoft.com/office/drawing/2014/main" id="{25D61344-1889-4DEB-BCAC-BAB56C169D65}"/>
                </a:ext>
              </a:extLst>
            </p:cNvPr>
            <p:cNvGrpSpPr/>
            <p:nvPr/>
          </p:nvGrpSpPr>
          <p:grpSpPr>
            <a:xfrm>
              <a:off x="3396534" y="9378713"/>
              <a:ext cx="303234" cy="303232"/>
              <a:chOff x="3279843" y="8800891"/>
              <a:chExt cx="371475" cy="371475"/>
            </a:xfrm>
          </p:grpSpPr>
          <p:sp>
            <p:nvSpPr>
              <p:cNvPr id="13" name="Oval 12">
                <a:extLst>
                  <a:ext uri="{FF2B5EF4-FFF2-40B4-BE49-F238E27FC236}">
                    <a16:creationId xmlns:a16="http://schemas.microsoft.com/office/drawing/2014/main" id="{0C60B494-035F-47CD-B4DD-4DB6E1D000B2}"/>
                  </a:ext>
                </a:extLst>
              </p:cNvPr>
              <p:cNvSpPr/>
              <p:nvPr/>
            </p:nvSpPr>
            <p:spPr>
              <a:xfrm>
                <a:off x="3279843" y="8800891"/>
                <a:ext cx="371475" cy="37147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black rectangle with a black background&#10;&#10;Description automatically generated with low confidence">
                <a:hlinkClick r:id="rId9"/>
                <a:extLst>
                  <a:ext uri="{FF2B5EF4-FFF2-40B4-BE49-F238E27FC236}">
                    <a16:creationId xmlns:a16="http://schemas.microsoft.com/office/drawing/2014/main" id="{F3EC24AB-95D1-4842-AC9D-B41059AB651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55767" y="8885259"/>
                <a:ext cx="206418" cy="206418"/>
              </a:xfrm>
              <a:prstGeom prst="rect">
                <a:avLst/>
              </a:prstGeom>
            </p:spPr>
          </p:pic>
        </p:grpSp>
        <p:grpSp>
          <p:nvGrpSpPr>
            <p:cNvPr id="15" name="Group 14">
              <a:extLst>
                <a:ext uri="{FF2B5EF4-FFF2-40B4-BE49-F238E27FC236}">
                  <a16:creationId xmlns:a16="http://schemas.microsoft.com/office/drawing/2014/main" id="{0102A867-7A13-40DD-8211-B864670122A7}"/>
                </a:ext>
              </a:extLst>
            </p:cNvPr>
            <p:cNvGrpSpPr/>
            <p:nvPr/>
          </p:nvGrpSpPr>
          <p:grpSpPr>
            <a:xfrm>
              <a:off x="3876649" y="9378713"/>
              <a:ext cx="303234" cy="303232"/>
              <a:chOff x="3908493" y="8800891"/>
              <a:chExt cx="371475" cy="371475"/>
            </a:xfrm>
          </p:grpSpPr>
          <p:sp>
            <p:nvSpPr>
              <p:cNvPr id="16" name="Oval 15">
                <a:extLst>
                  <a:ext uri="{FF2B5EF4-FFF2-40B4-BE49-F238E27FC236}">
                    <a16:creationId xmlns:a16="http://schemas.microsoft.com/office/drawing/2014/main" id="{A08E8EB6-3C0F-455B-A00B-3D7DAC5B6CAE}"/>
                  </a:ext>
                </a:extLst>
              </p:cNvPr>
              <p:cNvSpPr/>
              <p:nvPr/>
            </p:nvSpPr>
            <p:spPr>
              <a:xfrm>
                <a:off x="3908493" y="8800891"/>
                <a:ext cx="371475" cy="37147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Shape&#10;&#10;Description automatically generated with low confidence">
                <a:hlinkClick r:id="rId11"/>
                <a:extLst>
                  <a:ext uri="{FF2B5EF4-FFF2-40B4-BE49-F238E27FC236}">
                    <a16:creationId xmlns:a16="http://schemas.microsoft.com/office/drawing/2014/main" id="{6413E60D-AB3E-4415-BE1B-FEDC4BFC0E7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995713" y="8884135"/>
                <a:ext cx="204986" cy="204986"/>
              </a:xfrm>
              <a:prstGeom prst="rect">
                <a:avLst/>
              </a:prstGeom>
            </p:spPr>
          </p:pic>
        </p:grpSp>
        <p:grpSp>
          <p:nvGrpSpPr>
            <p:cNvPr id="18" name="Group 17">
              <a:extLst>
                <a:ext uri="{FF2B5EF4-FFF2-40B4-BE49-F238E27FC236}">
                  <a16:creationId xmlns:a16="http://schemas.microsoft.com/office/drawing/2014/main" id="{7C8ED414-DF33-49C5-86E9-B428BE92E550}"/>
                </a:ext>
              </a:extLst>
            </p:cNvPr>
            <p:cNvGrpSpPr/>
            <p:nvPr/>
          </p:nvGrpSpPr>
          <p:grpSpPr>
            <a:xfrm>
              <a:off x="4364324" y="9378713"/>
              <a:ext cx="303234" cy="303232"/>
              <a:chOff x="4553018" y="8800891"/>
              <a:chExt cx="371475" cy="371475"/>
            </a:xfrm>
          </p:grpSpPr>
          <p:sp>
            <p:nvSpPr>
              <p:cNvPr id="19" name="Oval 18">
                <a:extLst>
                  <a:ext uri="{FF2B5EF4-FFF2-40B4-BE49-F238E27FC236}">
                    <a16:creationId xmlns:a16="http://schemas.microsoft.com/office/drawing/2014/main" id="{FC7C31AA-49AA-4F53-9029-23F0D95F75D8}"/>
                  </a:ext>
                </a:extLst>
              </p:cNvPr>
              <p:cNvSpPr/>
              <p:nvPr/>
            </p:nvSpPr>
            <p:spPr>
              <a:xfrm>
                <a:off x="4553018" y="8800891"/>
                <a:ext cx="371475" cy="37147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hlinkClick r:id="rId13"/>
                <a:extLst>
                  <a:ext uri="{FF2B5EF4-FFF2-40B4-BE49-F238E27FC236}">
                    <a16:creationId xmlns:a16="http://schemas.microsoft.com/office/drawing/2014/main" id="{1F423677-0814-4D26-8933-24503FCF548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624123" y="8876183"/>
                <a:ext cx="230147" cy="230147"/>
              </a:xfrm>
              <a:prstGeom prst="rect">
                <a:avLst/>
              </a:prstGeom>
            </p:spPr>
          </p:pic>
        </p:grpSp>
      </p:grpSp>
      <p:sp>
        <p:nvSpPr>
          <p:cNvPr id="23" name="TextBox 22">
            <a:extLst>
              <a:ext uri="{FF2B5EF4-FFF2-40B4-BE49-F238E27FC236}">
                <a16:creationId xmlns:a16="http://schemas.microsoft.com/office/drawing/2014/main" id="{7599B8AA-4FDB-488C-86D3-A93E386743A8}"/>
              </a:ext>
            </a:extLst>
          </p:cNvPr>
          <p:cNvSpPr txBox="1"/>
          <p:nvPr/>
        </p:nvSpPr>
        <p:spPr>
          <a:xfrm>
            <a:off x="266678" y="7850626"/>
            <a:ext cx="6354880" cy="1223733"/>
          </a:xfrm>
          <a:prstGeom prst="rect">
            <a:avLst/>
          </a:prstGeom>
          <a:noFill/>
        </p:spPr>
        <p:txBody>
          <a:bodyPr wrap="square">
            <a:spAutoFit/>
          </a:bodyPr>
          <a:lstStyle/>
          <a:p>
            <a:pPr>
              <a:lnSpc>
                <a:spcPct val="107000"/>
              </a:lnSpc>
              <a:spcAft>
                <a:spcPts val="800"/>
              </a:spcAft>
            </a:pPr>
            <a:r>
              <a:rPr lang="en-US" sz="900" dirty="0">
                <a:solidFill>
                  <a:schemeClr val="bg1"/>
                </a:solidFill>
                <a:effectLst/>
                <a:latin typeface="Montserrat" panose="00000500000000000000" pitchFamily="2" charset="0"/>
                <a:ea typeface="Segoe UI" panose="020B0502040204020203" pitchFamily="34" charset="0"/>
                <a:cs typeface="Times New Roman" panose="02020603050405020304" pitchFamily="18" charset="0"/>
              </a:rPr>
              <a:t>In June 2021, the Mastercard Foundation partnered with the </a:t>
            </a:r>
            <a:r>
              <a:rPr lang="en-US" sz="900" u="sng" dirty="0">
                <a:solidFill>
                  <a:schemeClr val="bg1"/>
                </a:solidFill>
                <a:effectLst/>
                <a:latin typeface="Montserrat" panose="00000500000000000000" pitchFamily="2" charset="0"/>
                <a:ea typeface="Segoe UI" panose="020B0502040204020203"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Africa </a:t>
            </a:r>
            <a:r>
              <a:rPr lang="en-US" sz="900" u="sng" dirty="0">
                <a:solidFill>
                  <a:schemeClr val="bg1"/>
                </a:solidFill>
                <a:effectLst/>
                <a:latin typeface="Montserrat" panose="00000500000000000000" pitchFamily="2" charset="0"/>
                <a:ea typeface="Segoe UI" panose="020B0502040204020203" pitchFamily="34" charset="0"/>
                <a:cs typeface="Times New Roman" panose="02020603050405020304" pitchFamily="18" charset="0"/>
              </a:rPr>
              <a:t>CDC</a:t>
            </a:r>
            <a:r>
              <a:rPr lang="en-US" sz="900" dirty="0">
                <a:solidFill>
                  <a:schemeClr val="bg1"/>
                </a:solidFill>
                <a:effectLst/>
                <a:latin typeface="Montserrat" panose="00000500000000000000" pitchFamily="2" charset="0"/>
                <a:ea typeface="Segoe UI" panose="020B0502040204020203" pitchFamily="34" charset="0"/>
                <a:cs typeface="Times New Roman" panose="02020603050405020304" pitchFamily="18" charset="0"/>
              </a:rPr>
              <a:t> to launch </a:t>
            </a:r>
            <a:r>
              <a:rPr lang="en-GB" sz="900" dirty="0">
                <a:solidFill>
                  <a:schemeClr val="bg1"/>
                </a:solidFill>
                <a:effectLst/>
                <a:latin typeface="Montserrat" panose="00000500000000000000" pitchFamily="2" charset="0"/>
                <a:ea typeface="Segoe UI" panose="020B0502040204020203" pitchFamily="34" charset="0"/>
                <a:cs typeface="Times New Roman" panose="02020603050405020304" pitchFamily="18" charset="0"/>
              </a:rPr>
              <a:t>the</a:t>
            </a:r>
            <a:r>
              <a:rPr lang="en-US" sz="900" dirty="0">
                <a:solidFill>
                  <a:schemeClr val="bg1"/>
                </a:solidFill>
                <a:effectLst/>
                <a:latin typeface="Montserrat" panose="00000500000000000000" pitchFamily="2" charset="0"/>
                <a:ea typeface="Segoe UI" panose="020B0502040204020203" pitchFamily="34" charset="0"/>
                <a:cs typeface="Times New Roman" panose="02020603050405020304" pitchFamily="18" charset="0"/>
              </a:rPr>
              <a:t> $1.5 billion </a:t>
            </a:r>
            <a:r>
              <a:rPr lang="en-US" sz="900" u="sng" dirty="0">
                <a:solidFill>
                  <a:schemeClr val="bg1"/>
                </a:solidFill>
                <a:effectLst/>
                <a:latin typeface="Montserrat" panose="00000500000000000000" pitchFamily="2" charset="0"/>
                <a:ea typeface="Segoe UI" panose="020B0502040204020203"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Saving Lives and Livelihoods</a:t>
            </a:r>
            <a:r>
              <a:rPr lang="en-US" sz="900" u="sng" dirty="0">
                <a:solidFill>
                  <a:schemeClr val="bg1"/>
                </a:solidFill>
                <a:effectLst/>
                <a:latin typeface="Montserrat" panose="00000500000000000000" pitchFamily="2" charset="0"/>
                <a:ea typeface="Segoe UI" panose="020B0502040204020203" pitchFamily="34" charset="0"/>
                <a:cs typeface="Times New Roman" panose="02020603050405020304" pitchFamily="18" charset="0"/>
              </a:rPr>
              <a:t> (SLL)</a:t>
            </a:r>
            <a:r>
              <a:rPr lang="en-US" sz="900" dirty="0">
                <a:solidFill>
                  <a:schemeClr val="bg1"/>
                </a:solidFill>
                <a:effectLst/>
                <a:latin typeface="Montserrat" panose="00000500000000000000" pitchFamily="2" charset="0"/>
                <a:ea typeface="Segoe UI" panose="020B0502040204020203" pitchFamily="34" charset="0"/>
                <a:cs typeface="Times New Roman" panose="02020603050405020304" pitchFamily="18" charset="0"/>
              </a:rPr>
              <a:t> initiative. Together, we are purchasing COVID-19 vaccines for more than 65 million people, deploying vaccines to millions across the continent, enabling vaccine manufacturing in Africa by developing the workforce and strengthening the Africa CDC's capacity. </a:t>
            </a:r>
            <a:endParaRPr lang="en-GB" sz="9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9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To date, </a:t>
            </a:r>
            <a:r>
              <a:rPr lang="en-US" sz="9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the Saving Lives and Livelihoods initiative has administered over 18.9M doses across the continent</a:t>
            </a:r>
            <a:r>
              <a:rPr lang="en-GB" sz="9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 while helping to accelerate vaccine uptake in African Union Member States facing the risk of mass vaccine expiration. </a:t>
            </a:r>
          </a:p>
        </p:txBody>
      </p:sp>
      <p:grpSp>
        <p:nvGrpSpPr>
          <p:cNvPr id="4" name="Group 3">
            <a:extLst>
              <a:ext uri="{FF2B5EF4-FFF2-40B4-BE49-F238E27FC236}">
                <a16:creationId xmlns:a16="http://schemas.microsoft.com/office/drawing/2014/main" id="{F2D7A0F7-6FA3-63C6-BACA-591C361FAE4C}"/>
              </a:ext>
            </a:extLst>
          </p:cNvPr>
          <p:cNvGrpSpPr/>
          <p:nvPr/>
        </p:nvGrpSpPr>
        <p:grpSpPr>
          <a:xfrm>
            <a:off x="337869" y="7754819"/>
            <a:ext cx="6212499" cy="1361014"/>
            <a:chOff x="603848" y="7754819"/>
            <a:chExt cx="5671509" cy="1361014"/>
          </a:xfrm>
        </p:grpSpPr>
        <p:cxnSp>
          <p:nvCxnSpPr>
            <p:cNvPr id="25" name="Straight Connector 24">
              <a:extLst>
                <a:ext uri="{FF2B5EF4-FFF2-40B4-BE49-F238E27FC236}">
                  <a16:creationId xmlns:a16="http://schemas.microsoft.com/office/drawing/2014/main" id="{88AE9B3A-D353-4A2D-AC58-8B175A0F7EA1}"/>
                </a:ext>
              </a:extLst>
            </p:cNvPr>
            <p:cNvCxnSpPr>
              <a:cxnSpLocks/>
            </p:cNvCxnSpPr>
            <p:nvPr/>
          </p:nvCxnSpPr>
          <p:spPr>
            <a:xfrm>
              <a:off x="603848" y="7754819"/>
              <a:ext cx="5671509"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99DFF32-CF77-4333-BDF6-B6AA18D5838D}"/>
                </a:ext>
              </a:extLst>
            </p:cNvPr>
            <p:cNvCxnSpPr>
              <a:cxnSpLocks/>
            </p:cNvCxnSpPr>
            <p:nvPr/>
          </p:nvCxnSpPr>
          <p:spPr>
            <a:xfrm>
              <a:off x="603848" y="9115833"/>
              <a:ext cx="5671509"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8" name="Picture 2">
            <a:extLst>
              <a:ext uri="{FF2B5EF4-FFF2-40B4-BE49-F238E27FC236}">
                <a16:creationId xmlns:a16="http://schemas.microsoft.com/office/drawing/2014/main" id="{0869B548-310A-4258-BBD7-389D8A9BC41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1996994" y="955043"/>
            <a:ext cx="3041264" cy="163087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E:\AU\SLL branding\Logo items\Africa CDC logo.jpg">
            <a:extLst>
              <a:ext uri="{FF2B5EF4-FFF2-40B4-BE49-F238E27FC236}">
                <a16:creationId xmlns:a16="http://schemas.microsoft.com/office/drawing/2014/main" id="{253E3489-D678-4F15-9B9D-67FAA3C3C525}"/>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919713" y="97299"/>
            <a:ext cx="1701845" cy="67261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E:\AU\SLL branding\Logo items\Au logo.jpg">
            <a:extLst>
              <a:ext uri="{FF2B5EF4-FFF2-40B4-BE49-F238E27FC236}">
                <a16:creationId xmlns:a16="http://schemas.microsoft.com/office/drawing/2014/main" id="{547AEE46-4627-4E53-A8F4-A41D28789807}"/>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b="-26167"/>
          <a:stretch/>
        </p:blipFill>
        <p:spPr bwMode="auto">
          <a:xfrm>
            <a:off x="236442" y="306087"/>
            <a:ext cx="1346825" cy="60239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EF76107-8A9B-2D34-C9D2-0D404F0AE400}"/>
              </a:ext>
            </a:extLst>
          </p:cNvPr>
          <p:cNvSpPr txBox="1"/>
          <p:nvPr/>
        </p:nvSpPr>
        <p:spPr>
          <a:xfrm>
            <a:off x="2132388" y="7304076"/>
            <a:ext cx="2582592" cy="307777"/>
          </a:xfrm>
          <a:prstGeom prst="rect">
            <a:avLst/>
          </a:prstGeom>
          <a:noFill/>
        </p:spPr>
        <p:txBody>
          <a:bodyPr wrap="square" rtlCol="0">
            <a:spAutoFit/>
          </a:bodyPr>
          <a:lstStyle/>
          <a:p>
            <a:pPr marL="0" lvl="1" algn="ctr"/>
            <a:r>
              <a:rPr lang="en-GB" sz="1400">
                <a:solidFill>
                  <a:schemeClr val="bg1"/>
                </a:solidFill>
                <a:latin typeface="Montserrat SemiBold" panose="00000700000000000000" pitchFamily="2" charset="0"/>
              </a:rPr>
              <a:t>March 2023</a:t>
            </a:r>
          </a:p>
        </p:txBody>
      </p:sp>
    </p:spTree>
    <p:extLst>
      <p:ext uri="{BB962C8B-B14F-4D97-AF65-F5344CB8AC3E}">
        <p14:creationId xmlns:p14="http://schemas.microsoft.com/office/powerpoint/2010/main" val="1170996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lue and white plastic bottle">
            <a:extLst>
              <a:ext uri="{FF2B5EF4-FFF2-40B4-BE49-F238E27FC236}">
                <a16:creationId xmlns:a16="http://schemas.microsoft.com/office/drawing/2014/main" id="{48BCB867-FD7E-373A-D23E-A93178E87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7912" y="1190670"/>
            <a:ext cx="3454751" cy="43184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D8C11D2-DDDB-C64E-9205-2F6ADB1FCD7F}"/>
              </a:ext>
            </a:extLst>
          </p:cNvPr>
          <p:cNvSpPr/>
          <p:nvPr/>
        </p:nvSpPr>
        <p:spPr>
          <a:xfrm>
            <a:off x="-5796" y="5295672"/>
            <a:ext cx="6863796" cy="4610328"/>
          </a:xfrm>
          <a:prstGeom prst="rect">
            <a:avLst/>
          </a:pr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6C9E30C-65E6-673C-CAC8-250D5B3A9987}"/>
              </a:ext>
            </a:extLst>
          </p:cNvPr>
          <p:cNvSpPr txBox="1"/>
          <p:nvPr/>
        </p:nvSpPr>
        <p:spPr>
          <a:xfrm>
            <a:off x="233076" y="5465262"/>
            <a:ext cx="3045666" cy="2753382"/>
          </a:xfrm>
          <a:prstGeom prst="rect">
            <a:avLst/>
          </a:prstGeom>
          <a:noFill/>
        </p:spPr>
        <p:txBody>
          <a:bodyPr wrap="square">
            <a:spAutoFit/>
          </a:bodyPr>
          <a:lstStyle/>
          <a:p>
            <a:pPr>
              <a:lnSpc>
                <a:spcPct val="107000"/>
              </a:lnSpc>
              <a:spcAft>
                <a:spcPts val="800"/>
              </a:spcAft>
            </a:pPr>
            <a:r>
              <a:rPr lang="en-GB" sz="1800" b="1">
                <a:solidFill>
                  <a:schemeClr val="bg1"/>
                </a:solidFill>
                <a:effectLst/>
                <a:latin typeface="Montserrat SemiBold" panose="00000700000000000000" pitchFamily="2" charset="0"/>
                <a:ea typeface="Calibri" panose="020F0502020204030204" pitchFamily="34" charset="0"/>
              </a:rPr>
              <a:t>Stay informed and up to date on the latest developments in public health </a:t>
            </a:r>
            <a:endParaRPr lang="en-GB" sz="2400">
              <a:solidFill>
                <a:schemeClr val="bg1"/>
              </a:solidFill>
              <a:effectLst/>
              <a:latin typeface="Montserrat SemiBold" panose="00000700000000000000" pitchFamily="2" charset="0"/>
              <a:ea typeface="Calibri" panose="020F0502020204030204" pitchFamily="34" charset="0"/>
            </a:endParaRPr>
          </a:p>
          <a:p>
            <a:pPr algn="just">
              <a:lnSpc>
                <a:spcPct val="107000"/>
              </a:lnSpc>
              <a:spcAft>
                <a:spcPts val="800"/>
              </a:spcAft>
            </a:pPr>
            <a:r>
              <a:rPr lang="en-GB" sz="1050">
                <a:solidFill>
                  <a:schemeClr val="bg1"/>
                </a:solidFill>
                <a:effectLst/>
                <a:latin typeface="Montserrat" panose="00000500000000000000" pitchFamily="2" charset="0"/>
                <a:ea typeface="Calibri" panose="020F0502020204030204" pitchFamily="34" charset="0"/>
              </a:rPr>
              <a:t>Subscribe to the Africa CDC's official YouTube channel to access resources, updates, and expert insights on a range of public health issues in Africa. Stay informed on the latest research, guidelines, and best practices, and be better equipped to positively impact public health. </a:t>
            </a:r>
            <a:r>
              <a:rPr lang="en-GB" sz="1050" u="sng">
                <a:solidFill>
                  <a:schemeClr val="bg1"/>
                </a:solidFill>
                <a:effectLst/>
                <a:latin typeface="Montserrat" panose="00000500000000000000" pitchFamily="2" charset="0"/>
                <a:ea typeface="Calibri" panose="020F0502020204030204" pitchFamily="34" charset="0"/>
                <a:hlinkClick r:id="rId3">
                  <a:extLst>
                    <a:ext uri="{A12FA001-AC4F-418D-AE19-62706E023703}">
                      <ahyp:hlinkClr xmlns:ahyp="http://schemas.microsoft.com/office/drawing/2018/hyperlinkcolor" val="tx"/>
                    </a:ext>
                  </a:extLst>
                </a:hlinkClick>
              </a:rPr>
              <a:t>Subscribe here</a:t>
            </a:r>
            <a:r>
              <a:rPr lang="en-GB" sz="1050" u="sng">
                <a:solidFill>
                  <a:schemeClr val="bg1"/>
                </a:solidFill>
                <a:effectLst/>
                <a:latin typeface="Montserrat" panose="00000500000000000000" pitchFamily="2" charset="0"/>
                <a:ea typeface="Calibri" panose="020F0502020204030204" pitchFamily="34" charset="0"/>
              </a:rPr>
              <a:t>.</a:t>
            </a:r>
            <a:r>
              <a:rPr lang="en-GB" sz="1050">
                <a:solidFill>
                  <a:schemeClr val="bg1"/>
                </a:solidFill>
                <a:effectLst/>
                <a:latin typeface="Montserrat" panose="00000500000000000000" pitchFamily="2" charset="0"/>
                <a:ea typeface="Calibri" panose="020F0502020204030204" pitchFamily="34" charset="0"/>
              </a:rPr>
              <a:t>  </a:t>
            </a:r>
          </a:p>
        </p:txBody>
      </p:sp>
      <p:grpSp>
        <p:nvGrpSpPr>
          <p:cNvPr id="29" name="Group 28">
            <a:extLst>
              <a:ext uri="{FF2B5EF4-FFF2-40B4-BE49-F238E27FC236}">
                <a16:creationId xmlns:a16="http://schemas.microsoft.com/office/drawing/2014/main" id="{B12A4BCA-849D-95A5-DB2F-653D14DF3CE6}"/>
              </a:ext>
            </a:extLst>
          </p:cNvPr>
          <p:cNvGrpSpPr/>
          <p:nvPr/>
        </p:nvGrpSpPr>
        <p:grpSpPr>
          <a:xfrm rot="862367">
            <a:off x="3910780" y="6326694"/>
            <a:ext cx="2065236" cy="4447918"/>
            <a:chOff x="1116768" y="-36512"/>
            <a:chExt cx="4599506" cy="9906000"/>
          </a:xfrm>
        </p:grpSpPr>
        <p:pic>
          <p:nvPicPr>
            <p:cNvPr id="20" name="Picture 19" descr="Graphical user interface, text, application&#10;&#10;Description automatically generated">
              <a:extLst>
                <a:ext uri="{FF2B5EF4-FFF2-40B4-BE49-F238E27FC236}">
                  <a16:creationId xmlns:a16="http://schemas.microsoft.com/office/drawing/2014/main" id="{F8B8004A-715E-2EEF-72DE-4B5220CE6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583" y="80209"/>
              <a:ext cx="4456172" cy="9648000"/>
            </a:xfrm>
            <a:prstGeom prst="roundRect">
              <a:avLst>
                <a:gd name="adj" fmla="val 9467"/>
              </a:avLst>
            </a:prstGeom>
          </p:spPr>
        </p:pic>
        <p:pic>
          <p:nvPicPr>
            <p:cNvPr id="28" name="Picture 27" descr="A picture containing shape&#10;&#10;Description automatically generated">
              <a:extLst>
                <a:ext uri="{FF2B5EF4-FFF2-40B4-BE49-F238E27FC236}">
                  <a16:creationId xmlns:a16="http://schemas.microsoft.com/office/drawing/2014/main" id="{82C56FAD-A99F-AEAA-E2D6-B390688090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116768" y="-36512"/>
              <a:ext cx="4599506" cy="9906000"/>
            </a:xfrm>
            <a:custGeom>
              <a:avLst/>
              <a:gdLst>
                <a:gd name="connsiteX0" fmla="*/ 481904 w 4599506"/>
                <a:gd name="connsiteY0" fmla="*/ 8976421 h 9906000"/>
                <a:gd name="connsiteX1" fmla="*/ 362017 w 4599506"/>
                <a:gd name="connsiteY1" fmla="*/ 9096308 h 9906000"/>
                <a:gd name="connsiteX2" fmla="*/ 362017 w 4599506"/>
                <a:gd name="connsiteY2" fmla="*/ 9575840 h 9906000"/>
                <a:gd name="connsiteX3" fmla="*/ 481904 w 4599506"/>
                <a:gd name="connsiteY3" fmla="*/ 9695727 h 9906000"/>
                <a:gd name="connsiteX4" fmla="*/ 4126176 w 4599506"/>
                <a:gd name="connsiteY4" fmla="*/ 9695727 h 9906000"/>
                <a:gd name="connsiteX5" fmla="*/ 4246063 w 4599506"/>
                <a:gd name="connsiteY5" fmla="*/ 9575840 h 9906000"/>
                <a:gd name="connsiteX6" fmla="*/ 4246063 w 4599506"/>
                <a:gd name="connsiteY6" fmla="*/ 9096308 h 9906000"/>
                <a:gd name="connsiteX7" fmla="*/ 4126176 w 4599506"/>
                <a:gd name="connsiteY7" fmla="*/ 8976421 h 9906000"/>
                <a:gd name="connsiteX8" fmla="*/ 3343972 w 4599506"/>
                <a:gd name="connsiteY8" fmla="*/ 158306 h 9906000"/>
                <a:gd name="connsiteX9" fmla="*/ 3224085 w 4599506"/>
                <a:gd name="connsiteY9" fmla="*/ 278193 h 9906000"/>
                <a:gd name="connsiteX10" fmla="*/ 3224085 w 4599506"/>
                <a:gd name="connsiteY10" fmla="*/ 757725 h 9906000"/>
                <a:gd name="connsiteX11" fmla="*/ 3343972 w 4599506"/>
                <a:gd name="connsiteY11" fmla="*/ 877612 h 9906000"/>
                <a:gd name="connsiteX12" fmla="*/ 4126175 w 4599506"/>
                <a:gd name="connsiteY12" fmla="*/ 877612 h 9906000"/>
                <a:gd name="connsiteX13" fmla="*/ 4246062 w 4599506"/>
                <a:gd name="connsiteY13" fmla="*/ 757725 h 9906000"/>
                <a:gd name="connsiteX14" fmla="*/ 4246062 w 4599506"/>
                <a:gd name="connsiteY14" fmla="*/ 278193 h 9906000"/>
                <a:gd name="connsiteX15" fmla="*/ 4126175 w 4599506"/>
                <a:gd name="connsiteY15" fmla="*/ 158306 h 9906000"/>
                <a:gd name="connsiteX16" fmla="*/ 481903 w 4599506"/>
                <a:gd name="connsiteY16" fmla="*/ 158306 h 9906000"/>
                <a:gd name="connsiteX17" fmla="*/ 362016 w 4599506"/>
                <a:gd name="connsiteY17" fmla="*/ 278193 h 9906000"/>
                <a:gd name="connsiteX18" fmla="*/ 362016 w 4599506"/>
                <a:gd name="connsiteY18" fmla="*/ 757725 h 9906000"/>
                <a:gd name="connsiteX19" fmla="*/ 481903 w 4599506"/>
                <a:gd name="connsiteY19" fmla="*/ 877612 h 9906000"/>
                <a:gd name="connsiteX20" fmla="*/ 1264106 w 4599506"/>
                <a:gd name="connsiteY20" fmla="*/ 877612 h 9906000"/>
                <a:gd name="connsiteX21" fmla="*/ 1383993 w 4599506"/>
                <a:gd name="connsiteY21" fmla="*/ 757725 h 9906000"/>
                <a:gd name="connsiteX22" fmla="*/ 1383993 w 4599506"/>
                <a:gd name="connsiteY22" fmla="*/ 278193 h 9906000"/>
                <a:gd name="connsiteX23" fmla="*/ 1264106 w 4599506"/>
                <a:gd name="connsiteY23" fmla="*/ 158306 h 9906000"/>
                <a:gd name="connsiteX24" fmla="*/ 0 w 4599506"/>
                <a:gd name="connsiteY24" fmla="*/ 0 h 9906000"/>
                <a:gd name="connsiteX25" fmla="*/ 4599506 w 4599506"/>
                <a:gd name="connsiteY25" fmla="*/ 0 h 9906000"/>
                <a:gd name="connsiteX26" fmla="*/ 4599506 w 4599506"/>
                <a:gd name="connsiteY26" fmla="*/ 9906000 h 9906000"/>
                <a:gd name="connsiteX27" fmla="*/ 0 w 4599506"/>
                <a:gd name="connsiteY27" fmla="*/ 9906000 h 990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99506" h="9906000">
                  <a:moveTo>
                    <a:pt x="481904" y="8976421"/>
                  </a:moveTo>
                  <a:cubicBezTo>
                    <a:pt x="415692" y="8976421"/>
                    <a:pt x="362017" y="9030096"/>
                    <a:pt x="362017" y="9096308"/>
                  </a:cubicBezTo>
                  <a:lnTo>
                    <a:pt x="362017" y="9575840"/>
                  </a:lnTo>
                  <a:cubicBezTo>
                    <a:pt x="362017" y="9642052"/>
                    <a:pt x="415692" y="9695727"/>
                    <a:pt x="481904" y="9695727"/>
                  </a:cubicBezTo>
                  <a:lnTo>
                    <a:pt x="4126176" y="9695727"/>
                  </a:lnTo>
                  <a:cubicBezTo>
                    <a:pt x="4192388" y="9695727"/>
                    <a:pt x="4246063" y="9642052"/>
                    <a:pt x="4246063" y="9575840"/>
                  </a:cubicBezTo>
                  <a:lnTo>
                    <a:pt x="4246063" y="9096308"/>
                  </a:lnTo>
                  <a:cubicBezTo>
                    <a:pt x="4246063" y="9030096"/>
                    <a:pt x="4192388" y="8976421"/>
                    <a:pt x="4126176" y="8976421"/>
                  </a:cubicBezTo>
                  <a:close/>
                  <a:moveTo>
                    <a:pt x="3343972" y="158306"/>
                  </a:moveTo>
                  <a:cubicBezTo>
                    <a:pt x="3277760" y="158306"/>
                    <a:pt x="3224085" y="211981"/>
                    <a:pt x="3224085" y="278193"/>
                  </a:cubicBezTo>
                  <a:lnTo>
                    <a:pt x="3224085" y="757725"/>
                  </a:lnTo>
                  <a:cubicBezTo>
                    <a:pt x="3224085" y="823937"/>
                    <a:pt x="3277760" y="877612"/>
                    <a:pt x="3343972" y="877612"/>
                  </a:cubicBezTo>
                  <a:lnTo>
                    <a:pt x="4126175" y="877612"/>
                  </a:lnTo>
                  <a:cubicBezTo>
                    <a:pt x="4192387" y="877612"/>
                    <a:pt x="4246062" y="823937"/>
                    <a:pt x="4246062" y="757725"/>
                  </a:cubicBezTo>
                  <a:lnTo>
                    <a:pt x="4246062" y="278193"/>
                  </a:lnTo>
                  <a:cubicBezTo>
                    <a:pt x="4246062" y="211981"/>
                    <a:pt x="4192387" y="158306"/>
                    <a:pt x="4126175" y="158306"/>
                  </a:cubicBezTo>
                  <a:close/>
                  <a:moveTo>
                    <a:pt x="481903" y="158306"/>
                  </a:moveTo>
                  <a:cubicBezTo>
                    <a:pt x="415691" y="158306"/>
                    <a:pt x="362016" y="211981"/>
                    <a:pt x="362016" y="278193"/>
                  </a:cubicBezTo>
                  <a:lnTo>
                    <a:pt x="362016" y="757725"/>
                  </a:lnTo>
                  <a:cubicBezTo>
                    <a:pt x="362016" y="823937"/>
                    <a:pt x="415691" y="877612"/>
                    <a:pt x="481903" y="877612"/>
                  </a:cubicBezTo>
                  <a:lnTo>
                    <a:pt x="1264106" y="877612"/>
                  </a:lnTo>
                  <a:cubicBezTo>
                    <a:pt x="1330318" y="877612"/>
                    <a:pt x="1383993" y="823937"/>
                    <a:pt x="1383993" y="757725"/>
                  </a:cubicBezTo>
                  <a:lnTo>
                    <a:pt x="1383993" y="278193"/>
                  </a:lnTo>
                  <a:cubicBezTo>
                    <a:pt x="1383993" y="211981"/>
                    <a:pt x="1330318" y="158306"/>
                    <a:pt x="1264106" y="158306"/>
                  </a:cubicBezTo>
                  <a:close/>
                  <a:moveTo>
                    <a:pt x="0" y="0"/>
                  </a:moveTo>
                  <a:lnTo>
                    <a:pt x="4599506" y="0"/>
                  </a:lnTo>
                  <a:lnTo>
                    <a:pt x="4599506" y="9906000"/>
                  </a:lnTo>
                  <a:lnTo>
                    <a:pt x="0" y="9906000"/>
                  </a:lnTo>
                  <a:close/>
                </a:path>
              </a:pathLst>
            </a:custGeom>
          </p:spPr>
        </p:pic>
      </p:grpSp>
      <p:grpSp>
        <p:nvGrpSpPr>
          <p:cNvPr id="35" name="Group 34">
            <a:extLst>
              <a:ext uri="{FF2B5EF4-FFF2-40B4-BE49-F238E27FC236}">
                <a16:creationId xmlns:a16="http://schemas.microsoft.com/office/drawing/2014/main" id="{C45027A6-09C1-DB33-9AC4-8E9F5465C0A1}"/>
              </a:ext>
            </a:extLst>
          </p:cNvPr>
          <p:cNvGrpSpPr/>
          <p:nvPr/>
        </p:nvGrpSpPr>
        <p:grpSpPr>
          <a:xfrm>
            <a:off x="5190801" y="8379867"/>
            <a:ext cx="2105723" cy="646331"/>
            <a:chOff x="5196597" y="8379867"/>
            <a:chExt cx="2105723" cy="646331"/>
          </a:xfrm>
        </p:grpSpPr>
        <p:grpSp>
          <p:nvGrpSpPr>
            <p:cNvPr id="34" name="Group 33">
              <a:extLst>
                <a:ext uri="{FF2B5EF4-FFF2-40B4-BE49-F238E27FC236}">
                  <a16:creationId xmlns:a16="http://schemas.microsoft.com/office/drawing/2014/main" id="{27220407-540F-8A37-0416-BBEC9774CCDC}"/>
                </a:ext>
              </a:extLst>
            </p:cNvPr>
            <p:cNvGrpSpPr/>
            <p:nvPr/>
          </p:nvGrpSpPr>
          <p:grpSpPr>
            <a:xfrm>
              <a:off x="5196597" y="8424653"/>
              <a:ext cx="2105723" cy="552113"/>
              <a:chOff x="5196598" y="8424653"/>
              <a:chExt cx="1435666" cy="552113"/>
            </a:xfrm>
          </p:grpSpPr>
          <p:sp>
            <p:nvSpPr>
              <p:cNvPr id="31" name="Rectangle 30">
                <a:extLst>
                  <a:ext uri="{FF2B5EF4-FFF2-40B4-BE49-F238E27FC236}">
                    <a16:creationId xmlns:a16="http://schemas.microsoft.com/office/drawing/2014/main" id="{158E3961-F8D1-64E4-F02F-6EDFF41A290A}"/>
                  </a:ext>
                </a:extLst>
              </p:cNvPr>
              <p:cNvSpPr/>
              <p:nvPr/>
            </p:nvSpPr>
            <p:spPr>
              <a:xfrm>
                <a:off x="5196598" y="8424653"/>
                <a:ext cx="1435666" cy="252000"/>
              </a:xfrm>
              <a:prstGeom prst="rect">
                <a:avLst/>
              </a:prstGeom>
              <a:solidFill>
                <a:srgbClr val="78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D5B6027-0769-3838-3B8A-C4BA325B0F01}"/>
                  </a:ext>
                </a:extLst>
              </p:cNvPr>
              <p:cNvSpPr/>
              <p:nvPr/>
            </p:nvSpPr>
            <p:spPr>
              <a:xfrm>
                <a:off x="5196598" y="8724766"/>
                <a:ext cx="1435666" cy="252000"/>
              </a:xfrm>
              <a:prstGeom prst="rect">
                <a:avLst/>
              </a:prstGeom>
              <a:solidFill>
                <a:srgbClr val="78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7D4BF3F7-1AE5-6A77-A4AB-A4C6FAE7977F}"/>
                </a:ext>
              </a:extLst>
            </p:cNvPr>
            <p:cNvSpPr txBox="1"/>
            <p:nvPr/>
          </p:nvSpPr>
          <p:spPr>
            <a:xfrm>
              <a:off x="5206885" y="8379867"/>
              <a:ext cx="1691574" cy="646331"/>
            </a:xfrm>
            <a:prstGeom prst="rect">
              <a:avLst/>
            </a:prstGeom>
            <a:noFill/>
          </p:spPr>
          <p:txBody>
            <a:bodyPr wrap="square" rtlCol="0">
              <a:spAutoFit/>
            </a:bodyPr>
            <a:lstStyle/>
            <a:p>
              <a:r>
                <a:rPr lang="en-GB">
                  <a:solidFill>
                    <a:schemeClr val="bg1"/>
                  </a:solidFill>
                  <a:latin typeface="Montserrat SemiBold" panose="00000700000000000000" pitchFamily="2" charset="0"/>
                </a:rPr>
                <a:t>Subscribe now</a:t>
              </a:r>
            </a:p>
          </p:txBody>
        </p:sp>
      </p:grpSp>
      <p:sp>
        <p:nvSpPr>
          <p:cNvPr id="7" name="Rectangle 6">
            <a:extLst>
              <a:ext uri="{FF2B5EF4-FFF2-40B4-BE49-F238E27FC236}">
                <a16:creationId xmlns:a16="http://schemas.microsoft.com/office/drawing/2014/main" id="{476A3ABF-B96B-5AE5-E9B4-EA2E6640D27A}"/>
              </a:ext>
            </a:extLst>
          </p:cNvPr>
          <p:cNvSpPr/>
          <p:nvPr/>
        </p:nvSpPr>
        <p:spPr>
          <a:xfrm>
            <a:off x="0" y="1190670"/>
            <a:ext cx="3434798" cy="4105002"/>
          </a:xfrm>
          <a:prstGeom prst="rect">
            <a:avLst/>
          </a:prstGeom>
          <a:solidFill>
            <a:srgbClr val="ECE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10" name="TextBox 9">
            <a:extLst>
              <a:ext uri="{FF2B5EF4-FFF2-40B4-BE49-F238E27FC236}">
                <a16:creationId xmlns:a16="http://schemas.microsoft.com/office/drawing/2014/main" id="{AA478E0F-617B-1D9F-9338-A09181AFDB36}"/>
              </a:ext>
            </a:extLst>
          </p:cNvPr>
          <p:cNvSpPr txBox="1"/>
          <p:nvPr/>
        </p:nvSpPr>
        <p:spPr>
          <a:xfrm>
            <a:off x="241466" y="1408805"/>
            <a:ext cx="2919745" cy="3829766"/>
          </a:xfrm>
          <a:prstGeom prst="rect">
            <a:avLst/>
          </a:prstGeom>
          <a:noFill/>
        </p:spPr>
        <p:txBody>
          <a:bodyPr wrap="square">
            <a:spAutoFit/>
          </a:bodyPr>
          <a:lstStyle/>
          <a:p>
            <a:r>
              <a:rPr lang="en-GB" dirty="0">
                <a:solidFill>
                  <a:srgbClr val="B6A268"/>
                </a:solidFill>
                <a:effectLst/>
                <a:latin typeface="Montserrat SemiBold" panose="00000700000000000000" pitchFamily="2" charset="0"/>
                <a:ea typeface="Calibri" panose="020F0502020204030204" pitchFamily="34" charset="0"/>
                <a:cs typeface="Times New Roman" panose="02020603050405020304" pitchFamily="18" charset="0"/>
              </a:rPr>
              <a:t>African countries to establish local vaccine manufacturing plants to fight future pandemics</a:t>
            </a:r>
          </a:p>
          <a:p>
            <a:endParaRPr lang="en-GB" sz="1050" dirty="0">
              <a:solidFill>
                <a:srgbClr val="B6A268"/>
              </a:solidFill>
              <a:latin typeface="Montserrat SemiBold" panose="00000700000000000000" pitchFamily="2" charset="0"/>
              <a:ea typeface="Calibri" panose="020F0502020204030204" pitchFamily="34" charset="0"/>
              <a:cs typeface="Times New Roman" panose="02020603050405020304" pitchFamily="18" charset="0"/>
            </a:endParaRPr>
          </a:p>
          <a:p>
            <a:pPr algn="just">
              <a:lnSpc>
                <a:spcPct val="107000"/>
              </a:lnSpc>
              <a:spcAft>
                <a:spcPts val="800"/>
              </a:spcAft>
            </a:pPr>
            <a:r>
              <a:rPr lang="en-GB" sz="1000" dirty="0">
                <a:effectLst/>
                <a:latin typeface="Montserrat" panose="00000500000000000000" pitchFamily="2" charset="0"/>
                <a:ea typeface="Calibri" panose="020F0502020204030204" pitchFamily="34" charset="0"/>
                <a:cs typeface="Times New Roman" panose="02020603050405020304" pitchFamily="18" charset="0"/>
              </a:rPr>
              <a:t>Experts and leaders in Africa have resolved to establish a local vaccine manufacturing plant to fight future pandemics. Africa CDC has plans of establishing diagnostic laboratories and therapeutic services to prepare Africa for future pandemics The WHO is also working towards improving regulatory capacities for six African countries, including Rwanda, Nigeria, Ethiopia, Ghana, Kenya, and Algeria, to manufacture vaccines. </a:t>
            </a:r>
            <a:r>
              <a:rPr lang="en-GB" sz="1000" b="1" u="sng" dirty="0">
                <a:latin typeface="Montserrat" panose="00000500000000000000" pitchFamily="2" charset="0"/>
                <a:cs typeface="Times New Roman" panose="02020603050405020304" pitchFamily="18" charset="0"/>
                <a:hlinkClick r:id="rId6">
                  <a:extLst>
                    <a:ext uri="{A12FA001-AC4F-418D-AE19-62706E023703}">
                      <ahyp:hlinkClr xmlns:ahyp="http://schemas.microsoft.com/office/drawing/2018/hyperlinkcolor" val="tx"/>
                    </a:ext>
                  </a:extLst>
                </a:hlinkClick>
              </a:rPr>
              <a:t>Read</a:t>
            </a:r>
            <a:r>
              <a:rPr lang="en-GB" sz="1000" u="sng" dirty="0">
                <a:effectLst/>
                <a:latin typeface="Montserrat" panose="00000500000000000000" pitchFamily="2"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 </a:t>
            </a:r>
            <a:r>
              <a:rPr lang="en-GB" sz="1000" b="1" u="sng" dirty="0">
                <a:latin typeface="Montserrat" panose="00000500000000000000" pitchFamily="2" charset="0"/>
                <a:cs typeface="Times New Roman" panose="02020603050405020304" pitchFamily="18" charset="0"/>
                <a:hlinkClick r:id="rId6">
                  <a:extLst>
                    <a:ext uri="{A12FA001-AC4F-418D-AE19-62706E023703}">
                      <ahyp:hlinkClr xmlns:ahyp="http://schemas.microsoft.com/office/drawing/2018/hyperlinkcolor" val="tx"/>
                    </a:ext>
                  </a:extLst>
                </a:hlinkClick>
              </a:rPr>
              <a:t>more</a:t>
            </a:r>
            <a:r>
              <a:rPr lang="en-GB" sz="1000" dirty="0">
                <a:effectLst/>
                <a:latin typeface="Montserrat" panose="00000500000000000000" pitchFamily="2" charset="0"/>
                <a:ea typeface="Calibri" panose="020F0502020204030204" pitchFamily="34" charset="0"/>
                <a:cs typeface="Times New Roman" panose="02020603050405020304" pitchFamily="18" charset="0"/>
              </a:rPr>
              <a:t> </a:t>
            </a:r>
          </a:p>
          <a:p>
            <a:endParaRPr lang="en-GB" dirty="0">
              <a:solidFill>
                <a:srgbClr val="B6A268"/>
              </a:solidFill>
              <a:effectLst/>
              <a:latin typeface="Montserrat SemiBold" panose="00000700000000000000" pitchFamily="2"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FD6B148-DB69-8008-9AF7-346BF3804908}"/>
              </a:ext>
            </a:extLst>
          </p:cNvPr>
          <p:cNvSpPr/>
          <p:nvPr/>
        </p:nvSpPr>
        <p:spPr>
          <a:xfrm>
            <a:off x="1" y="1124710"/>
            <a:ext cx="1717871" cy="68975"/>
          </a:xfrm>
          <a:prstGeom prst="rect">
            <a:avLst/>
          </a:prstGeom>
          <a:solidFill>
            <a:srgbClr val="C2B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70231FD-B59A-0547-F96D-1DC82416D08F}"/>
              </a:ext>
            </a:extLst>
          </p:cNvPr>
          <p:cNvSpPr/>
          <p:nvPr/>
        </p:nvSpPr>
        <p:spPr>
          <a:xfrm>
            <a:off x="1716927" y="1124710"/>
            <a:ext cx="1717871" cy="68975"/>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B73AB56-FDBF-859D-400B-6FF7EB75C180}"/>
              </a:ext>
            </a:extLst>
          </p:cNvPr>
          <p:cNvSpPr/>
          <p:nvPr/>
        </p:nvSpPr>
        <p:spPr>
          <a:xfrm>
            <a:off x="3423204" y="1124710"/>
            <a:ext cx="1717871" cy="68975"/>
          </a:xfrm>
          <a:prstGeom prst="rect">
            <a:avLst/>
          </a:prstGeom>
          <a:solidFill>
            <a:srgbClr val="DCD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4C0BBED-6105-6AB4-F9A5-8D55EBD87176}"/>
              </a:ext>
            </a:extLst>
          </p:cNvPr>
          <p:cNvSpPr/>
          <p:nvPr/>
        </p:nvSpPr>
        <p:spPr>
          <a:xfrm>
            <a:off x="5140130" y="1124710"/>
            <a:ext cx="1717871" cy="68975"/>
          </a:xfrm>
          <a:prstGeom prst="rect">
            <a:avLst/>
          </a:prstGeom>
          <a:solidFill>
            <a:srgbClr val="ECE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678BA44D-CFDD-774F-6884-8629BAC09154}"/>
              </a:ext>
            </a:extLst>
          </p:cNvPr>
          <p:cNvSpPr txBox="1"/>
          <p:nvPr/>
        </p:nvSpPr>
        <p:spPr>
          <a:xfrm>
            <a:off x="246888" y="336429"/>
            <a:ext cx="5490842" cy="400110"/>
          </a:xfrm>
          <a:prstGeom prst="rect">
            <a:avLst/>
          </a:prstGeom>
          <a:noFill/>
        </p:spPr>
        <p:txBody>
          <a:bodyPr wrap="square" anchor="ctr">
            <a:spAutoFit/>
          </a:bodyPr>
          <a:lstStyle/>
          <a:p>
            <a:pPr marR="0" algn="l" rtl="0"/>
            <a:r>
              <a:rPr lang="en-GB" sz="3000" b="1" i="0" u="none" strike="noStrike" baseline="30000">
                <a:solidFill>
                  <a:srgbClr val="B6A268"/>
                </a:solidFill>
                <a:latin typeface="Montserrat" panose="00000500000000000000" pitchFamily="2" charset="0"/>
              </a:rPr>
              <a:t>News &amp; Media</a:t>
            </a:r>
          </a:p>
        </p:txBody>
      </p:sp>
    </p:spTree>
    <p:extLst>
      <p:ext uri="{BB962C8B-B14F-4D97-AF65-F5344CB8AC3E}">
        <p14:creationId xmlns:p14="http://schemas.microsoft.com/office/powerpoint/2010/main" val="2915208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10;&#10;Description automatically generated">
            <a:extLst>
              <a:ext uri="{FF2B5EF4-FFF2-40B4-BE49-F238E27FC236}">
                <a16:creationId xmlns:a16="http://schemas.microsoft.com/office/drawing/2014/main" id="{2CC47621-BE19-A544-1F41-C8C76A17D742}"/>
              </a:ext>
            </a:extLst>
          </p:cNvPr>
          <p:cNvPicPr>
            <a:picLocks noChangeAspect="1"/>
          </p:cNvPicPr>
          <p:nvPr/>
        </p:nvPicPr>
        <p:blipFill rotWithShape="1">
          <a:blip r:embed="rId3">
            <a:extLst>
              <a:ext uri="{28A0092B-C50C-407E-A947-70E740481C1C}">
                <a14:useLocalDpi xmlns:a14="http://schemas.microsoft.com/office/drawing/2010/main" val="0"/>
              </a:ext>
            </a:extLst>
          </a:blip>
          <a:srcRect l="33262" r="10423"/>
          <a:stretch/>
        </p:blipFill>
        <p:spPr>
          <a:xfrm>
            <a:off x="-210325" y="4993346"/>
            <a:ext cx="3644652" cy="4314629"/>
          </a:xfrm>
          <a:prstGeom prst="rect">
            <a:avLst/>
          </a:prstGeom>
        </p:spPr>
      </p:pic>
      <p:sp>
        <p:nvSpPr>
          <p:cNvPr id="77" name="Rectangle 76">
            <a:extLst>
              <a:ext uri="{FF2B5EF4-FFF2-40B4-BE49-F238E27FC236}">
                <a16:creationId xmlns:a16="http://schemas.microsoft.com/office/drawing/2014/main" id="{F227BB18-52E6-462F-A8F7-0C34C491D681}"/>
              </a:ext>
            </a:extLst>
          </p:cNvPr>
          <p:cNvSpPr/>
          <p:nvPr/>
        </p:nvSpPr>
        <p:spPr>
          <a:xfrm>
            <a:off x="3428999" y="1193685"/>
            <a:ext cx="3445555" cy="8746799"/>
          </a:xfrm>
          <a:prstGeom prst="rect">
            <a:avLst/>
          </a:prstGeom>
          <a:solidFill>
            <a:srgbClr val="D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AEAD945-2538-4C8E-B2F2-D800BF22FC5A}"/>
              </a:ext>
            </a:extLst>
          </p:cNvPr>
          <p:cNvSpPr txBox="1"/>
          <p:nvPr/>
        </p:nvSpPr>
        <p:spPr>
          <a:xfrm>
            <a:off x="246888" y="336429"/>
            <a:ext cx="3465576" cy="707886"/>
          </a:xfrm>
          <a:prstGeom prst="rect">
            <a:avLst/>
          </a:prstGeom>
          <a:noFill/>
        </p:spPr>
        <p:txBody>
          <a:bodyPr wrap="square">
            <a:spAutoFit/>
          </a:bodyPr>
          <a:lstStyle/>
          <a:p>
            <a:pPr marR="0" algn="l" rtl="0"/>
            <a:r>
              <a:rPr lang="en-GB" sz="3000" b="1" i="0" u="none" strike="noStrike" baseline="30000">
                <a:solidFill>
                  <a:srgbClr val="239245"/>
                </a:solidFill>
                <a:latin typeface="Montserrat" panose="00000500000000000000" pitchFamily="2" charset="0"/>
              </a:rPr>
              <a:t>COVID-19 in Africa: Where are we today?</a:t>
            </a:r>
          </a:p>
        </p:txBody>
      </p:sp>
      <p:sp>
        <p:nvSpPr>
          <p:cNvPr id="8" name="TextBox 7">
            <a:extLst>
              <a:ext uri="{FF2B5EF4-FFF2-40B4-BE49-F238E27FC236}">
                <a16:creationId xmlns:a16="http://schemas.microsoft.com/office/drawing/2014/main" id="{45590DBF-A15A-4F21-B04B-7AD7229B7D3F}"/>
              </a:ext>
            </a:extLst>
          </p:cNvPr>
          <p:cNvSpPr txBox="1"/>
          <p:nvPr/>
        </p:nvSpPr>
        <p:spPr>
          <a:xfrm>
            <a:off x="234372" y="1402126"/>
            <a:ext cx="3055159" cy="3581237"/>
          </a:xfrm>
          <a:prstGeom prst="rect">
            <a:avLst/>
          </a:prstGeom>
          <a:noFill/>
        </p:spPr>
        <p:txBody>
          <a:bodyPr wrap="square" numCol="1" spcCol="360000">
            <a:spAutoFit/>
          </a:bodyPr>
          <a:lstStyle/>
          <a:p>
            <a:pPr algn="just">
              <a:lnSpc>
                <a:spcPct val="107000"/>
              </a:lnSpc>
              <a:spcAft>
                <a:spcPts val="800"/>
              </a:spcAft>
            </a:pPr>
            <a:r>
              <a:rPr lang="en-GB" sz="1000">
                <a:effectLst/>
                <a:latin typeface="Montserrat" panose="00000500000000000000" pitchFamily="2" charset="0"/>
                <a:ea typeface="Segoe UI" panose="020B0502040204020203" pitchFamily="34" charset="0"/>
                <a:cs typeface="Arial" panose="020B0604020202020204" pitchFamily="34" charset="0"/>
              </a:rPr>
              <a:t>So far, seven African countries have already surpassed the target of vaccinating at least 70% of the population eligible for COVID-19 vaccination according to the WHO. Liberia and Rwanda have fully vaccinated their eligible populations, while Mauritius and Botswana have vaccinated 94 percent. Over 90% of the eligible population have also been vaccinated in Mozambique (92%), and in Seychelles (93%). Zambia has vaccinated 80% of the population eligible for the vaccine. </a:t>
            </a:r>
          </a:p>
          <a:p>
            <a:pPr algn="just">
              <a:lnSpc>
                <a:spcPct val="107000"/>
              </a:lnSpc>
              <a:spcAft>
                <a:spcPts val="800"/>
              </a:spcAft>
            </a:pPr>
            <a:r>
              <a:rPr lang="en-GB" sz="1000">
                <a:effectLst/>
                <a:latin typeface="Montserrat" panose="00000500000000000000" pitchFamily="2" charset="0"/>
                <a:ea typeface="Segoe UI" panose="020B0502040204020203" pitchFamily="34" charset="0"/>
                <a:cs typeface="Arial" panose="020B0604020202020204" pitchFamily="34" charset="0"/>
              </a:rPr>
              <a:t>Meanwhile, approximately 49.9% of the continent's eligible population are fully vaccinated. </a:t>
            </a:r>
          </a:p>
          <a:p>
            <a:pPr algn="just">
              <a:lnSpc>
                <a:spcPct val="107000"/>
              </a:lnSpc>
              <a:spcAft>
                <a:spcPts val="800"/>
              </a:spcAft>
            </a:pPr>
            <a:r>
              <a:rPr lang="en-GB" sz="1000">
                <a:effectLst/>
                <a:latin typeface="Montserrat" panose="00000500000000000000" pitchFamily="2" charset="0"/>
                <a:ea typeface="Segoe UI" panose="020B0502040204020203" pitchFamily="34" charset="0"/>
                <a:cs typeface="Arial" panose="020B0604020202020204" pitchFamily="34" charset="0"/>
              </a:rPr>
              <a:t>Over 12 million COVID-19 cases have been reported on the African continent since the outbreak began. Egypt, Ethiopia, Libya, Morocco, South Africa, and Tunisia have the highest number of reported cases.</a:t>
            </a:r>
          </a:p>
        </p:txBody>
      </p:sp>
      <p:grpSp>
        <p:nvGrpSpPr>
          <p:cNvPr id="159" name="Group 158">
            <a:extLst>
              <a:ext uri="{FF2B5EF4-FFF2-40B4-BE49-F238E27FC236}">
                <a16:creationId xmlns:a16="http://schemas.microsoft.com/office/drawing/2014/main" id="{C7B4D2CD-8C80-400E-8890-F15CDBAF44BB}"/>
              </a:ext>
            </a:extLst>
          </p:cNvPr>
          <p:cNvGrpSpPr/>
          <p:nvPr/>
        </p:nvGrpSpPr>
        <p:grpSpPr>
          <a:xfrm>
            <a:off x="1" y="1124710"/>
            <a:ext cx="6858000" cy="68975"/>
            <a:chOff x="1" y="1124710"/>
            <a:chExt cx="6858000" cy="68975"/>
          </a:xfrm>
        </p:grpSpPr>
        <p:sp>
          <p:nvSpPr>
            <p:cNvPr id="160" name="Rectangle 159">
              <a:extLst>
                <a:ext uri="{FF2B5EF4-FFF2-40B4-BE49-F238E27FC236}">
                  <a16:creationId xmlns:a16="http://schemas.microsoft.com/office/drawing/2014/main" id="{7D77EF43-202E-4C3B-9CDD-A8B33B2D61E7}"/>
                </a:ext>
              </a:extLst>
            </p:cNvPr>
            <p:cNvSpPr/>
            <p:nvPr/>
          </p:nvSpPr>
          <p:spPr>
            <a:xfrm>
              <a:off x="1" y="1124710"/>
              <a:ext cx="1717871" cy="68975"/>
            </a:xfrm>
            <a:prstGeom prst="rect">
              <a:avLst/>
            </a:prstGeom>
            <a:solidFill>
              <a:srgbClr val="61A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672B1257-9C59-47A7-9512-C97C28BB738C}"/>
                </a:ext>
              </a:extLst>
            </p:cNvPr>
            <p:cNvSpPr/>
            <p:nvPr/>
          </p:nvSpPr>
          <p:spPr>
            <a:xfrm>
              <a:off x="1716927" y="1124710"/>
              <a:ext cx="1717871" cy="68975"/>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E1F20935-DD54-4183-99AB-82BB7A6E031E}"/>
                </a:ext>
              </a:extLst>
            </p:cNvPr>
            <p:cNvSpPr/>
            <p:nvPr/>
          </p:nvSpPr>
          <p:spPr>
            <a:xfrm>
              <a:off x="3423204" y="1124710"/>
              <a:ext cx="1717871" cy="68975"/>
            </a:xfrm>
            <a:prstGeom prst="rect">
              <a:avLst/>
            </a:prstGeom>
            <a:solidFill>
              <a:srgbClr val="ACC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F90DAC2E-A773-4CE7-A01C-07B82C60C067}"/>
                </a:ext>
              </a:extLst>
            </p:cNvPr>
            <p:cNvSpPr/>
            <p:nvPr/>
          </p:nvSpPr>
          <p:spPr>
            <a:xfrm>
              <a:off x="5140130" y="1124710"/>
              <a:ext cx="1717871" cy="6897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5" name="TextBox 154">
            <a:extLst>
              <a:ext uri="{FF2B5EF4-FFF2-40B4-BE49-F238E27FC236}">
                <a16:creationId xmlns:a16="http://schemas.microsoft.com/office/drawing/2014/main" id="{9DC8DACE-8DAE-C46D-F419-F500BE5188B2}"/>
              </a:ext>
            </a:extLst>
          </p:cNvPr>
          <p:cNvSpPr txBox="1"/>
          <p:nvPr/>
        </p:nvSpPr>
        <p:spPr>
          <a:xfrm>
            <a:off x="4944108" y="9307975"/>
            <a:ext cx="2019820" cy="247504"/>
          </a:xfrm>
          <a:prstGeom prst="rect">
            <a:avLst/>
          </a:prstGeom>
          <a:noFill/>
        </p:spPr>
        <p:txBody>
          <a:bodyPr wrap="square">
            <a:spAutoFit/>
          </a:bodyPr>
          <a:lstStyle/>
          <a:p>
            <a:pPr>
              <a:lnSpc>
                <a:spcPct val="107000"/>
              </a:lnSpc>
              <a:spcAft>
                <a:spcPts val="800"/>
              </a:spcAft>
            </a:pPr>
            <a:r>
              <a:rPr lang="en-US" sz="1000">
                <a:effectLst/>
                <a:latin typeface="Montserrat" panose="00000500000000000000" pitchFamily="2" charset="0"/>
                <a:ea typeface="Segoe UI" panose="020B0502040204020203" pitchFamily="34" charset="0"/>
                <a:cs typeface="Arial" panose="020B0604020202020204" pitchFamily="34" charset="0"/>
              </a:rPr>
              <a:t>Source: </a:t>
            </a:r>
            <a:r>
              <a:rPr lang="en-US" sz="1000" u="sng">
                <a:solidFill>
                  <a:srgbClr val="0563C1"/>
                </a:solidFill>
                <a:effectLst/>
                <a:latin typeface="Montserrat" panose="00000500000000000000" pitchFamily="2" charset="0"/>
                <a:ea typeface="Segoe UI" panose="020B0502040204020203" pitchFamily="34" charset="0"/>
                <a:cs typeface="Arial" panose="020B0604020202020204" pitchFamily="34" charset="0"/>
                <a:hlinkClick r:id="rId4"/>
              </a:rPr>
              <a:t>Africa CDC</a:t>
            </a:r>
            <a:r>
              <a:rPr lang="en-US" sz="1000">
                <a:effectLst/>
                <a:latin typeface="Montserrat" panose="00000500000000000000" pitchFamily="2" charset="0"/>
                <a:ea typeface="Segoe UI" panose="020B0502040204020203" pitchFamily="34" charset="0"/>
                <a:cs typeface="Arial" panose="020B0604020202020204" pitchFamily="34" charset="0"/>
              </a:rPr>
              <a:t> (2023) </a:t>
            </a:r>
            <a:endParaRPr lang="en-GB" sz="1000">
              <a:effectLst/>
              <a:latin typeface="Montserrat" panose="00000500000000000000" pitchFamily="2"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D66F4332-0391-5E63-0C36-C225FE64830B}"/>
              </a:ext>
            </a:extLst>
          </p:cNvPr>
          <p:cNvGrpSpPr/>
          <p:nvPr/>
        </p:nvGrpSpPr>
        <p:grpSpPr>
          <a:xfrm>
            <a:off x="3505366" y="5609808"/>
            <a:ext cx="3135018" cy="649112"/>
            <a:chOff x="3497556" y="5538526"/>
            <a:chExt cx="3135018" cy="649112"/>
          </a:xfrm>
        </p:grpSpPr>
        <p:grpSp>
          <p:nvGrpSpPr>
            <p:cNvPr id="171" name="Group 170">
              <a:extLst>
                <a:ext uri="{FF2B5EF4-FFF2-40B4-BE49-F238E27FC236}">
                  <a16:creationId xmlns:a16="http://schemas.microsoft.com/office/drawing/2014/main" id="{273B83F6-A9B0-A694-C81F-621FB0E22FFB}"/>
                </a:ext>
              </a:extLst>
            </p:cNvPr>
            <p:cNvGrpSpPr/>
            <p:nvPr/>
          </p:nvGrpSpPr>
          <p:grpSpPr>
            <a:xfrm rot="16200000">
              <a:off x="4762626" y="4317689"/>
              <a:ext cx="623214" cy="3116683"/>
              <a:chOff x="1566837" y="2312572"/>
              <a:chExt cx="1224000" cy="2709346"/>
            </a:xfrm>
          </p:grpSpPr>
          <p:sp>
            <p:nvSpPr>
              <p:cNvPr id="5233" name="Rectangle 5232">
                <a:extLst>
                  <a:ext uri="{FF2B5EF4-FFF2-40B4-BE49-F238E27FC236}">
                    <a16:creationId xmlns:a16="http://schemas.microsoft.com/office/drawing/2014/main" id="{C3F1C627-2604-5F75-0C44-7544B52EA216}"/>
                  </a:ext>
                </a:extLst>
              </p:cNvPr>
              <p:cNvSpPr/>
              <p:nvPr/>
            </p:nvSpPr>
            <p:spPr>
              <a:xfrm>
                <a:off x="1566837" y="2312572"/>
                <a:ext cx="1224000" cy="2709346"/>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pitchFamily="2" charset="0"/>
                </a:endParaRPr>
              </a:p>
            </p:txBody>
          </p:sp>
          <p:sp>
            <p:nvSpPr>
              <p:cNvPr id="5234" name="Freeform: Shape 5233">
                <a:extLst>
                  <a:ext uri="{FF2B5EF4-FFF2-40B4-BE49-F238E27FC236}">
                    <a16:creationId xmlns:a16="http://schemas.microsoft.com/office/drawing/2014/main" id="{1EC08011-8384-347B-53D6-0B199E7333C6}"/>
                  </a:ext>
                </a:extLst>
              </p:cNvPr>
              <p:cNvSpPr/>
              <p:nvPr/>
            </p:nvSpPr>
            <p:spPr>
              <a:xfrm>
                <a:off x="1566837" y="2312572"/>
                <a:ext cx="1224000" cy="2709346"/>
              </a:xfrm>
              <a:custGeom>
                <a:avLst/>
                <a:gdLst>
                  <a:gd name="connsiteX0" fmla="*/ 0 w 1164662"/>
                  <a:gd name="connsiteY0" fmla="*/ 0 h 2709346"/>
                  <a:gd name="connsiteX1" fmla="*/ 1164662 w 1164662"/>
                  <a:gd name="connsiteY1" fmla="*/ 581833 h 2709346"/>
                  <a:gd name="connsiteX2" fmla="*/ 1164662 w 1164662"/>
                  <a:gd name="connsiteY2" fmla="*/ 2709346 h 2709346"/>
                  <a:gd name="connsiteX3" fmla="*/ 0 w 1164662"/>
                  <a:gd name="connsiteY3" fmla="*/ 2709346 h 2709346"/>
                </a:gdLst>
                <a:ahLst/>
                <a:cxnLst>
                  <a:cxn ang="0">
                    <a:pos x="connsiteX0" y="connsiteY0"/>
                  </a:cxn>
                  <a:cxn ang="0">
                    <a:pos x="connsiteX1" y="connsiteY1"/>
                  </a:cxn>
                  <a:cxn ang="0">
                    <a:pos x="connsiteX2" y="connsiteY2"/>
                  </a:cxn>
                  <a:cxn ang="0">
                    <a:pos x="connsiteX3" y="connsiteY3"/>
                  </a:cxn>
                </a:cxnLst>
                <a:rect l="l" t="t" r="r" b="b"/>
                <a:pathLst>
                  <a:path w="1164662" h="2709346">
                    <a:moveTo>
                      <a:pt x="0" y="0"/>
                    </a:moveTo>
                    <a:lnTo>
                      <a:pt x="1164662" y="581833"/>
                    </a:lnTo>
                    <a:lnTo>
                      <a:pt x="1164662" y="2709346"/>
                    </a:lnTo>
                    <a:lnTo>
                      <a:pt x="0" y="2709346"/>
                    </a:lnTo>
                    <a:close/>
                  </a:path>
                </a:pathLst>
              </a:cu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ontserrat" panose="00000500000000000000" pitchFamily="2" charset="0"/>
                </a:endParaRPr>
              </a:p>
            </p:txBody>
          </p:sp>
        </p:grpSp>
        <p:sp>
          <p:nvSpPr>
            <p:cNvPr id="172" name="TextBox 171">
              <a:extLst>
                <a:ext uri="{FF2B5EF4-FFF2-40B4-BE49-F238E27FC236}">
                  <a16:creationId xmlns:a16="http://schemas.microsoft.com/office/drawing/2014/main" id="{B3ED5E61-8F5D-1CE0-05FA-6CE88256B567}"/>
                </a:ext>
              </a:extLst>
            </p:cNvPr>
            <p:cNvSpPr txBox="1"/>
            <p:nvPr/>
          </p:nvSpPr>
          <p:spPr>
            <a:xfrm>
              <a:off x="3497556" y="5538526"/>
              <a:ext cx="2441272" cy="367756"/>
            </a:xfrm>
            <a:prstGeom prst="rect">
              <a:avLst/>
            </a:prstGeom>
            <a:noFill/>
          </p:spPr>
          <p:txBody>
            <a:bodyPr wrap="square" rtlCol="0">
              <a:spAutoFit/>
            </a:bodyPr>
            <a:lstStyle/>
            <a:p>
              <a:r>
                <a:rPr lang="en-GB">
                  <a:solidFill>
                    <a:srgbClr val="2A9044"/>
                  </a:solidFill>
                  <a:latin typeface="Montserrat SemiBold" panose="00000700000000000000" pitchFamily="2" charset="0"/>
                </a:rPr>
                <a:t>06</a:t>
              </a:r>
              <a:endParaRPr lang="en-GB" sz="1200">
                <a:solidFill>
                  <a:srgbClr val="2A9044"/>
                </a:solidFill>
                <a:latin typeface="Montserrat SemiBold" panose="00000700000000000000" pitchFamily="2" charset="0"/>
              </a:endParaRPr>
            </a:p>
          </p:txBody>
        </p:sp>
        <p:sp>
          <p:nvSpPr>
            <p:cNvPr id="173" name="TextBox 172">
              <a:extLst>
                <a:ext uri="{FF2B5EF4-FFF2-40B4-BE49-F238E27FC236}">
                  <a16:creationId xmlns:a16="http://schemas.microsoft.com/office/drawing/2014/main" id="{A3AAF7F6-4D45-7447-4E3A-7F7AEF1A9480}"/>
                </a:ext>
              </a:extLst>
            </p:cNvPr>
            <p:cNvSpPr txBox="1"/>
            <p:nvPr/>
          </p:nvSpPr>
          <p:spPr>
            <a:xfrm>
              <a:off x="4106943" y="5593511"/>
              <a:ext cx="2441272" cy="275817"/>
            </a:xfrm>
            <a:prstGeom prst="rect">
              <a:avLst/>
            </a:prstGeom>
            <a:noFill/>
          </p:spPr>
          <p:txBody>
            <a:bodyPr wrap="square" rtlCol="0">
              <a:spAutoFit/>
            </a:bodyPr>
            <a:lstStyle/>
            <a:p>
              <a:r>
                <a:rPr lang="en-GB" sz="1200">
                  <a:solidFill>
                    <a:schemeClr val="bg1"/>
                  </a:solidFill>
                  <a:latin typeface="Montserrat SemiBold" panose="00000700000000000000" pitchFamily="2" charset="0"/>
                </a:rPr>
                <a:t>South Africa</a:t>
              </a:r>
            </a:p>
          </p:txBody>
        </p:sp>
        <p:sp>
          <p:nvSpPr>
            <p:cNvPr id="174" name="TextBox 173">
              <a:extLst>
                <a:ext uri="{FF2B5EF4-FFF2-40B4-BE49-F238E27FC236}">
                  <a16:creationId xmlns:a16="http://schemas.microsoft.com/office/drawing/2014/main" id="{8CF565D7-0D5D-00A3-6CF3-3F010187B222}"/>
                </a:ext>
              </a:extLst>
            </p:cNvPr>
            <p:cNvSpPr txBox="1"/>
            <p:nvPr/>
          </p:nvSpPr>
          <p:spPr>
            <a:xfrm>
              <a:off x="4106943" y="5775304"/>
              <a:ext cx="2515810" cy="398403"/>
            </a:xfrm>
            <a:prstGeom prst="rect">
              <a:avLst/>
            </a:prstGeom>
            <a:noFill/>
          </p:spPr>
          <p:txBody>
            <a:bodyPr wrap="square" rtlCol="0">
              <a:spAutoFit/>
            </a:bodyPr>
            <a:lstStyle/>
            <a:p>
              <a:r>
                <a:rPr lang="en-GB" sz="2000">
                  <a:solidFill>
                    <a:schemeClr val="bg1"/>
                  </a:solidFill>
                  <a:latin typeface="Montserrat SemiBold" panose="00000700000000000000" pitchFamily="2" charset="0"/>
                </a:rPr>
                <a:t>20 million</a:t>
              </a:r>
            </a:p>
          </p:txBody>
        </p:sp>
        <p:sp>
          <p:nvSpPr>
            <p:cNvPr id="175" name="TextBox 174">
              <a:extLst>
                <a:ext uri="{FF2B5EF4-FFF2-40B4-BE49-F238E27FC236}">
                  <a16:creationId xmlns:a16="http://schemas.microsoft.com/office/drawing/2014/main" id="{FD2D63FD-2DF0-D459-2D6D-0B37C179316B}"/>
                </a:ext>
              </a:extLst>
            </p:cNvPr>
            <p:cNvSpPr txBox="1"/>
            <p:nvPr/>
          </p:nvSpPr>
          <p:spPr>
            <a:xfrm>
              <a:off x="5200455" y="5598075"/>
              <a:ext cx="1428642" cy="409793"/>
            </a:xfrm>
            <a:prstGeom prst="rect">
              <a:avLst/>
            </a:prstGeom>
            <a:noFill/>
          </p:spPr>
          <p:txBody>
            <a:bodyPr wrap="square">
              <a:spAutoFit/>
            </a:bodyPr>
            <a:lstStyle/>
            <a:p>
              <a:pPr algn="r">
                <a:lnSpc>
                  <a:spcPct val="107000"/>
                </a:lnSpc>
                <a:spcAft>
                  <a:spcPts val="800"/>
                </a:spcAft>
              </a:pPr>
              <a:r>
                <a:rPr lang="en-GB" sz="1000" i="1">
                  <a:solidFill>
                    <a:srgbClr val="D3E1CE"/>
                  </a:solidFill>
                  <a:latin typeface="Montserrat" panose="00000500000000000000" pitchFamily="2" charset="0"/>
                </a:rPr>
                <a:t>42</a:t>
              </a:r>
              <a:r>
                <a:rPr lang="en-GB" sz="1000" i="1">
                  <a:solidFill>
                    <a:srgbClr val="D3E1CE"/>
                  </a:solidFill>
                  <a:effectLst/>
                  <a:latin typeface="Montserrat" panose="00000500000000000000" pitchFamily="2" charset="0"/>
                </a:rPr>
                <a:t>% of eligible population</a:t>
              </a:r>
              <a:endParaRPr lang="en-GB" sz="1050" i="1">
                <a:solidFill>
                  <a:srgbClr val="D3E1CE"/>
                </a:solidFill>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176" name="Picture 2">
              <a:extLst>
                <a:ext uri="{FF2B5EF4-FFF2-40B4-BE49-F238E27FC236}">
                  <a16:creationId xmlns:a16="http://schemas.microsoft.com/office/drawing/2014/main" id="{DD488E29-09DA-2D2E-FC0A-CD31926039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583623" y="5846059"/>
              <a:ext cx="438656" cy="29243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44C9F3F0-DBEA-C6BE-38BB-1985CDD0095D}"/>
              </a:ext>
            </a:extLst>
          </p:cNvPr>
          <p:cNvGrpSpPr/>
          <p:nvPr/>
        </p:nvGrpSpPr>
        <p:grpSpPr>
          <a:xfrm>
            <a:off x="3505366" y="7055798"/>
            <a:ext cx="3135018" cy="649113"/>
            <a:chOff x="3497556" y="7019752"/>
            <a:chExt cx="3135018" cy="649113"/>
          </a:xfrm>
        </p:grpSpPr>
        <p:grpSp>
          <p:nvGrpSpPr>
            <p:cNvPr id="177" name="Group 176">
              <a:extLst>
                <a:ext uri="{FF2B5EF4-FFF2-40B4-BE49-F238E27FC236}">
                  <a16:creationId xmlns:a16="http://schemas.microsoft.com/office/drawing/2014/main" id="{A53B4111-1174-240B-AF12-FDDC7EDD7F18}"/>
                </a:ext>
              </a:extLst>
            </p:cNvPr>
            <p:cNvGrpSpPr/>
            <p:nvPr/>
          </p:nvGrpSpPr>
          <p:grpSpPr>
            <a:xfrm rot="16200000">
              <a:off x="4762626" y="5798916"/>
              <a:ext cx="623214" cy="3116683"/>
              <a:chOff x="1566837" y="2312572"/>
              <a:chExt cx="1224000" cy="2709346"/>
            </a:xfrm>
          </p:grpSpPr>
          <p:sp>
            <p:nvSpPr>
              <p:cNvPr id="5231" name="Rectangle 5230">
                <a:extLst>
                  <a:ext uri="{FF2B5EF4-FFF2-40B4-BE49-F238E27FC236}">
                    <a16:creationId xmlns:a16="http://schemas.microsoft.com/office/drawing/2014/main" id="{B94ACB47-6468-E20E-43E2-E0A7BA19B170}"/>
                  </a:ext>
                </a:extLst>
              </p:cNvPr>
              <p:cNvSpPr/>
              <p:nvPr/>
            </p:nvSpPr>
            <p:spPr>
              <a:xfrm>
                <a:off x="1566837" y="2312572"/>
                <a:ext cx="1224000" cy="2709346"/>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pitchFamily="2" charset="0"/>
                </a:endParaRPr>
              </a:p>
            </p:txBody>
          </p:sp>
          <p:sp>
            <p:nvSpPr>
              <p:cNvPr id="5232" name="Freeform: Shape 5231">
                <a:extLst>
                  <a:ext uri="{FF2B5EF4-FFF2-40B4-BE49-F238E27FC236}">
                    <a16:creationId xmlns:a16="http://schemas.microsoft.com/office/drawing/2014/main" id="{70C83210-91F1-45D4-1586-7FC37CF5869A}"/>
                  </a:ext>
                </a:extLst>
              </p:cNvPr>
              <p:cNvSpPr/>
              <p:nvPr/>
            </p:nvSpPr>
            <p:spPr>
              <a:xfrm>
                <a:off x="1566837" y="2312572"/>
                <a:ext cx="1224000" cy="2709346"/>
              </a:xfrm>
              <a:custGeom>
                <a:avLst/>
                <a:gdLst>
                  <a:gd name="connsiteX0" fmla="*/ 0 w 1164662"/>
                  <a:gd name="connsiteY0" fmla="*/ 0 h 2709346"/>
                  <a:gd name="connsiteX1" fmla="*/ 1164662 w 1164662"/>
                  <a:gd name="connsiteY1" fmla="*/ 581833 h 2709346"/>
                  <a:gd name="connsiteX2" fmla="*/ 1164662 w 1164662"/>
                  <a:gd name="connsiteY2" fmla="*/ 2709346 h 2709346"/>
                  <a:gd name="connsiteX3" fmla="*/ 0 w 1164662"/>
                  <a:gd name="connsiteY3" fmla="*/ 2709346 h 2709346"/>
                </a:gdLst>
                <a:ahLst/>
                <a:cxnLst>
                  <a:cxn ang="0">
                    <a:pos x="connsiteX0" y="connsiteY0"/>
                  </a:cxn>
                  <a:cxn ang="0">
                    <a:pos x="connsiteX1" y="connsiteY1"/>
                  </a:cxn>
                  <a:cxn ang="0">
                    <a:pos x="connsiteX2" y="connsiteY2"/>
                  </a:cxn>
                  <a:cxn ang="0">
                    <a:pos x="connsiteX3" y="connsiteY3"/>
                  </a:cxn>
                </a:cxnLst>
                <a:rect l="l" t="t" r="r" b="b"/>
                <a:pathLst>
                  <a:path w="1164662" h="2709346">
                    <a:moveTo>
                      <a:pt x="0" y="0"/>
                    </a:moveTo>
                    <a:lnTo>
                      <a:pt x="1164662" y="581833"/>
                    </a:lnTo>
                    <a:lnTo>
                      <a:pt x="1164662" y="2709346"/>
                    </a:lnTo>
                    <a:lnTo>
                      <a:pt x="0" y="2709346"/>
                    </a:lnTo>
                    <a:close/>
                  </a:path>
                </a:pathLst>
              </a:cu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ontserrat" panose="00000500000000000000" pitchFamily="2" charset="0"/>
                </a:endParaRPr>
              </a:p>
            </p:txBody>
          </p:sp>
        </p:grpSp>
        <p:sp>
          <p:nvSpPr>
            <p:cNvPr id="178" name="TextBox 177">
              <a:extLst>
                <a:ext uri="{FF2B5EF4-FFF2-40B4-BE49-F238E27FC236}">
                  <a16:creationId xmlns:a16="http://schemas.microsoft.com/office/drawing/2014/main" id="{5A326ADE-A1C7-0990-57BA-C56929F473C5}"/>
                </a:ext>
              </a:extLst>
            </p:cNvPr>
            <p:cNvSpPr txBox="1"/>
            <p:nvPr/>
          </p:nvSpPr>
          <p:spPr>
            <a:xfrm>
              <a:off x="3497556" y="7019752"/>
              <a:ext cx="2441272" cy="367756"/>
            </a:xfrm>
            <a:prstGeom prst="rect">
              <a:avLst/>
            </a:prstGeom>
            <a:noFill/>
          </p:spPr>
          <p:txBody>
            <a:bodyPr wrap="square" rtlCol="0">
              <a:spAutoFit/>
            </a:bodyPr>
            <a:lstStyle/>
            <a:p>
              <a:r>
                <a:rPr lang="en-GB">
                  <a:solidFill>
                    <a:srgbClr val="2A9044"/>
                  </a:solidFill>
                  <a:latin typeface="Montserrat SemiBold" panose="00000700000000000000" pitchFamily="2" charset="0"/>
                </a:rPr>
                <a:t>08</a:t>
              </a:r>
              <a:endParaRPr lang="en-GB" sz="1200">
                <a:solidFill>
                  <a:srgbClr val="2A9044"/>
                </a:solidFill>
                <a:latin typeface="Montserrat SemiBold" panose="00000700000000000000" pitchFamily="2" charset="0"/>
              </a:endParaRPr>
            </a:p>
          </p:txBody>
        </p:sp>
        <p:sp>
          <p:nvSpPr>
            <p:cNvPr id="179" name="TextBox 178">
              <a:extLst>
                <a:ext uri="{FF2B5EF4-FFF2-40B4-BE49-F238E27FC236}">
                  <a16:creationId xmlns:a16="http://schemas.microsoft.com/office/drawing/2014/main" id="{5613C303-9CB5-710C-1900-CF13DD950776}"/>
                </a:ext>
              </a:extLst>
            </p:cNvPr>
            <p:cNvSpPr txBox="1"/>
            <p:nvPr/>
          </p:nvSpPr>
          <p:spPr>
            <a:xfrm>
              <a:off x="4106943" y="7074738"/>
              <a:ext cx="2441272" cy="275817"/>
            </a:xfrm>
            <a:prstGeom prst="rect">
              <a:avLst/>
            </a:prstGeom>
            <a:noFill/>
          </p:spPr>
          <p:txBody>
            <a:bodyPr wrap="square" rtlCol="0">
              <a:spAutoFit/>
            </a:bodyPr>
            <a:lstStyle/>
            <a:p>
              <a:r>
                <a:rPr lang="en-GB" sz="1200" dirty="0">
                  <a:solidFill>
                    <a:schemeClr val="bg1"/>
                  </a:solidFill>
                  <a:latin typeface="Montserrat SemiBold" panose="00000700000000000000" pitchFamily="2" charset="0"/>
                </a:rPr>
                <a:t>Uganda</a:t>
              </a:r>
            </a:p>
          </p:txBody>
        </p:sp>
        <p:sp>
          <p:nvSpPr>
            <p:cNvPr id="180" name="TextBox 179">
              <a:extLst>
                <a:ext uri="{FF2B5EF4-FFF2-40B4-BE49-F238E27FC236}">
                  <a16:creationId xmlns:a16="http://schemas.microsoft.com/office/drawing/2014/main" id="{9AE0AD1B-6AA0-A792-C6A5-3A1AC53D3F40}"/>
                </a:ext>
              </a:extLst>
            </p:cNvPr>
            <p:cNvSpPr txBox="1"/>
            <p:nvPr/>
          </p:nvSpPr>
          <p:spPr>
            <a:xfrm>
              <a:off x="4106943" y="7256530"/>
              <a:ext cx="2515810" cy="398403"/>
            </a:xfrm>
            <a:prstGeom prst="rect">
              <a:avLst/>
            </a:prstGeom>
            <a:noFill/>
          </p:spPr>
          <p:txBody>
            <a:bodyPr wrap="square" rtlCol="0">
              <a:spAutoFit/>
            </a:bodyPr>
            <a:lstStyle/>
            <a:p>
              <a:r>
                <a:rPr lang="en-GB" sz="2000">
                  <a:solidFill>
                    <a:schemeClr val="bg1"/>
                  </a:solidFill>
                  <a:latin typeface="Montserrat SemiBold" panose="00000700000000000000" pitchFamily="2" charset="0"/>
                </a:rPr>
                <a:t>13 million</a:t>
              </a:r>
            </a:p>
          </p:txBody>
        </p:sp>
        <p:sp>
          <p:nvSpPr>
            <p:cNvPr id="181" name="TextBox 180">
              <a:extLst>
                <a:ext uri="{FF2B5EF4-FFF2-40B4-BE49-F238E27FC236}">
                  <a16:creationId xmlns:a16="http://schemas.microsoft.com/office/drawing/2014/main" id="{3F9013E2-320A-24C7-4F43-C33460E77C32}"/>
                </a:ext>
              </a:extLst>
            </p:cNvPr>
            <p:cNvSpPr txBox="1"/>
            <p:nvPr/>
          </p:nvSpPr>
          <p:spPr>
            <a:xfrm>
              <a:off x="5200455" y="7079301"/>
              <a:ext cx="1428642" cy="409793"/>
            </a:xfrm>
            <a:prstGeom prst="rect">
              <a:avLst/>
            </a:prstGeom>
            <a:noFill/>
          </p:spPr>
          <p:txBody>
            <a:bodyPr wrap="square">
              <a:spAutoFit/>
            </a:bodyPr>
            <a:lstStyle/>
            <a:p>
              <a:pPr algn="r">
                <a:lnSpc>
                  <a:spcPct val="107000"/>
                </a:lnSpc>
                <a:spcAft>
                  <a:spcPts val="800"/>
                </a:spcAft>
              </a:pPr>
              <a:r>
                <a:rPr lang="en-GB" sz="1000" i="1">
                  <a:solidFill>
                    <a:srgbClr val="D3E1CE"/>
                  </a:solidFill>
                  <a:latin typeface="Montserrat" panose="00000500000000000000" pitchFamily="2" charset="0"/>
                </a:rPr>
                <a:t>47</a:t>
              </a:r>
              <a:r>
                <a:rPr lang="en-GB" sz="1000" i="1">
                  <a:solidFill>
                    <a:srgbClr val="D3E1CE"/>
                  </a:solidFill>
                  <a:effectLst/>
                  <a:latin typeface="Montserrat" panose="00000500000000000000" pitchFamily="2" charset="0"/>
                </a:rPr>
                <a:t>% of eligible population</a:t>
              </a:r>
              <a:endParaRPr lang="en-GB" sz="1050" i="1">
                <a:solidFill>
                  <a:srgbClr val="D3E1CE"/>
                </a:solidFill>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182" name="Picture 2">
              <a:extLst>
                <a:ext uri="{FF2B5EF4-FFF2-40B4-BE49-F238E27FC236}">
                  <a16:creationId xmlns:a16="http://schemas.microsoft.com/office/drawing/2014/main" id="{06ADB3FF-95DB-F6F1-88F2-9D5CC2C6F7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583623" y="7327285"/>
              <a:ext cx="438656" cy="29243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BA277A47-986D-4C72-C768-548DA90083E7}"/>
              </a:ext>
            </a:extLst>
          </p:cNvPr>
          <p:cNvGrpSpPr/>
          <p:nvPr/>
        </p:nvGrpSpPr>
        <p:grpSpPr>
          <a:xfrm>
            <a:off x="3505366" y="6332803"/>
            <a:ext cx="3135018" cy="649112"/>
            <a:chOff x="3497556" y="6290838"/>
            <a:chExt cx="3135018" cy="649112"/>
          </a:xfrm>
        </p:grpSpPr>
        <p:grpSp>
          <p:nvGrpSpPr>
            <p:cNvPr id="183" name="Group 182">
              <a:extLst>
                <a:ext uri="{FF2B5EF4-FFF2-40B4-BE49-F238E27FC236}">
                  <a16:creationId xmlns:a16="http://schemas.microsoft.com/office/drawing/2014/main" id="{81FEA4FC-671B-8FF6-B05E-941E0748967F}"/>
                </a:ext>
              </a:extLst>
            </p:cNvPr>
            <p:cNvGrpSpPr/>
            <p:nvPr/>
          </p:nvGrpSpPr>
          <p:grpSpPr>
            <a:xfrm rot="16200000">
              <a:off x="4762626" y="5070001"/>
              <a:ext cx="623214" cy="3116683"/>
              <a:chOff x="1566837" y="2312572"/>
              <a:chExt cx="1224000" cy="2709346"/>
            </a:xfrm>
          </p:grpSpPr>
          <p:sp>
            <p:nvSpPr>
              <p:cNvPr id="5229" name="Rectangle 5228">
                <a:extLst>
                  <a:ext uri="{FF2B5EF4-FFF2-40B4-BE49-F238E27FC236}">
                    <a16:creationId xmlns:a16="http://schemas.microsoft.com/office/drawing/2014/main" id="{0E0D5C61-FE5F-73A6-901E-55C37E744CBA}"/>
                  </a:ext>
                </a:extLst>
              </p:cNvPr>
              <p:cNvSpPr/>
              <p:nvPr/>
            </p:nvSpPr>
            <p:spPr>
              <a:xfrm>
                <a:off x="1566837" y="2312572"/>
                <a:ext cx="1224000" cy="2709346"/>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pitchFamily="2" charset="0"/>
                </a:endParaRPr>
              </a:p>
            </p:txBody>
          </p:sp>
          <p:sp>
            <p:nvSpPr>
              <p:cNvPr id="5230" name="Freeform: Shape 5229">
                <a:extLst>
                  <a:ext uri="{FF2B5EF4-FFF2-40B4-BE49-F238E27FC236}">
                    <a16:creationId xmlns:a16="http://schemas.microsoft.com/office/drawing/2014/main" id="{91AF82E8-6001-8493-AB6F-C1260D52301B}"/>
                  </a:ext>
                </a:extLst>
              </p:cNvPr>
              <p:cNvSpPr/>
              <p:nvPr/>
            </p:nvSpPr>
            <p:spPr>
              <a:xfrm>
                <a:off x="1566837" y="2312572"/>
                <a:ext cx="1224000" cy="2709346"/>
              </a:xfrm>
              <a:custGeom>
                <a:avLst/>
                <a:gdLst>
                  <a:gd name="connsiteX0" fmla="*/ 0 w 1164662"/>
                  <a:gd name="connsiteY0" fmla="*/ 0 h 2709346"/>
                  <a:gd name="connsiteX1" fmla="*/ 1164662 w 1164662"/>
                  <a:gd name="connsiteY1" fmla="*/ 581833 h 2709346"/>
                  <a:gd name="connsiteX2" fmla="*/ 1164662 w 1164662"/>
                  <a:gd name="connsiteY2" fmla="*/ 2709346 h 2709346"/>
                  <a:gd name="connsiteX3" fmla="*/ 0 w 1164662"/>
                  <a:gd name="connsiteY3" fmla="*/ 2709346 h 2709346"/>
                </a:gdLst>
                <a:ahLst/>
                <a:cxnLst>
                  <a:cxn ang="0">
                    <a:pos x="connsiteX0" y="connsiteY0"/>
                  </a:cxn>
                  <a:cxn ang="0">
                    <a:pos x="connsiteX1" y="connsiteY1"/>
                  </a:cxn>
                  <a:cxn ang="0">
                    <a:pos x="connsiteX2" y="connsiteY2"/>
                  </a:cxn>
                  <a:cxn ang="0">
                    <a:pos x="connsiteX3" y="connsiteY3"/>
                  </a:cxn>
                </a:cxnLst>
                <a:rect l="l" t="t" r="r" b="b"/>
                <a:pathLst>
                  <a:path w="1164662" h="2709346">
                    <a:moveTo>
                      <a:pt x="0" y="0"/>
                    </a:moveTo>
                    <a:lnTo>
                      <a:pt x="1164662" y="581833"/>
                    </a:lnTo>
                    <a:lnTo>
                      <a:pt x="1164662" y="2709346"/>
                    </a:lnTo>
                    <a:lnTo>
                      <a:pt x="0" y="2709346"/>
                    </a:lnTo>
                    <a:close/>
                  </a:path>
                </a:pathLst>
              </a:cu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ontserrat" panose="00000500000000000000" pitchFamily="2" charset="0"/>
                </a:endParaRPr>
              </a:p>
            </p:txBody>
          </p:sp>
        </p:grpSp>
        <p:sp>
          <p:nvSpPr>
            <p:cNvPr id="184" name="TextBox 183">
              <a:extLst>
                <a:ext uri="{FF2B5EF4-FFF2-40B4-BE49-F238E27FC236}">
                  <a16:creationId xmlns:a16="http://schemas.microsoft.com/office/drawing/2014/main" id="{00572C18-31A6-A8F4-C004-DA57600002C2}"/>
                </a:ext>
              </a:extLst>
            </p:cNvPr>
            <p:cNvSpPr txBox="1"/>
            <p:nvPr/>
          </p:nvSpPr>
          <p:spPr>
            <a:xfrm>
              <a:off x="3497556" y="6290838"/>
              <a:ext cx="2441272" cy="367756"/>
            </a:xfrm>
            <a:prstGeom prst="rect">
              <a:avLst/>
            </a:prstGeom>
            <a:noFill/>
          </p:spPr>
          <p:txBody>
            <a:bodyPr wrap="square" rtlCol="0">
              <a:spAutoFit/>
            </a:bodyPr>
            <a:lstStyle/>
            <a:p>
              <a:r>
                <a:rPr lang="en-GB">
                  <a:solidFill>
                    <a:srgbClr val="2A9044"/>
                  </a:solidFill>
                  <a:latin typeface="Montserrat SemiBold" panose="00000700000000000000" pitchFamily="2" charset="0"/>
                </a:rPr>
                <a:t>07</a:t>
              </a:r>
              <a:endParaRPr lang="en-GB" sz="1200">
                <a:solidFill>
                  <a:srgbClr val="2A9044"/>
                </a:solidFill>
                <a:latin typeface="Montserrat SemiBold" panose="00000700000000000000" pitchFamily="2" charset="0"/>
              </a:endParaRPr>
            </a:p>
          </p:txBody>
        </p:sp>
        <p:sp>
          <p:nvSpPr>
            <p:cNvPr id="185" name="TextBox 184">
              <a:extLst>
                <a:ext uri="{FF2B5EF4-FFF2-40B4-BE49-F238E27FC236}">
                  <a16:creationId xmlns:a16="http://schemas.microsoft.com/office/drawing/2014/main" id="{E3F9AA6D-EC97-5F22-7424-FF1BF392CA16}"/>
                </a:ext>
              </a:extLst>
            </p:cNvPr>
            <p:cNvSpPr txBox="1"/>
            <p:nvPr/>
          </p:nvSpPr>
          <p:spPr>
            <a:xfrm>
              <a:off x="4106943" y="6345823"/>
              <a:ext cx="2441272" cy="275817"/>
            </a:xfrm>
            <a:prstGeom prst="rect">
              <a:avLst/>
            </a:prstGeom>
            <a:noFill/>
          </p:spPr>
          <p:txBody>
            <a:bodyPr wrap="square" rtlCol="0">
              <a:spAutoFit/>
            </a:bodyPr>
            <a:lstStyle/>
            <a:p>
              <a:r>
                <a:rPr lang="en-GB" sz="1200">
                  <a:solidFill>
                    <a:schemeClr val="bg1"/>
                  </a:solidFill>
                  <a:latin typeface="Montserrat SemiBold" panose="00000700000000000000" pitchFamily="2" charset="0"/>
                </a:rPr>
                <a:t>Mozambique</a:t>
              </a:r>
            </a:p>
          </p:txBody>
        </p:sp>
        <p:sp>
          <p:nvSpPr>
            <p:cNvPr id="186" name="TextBox 185">
              <a:extLst>
                <a:ext uri="{FF2B5EF4-FFF2-40B4-BE49-F238E27FC236}">
                  <a16:creationId xmlns:a16="http://schemas.microsoft.com/office/drawing/2014/main" id="{D2BA1836-D2CC-C6DC-057B-5A40734296C0}"/>
                </a:ext>
              </a:extLst>
            </p:cNvPr>
            <p:cNvSpPr txBox="1"/>
            <p:nvPr/>
          </p:nvSpPr>
          <p:spPr>
            <a:xfrm>
              <a:off x="4106943" y="6527616"/>
              <a:ext cx="2515810" cy="398403"/>
            </a:xfrm>
            <a:prstGeom prst="rect">
              <a:avLst/>
            </a:prstGeom>
            <a:noFill/>
          </p:spPr>
          <p:txBody>
            <a:bodyPr wrap="square" rtlCol="0">
              <a:spAutoFit/>
            </a:bodyPr>
            <a:lstStyle/>
            <a:p>
              <a:r>
                <a:rPr lang="en-GB" sz="2000">
                  <a:solidFill>
                    <a:schemeClr val="bg1"/>
                  </a:solidFill>
                  <a:latin typeface="Montserrat SemiBold" panose="00000700000000000000" pitchFamily="2" charset="0"/>
                </a:rPr>
                <a:t>15 million</a:t>
              </a:r>
            </a:p>
          </p:txBody>
        </p:sp>
        <p:sp>
          <p:nvSpPr>
            <p:cNvPr id="187" name="TextBox 186">
              <a:extLst>
                <a:ext uri="{FF2B5EF4-FFF2-40B4-BE49-F238E27FC236}">
                  <a16:creationId xmlns:a16="http://schemas.microsoft.com/office/drawing/2014/main" id="{4E931376-FCFE-7939-2645-22D356EFD2AA}"/>
                </a:ext>
              </a:extLst>
            </p:cNvPr>
            <p:cNvSpPr txBox="1"/>
            <p:nvPr/>
          </p:nvSpPr>
          <p:spPr>
            <a:xfrm>
              <a:off x="5200455" y="6362563"/>
              <a:ext cx="1428642" cy="409793"/>
            </a:xfrm>
            <a:prstGeom prst="rect">
              <a:avLst/>
            </a:prstGeom>
            <a:noFill/>
          </p:spPr>
          <p:txBody>
            <a:bodyPr wrap="square">
              <a:spAutoFit/>
            </a:bodyPr>
            <a:lstStyle/>
            <a:p>
              <a:pPr algn="r">
                <a:lnSpc>
                  <a:spcPct val="107000"/>
                </a:lnSpc>
                <a:spcAft>
                  <a:spcPts val="800"/>
                </a:spcAft>
              </a:pPr>
              <a:r>
                <a:rPr lang="en-GB" sz="1000" i="1">
                  <a:solidFill>
                    <a:srgbClr val="D3E1CE"/>
                  </a:solidFill>
                  <a:latin typeface="Montserrat" panose="00000500000000000000" pitchFamily="2" charset="0"/>
                </a:rPr>
                <a:t>77</a:t>
              </a:r>
              <a:r>
                <a:rPr lang="en-GB" sz="1000" i="1">
                  <a:solidFill>
                    <a:srgbClr val="D3E1CE"/>
                  </a:solidFill>
                  <a:effectLst/>
                  <a:latin typeface="Montserrat" panose="00000500000000000000" pitchFamily="2" charset="0"/>
                </a:rPr>
                <a:t>% of eligible population</a:t>
              </a:r>
              <a:endParaRPr lang="en-GB" sz="1050" i="1">
                <a:solidFill>
                  <a:srgbClr val="D3E1CE"/>
                </a:solidFill>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188" name="Picture 2">
              <a:extLst>
                <a:ext uri="{FF2B5EF4-FFF2-40B4-BE49-F238E27FC236}">
                  <a16:creationId xmlns:a16="http://schemas.microsoft.com/office/drawing/2014/main" id="{2F6A9452-0FC5-B693-82C5-D5B9D7D079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586436" y="6598370"/>
              <a:ext cx="433033" cy="29243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C2C681EF-7566-5EB5-AB48-10F1BC220D4F}"/>
              </a:ext>
            </a:extLst>
          </p:cNvPr>
          <p:cNvGrpSpPr/>
          <p:nvPr/>
        </p:nvGrpSpPr>
        <p:grpSpPr>
          <a:xfrm>
            <a:off x="3505366" y="8501788"/>
            <a:ext cx="3135018" cy="649113"/>
            <a:chOff x="3497556" y="8521361"/>
            <a:chExt cx="3135018" cy="649113"/>
          </a:xfrm>
        </p:grpSpPr>
        <p:grpSp>
          <p:nvGrpSpPr>
            <p:cNvPr id="189" name="Group 188">
              <a:extLst>
                <a:ext uri="{FF2B5EF4-FFF2-40B4-BE49-F238E27FC236}">
                  <a16:creationId xmlns:a16="http://schemas.microsoft.com/office/drawing/2014/main" id="{9AF69C61-795E-1C70-0FC2-ECBB1718BD76}"/>
                </a:ext>
              </a:extLst>
            </p:cNvPr>
            <p:cNvGrpSpPr/>
            <p:nvPr/>
          </p:nvGrpSpPr>
          <p:grpSpPr>
            <a:xfrm rot="16200000">
              <a:off x="4762626" y="7300525"/>
              <a:ext cx="623214" cy="3116683"/>
              <a:chOff x="1566837" y="2312572"/>
              <a:chExt cx="1224000" cy="2709346"/>
            </a:xfrm>
          </p:grpSpPr>
          <p:sp>
            <p:nvSpPr>
              <p:cNvPr id="5227" name="Rectangle 5226">
                <a:extLst>
                  <a:ext uri="{FF2B5EF4-FFF2-40B4-BE49-F238E27FC236}">
                    <a16:creationId xmlns:a16="http://schemas.microsoft.com/office/drawing/2014/main" id="{FC0D2404-F05C-DF48-719A-C1D8EFB8B7E1}"/>
                  </a:ext>
                </a:extLst>
              </p:cNvPr>
              <p:cNvSpPr/>
              <p:nvPr/>
            </p:nvSpPr>
            <p:spPr>
              <a:xfrm>
                <a:off x="1566837" y="2312572"/>
                <a:ext cx="1224000" cy="2709346"/>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pitchFamily="2" charset="0"/>
                </a:endParaRPr>
              </a:p>
            </p:txBody>
          </p:sp>
          <p:sp>
            <p:nvSpPr>
              <p:cNvPr id="5228" name="Freeform: Shape 5227">
                <a:extLst>
                  <a:ext uri="{FF2B5EF4-FFF2-40B4-BE49-F238E27FC236}">
                    <a16:creationId xmlns:a16="http://schemas.microsoft.com/office/drawing/2014/main" id="{BCA3CF8A-C6F9-3D97-240B-82FBE8121AF3}"/>
                  </a:ext>
                </a:extLst>
              </p:cNvPr>
              <p:cNvSpPr/>
              <p:nvPr/>
            </p:nvSpPr>
            <p:spPr>
              <a:xfrm>
                <a:off x="1566837" y="2312572"/>
                <a:ext cx="1224000" cy="2709346"/>
              </a:xfrm>
              <a:custGeom>
                <a:avLst/>
                <a:gdLst>
                  <a:gd name="connsiteX0" fmla="*/ 0 w 1164662"/>
                  <a:gd name="connsiteY0" fmla="*/ 0 h 2709346"/>
                  <a:gd name="connsiteX1" fmla="*/ 1164662 w 1164662"/>
                  <a:gd name="connsiteY1" fmla="*/ 581833 h 2709346"/>
                  <a:gd name="connsiteX2" fmla="*/ 1164662 w 1164662"/>
                  <a:gd name="connsiteY2" fmla="*/ 2709346 h 2709346"/>
                  <a:gd name="connsiteX3" fmla="*/ 0 w 1164662"/>
                  <a:gd name="connsiteY3" fmla="*/ 2709346 h 2709346"/>
                </a:gdLst>
                <a:ahLst/>
                <a:cxnLst>
                  <a:cxn ang="0">
                    <a:pos x="connsiteX0" y="connsiteY0"/>
                  </a:cxn>
                  <a:cxn ang="0">
                    <a:pos x="connsiteX1" y="connsiteY1"/>
                  </a:cxn>
                  <a:cxn ang="0">
                    <a:pos x="connsiteX2" y="connsiteY2"/>
                  </a:cxn>
                  <a:cxn ang="0">
                    <a:pos x="connsiteX3" y="connsiteY3"/>
                  </a:cxn>
                </a:cxnLst>
                <a:rect l="l" t="t" r="r" b="b"/>
                <a:pathLst>
                  <a:path w="1164662" h="2709346">
                    <a:moveTo>
                      <a:pt x="0" y="0"/>
                    </a:moveTo>
                    <a:lnTo>
                      <a:pt x="1164662" y="581833"/>
                    </a:lnTo>
                    <a:lnTo>
                      <a:pt x="1164662" y="2709346"/>
                    </a:lnTo>
                    <a:lnTo>
                      <a:pt x="0" y="2709346"/>
                    </a:lnTo>
                    <a:close/>
                  </a:path>
                </a:pathLst>
              </a:cu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ontserrat" panose="00000500000000000000" pitchFamily="2" charset="0"/>
                </a:endParaRPr>
              </a:p>
            </p:txBody>
          </p:sp>
        </p:grpSp>
        <p:sp>
          <p:nvSpPr>
            <p:cNvPr id="190" name="TextBox 189">
              <a:extLst>
                <a:ext uri="{FF2B5EF4-FFF2-40B4-BE49-F238E27FC236}">
                  <a16:creationId xmlns:a16="http://schemas.microsoft.com/office/drawing/2014/main" id="{E80D1322-994E-B3DE-A652-74E2768F2EB8}"/>
                </a:ext>
              </a:extLst>
            </p:cNvPr>
            <p:cNvSpPr txBox="1"/>
            <p:nvPr/>
          </p:nvSpPr>
          <p:spPr>
            <a:xfrm>
              <a:off x="3497556" y="8521361"/>
              <a:ext cx="2441272" cy="367756"/>
            </a:xfrm>
            <a:prstGeom prst="rect">
              <a:avLst/>
            </a:prstGeom>
            <a:noFill/>
          </p:spPr>
          <p:txBody>
            <a:bodyPr wrap="square" rtlCol="0">
              <a:spAutoFit/>
            </a:bodyPr>
            <a:lstStyle/>
            <a:p>
              <a:r>
                <a:rPr lang="en-GB">
                  <a:solidFill>
                    <a:srgbClr val="2A9044"/>
                  </a:solidFill>
                  <a:latin typeface="Montserrat SemiBold" panose="00000700000000000000" pitchFamily="2" charset="0"/>
                </a:rPr>
                <a:t>10</a:t>
              </a:r>
              <a:endParaRPr lang="en-GB" sz="1200">
                <a:solidFill>
                  <a:srgbClr val="2A9044"/>
                </a:solidFill>
                <a:latin typeface="Montserrat SemiBold" panose="00000700000000000000" pitchFamily="2" charset="0"/>
              </a:endParaRPr>
            </a:p>
          </p:txBody>
        </p:sp>
        <p:sp>
          <p:nvSpPr>
            <p:cNvPr id="191" name="TextBox 190">
              <a:extLst>
                <a:ext uri="{FF2B5EF4-FFF2-40B4-BE49-F238E27FC236}">
                  <a16:creationId xmlns:a16="http://schemas.microsoft.com/office/drawing/2014/main" id="{8FE42329-0DF1-EAC4-3DB0-055BF9CA99B9}"/>
                </a:ext>
              </a:extLst>
            </p:cNvPr>
            <p:cNvSpPr txBox="1"/>
            <p:nvPr/>
          </p:nvSpPr>
          <p:spPr>
            <a:xfrm>
              <a:off x="4106943" y="8576348"/>
              <a:ext cx="2441272" cy="275817"/>
            </a:xfrm>
            <a:prstGeom prst="rect">
              <a:avLst/>
            </a:prstGeom>
            <a:noFill/>
          </p:spPr>
          <p:txBody>
            <a:bodyPr wrap="square" rtlCol="0">
              <a:spAutoFit/>
            </a:bodyPr>
            <a:lstStyle/>
            <a:p>
              <a:r>
                <a:rPr lang="en-GB" sz="1200">
                  <a:solidFill>
                    <a:schemeClr val="bg1"/>
                  </a:solidFill>
                  <a:latin typeface="Montserrat SemiBold" panose="00000700000000000000" pitchFamily="2" charset="0"/>
                </a:rPr>
                <a:t>Kenya</a:t>
              </a:r>
            </a:p>
          </p:txBody>
        </p:sp>
        <p:sp>
          <p:nvSpPr>
            <p:cNvPr id="5216" name="TextBox 5215">
              <a:extLst>
                <a:ext uri="{FF2B5EF4-FFF2-40B4-BE49-F238E27FC236}">
                  <a16:creationId xmlns:a16="http://schemas.microsoft.com/office/drawing/2014/main" id="{2461BB3B-4EA9-ADF7-C3E2-5D6A12F0B7B3}"/>
                </a:ext>
              </a:extLst>
            </p:cNvPr>
            <p:cNvSpPr txBox="1"/>
            <p:nvPr/>
          </p:nvSpPr>
          <p:spPr>
            <a:xfrm>
              <a:off x="4106943" y="8758139"/>
              <a:ext cx="2515810" cy="398403"/>
            </a:xfrm>
            <a:prstGeom prst="rect">
              <a:avLst/>
            </a:prstGeom>
            <a:noFill/>
          </p:spPr>
          <p:txBody>
            <a:bodyPr wrap="square" rtlCol="0">
              <a:spAutoFit/>
            </a:bodyPr>
            <a:lstStyle/>
            <a:p>
              <a:r>
                <a:rPr lang="en-GB" sz="2000">
                  <a:solidFill>
                    <a:schemeClr val="bg1"/>
                  </a:solidFill>
                  <a:latin typeface="Montserrat SemiBold" panose="00000700000000000000" pitchFamily="2" charset="0"/>
                </a:rPr>
                <a:t>11 million</a:t>
              </a:r>
            </a:p>
          </p:txBody>
        </p:sp>
        <p:sp>
          <p:nvSpPr>
            <p:cNvPr id="5217" name="TextBox 5216">
              <a:extLst>
                <a:ext uri="{FF2B5EF4-FFF2-40B4-BE49-F238E27FC236}">
                  <a16:creationId xmlns:a16="http://schemas.microsoft.com/office/drawing/2014/main" id="{AE08956B-7B17-870F-9012-ECD151A54615}"/>
                </a:ext>
              </a:extLst>
            </p:cNvPr>
            <p:cNvSpPr txBox="1"/>
            <p:nvPr/>
          </p:nvSpPr>
          <p:spPr>
            <a:xfrm>
              <a:off x="5200455" y="8580910"/>
              <a:ext cx="1428642" cy="409793"/>
            </a:xfrm>
            <a:prstGeom prst="rect">
              <a:avLst/>
            </a:prstGeom>
            <a:noFill/>
          </p:spPr>
          <p:txBody>
            <a:bodyPr wrap="square">
              <a:spAutoFit/>
            </a:bodyPr>
            <a:lstStyle/>
            <a:p>
              <a:pPr algn="r">
                <a:lnSpc>
                  <a:spcPct val="107000"/>
                </a:lnSpc>
                <a:spcAft>
                  <a:spcPts val="800"/>
                </a:spcAft>
              </a:pPr>
              <a:r>
                <a:rPr lang="en-GB" sz="1000" i="1">
                  <a:solidFill>
                    <a:srgbClr val="D3E1CE"/>
                  </a:solidFill>
                  <a:effectLst/>
                  <a:latin typeface="Montserrat" panose="00000500000000000000" pitchFamily="2" charset="0"/>
                </a:rPr>
                <a:t>33% of eligible population</a:t>
              </a:r>
              <a:endParaRPr lang="en-GB" sz="1050" i="1">
                <a:solidFill>
                  <a:srgbClr val="D3E1CE"/>
                </a:solidFill>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5218" name="Picture 2">
              <a:extLst>
                <a:ext uri="{FF2B5EF4-FFF2-40B4-BE49-F238E27FC236}">
                  <a16:creationId xmlns:a16="http://schemas.microsoft.com/office/drawing/2014/main" id="{532078AE-DA8F-B32F-837A-77175D7B96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583623" y="8828894"/>
              <a:ext cx="438656" cy="29243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26AA51A5-1AE2-079B-6CC5-9A2924BB13BE}"/>
              </a:ext>
            </a:extLst>
          </p:cNvPr>
          <p:cNvGrpSpPr/>
          <p:nvPr/>
        </p:nvGrpSpPr>
        <p:grpSpPr>
          <a:xfrm>
            <a:off x="3505366" y="7778794"/>
            <a:ext cx="3135018" cy="649113"/>
            <a:chOff x="3497556" y="7771774"/>
            <a:chExt cx="3135018" cy="649113"/>
          </a:xfrm>
        </p:grpSpPr>
        <p:grpSp>
          <p:nvGrpSpPr>
            <p:cNvPr id="5219" name="Group 5218">
              <a:extLst>
                <a:ext uri="{FF2B5EF4-FFF2-40B4-BE49-F238E27FC236}">
                  <a16:creationId xmlns:a16="http://schemas.microsoft.com/office/drawing/2014/main" id="{C00643B6-541B-60FB-450D-7964130BD984}"/>
                </a:ext>
              </a:extLst>
            </p:cNvPr>
            <p:cNvGrpSpPr/>
            <p:nvPr/>
          </p:nvGrpSpPr>
          <p:grpSpPr>
            <a:xfrm rot="16200000">
              <a:off x="4762626" y="6550938"/>
              <a:ext cx="623214" cy="3116683"/>
              <a:chOff x="1566837" y="2312572"/>
              <a:chExt cx="1224000" cy="2709346"/>
            </a:xfrm>
          </p:grpSpPr>
          <p:sp>
            <p:nvSpPr>
              <p:cNvPr id="5225" name="Rectangle 5224">
                <a:extLst>
                  <a:ext uri="{FF2B5EF4-FFF2-40B4-BE49-F238E27FC236}">
                    <a16:creationId xmlns:a16="http://schemas.microsoft.com/office/drawing/2014/main" id="{5958F629-8C4D-7C9E-017F-B64F73ED29B2}"/>
                  </a:ext>
                </a:extLst>
              </p:cNvPr>
              <p:cNvSpPr/>
              <p:nvPr/>
            </p:nvSpPr>
            <p:spPr>
              <a:xfrm>
                <a:off x="1566837" y="2312572"/>
                <a:ext cx="1224000" cy="2709346"/>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pitchFamily="2" charset="0"/>
                </a:endParaRPr>
              </a:p>
            </p:txBody>
          </p:sp>
          <p:sp>
            <p:nvSpPr>
              <p:cNvPr id="5226" name="Freeform: Shape 5225">
                <a:extLst>
                  <a:ext uri="{FF2B5EF4-FFF2-40B4-BE49-F238E27FC236}">
                    <a16:creationId xmlns:a16="http://schemas.microsoft.com/office/drawing/2014/main" id="{FB7C92DF-748F-BC5A-96D7-3D00C9D73942}"/>
                  </a:ext>
                </a:extLst>
              </p:cNvPr>
              <p:cNvSpPr/>
              <p:nvPr/>
            </p:nvSpPr>
            <p:spPr>
              <a:xfrm>
                <a:off x="1566837" y="2312572"/>
                <a:ext cx="1224000" cy="2709346"/>
              </a:xfrm>
              <a:custGeom>
                <a:avLst/>
                <a:gdLst>
                  <a:gd name="connsiteX0" fmla="*/ 0 w 1164662"/>
                  <a:gd name="connsiteY0" fmla="*/ 0 h 2709346"/>
                  <a:gd name="connsiteX1" fmla="*/ 1164662 w 1164662"/>
                  <a:gd name="connsiteY1" fmla="*/ 581833 h 2709346"/>
                  <a:gd name="connsiteX2" fmla="*/ 1164662 w 1164662"/>
                  <a:gd name="connsiteY2" fmla="*/ 2709346 h 2709346"/>
                  <a:gd name="connsiteX3" fmla="*/ 0 w 1164662"/>
                  <a:gd name="connsiteY3" fmla="*/ 2709346 h 2709346"/>
                </a:gdLst>
                <a:ahLst/>
                <a:cxnLst>
                  <a:cxn ang="0">
                    <a:pos x="connsiteX0" y="connsiteY0"/>
                  </a:cxn>
                  <a:cxn ang="0">
                    <a:pos x="connsiteX1" y="connsiteY1"/>
                  </a:cxn>
                  <a:cxn ang="0">
                    <a:pos x="connsiteX2" y="connsiteY2"/>
                  </a:cxn>
                  <a:cxn ang="0">
                    <a:pos x="connsiteX3" y="connsiteY3"/>
                  </a:cxn>
                </a:cxnLst>
                <a:rect l="l" t="t" r="r" b="b"/>
                <a:pathLst>
                  <a:path w="1164662" h="2709346">
                    <a:moveTo>
                      <a:pt x="0" y="0"/>
                    </a:moveTo>
                    <a:lnTo>
                      <a:pt x="1164662" y="581833"/>
                    </a:lnTo>
                    <a:lnTo>
                      <a:pt x="1164662" y="2709346"/>
                    </a:lnTo>
                    <a:lnTo>
                      <a:pt x="0" y="2709346"/>
                    </a:lnTo>
                    <a:close/>
                  </a:path>
                </a:pathLst>
              </a:cu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ontserrat" panose="00000500000000000000" pitchFamily="2" charset="0"/>
                </a:endParaRPr>
              </a:p>
            </p:txBody>
          </p:sp>
        </p:grpSp>
        <p:sp>
          <p:nvSpPr>
            <p:cNvPr id="5220" name="TextBox 5219">
              <a:extLst>
                <a:ext uri="{FF2B5EF4-FFF2-40B4-BE49-F238E27FC236}">
                  <a16:creationId xmlns:a16="http://schemas.microsoft.com/office/drawing/2014/main" id="{0C2288AA-9387-F3F6-1139-7B1EE53A1305}"/>
                </a:ext>
              </a:extLst>
            </p:cNvPr>
            <p:cNvSpPr txBox="1"/>
            <p:nvPr/>
          </p:nvSpPr>
          <p:spPr>
            <a:xfrm>
              <a:off x="3497556" y="7771774"/>
              <a:ext cx="2441272" cy="367756"/>
            </a:xfrm>
            <a:prstGeom prst="rect">
              <a:avLst/>
            </a:prstGeom>
            <a:noFill/>
          </p:spPr>
          <p:txBody>
            <a:bodyPr wrap="square" rtlCol="0">
              <a:spAutoFit/>
            </a:bodyPr>
            <a:lstStyle/>
            <a:p>
              <a:r>
                <a:rPr lang="en-GB">
                  <a:solidFill>
                    <a:srgbClr val="2A9044"/>
                  </a:solidFill>
                  <a:latin typeface="Montserrat SemiBold" panose="00000700000000000000" pitchFamily="2" charset="0"/>
                </a:rPr>
                <a:t>09</a:t>
              </a:r>
              <a:endParaRPr lang="en-GB" sz="1200">
                <a:solidFill>
                  <a:srgbClr val="2A9044"/>
                </a:solidFill>
                <a:latin typeface="Montserrat SemiBold" panose="00000700000000000000" pitchFamily="2" charset="0"/>
              </a:endParaRPr>
            </a:p>
          </p:txBody>
        </p:sp>
        <p:sp>
          <p:nvSpPr>
            <p:cNvPr id="5221" name="TextBox 5220">
              <a:extLst>
                <a:ext uri="{FF2B5EF4-FFF2-40B4-BE49-F238E27FC236}">
                  <a16:creationId xmlns:a16="http://schemas.microsoft.com/office/drawing/2014/main" id="{A5F27078-CFA6-4C26-AA98-AEDF1765FD13}"/>
                </a:ext>
              </a:extLst>
            </p:cNvPr>
            <p:cNvSpPr txBox="1"/>
            <p:nvPr/>
          </p:nvSpPr>
          <p:spPr>
            <a:xfrm>
              <a:off x="4106943" y="7826760"/>
              <a:ext cx="2441272" cy="275817"/>
            </a:xfrm>
            <a:prstGeom prst="rect">
              <a:avLst/>
            </a:prstGeom>
            <a:noFill/>
          </p:spPr>
          <p:txBody>
            <a:bodyPr wrap="square" rtlCol="0">
              <a:spAutoFit/>
            </a:bodyPr>
            <a:lstStyle/>
            <a:p>
              <a:r>
                <a:rPr lang="en-GB" sz="1200" dirty="0">
                  <a:solidFill>
                    <a:schemeClr val="bg1"/>
                  </a:solidFill>
                  <a:latin typeface="Montserrat SemiBold" panose="00000700000000000000" pitchFamily="2" charset="0"/>
                </a:rPr>
                <a:t>Côte d’Ivoire</a:t>
              </a:r>
            </a:p>
          </p:txBody>
        </p:sp>
        <p:sp>
          <p:nvSpPr>
            <p:cNvPr id="5222" name="TextBox 5221">
              <a:extLst>
                <a:ext uri="{FF2B5EF4-FFF2-40B4-BE49-F238E27FC236}">
                  <a16:creationId xmlns:a16="http://schemas.microsoft.com/office/drawing/2014/main" id="{FA1087B4-21EB-1D6A-042C-965860C9E5C0}"/>
                </a:ext>
              </a:extLst>
            </p:cNvPr>
            <p:cNvSpPr txBox="1"/>
            <p:nvPr/>
          </p:nvSpPr>
          <p:spPr>
            <a:xfrm>
              <a:off x="4106943" y="8008553"/>
              <a:ext cx="2515810" cy="398403"/>
            </a:xfrm>
            <a:prstGeom prst="rect">
              <a:avLst/>
            </a:prstGeom>
            <a:noFill/>
          </p:spPr>
          <p:txBody>
            <a:bodyPr wrap="square" rtlCol="0">
              <a:spAutoFit/>
            </a:bodyPr>
            <a:lstStyle/>
            <a:p>
              <a:r>
                <a:rPr lang="en-GB" sz="2000">
                  <a:solidFill>
                    <a:schemeClr val="bg1"/>
                  </a:solidFill>
                  <a:latin typeface="Montserrat SemiBold" panose="00000700000000000000" pitchFamily="2" charset="0"/>
                </a:rPr>
                <a:t>12 million</a:t>
              </a:r>
            </a:p>
          </p:txBody>
        </p:sp>
        <p:sp>
          <p:nvSpPr>
            <p:cNvPr id="5223" name="TextBox 5222">
              <a:extLst>
                <a:ext uri="{FF2B5EF4-FFF2-40B4-BE49-F238E27FC236}">
                  <a16:creationId xmlns:a16="http://schemas.microsoft.com/office/drawing/2014/main" id="{55E4B8E4-D0BD-2789-7C71-06C9FA1D8841}"/>
                </a:ext>
              </a:extLst>
            </p:cNvPr>
            <p:cNvSpPr txBox="1"/>
            <p:nvPr/>
          </p:nvSpPr>
          <p:spPr>
            <a:xfrm>
              <a:off x="5200455" y="7831323"/>
              <a:ext cx="1428642" cy="409793"/>
            </a:xfrm>
            <a:prstGeom prst="rect">
              <a:avLst/>
            </a:prstGeom>
            <a:noFill/>
          </p:spPr>
          <p:txBody>
            <a:bodyPr wrap="square">
              <a:spAutoFit/>
            </a:bodyPr>
            <a:lstStyle/>
            <a:p>
              <a:pPr algn="r">
                <a:lnSpc>
                  <a:spcPct val="107000"/>
                </a:lnSpc>
                <a:spcAft>
                  <a:spcPts val="800"/>
                </a:spcAft>
              </a:pPr>
              <a:r>
                <a:rPr lang="en-GB" sz="1000" i="1">
                  <a:solidFill>
                    <a:srgbClr val="D3E1CE"/>
                  </a:solidFill>
                  <a:effectLst/>
                  <a:latin typeface="Montserrat" panose="00000500000000000000" pitchFamily="2" charset="0"/>
                </a:rPr>
                <a:t>65% of eligible population</a:t>
              </a:r>
              <a:endParaRPr lang="en-GB" sz="1050" i="1">
                <a:solidFill>
                  <a:srgbClr val="D3E1CE"/>
                </a:solidFill>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5224" name="Picture 2">
              <a:extLst>
                <a:ext uri="{FF2B5EF4-FFF2-40B4-BE49-F238E27FC236}">
                  <a16:creationId xmlns:a16="http://schemas.microsoft.com/office/drawing/2014/main" id="{8842701D-7540-8E4F-B479-0B62DF5960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3593280" y="8086094"/>
              <a:ext cx="419344" cy="278864"/>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6C249465-04E4-E53E-CB29-409513AAF908}"/>
              </a:ext>
            </a:extLst>
          </p:cNvPr>
          <p:cNvGrpSpPr/>
          <p:nvPr/>
        </p:nvGrpSpPr>
        <p:grpSpPr>
          <a:xfrm>
            <a:off x="3505366" y="1994834"/>
            <a:ext cx="3135018" cy="649112"/>
            <a:chOff x="3462227" y="1824416"/>
            <a:chExt cx="3135018" cy="649112"/>
          </a:xfrm>
        </p:grpSpPr>
        <p:grpSp>
          <p:nvGrpSpPr>
            <p:cNvPr id="13" name="Group 12">
              <a:extLst>
                <a:ext uri="{FF2B5EF4-FFF2-40B4-BE49-F238E27FC236}">
                  <a16:creationId xmlns:a16="http://schemas.microsoft.com/office/drawing/2014/main" id="{F43B0BF1-3260-435B-754D-A7CCC6FDFE4F}"/>
                </a:ext>
              </a:extLst>
            </p:cNvPr>
            <p:cNvGrpSpPr/>
            <p:nvPr/>
          </p:nvGrpSpPr>
          <p:grpSpPr>
            <a:xfrm rot="16200000">
              <a:off x="4727297" y="603580"/>
              <a:ext cx="623214" cy="3116682"/>
              <a:chOff x="1566837" y="2312572"/>
              <a:chExt cx="1224000" cy="2709346"/>
            </a:xfrm>
          </p:grpSpPr>
          <p:sp>
            <p:nvSpPr>
              <p:cNvPr id="169" name="Rectangle 168">
                <a:extLst>
                  <a:ext uri="{FF2B5EF4-FFF2-40B4-BE49-F238E27FC236}">
                    <a16:creationId xmlns:a16="http://schemas.microsoft.com/office/drawing/2014/main" id="{0CCA2654-EE03-DE8E-A7A0-78F87FEA62A8}"/>
                  </a:ext>
                </a:extLst>
              </p:cNvPr>
              <p:cNvSpPr/>
              <p:nvPr/>
            </p:nvSpPr>
            <p:spPr>
              <a:xfrm>
                <a:off x="1566837" y="2312572"/>
                <a:ext cx="1224000" cy="2709346"/>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pitchFamily="2" charset="0"/>
                </a:endParaRPr>
              </a:p>
            </p:txBody>
          </p:sp>
          <p:sp>
            <p:nvSpPr>
              <p:cNvPr id="170" name="Freeform: Shape 169">
                <a:extLst>
                  <a:ext uri="{FF2B5EF4-FFF2-40B4-BE49-F238E27FC236}">
                    <a16:creationId xmlns:a16="http://schemas.microsoft.com/office/drawing/2014/main" id="{2EC62A40-0B08-FDD1-CCBD-6F4210855378}"/>
                  </a:ext>
                </a:extLst>
              </p:cNvPr>
              <p:cNvSpPr/>
              <p:nvPr/>
            </p:nvSpPr>
            <p:spPr>
              <a:xfrm>
                <a:off x="1566837" y="2312572"/>
                <a:ext cx="1224000" cy="2709346"/>
              </a:xfrm>
              <a:custGeom>
                <a:avLst/>
                <a:gdLst>
                  <a:gd name="connsiteX0" fmla="*/ 0 w 1164662"/>
                  <a:gd name="connsiteY0" fmla="*/ 0 h 2709346"/>
                  <a:gd name="connsiteX1" fmla="*/ 1164662 w 1164662"/>
                  <a:gd name="connsiteY1" fmla="*/ 581833 h 2709346"/>
                  <a:gd name="connsiteX2" fmla="*/ 1164662 w 1164662"/>
                  <a:gd name="connsiteY2" fmla="*/ 2709346 h 2709346"/>
                  <a:gd name="connsiteX3" fmla="*/ 0 w 1164662"/>
                  <a:gd name="connsiteY3" fmla="*/ 2709346 h 2709346"/>
                </a:gdLst>
                <a:ahLst/>
                <a:cxnLst>
                  <a:cxn ang="0">
                    <a:pos x="connsiteX0" y="connsiteY0"/>
                  </a:cxn>
                  <a:cxn ang="0">
                    <a:pos x="connsiteX1" y="connsiteY1"/>
                  </a:cxn>
                  <a:cxn ang="0">
                    <a:pos x="connsiteX2" y="connsiteY2"/>
                  </a:cxn>
                  <a:cxn ang="0">
                    <a:pos x="connsiteX3" y="connsiteY3"/>
                  </a:cxn>
                </a:cxnLst>
                <a:rect l="l" t="t" r="r" b="b"/>
                <a:pathLst>
                  <a:path w="1164662" h="2709346">
                    <a:moveTo>
                      <a:pt x="0" y="0"/>
                    </a:moveTo>
                    <a:lnTo>
                      <a:pt x="1164662" y="581833"/>
                    </a:lnTo>
                    <a:lnTo>
                      <a:pt x="1164662" y="2709346"/>
                    </a:lnTo>
                    <a:lnTo>
                      <a:pt x="0" y="2709346"/>
                    </a:lnTo>
                    <a:close/>
                  </a:path>
                </a:pathLst>
              </a:cu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ontserrat" panose="00000500000000000000" pitchFamily="2" charset="0"/>
                </a:endParaRPr>
              </a:p>
            </p:txBody>
          </p:sp>
        </p:grpSp>
        <p:sp>
          <p:nvSpPr>
            <p:cNvPr id="14" name="TextBox 13">
              <a:extLst>
                <a:ext uri="{FF2B5EF4-FFF2-40B4-BE49-F238E27FC236}">
                  <a16:creationId xmlns:a16="http://schemas.microsoft.com/office/drawing/2014/main" id="{9D8CE018-213B-7CD1-210C-B531E3C66005}"/>
                </a:ext>
              </a:extLst>
            </p:cNvPr>
            <p:cNvSpPr txBox="1"/>
            <p:nvPr/>
          </p:nvSpPr>
          <p:spPr>
            <a:xfrm>
              <a:off x="3462227" y="1824416"/>
              <a:ext cx="2441271" cy="367756"/>
            </a:xfrm>
            <a:prstGeom prst="rect">
              <a:avLst/>
            </a:prstGeom>
            <a:noFill/>
          </p:spPr>
          <p:txBody>
            <a:bodyPr wrap="square" rtlCol="0">
              <a:spAutoFit/>
            </a:bodyPr>
            <a:lstStyle/>
            <a:p>
              <a:r>
                <a:rPr lang="en-GB">
                  <a:solidFill>
                    <a:srgbClr val="2A9044"/>
                  </a:solidFill>
                  <a:latin typeface="Montserrat SemiBold" panose="00000700000000000000" pitchFamily="2" charset="0"/>
                </a:rPr>
                <a:t>01</a:t>
              </a:r>
              <a:endParaRPr lang="en-GB" sz="1200">
                <a:solidFill>
                  <a:srgbClr val="2A9044"/>
                </a:solidFill>
                <a:latin typeface="Montserrat SemiBold" panose="00000700000000000000" pitchFamily="2" charset="0"/>
              </a:endParaRPr>
            </a:p>
          </p:txBody>
        </p:sp>
        <p:sp>
          <p:nvSpPr>
            <p:cNvPr id="15" name="TextBox 14">
              <a:extLst>
                <a:ext uri="{FF2B5EF4-FFF2-40B4-BE49-F238E27FC236}">
                  <a16:creationId xmlns:a16="http://schemas.microsoft.com/office/drawing/2014/main" id="{2BE49CE7-2B1E-903F-18D1-D6DE9532F750}"/>
                </a:ext>
              </a:extLst>
            </p:cNvPr>
            <p:cNvSpPr txBox="1"/>
            <p:nvPr/>
          </p:nvSpPr>
          <p:spPr>
            <a:xfrm>
              <a:off x="4071613" y="1879402"/>
              <a:ext cx="2441271" cy="275817"/>
            </a:xfrm>
            <a:prstGeom prst="rect">
              <a:avLst/>
            </a:prstGeom>
            <a:noFill/>
          </p:spPr>
          <p:txBody>
            <a:bodyPr wrap="square" rtlCol="0">
              <a:spAutoFit/>
            </a:bodyPr>
            <a:lstStyle/>
            <a:p>
              <a:r>
                <a:rPr lang="en-GB" sz="1200">
                  <a:solidFill>
                    <a:schemeClr val="bg1"/>
                  </a:solidFill>
                  <a:latin typeface="Montserrat SemiBold" panose="00000700000000000000" pitchFamily="2" charset="0"/>
                </a:rPr>
                <a:t>Nigeria</a:t>
              </a:r>
            </a:p>
          </p:txBody>
        </p:sp>
        <p:sp>
          <p:nvSpPr>
            <p:cNvPr id="18" name="TextBox 17">
              <a:extLst>
                <a:ext uri="{FF2B5EF4-FFF2-40B4-BE49-F238E27FC236}">
                  <a16:creationId xmlns:a16="http://schemas.microsoft.com/office/drawing/2014/main" id="{26FC5432-2EF7-04B8-DEB9-80E3FF1DD00D}"/>
                </a:ext>
              </a:extLst>
            </p:cNvPr>
            <p:cNvSpPr txBox="1"/>
            <p:nvPr/>
          </p:nvSpPr>
          <p:spPr>
            <a:xfrm>
              <a:off x="4071613" y="2061194"/>
              <a:ext cx="2515810" cy="398403"/>
            </a:xfrm>
            <a:prstGeom prst="rect">
              <a:avLst/>
            </a:prstGeom>
            <a:noFill/>
          </p:spPr>
          <p:txBody>
            <a:bodyPr wrap="square" rtlCol="0">
              <a:spAutoFit/>
            </a:bodyPr>
            <a:lstStyle/>
            <a:p>
              <a:r>
                <a:rPr lang="en-GB" sz="2000">
                  <a:solidFill>
                    <a:schemeClr val="bg1"/>
                  </a:solidFill>
                  <a:latin typeface="Montserrat SemiBold" panose="00000700000000000000" pitchFamily="2" charset="0"/>
                </a:rPr>
                <a:t>69 million</a:t>
              </a:r>
            </a:p>
          </p:txBody>
        </p:sp>
        <p:sp>
          <p:nvSpPr>
            <p:cNvPr id="5184" name="TextBox 5183">
              <a:extLst>
                <a:ext uri="{FF2B5EF4-FFF2-40B4-BE49-F238E27FC236}">
                  <a16:creationId xmlns:a16="http://schemas.microsoft.com/office/drawing/2014/main" id="{90AC31A6-A707-0A56-643B-8616AAE478F0}"/>
                </a:ext>
              </a:extLst>
            </p:cNvPr>
            <p:cNvSpPr txBox="1"/>
            <p:nvPr/>
          </p:nvSpPr>
          <p:spPr>
            <a:xfrm>
              <a:off x="4787435" y="1883965"/>
              <a:ext cx="1806332" cy="412164"/>
            </a:xfrm>
            <a:prstGeom prst="rect">
              <a:avLst/>
            </a:prstGeom>
            <a:noFill/>
          </p:spPr>
          <p:txBody>
            <a:bodyPr wrap="square">
              <a:spAutoFit/>
            </a:bodyPr>
            <a:lstStyle/>
            <a:p>
              <a:pPr algn="r">
                <a:lnSpc>
                  <a:spcPct val="107000"/>
                </a:lnSpc>
                <a:spcAft>
                  <a:spcPts val="800"/>
                </a:spcAft>
              </a:pPr>
              <a:r>
                <a:rPr lang="en-GB" sz="1000" i="1">
                  <a:solidFill>
                    <a:srgbClr val="D3E1CE"/>
                  </a:solidFill>
                  <a:latin typeface="Montserrat" panose="00000500000000000000" pitchFamily="2" charset="0"/>
                </a:rPr>
                <a:t>49%</a:t>
              </a:r>
              <a:r>
                <a:rPr lang="en-GB" sz="1000" i="1">
                  <a:solidFill>
                    <a:srgbClr val="D3E1CE"/>
                  </a:solidFill>
                  <a:effectLst/>
                  <a:latin typeface="Montserrat" panose="00000500000000000000" pitchFamily="2" charset="0"/>
                </a:rPr>
                <a:t> of eligible population</a:t>
              </a:r>
              <a:endParaRPr lang="en-GB" sz="1050" i="1">
                <a:solidFill>
                  <a:srgbClr val="D3E1CE"/>
                </a:solidFill>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5185" name="Picture 2">
              <a:extLst>
                <a:ext uri="{FF2B5EF4-FFF2-40B4-BE49-F238E27FC236}">
                  <a16:creationId xmlns:a16="http://schemas.microsoft.com/office/drawing/2014/main" id="{6F9C4C09-9B5F-A32D-E2FF-B2F8AED6C1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44079" y="2131949"/>
              <a:ext cx="447088" cy="29243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0B56660-C654-C394-4368-211AF055B4B4}"/>
              </a:ext>
            </a:extLst>
          </p:cNvPr>
          <p:cNvGrpSpPr/>
          <p:nvPr/>
        </p:nvGrpSpPr>
        <p:grpSpPr>
          <a:xfrm>
            <a:off x="3505366" y="2717829"/>
            <a:ext cx="3135018" cy="649111"/>
            <a:chOff x="3462227" y="2570082"/>
            <a:chExt cx="3135018" cy="649111"/>
          </a:xfrm>
        </p:grpSpPr>
        <p:grpSp>
          <p:nvGrpSpPr>
            <p:cNvPr id="5186" name="Group 5185">
              <a:extLst>
                <a:ext uri="{FF2B5EF4-FFF2-40B4-BE49-F238E27FC236}">
                  <a16:creationId xmlns:a16="http://schemas.microsoft.com/office/drawing/2014/main" id="{918B989C-5073-732A-7682-08E9C3F67E41}"/>
                </a:ext>
              </a:extLst>
            </p:cNvPr>
            <p:cNvGrpSpPr/>
            <p:nvPr/>
          </p:nvGrpSpPr>
          <p:grpSpPr>
            <a:xfrm rot="16200000">
              <a:off x="4727297" y="1349245"/>
              <a:ext cx="623214" cy="3116682"/>
              <a:chOff x="1566837" y="2312572"/>
              <a:chExt cx="1224000" cy="2709346"/>
            </a:xfrm>
          </p:grpSpPr>
          <p:sp>
            <p:nvSpPr>
              <p:cNvPr id="167" name="Rectangle 166">
                <a:extLst>
                  <a:ext uri="{FF2B5EF4-FFF2-40B4-BE49-F238E27FC236}">
                    <a16:creationId xmlns:a16="http://schemas.microsoft.com/office/drawing/2014/main" id="{277020CE-B000-41E5-730A-3D012EF309A7}"/>
                  </a:ext>
                </a:extLst>
              </p:cNvPr>
              <p:cNvSpPr/>
              <p:nvPr/>
            </p:nvSpPr>
            <p:spPr>
              <a:xfrm>
                <a:off x="1566837" y="2312572"/>
                <a:ext cx="1224000" cy="2709346"/>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pitchFamily="2" charset="0"/>
                </a:endParaRPr>
              </a:p>
            </p:txBody>
          </p:sp>
          <p:sp>
            <p:nvSpPr>
              <p:cNvPr id="168" name="Freeform: Shape 167">
                <a:extLst>
                  <a:ext uri="{FF2B5EF4-FFF2-40B4-BE49-F238E27FC236}">
                    <a16:creationId xmlns:a16="http://schemas.microsoft.com/office/drawing/2014/main" id="{354279C1-D983-8A59-B0F1-1CB79AFA0887}"/>
                  </a:ext>
                </a:extLst>
              </p:cNvPr>
              <p:cNvSpPr/>
              <p:nvPr/>
            </p:nvSpPr>
            <p:spPr>
              <a:xfrm>
                <a:off x="1566837" y="2312572"/>
                <a:ext cx="1224000" cy="2709346"/>
              </a:xfrm>
              <a:custGeom>
                <a:avLst/>
                <a:gdLst>
                  <a:gd name="connsiteX0" fmla="*/ 0 w 1164662"/>
                  <a:gd name="connsiteY0" fmla="*/ 0 h 2709346"/>
                  <a:gd name="connsiteX1" fmla="*/ 1164662 w 1164662"/>
                  <a:gd name="connsiteY1" fmla="*/ 581833 h 2709346"/>
                  <a:gd name="connsiteX2" fmla="*/ 1164662 w 1164662"/>
                  <a:gd name="connsiteY2" fmla="*/ 2709346 h 2709346"/>
                  <a:gd name="connsiteX3" fmla="*/ 0 w 1164662"/>
                  <a:gd name="connsiteY3" fmla="*/ 2709346 h 2709346"/>
                </a:gdLst>
                <a:ahLst/>
                <a:cxnLst>
                  <a:cxn ang="0">
                    <a:pos x="connsiteX0" y="connsiteY0"/>
                  </a:cxn>
                  <a:cxn ang="0">
                    <a:pos x="connsiteX1" y="connsiteY1"/>
                  </a:cxn>
                  <a:cxn ang="0">
                    <a:pos x="connsiteX2" y="connsiteY2"/>
                  </a:cxn>
                  <a:cxn ang="0">
                    <a:pos x="connsiteX3" y="connsiteY3"/>
                  </a:cxn>
                </a:cxnLst>
                <a:rect l="l" t="t" r="r" b="b"/>
                <a:pathLst>
                  <a:path w="1164662" h="2709346">
                    <a:moveTo>
                      <a:pt x="0" y="0"/>
                    </a:moveTo>
                    <a:lnTo>
                      <a:pt x="1164662" y="581833"/>
                    </a:lnTo>
                    <a:lnTo>
                      <a:pt x="1164662" y="2709346"/>
                    </a:lnTo>
                    <a:lnTo>
                      <a:pt x="0" y="2709346"/>
                    </a:lnTo>
                    <a:close/>
                  </a:path>
                </a:pathLst>
              </a:cu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ontserrat" panose="00000500000000000000" pitchFamily="2" charset="0"/>
                </a:endParaRPr>
              </a:p>
            </p:txBody>
          </p:sp>
        </p:grpSp>
        <p:sp>
          <p:nvSpPr>
            <p:cNvPr id="5188" name="TextBox 5187">
              <a:extLst>
                <a:ext uri="{FF2B5EF4-FFF2-40B4-BE49-F238E27FC236}">
                  <a16:creationId xmlns:a16="http://schemas.microsoft.com/office/drawing/2014/main" id="{EC47B899-B3C4-B537-C170-D207CCF9285E}"/>
                </a:ext>
              </a:extLst>
            </p:cNvPr>
            <p:cNvSpPr txBox="1"/>
            <p:nvPr/>
          </p:nvSpPr>
          <p:spPr>
            <a:xfrm>
              <a:off x="3462227" y="2570082"/>
              <a:ext cx="2441271" cy="367756"/>
            </a:xfrm>
            <a:prstGeom prst="rect">
              <a:avLst/>
            </a:prstGeom>
            <a:noFill/>
          </p:spPr>
          <p:txBody>
            <a:bodyPr wrap="square" rtlCol="0">
              <a:spAutoFit/>
            </a:bodyPr>
            <a:lstStyle/>
            <a:p>
              <a:r>
                <a:rPr lang="en-GB">
                  <a:solidFill>
                    <a:srgbClr val="2A9044"/>
                  </a:solidFill>
                  <a:latin typeface="Montserrat SemiBold" panose="00000700000000000000" pitchFamily="2" charset="0"/>
                </a:rPr>
                <a:t>02</a:t>
              </a:r>
              <a:endParaRPr lang="en-GB" sz="1200">
                <a:solidFill>
                  <a:srgbClr val="2A9044"/>
                </a:solidFill>
                <a:latin typeface="Montserrat SemiBold" panose="00000700000000000000" pitchFamily="2" charset="0"/>
              </a:endParaRPr>
            </a:p>
          </p:txBody>
        </p:sp>
        <p:sp>
          <p:nvSpPr>
            <p:cNvPr id="70" name="TextBox 69">
              <a:extLst>
                <a:ext uri="{FF2B5EF4-FFF2-40B4-BE49-F238E27FC236}">
                  <a16:creationId xmlns:a16="http://schemas.microsoft.com/office/drawing/2014/main" id="{163D07C4-1A77-F2EF-E700-9296D572A4E9}"/>
                </a:ext>
              </a:extLst>
            </p:cNvPr>
            <p:cNvSpPr txBox="1"/>
            <p:nvPr/>
          </p:nvSpPr>
          <p:spPr>
            <a:xfrm>
              <a:off x="4071613" y="2625067"/>
              <a:ext cx="2441271" cy="275817"/>
            </a:xfrm>
            <a:prstGeom prst="rect">
              <a:avLst/>
            </a:prstGeom>
            <a:noFill/>
          </p:spPr>
          <p:txBody>
            <a:bodyPr wrap="square" rtlCol="0">
              <a:spAutoFit/>
            </a:bodyPr>
            <a:lstStyle/>
            <a:p>
              <a:r>
                <a:rPr lang="en-GB" sz="1200">
                  <a:solidFill>
                    <a:schemeClr val="bg1"/>
                  </a:solidFill>
                  <a:latin typeface="Montserrat SemiBold" panose="00000700000000000000" pitchFamily="2" charset="0"/>
                </a:rPr>
                <a:t>Egypt</a:t>
              </a:r>
            </a:p>
          </p:txBody>
        </p:sp>
        <p:sp>
          <p:nvSpPr>
            <p:cNvPr id="71" name="TextBox 70">
              <a:extLst>
                <a:ext uri="{FF2B5EF4-FFF2-40B4-BE49-F238E27FC236}">
                  <a16:creationId xmlns:a16="http://schemas.microsoft.com/office/drawing/2014/main" id="{D3CAB63E-DC42-C785-C00A-9A417B922DD0}"/>
                </a:ext>
              </a:extLst>
            </p:cNvPr>
            <p:cNvSpPr txBox="1"/>
            <p:nvPr/>
          </p:nvSpPr>
          <p:spPr>
            <a:xfrm>
              <a:off x="4071613" y="2806860"/>
              <a:ext cx="2515810" cy="398403"/>
            </a:xfrm>
            <a:prstGeom prst="rect">
              <a:avLst/>
            </a:prstGeom>
            <a:noFill/>
          </p:spPr>
          <p:txBody>
            <a:bodyPr wrap="square" rtlCol="0">
              <a:spAutoFit/>
            </a:bodyPr>
            <a:lstStyle/>
            <a:p>
              <a:r>
                <a:rPr lang="en-GB" sz="2000">
                  <a:solidFill>
                    <a:schemeClr val="bg1"/>
                  </a:solidFill>
                  <a:latin typeface="Montserrat SemiBold" panose="00000700000000000000" pitchFamily="2" charset="0"/>
                </a:rPr>
                <a:t>41 million</a:t>
              </a:r>
            </a:p>
          </p:txBody>
        </p:sp>
        <p:sp>
          <p:nvSpPr>
            <p:cNvPr id="72" name="TextBox 71">
              <a:extLst>
                <a:ext uri="{FF2B5EF4-FFF2-40B4-BE49-F238E27FC236}">
                  <a16:creationId xmlns:a16="http://schemas.microsoft.com/office/drawing/2014/main" id="{B143053B-5515-79CD-3E92-EA5A7A4E5B26}"/>
                </a:ext>
              </a:extLst>
            </p:cNvPr>
            <p:cNvSpPr txBox="1"/>
            <p:nvPr/>
          </p:nvSpPr>
          <p:spPr>
            <a:xfrm>
              <a:off x="5378061" y="2629630"/>
              <a:ext cx="1215705" cy="412164"/>
            </a:xfrm>
            <a:prstGeom prst="rect">
              <a:avLst/>
            </a:prstGeom>
            <a:noFill/>
          </p:spPr>
          <p:txBody>
            <a:bodyPr wrap="square">
              <a:spAutoFit/>
            </a:bodyPr>
            <a:lstStyle/>
            <a:p>
              <a:pPr algn="r">
                <a:lnSpc>
                  <a:spcPct val="107000"/>
                </a:lnSpc>
                <a:spcAft>
                  <a:spcPts val="800"/>
                </a:spcAft>
              </a:pPr>
              <a:r>
                <a:rPr lang="en-GB" sz="1000" i="1">
                  <a:solidFill>
                    <a:srgbClr val="D3E1CE"/>
                  </a:solidFill>
                  <a:effectLst/>
                  <a:latin typeface="Montserrat" panose="00000500000000000000" pitchFamily="2" charset="0"/>
                </a:rPr>
                <a:t>51% of eligible population</a:t>
              </a:r>
              <a:endParaRPr lang="en-GB" sz="1050" i="1">
                <a:solidFill>
                  <a:srgbClr val="D3E1CE"/>
                </a:solidFill>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73" name="Picture 2">
              <a:extLst>
                <a:ext uri="{FF2B5EF4-FFF2-40B4-BE49-F238E27FC236}">
                  <a16:creationId xmlns:a16="http://schemas.microsoft.com/office/drawing/2014/main" id="{EFA49DB7-83E9-01EF-BC2B-0B68602F72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3545483" y="2877615"/>
              <a:ext cx="444280" cy="29243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12D930DF-AEE7-0206-97C2-2B00EA1D8FD2}"/>
              </a:ext>
            </a:extLst>
          </p:cNvPr>
          <p:cNvGrpSpPr/>
          <p:nvPr/>
        </p:nvGrpSpPr>
        <p:grpSpPr>
          <a:xfrm>
            <a:off x="3505366" y="4163818"/>
            <a:ext cx="3135018" cy="649111"/>
            <a:chOff x="3462227" y="4061413"/>
            <a:chExt cx="3135018" cy="649111"/>
          </a:xfrm>
        </p:grpSpPr>
        <p:grpSp>
          <p:nvGrpSpPr>
            <p:cNvPr id="74" name="Group 73">
              <a:extLst>
                <a:ext uri="{FF2B5EF4-FFF2-40B4-BE49-F238E27FC236}">
                  <a16:creationId xmlns:a16="http://schemas.microsoft.com/office/drawing/2014/main" id="{7B761B5C-EDD0-2798-7076-E5D019832297}"/>
                </a:ext>
              </a:extLst>
            </p:cNvPr>
            <p:cNvGrpSpPr/>
            <p:nvPr/>
          </p:nvGrpSpPr>
          <p:grpSpPr>
            <a:xfrm rot="16200000">
              <a:off x="4727297" y="2840576"/>
              <a:ext cx="623214" cy="3116682"/>
              <a:chOff x="1566837" y="2312572"/>
              <a:chExt cx="1224000" cy="2709346"/>
            </a:xfrm>
          </p:grpSpPr>
          <p:sp>
            <p:nvSpPr>
              <p:cNvPr id="165" name="Rectangle 164">
                <a:extLst>
                  <a:ext uri="{FF2B5EF4-FFF2-40B4-BE49-F238E27FC236}">
                    <a16:creationId xmlns:a16="http://schemas.microsoft.com/office/drawing/2014/main" id="{0CADA829-558F-EA26-3690-82E0CD0FB6F5}"/>
                  </a:ext>
                </a:extLst>
              </p:cNvPr>
              <p:cNvSpPr/>
              <p:nvPr/>
            </p:nvSpPr>
            <p:spPr>
              <a:xfrm>
                <a:off x="1566837" y="2312572"/>
                <a:ext cx="1224000" cy="2709346"/>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pitchFamily="2" charset="0"/>
                </a:endParaRPr>
              </a:p>
            </p:txBody>
          </p:sp>
          <p:sp>
            <p:nvSpPr>
              <p:cNvPr id="166" name="Freeform: Shape 165">
                <a:extLst>
                  <a:ext uri="{FF2B5EF4-FFF2-40B4-BE49-F238E27FC236}">
                    <a16:creationId xmlns:a16="http://schemas.microsoft.com/office/drawing/2014/main" id="{A71955ED-92F6-E560-C47C-76B9E0C9B37E}"/>
                  </a:ext>
                </a:extLst>
              </p:cNvPr>
              <p:cNvSpPr/>
              <p:nvPr/>
            </p:nvSpPr>
            <p:spPr>
              <a:xfrm>
                <a:off x="1566837" y="2312572"/>
                <a:ext cx="1224000" cy="2709346"/>
              </a:xfrm>
              <a:custGeom>
                <a:avLst/>
                <a:gdLst>
                  <a:gd name="connsiteX0" fmla="*/ 0 w 1164662"/>
                  <a:gd name="connsiteY0" fmla="*/ 0 h 2709346"/>
                  <a:gd name="connsiteX1" fmla="*/ 1164662 w 1164662"/>
                  <a:gd name="connsiteY1" fmla="*/ 581833 h 2709346"/>
                  <a:gd name="connsiteX2" fmla="*/ 1164662 w 1164662"/>
                  <a:gd name="connsiteY2" fmla="*/ 2709346 h 2709346"/>
                  <a:gd name="connsiteX3" fmla="*/ 0 w 1164662"/>
                  <a:gd name="connsiteY3" fmla="*/ 2709346 h 2709346"/>
                </a:gdLst>
                <a:ahLst/>
                <a:cxnLst>
                  <a:cxn ang="0">
                    <a:pos x="connsiteX0" y="connsiteY0"/>
                  </a:cxn>
                  <a:cxn ang="0">
                    <a:pos x="connsiteX1" y="connsiteY1"/>
                  </a:cxn>
                  <a:cxn ang="0">
                    <a:pos x="connsiteX2" y="connsiteY2"/>
                  </a:cxn>
                  <a:cxn ang="0">
                    <a:pos x="connsiteX3" y="connsiteY3"/>
                  </a:cxn>
                </a:cxnLst>
                <a:rect l="l" t="t" r="r" b="b"/>
                <a:pathLst>
                  <a:path w="1164662" h="2709346">
                    <a:moveTo>
                      <a:pt x="0" y="0"/>
                    </a:moveTo>
                    <a:lnTo>
                      <a:pt x="1164662" y="581833"/>
                    </a:lnTo>
                    <a:lnTo>
                      <a:pt x="1164662" y="2709346"/>
                    </a:lnTo>
                    <a:lnTo>
                      <a:pt x="0" y="2709346"/>
                    </a:lnTo>
                    <a:close/>
                  </a:path>
                </a:pathLst>
              </a:cu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ontserrat" panose="00000500000000000000" pitchFamily="2" charset="0"/>
                </a:endParaRPr>
              </a:p>
            </p:txBody>
          </p:sp>
        </p:grpSp>
        <p:sp>
          <p:nvSpPr>
            <p:cNvPr id="75" name="TextBox 74">
              <a:extLst>
                <a:ext uri="{FF2B5EF4-FFF2-40B4-BE49-F238E27FC236}">
                  <a16:creationId xmlns:a16="http://schemas.microsoft.com/office/drawing/2014/main" id="{0A28F6AC-92EA-8B71-1678-6334A395EC5A}"/>
                </a:ext>
              </a:extLst>
            </p:cNvPr>
            <p:cNvSpPr txBox="1"/>
            <p:nvPr/>
          </p:nvSpPr>
          <p:spPr>
            <a:xfrm>
              <a:off x="3462227" y="4061413"/>
              <a:ext cx="2441271" cy="367756"/>
            </a:xfrm>
            <a:prstGeom prst="rect">
              <a:avLst/>
            </a:prstGeom>
            <a:noFill/>
          </p:spPr>
          <p:txBody>
            <a:bodyPr wrap="square" rtlCol="0">
              <a:spAutoFit/>
            </a:bodyPr>
            <a:lstStyle/>
            <a:p>
              <a:r>
                <a:rPr lang="en-GB">
                  <a:solidFill>
                    <a:srgbClr val="2A9044"/>
                  </a:solidFill>
                  <a:latin typeface="Montserrat SemiBold" panose="00000700000000000000" pitchFamily="2" charset="0"/>
                </a:rPr>
                <a:t>04</a:t>
              </a:r>
              <a:endParaRPr lang="en-GB" sz="1200">
                <a:solidFill>
                  <a:srgbClr val="2A9044"/>
                </a:solidFill>
                <a:latin typeface="Montserrat SemiBold" panose="00000700000000000000" pitchFamily="2" charset="0"/>
              </a:endParaRPr>
            </a:p>
          </p:txBody>
        </p:sp>
        <p:sp>
          <p:nvSpPr>
            <p:cNvPr id="76" name="TextBox 75">
              <a:extLst>
                <a:ext uri="{FF2B5EF4-FFF2-40B4-BE49-F238E27FC236}">
                  <a16:creationId xmlns:a16="http://schemas.microsoft.com/office/drawing/2014/main" id="{42B07074-FFE7-F5A5-D3FB-3EEB110F41D7}"/>
                </a:ext>
              </a:extLst>
            </p:cNvPr>
            <p:cNvSpPr txBox="1"/>
            <p:nvPr/>
          </p:nvSpPr>
          <p:spPr>
            <a:xfrm>
              <a:off x="4071613" y="4116398"/>
              <a:ext cx="2441271" cy="275817"/>
            </a:xfrm>
            <a:prstGeom prst="rect">
              <a:avLst/>
            </a:prstGeom>
            <a:noFill/>
          </p:spPr>
          <p:txBody>
            <a:bodyPr wrap="square" rtlCol="0">
              <a:spAutoFit/>
            </a:bodyPr>
            <a:lstStyle/>
            <a:p>
              <a:r>
                <a:rPr lang="en-GB" sz="1200">
                  <a:solidFill>
                    <a:schemeClr val="bg1"/>
                  </a:solidFill>
                  <a:latin typeface="Montserrat SemiBold" panose="00000700000000000000" pitchFamily="2" charset="0"/>
                </a:rPr>
                <a:t>Tanzania</a:t>
              </a:r>
            </a:p>
          </p:txBody>
        </p:sp>
        <p:sp>
          <p:nvSpPr>
            <p:cNvPr id="78" name="TextBox 77">
              <a:extLst>
                <a:ext uri="{FF2B5EF4-FFF2-40B4-BE49-F238E27FC236}">
                  <a16:creationId xmlns:a16="http://schemas.microsoft.com/office/drawing/2014/main" id="{5F96851E-23E6-F8DA-5DE0-6A321958B858}"/>
                </a:ext>
              </a:extLst>
            </p:cNvPr>
            <p:cNvSpPr txBox="1"/>
            <p:nvPr/>
          </p:nvSpPr>
          <p:spPr>
            <a:xfrm>
              <a:off x="4071613" y="4298191"/>
              <a:ext cx="2515810" cy="398403"/>
            </a:xfrm>
            <a:prstGeom prst="rect">
              <a:avLst/>
            </a:prstGeom>
            <a:noFill/>
          </p:spPr>
          <p:txBody>
            <a:bodyPr wrap="square" rtlCol="0">
              <a:spAutoFit/>
            </a:bodyPr>
            <a:lstStyle/>
            <a:p>
              <a:r>
                <a:rPr lang="en-GB" sz="2000">
                  <a:solidFill>
                    <a:schemeClr val="bg1"/>
                  </a:solidFill>
                  <a:latin typeface="Montserrat SemiBold" panose="00000700000000000000" pitchFamily="2" charset="0"/>
                </a:rPr>
                <a:t>32 million</a:t>
              </a:r>
            </a:p>
          </p:txBody>
        </p:sp>
        <p:sp>
          <p:nvSpPr>
            <p:cNvPr id="140" name="TextBox 139">
              <a:extLst>
                <a:ext uri="{FF2B5EF4-FFF2-40B4-BE49-F238E27FC236}">
                  <a16:creationId xmlns:a16="http://schemas.microsoft.com/office/drawing/2014/main" id="{63E8388D-18F0-EDE3-7EF5-236110B6923D}"/>
                </a:ext>
              </a:extLst>
            </p:cNvPr>
            <p:cNvSpPr txBox="1"/>
            <p:nvPr/>
          </p:nvSpPr>
          <p:spPr>
            <a:xfrm>
              <a:off x="5165125" y="4120962"/>
              <a:ext cx="1428641" cy="409793"/>
            </a:xfrm>
            <a:prstGeom prst="rect">
              <a:avLst/>
            </a:prstGeom>
            <a:noFill/>
          </p:spPr>
          <p:txBody>
            <a:bodyPr wrap="square">
              <a:spAutoFit/>
            </a:bodyPr>
            <a:lstStyle/>
            <a:p>
              <a:pPr algn="r">
                <a:lnSpc>
                  <a:spcPct val="107000"/>
                </a:lnSpc>
                <a:spcAft>
                  <a:spcPts val="800"/>
                </a:spcAft>
              </a:pPr>
              <a:r>
                <a:rPr lang="en-GB" sz="1000" i="1">
                  <a:solidFill>
                    <a:srgbClr val="D3E1CE"/>
                  </a:solidFill>
                  <a:latin typeface="Montserrat" panose="00000500000000000000" pitchFamily="2" charset="0"/>
                </a:rPr>
                <a:t>76</a:t>
              </a:r>
              <a:r>
                <a:rPr lang="en-GB" sz="1000" i="1">
                  <a:solidFill>
                    <a:srgbClr val="D3E1CE"/>
                  </a:solidFill>
                  <a:effectLst/>
                  <a:latin typeface="Montserrat" panose="00000500000000000000" pitchFamily="2" charset="0"/>
                </a:rPr>
                <a:t>% of eligible population</a:t>
              </a:r>
              <a:endParaRPr lang="en-GB" sz="1050" i="1">
                <a:solidFill>
                  <a:srgbClr val="D3E1CE"/>
                </a:solidFill>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141" name="Picture 2">
              <a:extLst>
                <a:ext uri="{FF2B5EF4-FFF2-40B4-BE49-F238E27FC236}">
                  <a16:creationId xmlns:a16="http://schemas.microsoft.com/office/drawing/2014/main" id="{57843BFC-5D83-E083-7E42-821C4EC5DA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3557951" y="4368946"/>
              <a:ext cx="419344" cy="29243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AEAB6527-E277-C369-899A-84F62C2CE0A4}"/>
              </a:ext>
            </a:extLst>
          </p:cNvPr>
          <p:cNvGrpSpPr/>
          <p:nvPr/>
        </p:nvGrpSpPr>
        <p:grpSpPr>
          <a:xfrm>
            <a:off x="3505366" y="4886812"/>
            <a:ext cx="3135019" cy="649113"/>
            <a:chOff x="3480562" y="4813464"/>
            <a:chExt cx="3135019" cy="649113"/>
          </a:xfrm>
        </p:grpSpPr>
        <p:grpSp>
          <p:nvGrpSpPr>
            <p:cNvPr id="142" name="Group 141">
              <a:extLst>
                <a:ext uri="{FF2B5EF4-FFF2-40B4-BE49-F238E27FC236}">
                  <a16:creationId xmlns:a16="http://schemas.microsoft.com/office/drawing/2014/main" id="{8A267648-78FA-9202-893B-957C24B89100}"/>
                </a:ext>
              </a:extLst>
            </p:cNvPr>
            <p:cNvGrpSpPr/>
            <p:nvPr/>
          </p:nvGrpSpPr>
          <p:grpSpPr>
            <a:xfrm rot="16200000">
              <a:off x="4745633" y="3592629"/>
              <a:ext cx="623214" cy="3116682"/>
              <a:chOff x="1566837" y="2312572"/>
              <a:chExt cx="1224000" cy="2709346"/>
            </a:xfrm>
          </p:grpSpPr>
          <p:sp>
            <p:nvSpPr>
              <p:cNvPr id="158" name="Rectangle 157">
                <a:extLst>
                  <a:ext uri="{FF2B5EF4-FFF2-40B4-BE49-F238E27FC236}">
                    <a16:creationId xmlns:a16="http://schemas.microsoft.com/office/drawing/2014/main" id="{92FEDE49-D56E-E51A-9B5A-9ED770EDAAE6}"/>
                  </a:ext>
                </a:extLst>
              </p:cNvPr>
              <p:cNvSpPr/>
              <p:nvPr/>
            </p:nvSpPr>
            <p:spPr>
              <a:xfrm>
                <a:off x="1566837" y="2312572"/>
                <a:ext cx="1224000" cy="2709346"/>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pitchFamily="2" charset="0"/>
                </a:endParaRPr>
              </a:p>
            </p:txBody>
          </p:sp>
          <p:sp>
            <p:nvSpPr>
              <p:cNvPr id="164" name="Freeform: Shape 163">
                <a:extLst>
                  <a:ext uri="{FF2B5EF4-FFF2-40B4-BE49-F238E27FC236}">
                    <a16:creationId xmlns:a16="http://schemas.microsoft.com/office/drawing/2014/main" id="{5CE88EE8-95BA-6667-D5AD-55C8B0867610}"/>
                  </a:ext>
                </a:extLst>
              </p:cNvPr>
              <p:cNvSpPr/>
              <p:nvPr/>
            </p:nvSpPr>
            <p:spPr>
              <a:xfrm>
                <a:off x="1566837" y="2312572"/>
                <a:ext cx="1224000" cy="2709346"/>
              </a:xfrm>
              <a:custGeom>
                <a:avLst/>
                <a:gdLst>
                  <a:gd name="connsiteX0" fmla="*/ 0 w 1164662"/>
                  <a:gd name="connsiteY0" fmla="*/ 0 h 2709346"/>
                  <a:gd name="connsiteX1" fmla="*/ 1164662 w 1164662"/>
                  <a:gd name="connsiteY1" fmla="*/ 581833 h 2709346"/>
                  <a:gd name="connsiteX2" fmla="*/ 1164662 w 1164662"/>
                  <a:gd name="connsiteY2" fmla="*/ 2709346 h 2709346"/>
                  <a:gd name="connsiteX3" fmla="*/ 0 w 1164662"/>
                  <a:gd name="connsiteY3" fmla="*/ 2709346 h 2709346"/>
                </a:gdLst>
                <a:ahLst/>
                <a:cxnLst>
                  <a:cxn ang="0">
                    <a:pos x="connsiteX0" y="connsiteY0"/>
                  </a:cxn>
                  <a:cxn ang="0">
                    <a:pos x="connsiteX1" y="connsiteY1"/>
                  </a:cxn>
                  <a:cxn ang="0">
                    <a:pos x="connsiteX2" y="connsiteY2"/>
                  </a:cxn>
                  <a:cxn ang="0">
                    <a:pos x="connsiteX3" y="connsiteY3"/>
                  </a:cxn>
                </a:cxnLst>
                <a:rect l="l" t="t" r="r" b="b"/>
                <a:pathLst>
                  <a:path w="1164662" h="2709346">
                    <a:moveTo>
                      <a:pt x="0" y="0"/>
                    </a:moveTo>
                    <a:lnTo>
                      <a:pt x="1164662" y="581833"/>
                    </a:lnTo>
                    <a:lnTo>
                      <a:pt x="1164662" y="2709346"/>
                    </a:lnTo>
                    <a:lnTo>
                      <a:pt x="0" y="2709346"/>
                    </a:lnTo>
                    <a:close/>
                  </a:path>
                </a:pathLst>
              </a:cu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ontserrat" panose="00000500000000000000" pitchFamily="2" charset="0"/>
                </a:endParaRPr>
              </a:p>
            </p:txBody>
          </p:sp>
        </p:grpSp>
        <p:sp>
          <p:nvSpPr>
            <p:cNvPr id="143" name="TextBox 142">
              <a:extLst>
                <a:ext uri="{FF2B5EF4-FFF2-40B4-BE49-F238E27FC236}">
                  <a16:creationId xmlns:a16="http://schemas.microsoft.com/office/drawing/2014/main" id="{661D9550-92E1-FC6A-E1A0-60C2A527BAF6}"/>
                </a:ext>
              </a:extLst>
            </p:cNvPr>
            <p:cNvSpPr txBox="1"/>
            <p:nvPr/>
          </p:nvSpPr>
          <p:spPr>
            <a:xfrm>
              <a:off x="3480562" y="4813464"/>
              <a:ext cx="2441271" cy="367756"/>
            </a:xfrm>
            <a:prstGeom prst="rect">
              <a:avLst/>
            </a:prstGeom>
            <a:noFill/>
          </p:spPr>
          <p:txBody>
            <a:bodyPr wrap="square" rtlCol="0">
              <a:spAutoFit/>
            </a:bodyPr>
            <a:lstStyle/>
            <a:p>
              <a:r>
                <a:rPr lang="en-GB">
                  <a:solidFill>
                    <a:srgbClr val="2A9044"/>
                  </a:solidFill>
                  <a:latin typeface="Montserrat SemiBold" panose="00000700000000000000" pitchFamily="2" charset="0"/>
                </a:rPr>
                <a:t>05</a:t>
              </a:r>
              <a:endParaRPr lang="en-GB" sz="1200">
                <a:solidFill>
                  <a:srgbClr val="2A9044"/>
                </a:solidFill>
                <a:latin typeface="Montserrat SemiBold" panose="00000700000000000000" pitchFamily="2" charset="0"/>
              </a:endParaRPr>
            </a:p>
          </p:txBody>
        </p:sp>
        <p:sp>
          <p:nvSpPr>
            <p:cNvPr id="144" name="TextBox 143">
              <a:extLst>
                <a:ext uri="{FF2B5EF4-FFF2-40B4-BE49-F238E27FC236}">
                  <a16:creationId xmlns:a16="http://schemas.microsoft.com/office/drawing/2014/main" id="{17B0966A-E8A4-9AC4-1AEB-A4D012CB6FE9}"/>
                </a:ext>
              </a:extLst>
            </p:cNvPr>
            <p:cNvSpPr txBox="1"/>
            <p:nvPr/>
          </p:nvSpPr>
          <p:spPr>
            <a:xfrm>
              <a:off x="4089949" y="4868450"/>
              <a:ext cx="2441271" cy="275817"/>
            </a:xfrm>
            <a:prstGeom prst="rect">
              <a:avLst/>
            </a:prstGeom>
            <a:noFill/>
          </p:spPr>
          <p:txBody>
            <a:bodyPr wrap="square" rtlCol="0">
              <a:spAutoFit/>
            </a:bodyPr>
            <a:lstStyle/>
            <a:p>
              <a:r>
                <a:rPr lang="en-GB" sz="1200">
                  <a:solidFill>
                    <a:schemeClr val="bg1"/>
                  </a:solidFill>
                  <a:latin typeface="Montserrat SemiBold" panose="00000700000000000000" pitchFamily="2" charset="0"/>
                </a:rPr>
                <a:t>Morocco</a:t>
              </a:r>
            </a:p>
          </p:txBody>
        </p:sp>
        <p:sp>
          <p:nvSpPr>
            <p:cNvPr id="145" name="TextBox 144">
              <a:extLst>
                <a:ext uri="{FF2B5EF4-FFF2-40B4-BE49-F238E27FC236}">
                  <a16:creationId xmlns:a16="http://schemas.microsoft.com/office/drawing/2014/main" id="{62DE321C-2F7B-E76E-0617-35825EAFC1DC}"/>
                </a:ext>
              </a:extLst>
            </p:cNvPr>
            <p:cNvSpPr txBox="1"/>
            <p:nvPr/>
          </p:nvSpPr>
          <p:spPr>
            <a:xfrm>
              <a:off x="4089949" y="5050242"/>
              <a:ext cx="2515810" cy="398403"/>
            </a:xfrm>
            <a:prstGeom prst="rect">
              <a:avLst/>
            </a:prstGeom>
            <a:noFill/>
          </p:spPr>
          <p:txBody>
            <a:bodyPr wrap="square" rtlCol="0">
              <a:spAutoFit/>
            </a:bodyPr>
            <a:lstStyle/>
            <a:p>
              <a:r>
                <a:rPr lang="en-GB" sz="2000">
                  <a:solidFill>
                    <a:schemeClr val="bg1"/>
                  </a:solidFill>
                  <a:latin typeface="Montserrat SemiBold" panose="00000700000000000000" pitchFamily="2" charset="0"/>
                </a:rPr>
                <a:t>23 million</a:t>
              </a:r>
            </a:p>
          </p:txBody>
        </p:sp>
        <p:sp>
          <p:nvSpPr>
            <p:cNvPr id="146" name="TextBox 145">
              <a:extLst>
                <a:ext uri="{FF2B5EF4-FFF2-40B4-BE49-F238E27FC236}">
                  <a16:creationId xmlns:a16="http://schemas.microsoft.com/office/drawing/2014/main" id="{A8456B99-5166-BA71-42D9-E9004966FA00}"/>
                </a:ext>
              </a:extLst>
            </p:cNvPr>
            <p:cNvSpPr txBox="1"/>
            <p:nvPr/>
          </p:nvSpPr>
          <p:spPr>
            <a:xfrm>
              <a:off x="5183460" y="4873013"/>
              <a:ext cx="1428641" cy="409793"/>
            </a:xfrm>
            <a:prstGeom prst="rect">
              <a:avLst/>
            </a:prstGeom>
            <a:noFill/>
          </p:spPr>
          <p:txBody>
            <a:bodyPr wrap="square">
              <a:spAutoFit/>
            </a:bodyPr>
            <a:lstStyle/>
            <a:p>
              <a:pPr algn="r">
                <a:lnSpc>
                  <a:spcPct val="107000"/>
                </a:lnSpc>
                <a:spcAft>
                  <a:spcPts val="800"/>
                </a:spcAft>
              </a:pPr>
              <a:r>
                <a:rPr lang="en-GB" sz="1000" i="1">
                  <a:solidFill>
                    <a:srgbClr val="D3E1CE"/>
                  </a:solidFill>
                  <a:effectLst/>
                  <a:latin typeface="Montserrat" panose="00000500000000000000" pitchFamily="2" charset="0"/>
                </a:rPr>
                <a:t>80% of eligible population</a:t>
              </a:r>
              <a:endParaRPr lang="en-GB" sz="1050" i="1">
                <a:solidFill>
                  <a:srgbClr val="D3E1CE"/>
                </a:solidFill>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147" name="Picture 2">
              <a:extLst>
                <a:ext uri="{FF2B5EF4-FFF2-40B4-BE49-F238E27FC236}">
                  <a16:creationId xmlns:a16="http://schemas.microsoft.com/office/drawing/2014/main" id="{6179B984-CD1E-DE72-F2A0-2B35F0EA14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3566631" y="5120997"/>
              <a:ext cx="438656" cy="29243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7177893-83D4-BE41-5C2F-BE67629BD3B4}"/>
              </a:ext>
            </a:extLst>
          </p:cNvPr>
          <p:cNvGrpSpPr/>
          <p:nvPr/>
        </p:nvGrpSpPr>
        <p:grpSpPr>
          <a:xfrm>
            <a:off x="3505366" y="3440823"/>
            <a:ext cx="3135018" cy="649112"/>
            <a:chOff x="3462227" y="3309361"/>
            <a:chExt cx="3135018" cy="649112"/>
          </a:xfrm>
        </p:grpSpPr>
        <p:grpSp>
          <p:nvGrpSpPr>
            <p:cNvPr id="148" name="Group 147">
              <a:extLst>
                <a:ext uri="{FF2B5EF4-FFF2-40B4-BE49-F238E27FC236}">
                  <a16:creationId xmlns:a16="http://schemas.microsoft.com/office/drawing/2014/main" id="{76564F2D-8EF5-777F-6BE5-EE8945596CB2}"/>
                </a:ext>
              </a:extLst>
            </p:cNvPr>
            <p:cNvGrpSpPr/>
            <p:nvPr/>
          </p:nvGrpSpPr>
          <p:grpSpPr>
            <a:xfrm rot="16200000">
              <a:off x="4727297" y="2088525"/>
              <a:ext cx="623214" cy="3116682"/>
              <a:chOff x="1566837" y="2312572"/>
              <a:chExt cx="1224000" cy="2709346"/>
            </a:xfrm>
          </p:grpSpPr>
          <p:sp>
            <p:nvSpPr>
              <p:cNvPr id="154" name="Rectangle 153">
                <a:extLst>
                  <a:ext uri="{FF2B5EF4-FFF2-40B4-BE49-F238E27FC236}">
                    <a16:creationId xmlns:a16="http://schemas.microsoft.com/office/drawing/2014/main" id="{25047678-88FE-AA7A-0346-7DFBFA50D987}"/>
                  </a:ext>
                </a:extLst>
              </p:cNvPr>
              <p:cNvSpPr/>
              <p:nvPr/>
            </p:nvSpPr>
            <p:spPr>
              <a:xfrm>
                <a:off x="1566837" y="2312572"/>
                <a:ext cx="1224000" cy="2709346"/>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pitchFamily="2" charset="0"/>
                </a:endParaRPr>
              </a:p>
            </p:txBody>
          </p:sp>
          <p:sp>
            <p:nvSpPr>
              <p:cNvPr id="156" name="Freeform: Shape 155">
                <a:extLst>
                  <a:ext uri="{FF2B5EF4-FFF2-40B4-BE49-F238E27FC236}">
                    <a16:creationId xmlns:a16="http://schemas.microsoft.com/office/drawing/2014/main" id="{CFBF0452-0ECE-EA3C-87A4-2833B933C653}"/>
                  </a:ext>
                </a:extLst>
              </p:cNvPr>
              <p:cNvSpPr/>
              <p:nvPr/>
            </p:nvSpPr>
            <p:spPr>
              <a:xfrm>
                <a:off x="1566837" y="2312572"/>
                <a:ext cx="1224000" cy="2709346"/>
              </a:xfrm>
              <a:custGeom>
                <a:avLst/>
                <a:gdLst>
                  <a:gd name="connsiteX0" fmla="*/ 0 w 1164662"/>
                  <a:gd name="connsiteY0" fmla="*/ 0 h 2709346"/>
                  <a:gd name="connsiteX1" fmla="*/ 1164662 w 1164662"/>
                  <a:gd name="connsiteY1" fmla="*/ 581833 h 2709346"/>
                  <a:gd name="connsiteX2" fmla="*/ 1164662 w 1164662"/>
                  <a:gd name="connsiteY2" fmla="*/ 2709346 h 2709346"/>
                  <a:gd name="connsiteX3" fmla="*/ 0 w 1164662"/>
                  <a:gd name="connsiteY3" fmla="*/ 2709346 h 2709346"/>
                </a:gdLst>
                <a:ahLst/>
                <a:cxnLst>
                  <a:cxn ang="0">
                    <a:pos x="connsiteX0" y="connsiteY0"/>
                  </a:cxn>
                  <a:cxn ang="0">
                    <a:pos x="connsiteX1" y="connsiteY1"/>
                  </a:cxn>
                  <a:cxn ang="0">
                    <a:pos x="connsiteX2" y="connsiteY2"/>
                  </a:cxn>
                  <a:cxn ang="0">
                    <a:pos x="connsiteX3" y="connsiteY3"/>
                  </a:cxn>
                </a:cxnLst>
                <a:rect l="l" t="t" r="r" b="b"/>
                <a:pathLst>
                  <a:path w="1164662" h="2709346">
                    <a:moveTo>
                      <a:pt x="0" y="0"/>
                    </a:moveTo>
                    <a:lnTo>
                      <a:pt x="1164662" y="581833"/>
                    </a:lnTo>
                    <a:lnTo>
                      <a:pt x="1164662" y="2709346"/>
                    </a:lnTo>
                    <a:lnTo>
                      <a:pt x="0" y="2709346"/>
                    </a:lnTo>
                    <a:close/>
                  </a:path>
                </a:pathLst>
              </a:cu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ontserrat" panose="00000500000000000000" pitchFamily="2" charset="0"/>
                </a:endParaRPr>
              </a:p>
            </p:txBody>
          </p:sp>
        </p:grpSp>
        <p:sp>
          <p:nvSpPr>
            <p:cNvPr id="149" name="TextBox 148">
              <a:extLst>
                <a:ext uri="{FF2B5EF4-FFF2-40B4-BE49-F238E27FC236}">
                  <a16:creationId xmlns:a16="http://schemas.microsoft.com/office/drawing/2014/main" id="{2EFF9613-D00A-1329-084D-2D766F055EBC}"/>
                </a:ext>
              </a:extLst>
            </p:cNvPr>
            <p:cNvSpPr txBox="1"/>
            <p:nvPr/>
          </p:nvSpPr>
          <p:spPr>
            <a:xfrm>
              <a:off x="3462227" y="3309361"/>
              <a:ext cx="2441271" cy="367756"/>
            </a:xfrm>
            <a:prstGeom prst="rect">
              <a:avLst/>
            </a:prstGeom>
            <a:noFill/>
          </p:spPr>
          <p:txBody>
            <a:bodyPr wrap="square" rtlCol="0">
              <a:spAutoFit/>
            </a:bodyPr>
            <a:lstStyle/>
            <a:p>
              <a:r>
                <a:rPr lang="en-GB">
                  <a:solidFill>
                    <a:srgbClr val="2A9044"/>
                  </a:solidFill>
                  <a:latin typeface="Montserrat SemiBold" panose="00000700000000000000" pitchFamily="2" charset="0"/>
                </a:rPr>
                <a:t>03</a:t>
              </a:r>
              <a:endParaRPr lang="en-GB" sz="1200">
                <a:solidFill>
                  <a:srgbClr val="2A9044"/>
                </a:solidFill>
                <a:latin typeface="Montserrat SemiBold" panose="00000700000000000000" pitchFamily="2" charset="0"/>
              </a:endParaRPr>
            </a:p>
          </p:txBody>
        </p:sp>
        <p:sp>
          <p:nvSpPr>
            <p:cNvPr id="150" name="TextBox 149">
              <a:extLst>
                <a:ext uri="{FF2B5EF4-FFF2-40B4-BE49-F238E27FC236}">
                  <a16:creationId xmlns:a16="http://schemas.microsoft.com/office/drawing/2014/main" id="{7C9CCF7E-326F-D178-C17A-23229DD7D1C6}"/>
                </a:ext>
              </a:extLst>
            </p:cNvPr>
            <p:cNvSpPr txBox="1"/>
            <p:nvPr/>
          </p:nvSpPr>
          <p:spPr>
            <a:xfrm>
              <a:off x="4071613" y="3364347"/>
              <a:ext cx="2441271" cy="275817"/>
            </a:xfrm>
            <a:prstGeom prst="rect">
              <a:avLst/>
            </a:prstGeom>
            <a:noFill/>
          </p:spPr>
          <p:txBody>
            <a:bodyPr wrap="square" rtlCol="0">
              <a:spAutoFit/>
            </a:bodyPr>
            <a:lstStyle/>
            <a:p>
              <a:r>
                <a:rPr lang="en-GB" sz="1200">
                  <a:solidFill>
                    <a:schemeClr val="bg1"/>
                  </a:solidFill>
                  <a:latin typeface="Montserrat SemiBold" panose="00000700000000000000" pitchFamily="2" charset="0"/>
                </a:rPr>
                <a:t>Ethiopia</a:t>
              </a:r>
            </a:p>
          </p:txBody>
        </p:sp>
        <p:sp>
          <p:nvSpPr>
            <p:cNvPr id="151" name="TextBox 150">
              <a:extLst>
                <a:ext uri="{FF2B5EF4-FFF2-40B4-BE49-F238E27FC236}">
                  <a16:creationId xmlns:a16="http://schemas.microsoft.com/office/drawing/2014/main" id="{6C7C8DF5-4063-AD42-3C2B-DF9F24532736}"/>
                </a:ext>
              </a:extLst>
            </p:cNvPr>
            <p:cNvSpPr txBox="1"/>
            <p:nvPr/>
          </p:nvSpPr>
          <p:spPr>
            <a:xfrm>
              <a:off x="4071613" y="3546139"/>
              <a:ext cx="2515810" cy="398403"/>
            </a:xfrm>
            <a:prstGeom prst="rect">
              <a:avLst/>
            </a:prstGeom>
            <a:noFill/>
          </p:spPr>
          <p:txBody>
            <a:bodyPr wrap="square" rtlCol="0">
              <a:spAutoFit/>
            </a:bodyPr>
            <a:lstStyle/>
            <a:p>
              <a:r>
                <a:rPr lang="en-GB" sz="2000">
                  <a:solidFill>
                    <a:schemeClr val="bg1"/>
                  </a:solidFill>
                  <a:latin typeface="Montserrat SemiBold" panose="00000700000000000000" pitchFamily="2" charset="0"/>
                </a:rPr>
                <a:t>38 million</a:t>
              </a:r>
            </a:p>
          </p:txBody>
        </p:sp>
        <p:sp>
          <p:nvSpPr>
            <p:cNvPr id="152" name="TextBox 151">
              <a:extLst>
                <a:ext uri="{FF2B5EF4-FFF2-40B4-BE49-F238E27FC236}">
                  <a16:creationId xmlns:a16="http://schemas.microsoft.com/office/drawing/2014/main" id="{0C79D5D0-103B-3D44-6E65-4729FF786D53}"/>
                </a:ext>
              </a:extLst>
            </p:cNvPr>
            <p:cNvSpPr txBox="1"/>
            <p:nvPr/>
          </p:nvSpPr>
          <p:spPr>
            <a:xfrm>
              <a:off x="5165125" y="3368910"/>
              <a:ext cx="1428641" cy="409793"/>
            </a:xfrm>
            <a:prstGeom prst="rect">
              <a:avLst/>
            </a:prstGeom>
            <a:noFill/>
          </p:spPr>
          <p:txBody>
            <a:bodyPr wrap="square">
              <a:spAutoFit/>
            </a:bodyPr>
            <a:lstStyle/>
            <a:p>
              <a:pPr algn="r">
                <a:lnSpc>
                  <a:spcPct val="107000"/>
                </a:lnSpc>
                <a:spcAft>
                  <a:spcPts val="800"/>
                </a:spcAft>
              </a:pPr>
              <a:r>
                <a:rPr lang="en-GB" sz="1000" i="1">
                  <a:solidFill>
                    <a:srgbClr val="D3E1CE"/>
                  </a:solidFill>
                  <a:latin typeface="Montserrat" panose="00000500000000000000" pitchFamily="2" charset="0"/>
                </a:rPr>
                <a:t>57</a:t>
              </a:r>
              <a:r>
                <a:rPr lang="en-GB" sz="1000" i="1">
                  <a:solidFill>
                    <a:srgbClr val="D3E1CE"/>
                  </a:solidFill>
                  <a:effectLst/>
                  <a:latin typeface="Montserrat" panose="00000500000000000000" pitchFamily="2" charset="0"/>
                </a:rPr>
                <a:t>% of eligible population</a:t>
              </a:r>
              <a:endParaRPr lang="en-GB" sz="1050" i="1">
                <a:solidFill>
                  <a:srgbClr val="D3E1CE"/>
                </a:solidFill>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153" name="Picture 2">
              <a:extLst>
                <a:ext uri="{FF2B5EF4-FFF2-40B4-BE49-F238E27FC236}">
                  <a16:creationId xmlns:a16="http://schemas.microsoft.com/office/drawing/2014/main" id="{D5A33267-5FEC-2F32-DF7D-2D46D3F9FE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3546740" y="3616893"/>
              <a:ext cx="441768" cy="29243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sp>
        <p:nvSpPr>
          <p:cNvPr id="5235" name="TextBox 5234">
            <a:extLst>
              <a:ext uri="{FF2B5EF4-FFF2-40B4-BE49-F238E27FC236}">
                <a16:creationId xmlns:a16="http://schemas.microsoft.com/office/drawing/2014/main" id="{7E989DDC-A7CE-31AA-5E72-966B5CB00BF3}"/>
              </a:ext>
            </a:extLst>
          </p:cNvPr>
          <p:cNvSpPr txBox="1"/>
          <p:nvPr/>
        </p:nvSpPr>
        <p:spPr>
          <a:xfrm>
            <a:off x="3505366" y="1364026"/>
            <a:ext cx="3352634" cy="540148"/>
          </a:xfrm>
          <a:prstGeom prst="rect">
            <a:avLst/>
          </a:prstGeom>
          <a:noFill/>
        </p:spPr>
        <p:txBody>
          <a:bodyPr wrap="square">
            <a:spAutoFit/>
          </a:bodyPr>
          <a:lstStyle/>
          <a:p>
            <a:pPr>
              <a:lnSpc>
                <a:spcPct val="107000"/>
              </a:lnSpc>
              <a:spcAft>
                <a:spcPts val="800"/>
              </a:spcAft>
            </a:pPr>
            <a:r>
              <a:rPr lang="en-GB" sz="1400" dirty="0">
                <a:ln w="6350" cap="flat">
                  <a:noFill/>
                  <a:miter lim="800000"/>
                </a:ln>
                <a:latin typeface="Montserrat SemiBold" panose="00000700000000000000" pitchFamily="2" charset="0"/>
                <a:ea typeface="+mj-ea"/>
                <a:cs typeface="+mj-cs"/>
              </a:rPr>
              <a:t>Top 10 countries in Africa where vaccines have been administered</a:t>
            </a:r>
          </a:p>
        </p:txBody>
      </p:sp>
    </p:spTree>
    <p:extLst>
      <p:ext uri="{BB962C8B-B14F-4D97-AF65-F5344CB8AC3E}">
        <p14:creationId xmlns:p14="http://schemas.microsoft.com/office/powerpoint/2010/main" val="795069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FB269E-BBA2-B0EF-3375-0229094BED9A}"/>
              </a:ext>
            </a:extLst>
          </p:cNvPr>
          <p:cNvSpPr/>
          <p:nvPr/>
        </p:nvSpPr>
        <p:spPr>
          <a:xfrm>
            <a:off x="-4928" y="4556372"/>
            <a:ext cx="3442788" cy="1664964"/>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7BFE90AA-A147-39EE-19D4-48D495BEC6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7" t="4382" r="6114" b="34191"/>
          <a:stretch/>
        </p:blipFill>
        <p:spPr bwMode="auto">
          <a:xfrm>
            <a:off x="3285276" y="3032737"/>
            <a:ext cx="3572724" cy="1580600"/>
          </a:xfrm>
          <a:prstGeom prst="rect">
            <a:avLst/>
          </a:prstGeom>
          <a:noFill/>
          <a:ln>
            <a:noFill/>
          </a:ln>
        </p:spPr>
      </p:pic>
      <p:pic>
        <p:nvPicPr>
          <p:cNvPr id="9" name="Picture 8">
            <a:extLst>
              <a:ext uri="{FF2B5EF4-FFF2-40B4-BE49-F238E27FC236}">
                <a16:creationId xmlns:a16="http://schemas.microsoft.com/office/drawing/2014/main" id="{84D8C955-F90B-7AF3-0E92-61CAD6B8FF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3" t="1064" r="1884" b="12650"/>
          <a:stretch/>
        </p:blipFill>
        <p:spPr>
          <a:xfrm>
            <a:off x="-7130" y="3032738"/>
            <a:ext cx="3430334" cy="1580599"/>
          </a:xfrm>
          <a:prstGeom prst="rect">
            <a:avLst/>
          </a:prstGeom>
        </p:spPr>
      </p:pic>
      <p:sp>
        <p:nvSpPr>
          <p:cNvPr id="13" name="TextBox 12">
            <a:extLst>
              <a:ext uri="{FF2B5EF4-FFF2-40B4-BE49-F238E27FC236}">
                <a16:creationId xmlns:a16="http://schemas.microsoft.com/office/drawing/2014/main" id="{8FA07514-E471-AE5A-966A-4182EC3BD380}"/>
              </a:ext>
            </a:extLst>
          </p:cNvPr>
          <p:cNvSpPr txBox="1"/>
          <p:nvPr/>
        </p:nvSpPr>
        <p:spPr>
          <a:xfrm>
            <a:off x="121781" y="4677848"/>
            <a:ext cx="3148470" cy="1543243"/>
          </a:xfrm>
          <a:prstGeom prst="rect">
            <a:avLst/>
          </a:prstGeom>
          <a:noFill/>
        </p:spPr>
        <p:txBody>
          <a:bodyPr wrap="square">
            <a:spAutoFit/>
          </a:bodyPr>
          <a:lstStyle/>
          <a:p>
            <a:pPr algn="just">
              <a:lnSpc>
                <a:spcPct val="107000"/>
              </a:lnSpc>
              <a:spcAft>
                <a:spcPts val="2200"/>
              </a:spcAft>
            </a:pPr>
            <a:r>
              <a:rPr lang="en-GB" sz="1000" dirty="0">
                <a:effectLst/>
                <a:latin typeface="Montserrat" panose="00000500000000000000" pitchFamily="2" charset="0"/>
                <a:ea typeface="Calibri" panose="020F0502020204030204" pitchFamily="34" charset="0"/>
                <a:cs typeface="Times New Roman" panose="02020603050405020304" pitchFamily="18" charset="0"/>
              </a:rPr>
              <a:t>‘’In efforts to promote COVID-19 vaccination, we go door to door to inform and educate locals about its availability and benefits. We are grateful for our partners' support and call for more to continue our work in the villages.’’ </a:t>
            </a:r>
          </a:p>
          <a:p>
            <a:pPr algn="just">
              <a:lnSpc>
                <a:spcPct val="107000"/>
              </a:lnSpc>
              <a:spcAft>
                <a:spcPts val="2200"/>
              </a:spcAft>
            </a:pPr>
            <a:r>
              <a:rPr lang="en-GB" sz="1000" b="1" i="1" dirty="0">
                <a:effectLst/>
                <a:latin typeface="Montserrat" panose="00000500000000000000" pitchFamily="2" charset="0"/>
                <a:ea typeface="Calibri" panose="020F0502020204030204" pitchFamily="34" charset="0"/>
                <a:cs typeface="Times New Roman" panose="02020603050405020304" pitchFamily="18" charset="0"/>
              </a:rPr>
              <a:t>Agnes </a:t>
            </a:r>
            <a:r>
              <a:rPr lang="en-GB" sz="1000" b="1" i="1" dirty="0" err="1">
                <a:effectLst/>
                <a:latin typeface="Montserrat" panose="00000500000000000000" pitchFamily="2" charset="0"/>
                <a:ea typeface="Calibri" panose="020F0502020204030204" pitchFamily="34" charset="0"/>
                <a:cs typeface="Times New Roman" panose="02020603050405020304" pitchFamily="18" charset="0"/>
              </a:rPr>
              <a:t>Kiilu</a:t>
            </a:r>
            <a:r>
              <a:rPr lang="en-GB" sz="1000" i="1" dirty="0">
                <a:effectLst/>
                <a:latin typeface="Montserrat" panose="00000500000000000000" pitchFamily="2" charset="0"/>
                <a:ea typeface="Calibri" panose="020F0502020204030204" pitchFamily="34" charset="0"/>
                <a:cs typeface="Times New Roman" panose="02020603050405020304" pitchFamily="18" charset="0"/>
              </a:rPr>
              <a:t>, Community Health Volunteer from Kitui County in Kenya </a:t>
            </a:r>
            <a:endParaRPr lang="en-GB" sz="1000" dirty="0">
              <a:effectLst/>
              <a:latin typeface="Montserrat" panose="00000500000000000000" pitchFamily="2"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FA6CEEE1-2172-37C3-66C2-6586CD6DA626}"/>
              </a:ext>
            </a:extLst>
          </p:cNvPr>
          <p:cNvGrpSpPr/>
          <p:nvPr/>
        </p:nvGrpSpPr>
        <p:grpSpPr>
          <a:xfrm>
            <a:off x="1" y="1126238"/>
            <a:ext cx="6858000" cy="68975"/>
            <a:chOff x="1" y="6758984"/>
            <a:chExt cx="6858000" cy="68975"/>
          </a:xfrm>
        </p:grpSpPr>
        <p:sp>
          <p:nvSpPr>
            <p:cNvPr id="47" name="Rectangle 46">
              <a:extLst>
                <a:ext uri="{FF2B5EF4-FFF2-40B4-BE49-F238E27FC236}">
                  <a16:creationId xmlns:a16="http://schemas.microsoft.com/office/drawing/2014/main" id="{0BE766D4-3D13-67E5-6F62-56545FE91AAD}"/>
                </a:ext>
              </a:extLst>
            </p:cNvPr>
            <p:cNvSpPr/>
            <p:nvPr/>
          </p:nvSpPr>
          <p:spPr>
            <a:xfrm>
              <a:off x="1" y="6758984"/>
              <a:ext cx="1717871" cy="68975"/>
            </a:xfrm>
            <a:prstGeom prst="rect">
              <a:avLst/>
            </a:prstGeom>
            <a:solidFill>
              <a:srgbClr val="C2B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FA5792AF-F20C-92A6-0C8D-D4331BF572A1}"/>
                </a:ext>
              </a:extLst>
            </p:cNvPr>
            <p:cNvSpPr/>
            <p:nvPr/>
          </p:nvSpPr>
          <p:spPr>
            <a:xfrm>
              <a:off x="1716927" y="6758984"/>
              <a:ext cx="1717871" cy="68975"/>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7ECA4234-EBF0-3D54-254D-4DD0A5CEF39F}"/>
                </a:ext>
              </a:extLst>
            </p:cNvPr>
            <p:cNvSpPr/>
            <p:nvPr/>
          </p:nvSpPr>
          <p:spPr>
            <a:xfrm>
              <a:off x="3423204" y="6758984"/>
              <a:ext cx="1717871" cy="68975"/>
            </a:xfrm>
            <a:prstGeom prst="rect">
              <a:avLst/>
            </a:prstGeom>
            <a:solidFill>
              <a:srgbClr val="DCD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82AE84D4-748B-97F7-C51A-13DC65F9652C}"/>
                </a:ext>
              </a:extLst>
            </p:cNvPr>
            <p:cNvSpPr/>
            <p:nvPr/>
          </p:nvSpPr>
          <p:spPr>
            <a:xfrm>
              <a:off x="5140130" y="6758984"/>
              <a:ext cx="1717871" cy="68975"/>
            </a:xfrm>
            <a:prstGeom prst="rect">
              <a:avLst/>
            </a:prstGeom>
            <a:solidFill>
              <a:srgbClr val="ECE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 name="TextBox 51">
            <a:extLst>
              <a:ext uri="{FF2B5EF4-FFF2-40B4-BE49-F238E27FC236}">
                <a16:creationId xmlns:a16="http://schemas.microsoft.com/office/drawing/2014/main" id="{D5A6350E-2636-07E1-B53F-F39B4DCF250D}"/>
              </a:ext>
            </a:extLst>
          </p:cNvPr>
          <p:cNvSpPr txBox="1"/>
          <p:nvPr/>
        </p:nvSpPr>
        <p:spPr>
          <a:xfrm>
            <a:off x="246887" y="336429"/>
            <a:ext cx="5748963" cy="707886"/>
          </a:xfrm>
          <a:prstGeom prst="rect">
            <a:avLst/>
          </a:prstGeom>
          <a:noFill/>
        </p:spPr>
        <p:txBody>
          <a:bodyPr wrap="square">
            <a:spAutoFit/>
          </a:bodyPr>
          <a:lstStyle/>
          <a:p>
            <a:r>
              <a:rPr lang="en-GB" sz="3000" b="1" baseline="30000">
                <a:solidFill>
                  <a:srgbClr val="B6A268"/>
                </a:solidFill>
                <a:latin typeface="Montserrat" panose="00000500000000000000" pitchFamily="2" charset="0"/>
              </a:rPr>
              <a:t>Updates on the Saving Lives and Livelihoods Initiative</a:t>
            </a:r>
          </a:p>
        </p:txBody>
      </p:sp>
      <p:sp>
        <p:nvSpPr>
          <p:cNvPr id="14" name="TextBox 13">
            <a:extLst>
              <a:ext uri="{FF2B5EF4-FFF2-40B4-BE49-F238E27FC236}">
                <a16:creationId xmlns:a16="http://schemas.microsoft.com/office/drawing/2014/main" id="{6870BD18-8656-6A24-5CBA-37730ACAE0C3}"/>
              </a:ext>
            </a:extLst>
          </p:cNvPr>
          <p:cNvSpPr txBox="1"/>
          <p:nvPr/>
        </p:nvSpPr>
        <p:spPr>
          <a:xfrm>
            <a:off x="225424" y="1385323"/>
            <a:ext cx="2313060" cy="1557158"/>
          </a:xfrm>
          <a:prstGeom prst="rect">
            <a:avLst/>
          </a:prstGeom>
          <a:noFill/>
        </p:spPr>
        <p:txBody>
          <a:bodyPr wrap="square" numCol="1">
            <a:spAutoFit/>
          </a:bodyPr>
          <a:lstStyle/>
          <a:p>
            <a:pPr>
              <a:lnSpc>
                <a:spcPct val="107000"/>
              </a:lnSpc>
              <a:spcAft>
                <a:spcPts val="800"/>
              </a:spcAft>
            </a:pPr>
            <a:r>
              <a:rPr lang="en-GB">
                <a:solidFill>
                  <a:srgbClr val="B6A268"/>
                </a:solidFill>
                <a:latin typeface="Montserrat SemiBold" panose="00000700000000000000" pitchFamily="2" charset="0"/>
                <a:cs typeface="Times New Roman" panose="02020603050405020304" pitchFamily="18" charset="0"/>
              </a:rPr>
              <a:t>African health champions: A celebration of grassroots women </a:t>
            </a:r>
          </a:p>
        </p:txBody>
      </p:sp>
      <p:sp>
        <p:nvSpPr>
          <p:cNvPr id="15" name="TextBox 14">
            <a:extLst>
              <a:ext uri="{FF2B5EF4-FFF2-40B4-BE49-F238E27FC236}">
                <a16:creationId xmlns:a16="http://schemas.microsoft.com/office/drawing/2014/main" id="{D20D7F2C-DAFD-2769-68B8-9BBC80DF0069}"/>
              </a:ext>
            </a:extLst>
          </p:cNvPr>
          <p:cNvSpPr txBox="1"/>
          <p:nvPr/>
        </p:nvSpPr>
        <p:spPr>
          <a:xfrm>
            <a:off x="2197290" y="1389063"/>
            <a:ext cx="4410192" cy="1502719"/>
          </a:xfrm>
          <a:prstGeom prst="rect">
            <a:avLst/>
          </a:prstGeom>
          <a:noFill/>
        </p:spPr>
        <p:txBody>
          <a:bodyPr wrap="square" numCol="1">
            <a:spAutoFit/>
          </a:bodyPr>
          <a:lstStyle/>
          <a:p>
            <a:pPr algn="just">
              <a:lnSpc>
                <a:spcPct val="107000"/>
              </a:lnSpc>
              <a:spcAft>
                <a:spcPts val="800"/>
              </a:spcAft>
            </a:pPr>
            <a:r>
              <a:rPr lang="en-GB" sz="1000" dirty="0">
                <a:effectLst/>
                <a:latin typeface="Montserrat" panose="00000500000000000000" pitchFamily="2" charset="0"/>
                <a:ea typeface="Calibri" panose="020F0502020204030204" pitchFamily="34" charset="0"/>
                <a:cs typeface="Arial" panose="020B0604020202020204" pitchFamily="34" charset="0"/>
              </a:rPr>
              <a:t>Grassroots women across Africa are emerging as champions of healthcare, and we are thrilled to celebrate their contributions in honour of Women's History Month and International Women's Day. These incredible women are devoted to improving the health and well-being of their communities. </a:t>
            </a:r>
          </a:p>
          <a:p>
            <a:pPr algn="just">
              <a:lnSpc>
                <a:spcPct val="107000"/>
              </a:lnSpc>
              <a:spcAft>
                <a:spcPts val="800"/>
              </a:spcAft>
            </a:pPr>
            <a:r>
              <a:rPr lang="en-GB" sz="1000" dirty="0">
                <a:effectLst/>
                <a:latin typeface="Montserrat" panose="00000500000000000000" pitchFamily="2" charset="0"/>
                <a:ea typeface="Calibri" panose="020F0502020204030204" pitchFamily="34" charset="0"/>
                <a:cs typeface="Arial" panose="020B0604020202020204" pitchFamily="34" charset="0"/>
              </a:rPr>
              <a:t>As part of the Saving Lives and Livelihoods initiative, we are committed to supporting and amplifying the work of these health champions.</a:t>
            </a:r>
          </a:p>
        </p:txBody>
      </p:sp>
      <p:sp>
        <p:nvSpPr>
          <p:cNvPr id="20" name="Rectangle 19">
            <a:extLst>
              <a:ext uri="{FF2B5EF4-FFF2-40B4-BE49-F238E27FC236}">
                <a16:creationId xmlns:a16="http://schemas.microsoft.com/office/drawing/2014/main" id="{6F7DF8E9-8436-ADC6-4224-36F226B44BDB}"/>
              </a:ext>
            </a:extLst>
          </p:cNvPr>
          <p:cNvSpPr/>
          <p:nvPr/>
        </p:nvSpPr>
        <p:spPr>
          <a:xfrm>
            <a:off x="3423204" y="4613338"/>
            <a:ext cx="3434796" cy="1613336"/>
          </a:xfrm>
          <a:prstGeom prst="rect">
            <a:avLst/>
          </a:prstGeom>
          <a:solidFill>
            <a:srgbClr val="ECE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D4E6FF50-6A9D-8E29-724F-250A17A3E91A}"/>
              </a:ext>
            </a:extLst>
          </p:cNvPr>
          <p:cNvSpPr txBox="1"/>
          <p:nvPr/>
        </p:nvSpPr>
        <p:spPr>
          <a:xfrm>
            <a:off x="3540249" y="4686805"/>
            <a:ext cx="3110633" cy="1502719"/>
          </a:xfrm>
          <a:prstGeom prst="rect">
            <a:avLst/>
          </a:prstGeom>
          <a:noFill/>
        </p:spPr>
        <p:txBody>
          <a:bodyPr wrap="square">
            <a:spAutoFit/>
          </a:bodyPr>
          <a:lstStyle/>
          <a:p>
            <a:pPr algn="just">
              <a:lnSpc>
                <a:spcPct val="107000"/>
              </a:lnSpc>
              <a:spcAft>
                <a:spcPts val="800"/>
              </a:spcAft>
            </a:pPr>
            <a:r>
              <a:rPr lang="en-GB" sz="1000" dirty="0">
                <a:effectLst/>
                <a:latin typeface="Montserrat" panose="00000500000000000000" pitchFamily="2" charset="0"/>
                <a:ea typeface="Calibri" panose="020F0502020204030204" pitchFamily="34" charset="0"/>
                <a:cs typeface="Times New Roman" panose="02020603050405020304" pitchFamily="18" charset="0"/>
              </a:rPr>
              <a:t>“Despite experiencing temporary side effects, I feel more confident, energetic, and protected after receiving the COVID-19 vaccine. I urge all eligible individuals to get vaccinated for the benefit of our community's health.” </a:t>
            </a:r>
          </a:p>
          <a:p>
            <a:pPr algn="just">
              <a:lnSpc>
                <a:spcPct val="107000"/>
              </a:lnSpc>
              <a:spcAft>
                <a:spcPts val="800"/>
              </a:spcAft>
            </a:pPr>
            <a:r>
              <a:rPr lang="en-GB" sz="1000" b="1" i="1" dirty="0">
                <a:latin typeface="Montserrat" panose="00000500000000000000" pitchFamily="2" charset="0"/>
                <a:cs typeface="Times New Roman" panose="02020603050405020304" pitchFamily="18" charset="0"/>
              </a:rPr>
              <a:t>Betty </a:t>
            </a:r>
            <a:r>
              <a:rPr lang="en-GB" sz="1000" b="1" i="1" dirty="0" err="1">
                <a:latin typeface="Montserrat" panose="00000500000000000000" pitchFamily="2" charset="0"/>
                <a:cs typeface="Times New Roman" panose="02020603050405020304" pitchFamily="18" charset="0"/>
              </a:rPr>
              <a:t>Nguyo</a:t>
            </a:r>
            <a:r>
              <a:rPr lang="en-GB" sz="1000" b="1" i="1" dirty="0">
                <a:latin typeface="Montserrat" panose="00000500000000000000" pitchFamily="2" charset="0"/>
                <a:cs typeface="Times New Roman" panose="02020603050405020304" pitchFamily="18" charset="0"/>
              </a:rPr>
              <a:t> </a:t>
            </a:r>
            <a:r>
              <a:rPr lang="en-GB" sz="1000" i="1" dirty="0">
                <a:latin typeface="Montserrat" panose="00000500000000000000" pitchFamily="2" charset="0"/>
                <a:cs typeface="Times New Roman" panose="02020603050405020304" pitchFamily="18" charset="0"/>
              </a:rPr>
              <a:t>from </a:t>
            </a:r>
            <a:r>
              <a:rPr lang="en-GB" sz="1000" i="1" dirty="0" err="1">
                <a:latin typeface="Montserrat" panose="00000500000000000000" pitchFamily="2" charset="0"/>
                <a:cs typeface="Times New Roman" panose="02020603050405020304" pitchFamily="18" charset="0"/>
              </a:rPr>
              <a:t>Kumpa</a:t>
            </a:r>
            <a:r>
              <a:rPr lang="en-GB" sz="1000" i="1" dirty="0">
                <a:latin typeface="Montserrat" panose="00000500000000000000" pitchFamily="2" charset="0"/>
                <a:cs typeface="Times New Roman" panose="02020603050405020304" pitchFamily="18" charset="0"/>
              </a:rPr>
              <a:t> village in Kajiado County, Kenya</a:t>
            </a:r>
          </a:p>
        </p:txBody>
      </p:sp>
      <p:sp>
        <p:nvSpPr>
          <p:cNvPr id="23" name="TextBox 22">
            <a:extLst>
              <a:ext uri="{FF2B5EF4-FFF2-40B4-BE49-F238E27FC236}">
                <a16:creationId xmlns:a16="http://schemas.microsoft.com/office/drawing/2014/main" id="{BCE2E606-78E9-D1AB-E463-FAC05C093DB3}"/>
              </a:ext>
            </a:extLst>
          </p:cNvPr>
          <p:cNvSpPr txBox="1"/>
          <p:nvPr/>
        </p:nvSpPr>
        <p:spPr>
          <a:xfrm>
            <a:off x="227084" y="6450862"/>
            <a:ext cx="2311400" cy="2329740"/>
          </a:xfrm>
          <a:prstGeom prst="rect">
            <a:avLst/>
          </a:prstGeom>
          <a:noFill/>
        </p:spPr>
        <p:txBody>
          <a:bodyPr wrap="square">
            <a:spAutoFit/>
          </a:bodyPr>
          <a:lstStyle/>
          <a:p>
            <a:pPr>
              <a:lnSpc>
                <a:spcPct val="107000"/>
              </a:lnSpc>
              <a:spcAft>
                <a:spcPts val="800"/>
              </a:spcAft>
            </a:pPr>
            <a:r>
              <a:rPr lang="en-US" dirty="0">
                <a:solidFill>
                  <a:srgbClr val="B6A268"/>
                </a:solidFill>
                <a:latin typeface="Montserrat SemiBold" panose="00000700000000000000" pitchFamily="2" charset="0"/>
                <a:cs typeface="Times New Roman" panose="02020603050405020304" pitchFamily="18" charset="0"/>
              </a:rPr>
              <a:t>Saving Lives and Livelihoods Safety Message</a:t>
            </a:r>
            <a:endParaRPr lang="en-GB" dirty="0">
              <a:solidFill>
                <a:srgbClr val="B6A268"/>
              </a:solidFill>
              <a:latin typeface="Montserrat SemiBold" panose="00000700000000000000" pitchFamily="2" charset="0"/>
              <a:cs typeface="Times New Roman" panose="02020603050405020304" pitchFamily="18" charset="0"/>
            </a:endParaRPr>
          </a:p>
          <a:p>
            <a:pPr algn="just">
              <a:lnSpc>
                <a:spcPct val="107000"/>
              </a:lnSpc>
              <a:spcAft>
                <a:spcPts val="800"/>
              </a:spcAft>
            </a:pPr>
            <a:r>
              <a:rPr lang="en-US" sz="1000" dirty="0">
                <a:effectLst/>
                <a:latin typeface="Montserrat" panose="00000500000000000000" pitchFamily="2" charset="0"/>
                <a:ea typeface="Calibri" panose="020F0502020204030204" pitchFamily="34" charset="0"/>
                <a:cs typeface="Times New Roman" panose="02020603050405020304" pitchFamily="18" charset="0"/>
              </a:rPr>
              <a:t>Getting vaccinated against #COVID19 is easy and takes a few minutes. Don’t wait until the last minute. Protect yourself from serious illness, hospitalization, and even death.</a:t>
            </a:r>
          </a:p>
          <a:p>
            <a:pPr algn="just">
              <a:lnSpc>
                <a:spcPct val="107000"/>
              </a:lnSpc>
              <a:spcAft>
                <a:spcPts val="800"/>
              </a:spcAft>
            </a:pPr>
            <a:r>
              <a:rPr lang="en-US" sz="1000" dirty="0">
                <a:effectLst/>
                <a:latin typeface="Montserrat" panose="00000500000000000000" pitchFamily="2" charset="0"/>
                <a:ea typeface="Calibri" panose="020F0502020204030204" pitchFamily="34" charset="0"/>
                <a:cs typeface="Times New Roman" panose="02020603050405020304" pitchFamily="18" charset="0"/>
              </a:rPr>
              <a:t> #GetVaccinated</a:t>
            </a:r>
            <a:endParaRPr lang="en-GB" sz="1000" dirty="0">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E0B52B2-0C1A-1C89-1DDD-E04E4AB8B4D4}"/>
              </a:ext>
            </a:extLst>
          </p:cNvPr>
          <p:cNvPicPr>
            <a:picLocks noChangeAspect="1"/>
          </p:cNvPicPr>
          <p:nvPr/>
        </p:nvPicPr>
        <p:blipFill rotWithShape="1">
          <a:blip r:embed="rId4"/>
          <a:srcRect t="3600" b="5925"/>
          <a:stretch/>
        </p:blipFill>
        <p:spPr>
          <a:xfrm>
            <a:off x="2784380" y="6294558"/>
            <a:ext cx="4073620" cy="3471742"/>
          </a:xfrm>
          <a:prstGeom prst="rect">
            <a:avLst/>
          </a:prstGeom>
          <a:ln w="12700">
            <a:noFill/>
          </a:ln>
        </p:spPr>
      </p:pic>
    </p:spTree>
    <p:extLst>
      <p:ext uri="{BB962C8B-B14F-4D97-AF65-F5344CB8AC3E}">
        <p14:creationId xmlns:p14="http://schemas.microsoft.com/office/powerpoint/2010/main" val="403513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F227BB18-52E6-462F-A8F7-0C34C491D681}"/>
              </a:ext>
            </a:extLst>
          </p:cNvPr>
          <p:cNvSpPr/>
          <p:nvPr/>
        </p:nvSpPr>
        <p:spPr>
          <a:xfrm>
            <a:off x="1" y="4903257"/>
            <a:ext cx="3434797" cy="4370918"/>
          </a:xfrm>
          <a:prstGeom prst="rect">
            <a:avLst/>
          </a:prstGeom>
          <a:solidFill>
            <a:srgbClr val="D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AEAD945-2538-4C8E-B2F2-D800BF22FC5A}"/>
              </a:ext>
            </a:extLst>
          </p:cNvPr>
          <p:cNvSpPr txBox="1"/>
          <p:nvPr/>
        </p:nvSpPr>
        <p:spPr>
          <a:xfrm>
            <a:off x="246887" y="336429"/>
            <a:ext cx="6112969" cy="707886"/>
          </a:xfrm>
          <a:prstGeom prst="rect">
            <a:avLst/>
          </a:prstGeom>
          <a:noFill/>
        </p:spPr>
        <p:txBody>
          <a:bodyPr wrap="square">
            <a:spAutoFit/>
          </a:bodyPr>
          <a:lstStyle/>
          <a:p>
            <a:pPr marR="0" algn="l" rtl="0"/>
            <a:r>
              <a:rPr lang="en-GB" sz="3000" b="1" i="0" u="none" strike="noStrike" baseline="30000">
                <a:solidFill>
                  <a:srgbClr val="239245"/>
                </a:solidFill>
                <a:latin typeface="Montserrat" panose="00000500000000000000" pitchFamily="2" charset="0"/>
              </a:rPr>
              <a:t>Strengthening health systems and partnerships across the continent</a:t>
            </a:r>
          </a:p>
        </p:txBody>
      </p:sp>
      <p:grpSp>
        <p:nvGrpSpPr>
          <p:cNvPr id="159" name="Group 158">
            <a:extLst>
              <a:ext uri="{FF2B5EF4-FFF2-40B4-BE49-F238E27FC236}">
                <a16:creationId xmlns:a16="http://schemas.microsoft.com/office/drawing/2014/main" id="{C7B4D2CD-8C80-400E-8890-F15CDBAF44BB}"/>
              </a:ext>
            </a:extLst>
          </p:cNvPr>
          <p:cNvGrpSpPr/>
          <p:nvPr/>
        </p:nvGrpSpPr>
        <p:grpSpPr>
          <a:xfrm>
            <a:off x="1" y="1124710"/>
            <a:ext cx="6858000" cy="68975"/>
            <a:chOff x="1" y="1124710"/>
            <a:chExt cx="6858000" cy="68975"/>
          </a:xfrm>
        </p:grpSpPr>
        <p:sp>
          <p:nvSpPr>
            <p:cNvPr id="160" name="Rectangle 159">
              <a:extLst>
                <a:ext uri="{FF2B5EF4-FFF2-40B4-BE49-F238E27FC236}">
                  <a16:creationId xmlns:a16="http://schemas.microsoft.com/office/drawing/2014/main" id="{7D77EF43-202E-4C3B-9CDD-A8B33B2D61E7}"/>
                </a:ext>
              </a:extLst>
            </p:cNvPr>
            <p:cNvSpPr/>
            <p:nvPr/>
          </p:nvSpPr>
          <p:spPr>
            <a:xfrm>
              <a:off x="1" y="1124710"/>
              <a:ext cx="1717871" cy="68975"/>
            </a:xfrm>
            <a:prstGeom prst="rect">
              <a:avLst/>
            </a:prstGeom>
            <a:solidFill>
              <a:srgbClr val="61A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672B1257-9C59-47A7-9512-C97C28BB738C}"/>
                </a:ext>
              </a:extLst>
            </p:cNvPr>
            <p:cNvSpPr/>
            <p:nvPr/>
          </p:nvSpPr>
          <p:spPr>
            <a:xfrm>
              <a:off x="1716927" y="1124710"/>
              <a:ext cx="1717871" cy="68975"/>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E1F20935-DD54-4183-99AB-82BB7A6E031E}"/>
                </a:ext>
              </a:extLst>
            </p:cNvPr>
            <p:cNvSpPr/>
            <p:nvPr/>
          </p:nvSpPr>
          <p:spPr>
            <a:xfrm>
              <a:off x="3423204" y="1124710"/>
              <a:ext cx="1717871" cy="68975"/>
            </a:xfrm>
            <a:prstGeom prst="rect">
              <a:avLst/>
            </a:prstGeom>
            <a:solidFill>
              <a:srgbClr val="ACC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F90DAC2E-A773-4CE7-A01C-07B82C60C067}"/>
                </a:ext>
              </a:extLst>
            </p:cNvPr>
            <p:cNvSpPr/>
            <p:nvPr/>
          </p:nvSpPr>
          <p:spPr>
            <a:xfrm>
              <a:off x="5140130" y="1124710"/>
              <a:ext cx="1717871" cy="6897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a:extLst>
              <a:ext uri="{FF2B5EF4-FFF2-40B4-BE49-F238E27FC236}">
                <a16:creationId xmlns:a16="http://schemas.microsoft.com/office/drawing/2014/main" id="{AD80671F-AA8A-2FA7-3CBD-F1250CB6BF11}"/>
              </a:ext>
            </a:extLst>
          </p:cNvPr>
          <p:cNvSpPr txBox="1"/>
          <p:nvPr/>
        </p:nvSpPr>
        <p:spPr>
          <a:xfrm>
            <a:off x="225425" y="1389063"/>
            <a:ext cx="6407149" cy="668068"/>
          </a:xfrm>
          <a:prstGeom prst="rect">
            <a:avLst/>
          </a:prstGeom>
          <a:noFill/>
        </p:spPr>
        <p:txBody>
          <a:bodyPr wrap="square">
            <a:spAutoFit/>
          </a:bodyPr>
          <a:lstStyle/>
          <a:p>
            <a:pPr>
              <a:lnSpc>
                <a:spcPct val="107000"/>
              </a:lnSpc>
              <a:spcAft>
                <a:spcPts val="800"/>
              </a:spcAft>
            </a:pPr>
            <a:r>
              <a:rPr lang="en-GB" b="1" dirty="0">
                <a:solidFill>
                  <a:srgbClr val="2A9044"/>
                </a:solidFill>
                <a:latin typeface="Montserrat SemiBold" panose="00000700000000000000" pitchFamily="2" charset="0"/>
                <a:cs typeface="Times New Roman" panose="02020603050405020304" pitchFamily="18" charset="0"/>
              </a:rPr>
              <a:t>One-on-one with </a:t>
            </a:r>
            <a:r>
              <a:rPr lang="en-GB" b="1" dirty="0" err="1">
                <a:solidFill>
                  <a:srgbClr val="2A9044"/>
                </a:solidFill>
                <a:latin typeface="Montserrat SemiBold" panose="00000700000000000000" pitchFamily="2" charset="0"/>
                <a:cs typeface="Times New Roman" panose="02020603050405020304" pitchFamily="18" charset="0"/>
              </a:rPr>
              <a:t>Dr.</a:t>
            </a:r>
            <a:r>
              <a:rPr lang="en-GB" b="1" dirty="0">
                <a:solidFill>
                  <a:srgbClr val="2A9044"/>
                </a:solidFill>
                <a:latin typeface="Montserrat SemiBold" panose="00000700000000000000" pitchFamily="2" charset="0"/>
                <a:cs typeface="Times New Roman" panose="02020603050405020304" pitchFamily="18" charset="0"/>
              </a:rPr>
              <a:t> Raji </a:t>
            </a:r>
            <a:r>
              <a:rPr lang="en-GB" b="1" dirty="0" err="1">
                <a:solidFill>
                  <a:srgbClr val="2A9044"/>
                </a:solidFill>
                <a:latin typeface="Montserrat SemiBold" panose="00000700000000000000" pitchFamily="2" charset="0"/>
                <a:cs typeface="Times New Roman" panose="02020603050405020304" pitchFamily="18" charset="0"/>
              </a:rPr>
              <a:t>Tajudeen</a:t>
            </a:r>
            <a:r>
              <a:rPr lang="en-GB" b="1" dirty="0">
                <a:solidFill>
                  <a:srgbClr val="2A9044"/>
                </a:solidFill>
                <a:latin typeface="Montserrat SemiBold" panose="00000700000000000000" pitchFamily="2" charset="0"/>
                <a:cs typeface="Times New Roman" panose="02020603050405020304" pitchFamily="18" charset="0"/>
              </a:rPr>
              <a:t>, Head of Public Health Institutes and Research at the Africa CDC    </a:t>
            </a:r>
          </a:p>
        </p:txBody>
      </p:sp>
      <p:sp>
        <p:nvSpPr>
          <p:cNvPr id="9" name="TextBox 8">
            <a:extLst>
              <a:ext uri="{FF2B5EF4-FFF2-40B4-BE49-F238E27FC236}">
                <a16:creationId xmlns:a16="http://schemas.microsoft.com/office/drawing/2014/main" id="{6076225A-E4CE-B8A0-8081-2489262AAB15}"/>
              </a:ext>
            </a:extLst>
          </p:cNvPr>
          <p:cNvSpPr txBox="1"/>
          <p:nvPr/>
        </p:nvSpPr>
        <p:spPr>
          <a:xfrm>
            <a:off x="3609015" y="2346215"/>
            <a:ext cx="3035762" cy="6702091"/>
          </a:xfrm>
          <a:prstGeom prst="rect">
            <a:avLst/>
          </a:prstGeom>
          <a:noFill/>
        </p:spPr>
        <p:txBody>
          <a:bodyPr wrap="square" numCol="1" spcCol="360000">
            <a:spAutoFit/>
          </a:bodyPr>
          <a:lstStyle/>
          <a:p>
            <a:pPr algn="just">
              <a:lnSpc>
                <a:spcPct val="107000"/>
              </a:lnSpc>
              <a:spcAft>
                <a:spcPts val="800"/>
              </a:spcAft>
            </a:pPr>
            <a:r>
              <a:rPr lang="en-GB" sz="1000" b="1">
                <a:solidFill>
                  <a:srgbClr val="2A9044"/>
                </a:solidFill>
                <a:effectLst/>
                <a:latin typeface="Montserrat" panose="00000500000000000000" pitchFamily="2" charset="0"/>
                <a:ea typeface="Segoe UI" panose="020B0502040204020203" pitchFamily="34" charset="0"/>
                <a:cs typeface="Arial" panose="020B0604020202020204" pitchFamily="34" charset="0"/>
              </a:rPr>
              <a:t>Q: How has the Saving Lives and Livelihoods initiative helped to strengthen the Africa CDC to deal with future health crises and public health improvement across the continent?</a:t>
            </a:r>
          </a:p>
          <a:p>
            <a:pPr algn="just"/>
            <a:r>
              <a:rPr lang="en-GB" sz="1000">
                <a:effectLst/>
                <a:latin typeface="Montserrat" panose="00000500000000000000" pitchFamily="2" charset="0"/>
                <a:ea typeface="Times New Roman" panose="02020603050405020304" pitchFamily="18" charset="0"/>
              </a:rPr>
              <a:t>The </a:t>
            </a:r>
            <a:r>
              <a:rPr lang="en-GB" sz="1000" u="sng">
                <a:effectLst/>
                <a:latin typeface="Montserrat" panose="00000500000000000000" pitchFamily="2" charset="0"/>
                <a:ea typeface="Times New Roman" panose="02020603050405020304" pitchFamily="18" charset="0"/>
                <a:hlinkClick r:id="rId3">
                  <a:extLst>
                    <a:ext uri="{A12FA001-AC4F-418D-AE19-62706E023703}">
                      <ahyp:hlinkClr xmlns:ahyp="http://schemas.microsoft.com/office/drawing/2018/hyperlinkcolor" val="tx"/>
                    </a:ext>
                  </a:extLst>
                </a:hlinkClick>
              </a:rPr>
              <a:t>Saving Lives and Livelihoods intiative</a:t>
            </a:r>
            <a:r>
              <a:rPr lang="en-GB" sz="1000">
                <a:effectLst/>
                <a:latin typeface="Montserrat" panose="00000500000000000000" pitchFamily="2" charset="0"/>
                <a:ea typeface="Times New Roman" panose="02020603050405020304" pitchFamily="18" charset="0"/>
              </a:rPr>
              <a:t> has four pillars, namely: procurement of vaccines, support for vaccine delivery to Member States, the groundwork for vaccine manufacturing through a focus on human capital development, and strengthening the capacity of </a:t>
            </a:r>
            <a:r>
              <a:rPr lang="en-GB" sz="1000" u="sng">
                <a:effectLst/>
                <a:latin typeface="Montserrat" panose="00000500000000000000" pitchFamily="2" charset="0"/>
                <a:ea typeface="Times New Roman" panose="02020603050405020304" pitchFamily="18" charset="0"/>
                <a:hlinkClick r:id="rId4">
                  <a:extLst>
                    <a:ext uri="{A12FA001-AC4F-418D-AE19-62706E023703}">
                      <ahyp:hlinkClr xmlns:ahyp="http://schemas.microsoft.com/office/drawing/2018/hyperlinkcolor" val="tx"/>
                    </a:ext>
                  </a:extLst>
                </a:hlinkClick>
              </a:rPr>
              <a:t>Africa CDC</a:t>
            </a:r>
            <a:r>
              <a:rPr lang="en-GB" sz="1000">
                <a:effectLst/>
                <a:latin typeface="Montserrat" panose="00000500000000000000" pitchFamily="2" charset="0"/>
                <a:ea typeface="Times New Roman" panose="02020603050405020304" pitchFamily="18" charset="0"/>
              </a:rPr>
              <a:t>. In terms of capacity building, we have onboarded 80 new staff and are on course to onboard a total of 106. These new staff are distributed across all existing Africa CDC Divisions and the Regional Coordinating Centers. The initiative offers many opportunities to strengthen Africa CDC, even as our mandate becomes more expanded.</a:t>
            </a:r>
          </a:p>
          <a:p>
            <a:pPr algn="just"/>
            <a:endParaRPr lang="en-GB" sz="1000">
              <a:effectLst/>
              <a:latin typeface="Montserrat" panose="00000500000000000000" pitchFamily="2" charset="0"/>
              <a:ea typeface="Times New Roman" panose="02020603050405020304" pitchFamily="18" charset="0"/>
            </a:endParaRPr>
          </a:p>
          <a:p>
            <a:pPr algn="just">
              <a:lnSpc>
                <a:spcPct val="107000"/>
              </a:lnSpc>
              <a:spcAft>
                <a:spcPts val="800"/>
              </a:spcAft>
            </a:pPr>
            <a:r>
              <a:rPr lang="en-GB" sz="1000" b="1">
                <a:solidFill>
                  <a:srgbClr val="2A9044"/>
                </a:solidFill>
                <a:latin typeface="Montserrat" panose="00000500000000000000" pitchFamily="2" charset="0"/>
                <a:cs typeface="Arial" panose="020B0604020202020204" pitchFamily="34" charset="0"/>
              </a:rPr>
              <a:t>Q: Briefly explain how the integration of COVID-19 vaccines is taking place among key implementing partners, including AMREF and the Red Cross Society.</a:t>
            </a:r>
          </a:p>
          <a:p>
            <a:pPr algn="just">
              <a:lnSpc>
                <a:spcPct val="107000"/>
              </a:lnSpc>
              <a:spcAft>
                <a:spcPts val="800"/>
              </a:spcAft>
            </a:pPr>
            <a:r>
              <a:rPr lang="en-GB" sz="1000">
                <a:latin typeface="Montserrat" panose="00000500000000000000" pitchFamily="2" charset="0"/>
              </a:rPr>
              <a:t>When we set out to implement this programme, it was unanimously agreed that we will work as much as possible with our local Africa based implementing partners to strengthen their capacity. Local partners bring local context and allow for community ownership. As it is well known, every pandemic begins and ends at the community level. The programme has strengthened the capacity of local implementing partners as well as the health systems of our Member States. For instance, we provided a grant to </a:t>
            </a:r>
            <a:r>
              <a:rPr lang="en-GB" sz="1000">
                <a:latin typeface="Montserrat" panose="00000500000000000000" pitchFamily="2" charset="0"/>
                <a:hlinkClick r:id="rId5">
                  <a:extLst>
                    <a:ext uri="{A12FA001-AC4F-418D-AE19-62706E023703}">
                      <ahyp:hlinkClr xmlns:ahyp="http://schemas.microsoft.com/office/drawing/2018/hyperlinkcolor" val="tx"/>
                    </a:ext>
                  </a:extLst>
                </a:hlinkClick>
              </a:rPr>
              <a:t>Amref Health Africa</a:t>
            </a:r>
            <a:r>
              <a:rPr lang="en-GB" sz="1000">
                <a:latin typeface="Montserrat" panose="00000500000000000000" pitchFamily="2" charset="0"/>
              </a:rPr>
              <a:t> to implement COVID-19 Vaccination Centres (CVCs) in East and Southern Africa. </a:t>
            </a:r>
            <a:endParaRPr lang="en-GB" sz="1000" dirty="0">
              <a:latin typeface="Montserrat" panose="00000500000000000000" pitchFamily="2" charset="0"/>
            </a:endParaRPr>
          </a:p>
        </p:txBody>
      </p:sp>
      <p:sp>
        <p:nvSpPr>
          <p:cNvPr id="8" name="TextBox 7">
            <a:extLst>
              <a:ext uri="{FF2B5EF4-FFF2-40B4-BE49-F238E27FC236}">
                <a16:creationId xmlns:a16="http://schemas.microsoft.com/office/drawing/2014/main" id="{45590DBF-A15A-4F21-B04B-7AD7229B7D3F}"/>
              </a:ext>
            </a:extLst>
          </p:cNvPr>
          <p:cNvSpPr txBox="1"/>
          <p:nvPr/>
        </p:nvSpPr>
        <p:spPr>
          <a:xfrm>
            <a:off x="246886" y="5206651"/>
            <a:ext cx="3037652" cy="3917804"/>
          </a:xfrm>
          <a:prstGeom prst="rect">
            <a:avLst/>
          </a:prstGeom>
          <a:noFill/>
        </p:spPr>
        <p:txBody>
          <a:bodyPr wrap="square" numCol="1" spcCol="360000">
            <a:spAutoFit/>
          </a:bodyPr>
          <a:lstStyle/>
          <a:p>
            <a:pPr algn="just">
              <a:lnSpc>
                <a:spcPct val="107000"/>
              </a:lnSpc>
              <a:spcAft>
                <a:spcPts val="800"/>
              </a:spcAft>
            </a:pPr>
            <a:r>
              <a:rPr lang="en-GB" sz="1050" i="1">
                <a:effectLst/>
                <a:latin typeface="Montserrat" panose="00000500000000000000" pitchFamily="2" charset="0"/>
                <a:ea typeface="Segoe UI" panose="020B0502040204020203" pitchFamily="34" charset="0"/>
                <a:cs typeface="Arial" panose="020B0604020202020204" pitchFamily="34" charset="0"/>
              </a:rPr>
              <a:t>Dr. Raji Tajudeen is responsible for coordinating the establishment and strengthening of national public health institutes across the 55 African Union Member States; coordinating the Africa CDC Health Workforce Development portfolio and the broader public health research agenda. </a:t>
            </a:r>
          </a:p>
          <a:p>
            <a:pPr algn="just">
              <a:lnSpc>
                <a:spcPct val="107000"/>
              </a:lnSpc>
              <a:spcAft>
                <a:spcPts val="800"/>
              </a:spcAft>
            </a:pPr>
            <a:r>
              <a:rPr lang="en-GB" sz="1050" i="1">
                <a:effectLst/>
                <a:latin typeface="Montserrat" panose="00000500000000000000" pitchFamily="2" charset="0"/>
                <a:ea typeface="Segoe UI" panose="020B0502040204020203" pitchFamily="34" charset="0"/>
                <a:cs typeface="Arial" panose="020B0604020202020204" pitchFamily="34" charset="0"/>
              </a:rPr>
              <a:t>He also heads the healthcare preparedness and countermeasures section of the Africa CDC COVID-19 Response and co-chairs the Case Management Technical Working Group of the Africa Taskforce on COVID-19. Dr. Raji coordinates the Programme Management Unit of the Saving Lives and Livelihoods initiative, supporting vaccine delivery to millions across the continent. </a:t>
            </a:r>
          </a:p>
          <a:p>
            <a:pPr algn="just">
              <a:lnSpc>
                <a:spcPct val="107000"/>
              </a:lnSpc>
              <a:spcAft>
                <a:spcPts val="800"/>
              </a:spcAft>
            </a:pPr>
            <a:r>
              <a:rPr lang="en-GB" sz="1050" i="1">
                <a:effectLst/>
                <a:latin typeface="Montserrat" panose="00000500000000000000" pitchFamily="2" charset="0"/>
                <a:ea typeface="Segoe UI" panose="020B0502040204020203" pitchFamily="34" charset="0"/>
                <a:cs typeface="Arial" panose="020B0604020202020204" pitchFamily="34" charset="0"/>
              </a:rPr>
              <a:t>He discusses how to safeguard Africa’s health in light of the COVID-19 pandemic. </a:t>
            </a:r>
          </a:p>
        </p:txBody>
      </p:sp>
      <p:cxnSp>
        <p:nvCxnSpPr>
          <p:cNvPr id="17" name="Straight Arrow Connector 16">
            <a:extLst>
              <a:ext uri="{FF2B5EF4-FFF2-40B4-BE49-F238E27FC236}">
                <a16:creationId xmlns:a16="http://schemas.microsoft.com/office/drawing/2014/main" id="{FD019D79-DF4D-09B5-8A48-9ACD030A0679}"/>
              </a:ext>
            </a:extLst>
          </p:cNvPr>
          <p:cNvCxnSpPr>
            <a:cxnSpLocks/>
          </p:cNvCxnSpPr>
          <p:nvPr/>
        </p:nvCxnSpPr>
        <p:spPr>
          <a:xfrm>
            <a:off x="6196084" y="9124455"/>
            <a:ext cx="436490" cy="0"/>
          </a:xfrm>
          <a:prstGeom prst="straightConnector1">
            <a:avLst/>
          </a:prstGeom>
          <a:ln w="19050">
            <a:solidFill>
              <a:srgbClr val="2A9044"/>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F8203B8-2839-9F63-9F09-0205311E8D8A}"/>
              </a:ext>
            </a:extLst>
          </p:cNvPr>
          <p:cNvSpPr txBox="1"/>
          <p:nvPr/>
        </p:nvSpPr>
        <p:spPr>
          <a:xfrm>
            <a:off x="5261212" y="9007580"/>
            <a:ext cx="1869743" cy="261610"/>
          </a:xfrm>
          <a:prstGeom prst="rect">
            <a:avLst/>
          </a:prstGeom>
          <a:noFill/>
        </p:spPr>
        <p:txBody>
          <a:bodyPr wrap="square" rtlCol="0">
            <a:spAutoFit/>
          </a:bodyPr>
          <a:lstStyle/>
          <a:p>
            <a:r>
              <a:rPr lang="en-GB" sz="1100" b="1">
                <a:solidFill>
                  <a:srgbClr val="2A9044"/>
                </a:solidFill>
                <a:latin typeface="Montserrat" panose="00000500000000000000" pitchFamily="2" charset="0"/>
              </a:rPr>
              <a:t>Continues</a:t>
            </a:r>
          </a:p>
        </p:txBody>
      </p:sp>
      <p:pic>
        <p:nvPicPr>
          <p:cNvPr id="4" name="Picture 3">
            <a:extLst>
              <a:ext uri="{FF2B5EF4-FFF2-40B4-BE49-F238E27FC236}">
                <a16:creationId xmlns:a16="http://schemas.microsoft.com/office/drawing/2014/main" id="{F8A8A691-5A59-1FC9-9FBE-8436798541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728" b="20222"/>
          <a:stretch/>
        </p:blipFill>
        <p:spPr>
          <a:xfrm>
            <a:off x="262120" y="2147317"/>
            <a:ext cx="2909614" cy="2909614"/>
          </a:xfrm>
          <a:prstGeom prst="ellipse">
            <a:avLst/>
          </a:prstGeom>
          <a:ln w="28575">
            <a:solidFill>
              <a:srgbClr val="2A9044"/>
            </a:solidFill>
          </a:ln>
        </p:spPr>
      </p:pic>
    </p:spTree>
    <p:extLst>
      <p:ext uri="{BB962C8B-B14F-4D97-AF65-F5344CB8AC3E}">
        <p14:creationId xmlns:p14="http://schemas.microsoft.com/office/powerpoint/2010/main" val="3106784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03F8057-B167-F4C5-105D-9E9C64402A96}"/>
              </a:ext>
            </a:extLst>
          </p:cNvPr>
          <p:cNvSpPr/>
          <p:nvPr/>
        </p:nvSpPr>
        <p:spPr>
          <a:xfrm>
            <a:off x="1" y="3698542"/>
            <a:ext cx="3434797" cy="6207457"/>
          </a:xfrm>
          <a:prstGeom prst="rect">
            <a:avLst/>
          </a:prstGeom>
          <a:solidFill>
            <a:srgbClr val="D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AEAD945-2538-4C8E-B2F2-D800BF22FC5A}"/>
              </a:ext>
            </a:extLst>
          </p:cNvPr>
          <p:cNvSpPr txBox="1"/>
          <p:nvPr/>
        </p:nvSpPr>
        <p:spPr>
          <a:xfrm>
            <a:off x="246887" y="336429"/>
            <a:ext cx="6112969" cy="707886"/>
          </a:xfrm>
          <a:prstGeom prst="rect">
            <a:avLst/>
          </a:prstGeom>
          <a:noFill/>
        </p:spPr>
        <p:txBody>
          <a:bodyPr wrap="square">
            <a:spAutoFit/>
          </a:bodyPr>
          <a:lstStyle/>
          <a:p>
            <a:pPr marR="0" algn="l" rtl="0"/>
            <a:r>
              <a:rPr lang="en-GB" sz="3000" b="1" i="0" u="none" strike="noStrike" baseline="30000">
                <a:solidFill>
                  <a:srgbClr val="239245"/>
                </a:solidFill>
                <a:latin typeface="Montserrat" panose="00000500000000000000" pitchFamily="2" charset="0"/>
              </a:rPr>
              <a:t>Strengthening health systems and partnerships across the continent</a:t>
            </a:r>
          </a:p>
        </p:txBody>
      </p:sp>
      <p:grpSp>
        <p:nvGrpSpPr>
          <p:cNvPr id="159" name="Group 158">
            <a:extLst>
              <a:ext uri="{FF2B5EF4-FFF2-40B4-BE49-F238E27FC236}">
                <a16:creationId xmlns:a16="http://schemas.microsoft.com/office/drawing/2014/main" id="{C7B4D2CD-8C80-400E-8890-F15CDBAF44BB}"/>
              </a:ext>
            </a:extLst>
          </p:cNvPr>
          <p:cNvGrpSpPr/>
          <p:nvPr/>
        </p:nvGrpSpPr>
        <p:grpSpPr>
          <a:xfrm>
            <a:off x="1" y="1124710"/>
            <a:ext cx="6858000" cy="68975"/>
            <a:chOff x="1" y="1124710"/>
            <a:chExt cx="6858000" cy="68975"/>
          </a:xfrm>
        </p:grpSpPr>
        <p:sp>
          <p:nvSpPr>
            <p:cNvPr id="160" name="Rectangle 159">
              <a:extLst>
                <a:ext uri="{FF2B5EF4-FFF2-40B4-BE49-F238E27FC236}">
                  <a16:creationId xmlns:a16="http://schemas.microsoft.com/office/drawing/2014/main" id="{7D77EF43-202E-4C3B-9CDD-A8B33B2D61E7}"/>
                </a:ext>
              </a:extLst>
            </p:cNvPr>
            <p:cNvSpPr/>
            <p:nvPr/>
          </p:nvSpPr>
          <p:spPr>
            <a:xfrm>
              <a:off x="1" y="1124710"/>
              <a:ext cx="1717871" cy="68975"/>
            </a:xfrm>
            <a:prstGeom prst="rect">
              <a:avLst/>
            </a:prstGeom>
            <a:solidFill>
              <a:srgbClr val="61A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672B1257-9C59-47A7-9512-C97C28BB738C}"/>
                </a:ext>
              </a:extLst>
            </p:cNvPr>
            <p:cNvSpPr/>
            <p:nvPr/>
          </p:nvSpPr>
          <p:spPr>
            <a:xfrm>
              <a:off x="1716927" y="1124710"/>
              <a:ext cx="1717871" cy="68975"/>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E1F20935-DD54-4183-99AB-82BB7A6E031E}"/>
                </a:ext>
              </a:extLst>
            </p:cNvPr>
            <p:cNvSpPr/>
            <p:nvPr/>
          </p:nvSpPr>
          <p:spPr>
            <a:xfrm>
              <a:off x="3423204" y="1124710"/>
              <a:ext cx="1717871" cy="68975"/>
            </a:xfrm>
            <a:prstGeom prst="rect">
              <a:avLst/>
            </a:prstGeom>
            <a:solidFill>
              <a:srgbClr val="ACC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F90DAC2E-A773-4CE7-A01C-07B82C60C067}"/>
                </a:ext>
              </a:extLst>
            </p:cNvPr>
            <p:cNvSpPr/>
            <p:nvPr/>
          </p:nvSpPr>
          <p:spPr>
            <a:xfrm>
              <a:off x="5140130" y="1124710"/>
              <a:ext cx="1717871" cy="6897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75174B03-88B1-F632-BBB1-873DB141587B}"/>
              </a:ext>
            </a:extLst>
          </p:cNvPr>
          <p:cNvSpPr txBox="1"/>
          <p:nvPr/>
        </p:nvSpPr>
        <p:spPr>
          <a:xfrm>
            <a:off x="3617717" y="1389063"/>
            <a:ext cx="3044825" cy="7471020"/>
          </a:xfrm>
          <a:prstGeom prst="rect">
            <a:avLst/>
          </a:prstGeom>
          <a:noFill/>
        </p:spPr>
        <p:txBody>
          <a:bodyPr wrap="square" numCol="1" spcCol="360000">
            <a:spAutoFit/>
          </a:bodyPr>
          <a:lstStyle/>
          <a:p>
            <a:pPr algn="just">
              <a:lnSpc>
                <a:spcPct val="107000"/>
              </a:lnSpc>
              <a:spcAft>
                <a:spcPts val="800"/>
              </a:spcAft>
            </a:pPr>
            <a:r>
              <a:rPr lang="en-GB" sz="1000">
                <a:effectLst/>
                <a:latin typeface="Montserrat" panose="00000500000000000000" pitchFamily="2" charset="0"/>
                <a:ea typeface="Segoe UI" panose="020B0502040204020203" pitchFamily="34" charset="0"/>
                <a:cs typeface="Arial" panose="020B0604020202020204" pitchFamily="34" charset="0"/>
              </a:rPr>
              <a:t>In the medium to long term, Africa needs to find a way to build its own local manufacturing capacity for vaccines, diagnostics, therapeutics, and even oxygen. The Partnerships for African Vaccine Manufacturing (PAVM) was established by the African Union (AU) in 2021 to enable the African vaccine manufacturing industry to develop, produce, and supply over 60 percent of the total vaccine doses required on the continent by 2040. </a:t>
            </a:r>
          </a:p>
          <a:p>
            <a:pPr algn="just">
              <a:lnSpc>
                <a:spcPct val="107000"/>
              </a:lnSpc>
              <a:spcAft>
                <a:spcPts val="800"/>
              </a:spcAft>
            </a:pPr>
            <a:r>
              <a:rPr lang="en-GB" sz="1000">
                <a:effectLst/>
                <a:latin typeface="Montserrat" panose="00000500000000000000" pitchFamily="2" charset="0"/>
                <a:ea typeface="Segoe UI" panose="020B0502040204020203" pitchFamily="34" charset="0"/>
                <a:cs typeface="Arial" panose="020B0604020202020204" pitchFamily="34" charset="0"/>
              </a:rPr>
              <a:t>Going forward, it is crucial to establish a strong and equitable global medical supply chain that can provide reliable information on the availability of medical supplies. This will allow us to plan and prepare for the delivery of vaccines and other health-related products. In so doing, we will increase the resilience of our health systems and ensure that we are prepared for future health crises.</a:t>
            </a:r>
          </a:p>
          <a:p>
            <a:pPr algn="just">
              <a:lnSpc>
                <a:spcPct val="107000"/>
              </a:lnSpc>
              <a:spcAft>
                <a:spcPts val="800"/>
              </a:spcAft>
            </a:pPr>
            <a:r>
              <a:rPr lang="en-GB" sz="1000" b="1">
                <a:solidFill>
                  <a:srgbClr val="2A9044"/>
                </a:solidFill>
                <a:latin typeface="Montserrat" panose="00000500000000000000" pitchFamily="2" charset="0"/>
                <a:cs typeface="Arial" panose="020B0604020202020204" pitchFamily="34" charset="0"/>
              </a:rPr>
              <a:t>Q: Lastly, as we talk about health security, we cannot ignore the ongoing challenges such as drought in the Horn of Africa. Are there ways that the Africa CDC can help mitigate some of these challenges that impact the community while seeking to address health insecurity? </a:t>
            </a:r>
          </a:p>
          <a:p>
            <a:pPr algn="just">
              <a:lnSpc>
                <a:spcPct val="107000"/>
              </a:lnSpc>
              <a:spcAft>
                <a:spcPts val="800"/>
              </a:spcAft>
            </a:pPr>
            <a:r>
              <a:rPr lang="en-GB" sz="1000">
                <a:effectLst/>
                <a:latin typeface="Montserrat" panose="00000500000000000000" pitchFamily="2" charset="0"/>
                <a:ea typeface="Segoe UI" panose="020B0502040204020203" pitchFamily="34" charset="0"/>
                <a:cs typeface="Arial" panose="020B0604020202020204" pitchFamily="34" charset="0"/>
              </a:rPr>
              <a:t>The COVID-19 pandemic has highlighted the importance of viewing health as a security, socioeconomic, and developmental issue. As we developed the Saving Lives and Livelihoods initiative, we recognized the need to strengthen systems and establish a flexible, integrated, and resilient healthcare infrastructure. Currently, Somalia, Ethiopia, and certain regions of Kenya are experiencing drought, which has significant health implications. The initiative is actively seeking ways to provide support in this area, including risk communication and community engagement to address the health and nutritional needs of affected populations.</a:t>
            </a:r>
            <a:endParaRPr lang="en-GB" sz="1000" dirty="0">
              <a:effectLst/>
              <a:latin typeface="Montserrat" panose="00000500000000000000" pitchFamily="2" charset="0"/>
              <a:ea typeface="Segoe UI" panose="020B0502040204020203" pitchFamily="34" charset="0"/>
              <a:cs typeface="Arial" panose="020B0604020202020204" pitchFamily="34" charset="0"/>
            </a:endParaRPr>
          </a:p>
        </p:txBody>
      </p:sp>
      <p:sp>
        <p:nvSpPr>
          <p:cNvPr id="3" name="TextBox 2">
            <a:extLst>
              <a:ext uri="{FF2B5EF4-FFF2-40B4-BE49-F238E27FC236}">
                <a16:creationId xmlns:a16="http://schemas.microsoft.com/office/drawing/2014/main" id="{56792EFF-DBAA-9114-8E25-2FC096AAD9E0}"/>
              </a:ext>
            </a:extLst>
          </p:cNvPr>
          <p:cNvSpPr txBox="1"/>
          <p:nvPr/>
        </p:nvSpPr>
        <p:spPr>
          <a:xfrm>
            <a:off x="249558" y="4011302"/>
            <a:ext cx="3037651" cy="4898520"/>
          </a:xfrm>
          <a:prstGeom prst="rect">
            <a:avLst/>
          </a:prstGeom>
          <a:noFill/>
        </p:spPr>
        <p:txBody>
          <a:bodyPr wrap="square" numCol="1" spcCol="360000">
            <a:spAutoFit/>
          </a:bodyPr>
          <a:lstStyle/>
          <a:p>
            <a:pPr algn="just">
              <a:lnSpc>
                <a:spcPct val="107000"/>
              </a:lnSpc>
              <a:spcAft>
                <a:spcPts val="800"/>
              </a:spcAft>
            </a:pPr>
            <a:r>
              <a:rPr lang="en-GB" sz="1000">
                <a:effectLst/>
                <a:latin typeface="Montserrat" panose="00000500000000000000" pitchFamily="2" charset="0"/>
                <a:ea typeface="Segoe UI" panose="020B0502040204020203" pitchFamily="34" charset="0"/>
                <a:cs typeface="Arial" panose="020B0604020202020204" pitchFamily="34" charset="0"/>
              </a:rPr>
              <a:t>This strengthened the primary healthcare systems of these Member States and more importantly, the relationship between Africa CDC and the implementing partners. This is in line with the New Public Health Order that in part emphasizes the need for respectful and action-oriented partnerships. </a:t>
            </a:r>
          </a:p>
          <a:p>
            <a:pPr algn="just">
              <a:lnSpc>
                <a:spcPct val="107000"/>
              </a:lnSpc>
              <a:spcAft>
                <a:spcPts val="800"/>
              </a:spcAft>
            </a:pPr>
            <a:r>
              <a:rPr lang="en-GB" sz="1000" b="1">
                <a:solidFill>
                  <a:srgbClr val="2A9044"/>
                </a:solidFill>
                <a:latin typeface="Montserrat" panose="00000500000000000000" pitchFamily="2" charset="0"/>
                <a:cs typeface="Arial" panose="020B0604020202020204" pitchFamily="34" charset="0"/>
              </a:rPr>
              <a:t>Q: Looking at the first pillar of the initiative which focuses on vaccination, what measures exist to ensure a sustainable supply of vaccines in the continent? </a:t>
            </a:r>
          </a:p>
          <a:p>
            <a:pPr algn="just">
              <a:lnSpc>
                <a:spcPct val="107000"/>
              </a:lnSpc>
              <a:spcAft>
                <a:spcPts val="800"/>
              </a:spcAft>
            </a:pPr>
            <a:r>
              <a:rPr lang="en-GB" sz="1000">
                <a:effectLst/>
                <a:latin typeface="Montserrat" panose="00000500000000000000" pitchFamily="2" charset="0"/>
                <a:ea typeface="Segoe UI" panose="020B0502040204020203" pitchFamily="34" charset="0"/>
                <a:cs typeface="Arial" panose="020B0604020202020204" pitchFamily="34" charset="0"/>
              </a:rPr>
              <a:t>In the context of the ongoing COVID-19 pandemic, we reached out to the global platform, COVAX and relevant partners including Governments from the global North to ensure we get COVID-19 vaccine supplies as soon as possible to close the vaccination gaps. The Saving Lives and Livelihoods initiative is procuring vaccines for 65 million people and facilitating the delivery of COVID-19 vaccines in our Member States irrespective of the source of the vaccine. Support for vaccine logistics to ensure equitable distribution of COVID-19 vaccine and other vaccines is a key component of the Saving Lives and Livelihoods programme. </a:t>
            </a:r>
          </a:p>
        </p:txBody>
      </p:sp>
      <p:pic>
        <p:nvPicPr>
          <p:cNvPr id="10" name="Picture 9" descr="A group of people stand outside a food truck&#10;&#10;Description automatically generated with low confidence">
            <a:extLst>
              <a:ext uri="{FF2B5EF4-FFF2-40B4-BE49-F238E27FC236}">
                <a16:creationId xmlns:a16="http://schemas.microsoft.com/office/drawing/2014/main" id="{2BFBD54D-DEC9-4BBF-99AA-56D89835D7A2}"/>
              </a:ext>
            </a:extLst>
          </p:cNvPr>
          <p:cNvPicPr>
            <a:picLocks noChangeAspect="1"/>
          </p:cNvPicPr>
          <p:nvPr/>
        </p:nvPicPr>
        <p:blipFill rotWithShape="1">
          <a:blip r:embed="rId3">
            <a:extLst>
              <a:ext uri="{28A0092B-C50C-407E-A947-70E740481C1C}">
                <a14:useLocalDpi xmlns:a14="http://schemas.microsoft.com/office/drawing/2010/main" val="0"/>
              </a:ext>
            </a:extLst>
          </a:blip>
          <a:srcRect r="13508"/>
          <a:stretch/>
        </p:blipFill>
        <p:spPr>
          <a:xfrm>
            <a:off x="-1" y="1159196"/>
            <a:ext cx="3423205" cy="2638567"/>
          </a:xfrm>
          <a:prstGeom prst="rect">
            <a:avLst/>
          </a:prstGeom>
        </p:spPr>
      </p:pic>
      <p:pic>
        <p:nvPicPr>
          <p:cNvPr id="5" name="Picture 4" descr="A picture containing person, person&#10;&#10;Description automatically generated">
            <a:extLst>
              <a:ext uri="{FF2B5EF4-FFF2-40B4-BE49-F238E27FC236}">
                <a16:creationId xmlns:a16="http://schemas.microsoft.com/office/drawing/2014/main" id="{4F470321-BE13-18F0-9AAF-7EA5FDB76C32}"/>
              </a:ext>
            </a:extLst>
          </p:cNvPr>
          <p:cNvPicPr>
            <a:picLocks noChangeAspect="1"/>
          </p:cNvPicPr>
          <p:nvPr/>
        </p:nvPicPr>
        <p:blipFill rotWithShape="1">
          <a:blip r:embed="rId4">
            <a:extLst>
              <a:ext uri="{28A0092B-C50C-407E-A947-70E740481C1C}">
                <a14:useLocalDpi xmlns:a14="http://schemas.microsoft.com/office/drawing/2010/main" val="0"/>
              </a:ext>
            </a:extLst>
          </a:blip>
          <a:srcRect r="11852" b="5310"/>
          <a:stretch/>
        </p:blipFill>
        <p:spPr>
          <a:xfrm>
            <a:off x="8477726" y="6400289"/>
            <a:ext cx="3422729" cy="2459794"/>
          </a:xfrm>
          <a:prstGeom prst="rect">
            <a:avLst/>
          </a:prstGeom>
        </p:spPr>
      </p:pic>
    </p:spTree>
    <p:extLst>
      <p:ext uri="{BB962C8B-B14F-4D97-AF65-F5344CB8AC3E}">
        <p14:creationId xmlns:p14="http://schemas.microsoft.com/office/powerpoint/2010/main" val="581397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252947B-9192-4520-A3C7-F6389D3A8B1E}"/>
              </a:ext>
            </a:extLst>
          </p:cNvPr>
          <p:cNvSpPr/>
          <p:nvPr/>
        </p:nvSpPr>
        <p:spPr>
          <a:xfrm>
            <a:off x="0" y="1155592"/>
            <a:ext cx="6858001" cy="953778"/>
          </a:xfrm>
          <a:prstGeom prst="rect">
            <a:avLst/>
          </a:prstGeom>
          <a:solidFill>
            <a:srgbClr val="78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97953AB-3436-4DFC-84E3-AD5E4703F58F}"/>
              </a:ext>
            </a:extLst>
          </p:cNvPr>
          <p:cNvSpPr txBox="1"/>
          <p:nvPr/>
        </p:nvSpPr>
        <p:spPr>
          <a:xfrm>
            <a:off x="246888" y="1314294"/>
            <a:ext cx="4978400" cy="668068"/>
          </a:xfrm>
          <a:prstGeom prst="rect">
            <a:avLst/>
          </a:prstGeom>
          <a:noFill/>
        </p:spPr>
        <p:txBody>
          <a:bodyPr wrap="square">
            <a:spAutoFit/>
          </a:bodyPr>
          <a:lstStyle/>
          <a:p>
            <a:pPr>
              <a:lnSpc>
                <a:spcPct val="107000"/>
              </a:lnSpc>
              <a:spcAft>
                <a:spcPts val="800"/>
              </a:spcAft>
            </a:pPr>
            <a:r>
              <a:rPr lang="en-GB" i="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Snapshot of key successes for COVID-19 vaccination acceleration in Africa</a:t>
            </a:r>
            <a:endParaRPr lang="en-GB"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F45F94FB-2CBA-4AB5-BD71-5FA37B788C9C}"/>
              </a:ext>
            </a:extLst>
          </p:cNvPr>
          <p:cNvSpPr txBox="1"/>
          <p:nvPr/>
        </p:nvSpPr>
        <p:spPr>
          <a:xfrm>
            <a:off x="246888" y="6814995"/>
            <a:ext cx="3045465" cy="1853521"/>
          </a:xfrm>
          <a:prstGeom prst="rect">
            <a:avLst/>
          </a:prstGeom>
          <a:noFill/>
        </p:spPr>
        <p:txBody>
          <a:bodyPr wrap="square">
            <a:spAutoFit/>
          </a:bodyPr>
          <a:lstStyle/>
          <a:p>
            <a:pPr>
              <a:lnSpc>
                <a:spcPct val="107000"/>
              </a:lnSpc>
              <a:spcAft>
                <a:spcPts val="800"/>
              </a:spcAft>
            </a:pPr>
            <a:r>
              <a:rPr lang="en-GB" b="1">
                <a:solidFill>
                  <a:srgbClr val="782D2D"/>
                </a:solidFill>
                <a:latin typeface="Montserrat SemiBold" panose="00000700000000000000" pitchFamily="2" charset="0"/>
                <a:cs typeface="Times New Roman" panose="02020603050405020304" pitchFamily="18" charset="0"/>
              </a:rPr>
              <a:t>Malawian woman overcomes misconceptions, gets vaccinated while pregnant, and delivers healthy twins</a:t>
            </a:r>
          </a:p>
        </p:txBody>
      </p:sp>
      <p:grpSp>
        <p:nvGrpSpPr>
          <p:cNvPr id="18" name="Group 17">
            <a:extLst>
              <a:ext uri="{FF2B5EF4-FFF2-40B4-BE49-F238E27FC236}">
                <a16:creationId xmlns:a16="http://schemas.microsoft.com/office/drawing/2014/main" id="{A104022A-2ED4-46DC-9067-E96AC432E5BA}"/>
              </a:ext>
            </a:extLst>
          </p:cNvPr>
          <p:cNvGrpSpPr/>
          <p:nvPr/>
        </p:nvGrpSpPr>
        <p:grpSpPr>
          <a:xfrm>
            <a:off x="1" y="1124710"/>
            <a:ext cx="6858000" cy="68975"/>
            <a:chOff x="1" y="1124710"/>
            <a:chExt cx="6858000" cy="68975"/>
          </a:xfrm>
        </p:grpSpPr>
        <p:sp>
          <p:nvSpPr>
            <p:cNvPr id="19" name="Rectangle 18">
              <a:extLst>
                <a:ext uri="{FF2B5EF4-FFF2-40B4-BE49-F238E27FC236}">
                  <a16:creationId xmlns:a16="http://schemas.microsoft.com/office/drawing/2014/main" id="{38164271-36BD-45AC-BD71-98D81F6BEC85}"/>
                </a:ext>
              </a:extLst>
            </p:cNvPr>
            <p:cNvSpPr/>
            <p:nvPr/>
          </p:nvSpPr>
          <p:spPr>
            <a:xfrm>
              <a:off x="1" y="1124710"/>
              <a:ext cx="1717871" cy="68975"/>
            </a:xfrm>
            <a:prstGeom prst="rect">
              <a:avLst/>
            </a:prstGeom>
            <a:solidFill>
              <a:srgbClr val="8C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4C26B01-7D83-4A87-A4C5-C51728DF6508}"/>
                </a:ext>
              </a:extLst>
            </p:cNvPr>
            <p:cNvSpPr/>
            <p:nvPr/>
          </p:nvSpPr>
          <p:spPr>
            <a:xfrm>
              <a:off x="1716927" y="1124710"/>
              <a:ext cx="1717871" cy="68975"/>
            </a:xfrm>
            <a:prstGeom prst="rect">
              <a:avLst/>
            </a:prstGeom>
            <a:solidFill>
              <a:srgbClr val="A46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ABB0ACB-C417-435A-BFEE-192F1150396E}"/>
                </a:ext>
              </a:extLst>
            </p:cNvPr>
            <p:cNvSpPr/>
            <p:nvPr/>
          </p:nvSpPr>
          <p:spPr>
            <a:xfrm>
              <a:off x="3423204" y="1124710"/>
              <a:ext cx="1717871" cy="68975"/>
            </a:xfrm>
            <a:prstGeom prst="rect">
              <a:avLst/>
            </a:prstGeom>
            <a:solidFill>
              <a:srgbClr val="BC9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79F7C70-8A79-440D-BB26-096C5EE96B92}"/>
                </a:ext>
              </a:extLst>
            </p:cNvPr>
            <p:cNvSpPr/>
            <p:nvPr/>
          </p:nvSpPr>
          <p:spPr>
            <a:xfrm>
              <a:off x="5140130" y="1124710"/>
              <a:ext cx="1717871" cy="68975"/>
            </a:xfrm>
            <a:prstGeom prst="rect">
              <a:avLst/>
            </a:prstGeom>
            <a:solidFill>
              <a:srgbClr val="DBC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5FA04698-F04D-28D3-CA9C-A5B180FA6EE3}"/>
              </a:ext>
            </a:extLst>
          </p:cNvPr>
          <p:cNvSpPr txBox="1"/>
          <p:nvPr/>
        </p:nvSpPr>
        <p:spPr>
          <a:xfrm>
            <a:off x="246888" y="336429"/>
            <a:ext cx="5490842" cy="707886"/>
          </a:xfrm>
          <a:prstGeom prst="rect">
            <a:avLst/>
          </a:prstGeom>
          <a:noFill/>
        </p:spPr>
        <p:txBody>
          <a:bodyPr wrap="square">
            <a:spAutoFit/>
          </a:bodyPr>
          <a:lstStyle/>
          <a:p>
            <a:pPr marR="0" algn="l" rtl="0"/>
            <a:r>
              <a:rPr lang="en-GB" sz="3000" b="1" i="0" u="none" strike="noStrike" baseline="30000">
                <a:solidFill>
                  <a:srgbClr val="782D2D"/>
                </a:solidFill>
                <a:latin typeface="Montserrat" panose="00000500000000000000" pitchFamily="2" charset="0"/>
              </a:rPr>
              <a:t>Spotlight on Risk Communication and Community Engagement (RCCE)</a:t>
            </a:r>
          </a:p>
        </p:txBody>
      </p:sp>
      <p:pic>
        <p:nvPicPr>
          <p:cNvPr id="2" name="Picture 1">
            <a:extLst>
              <a:ext uri="{FF2B5EF4-FFF2-40B4-BE49-F238E27FC236}">
                <a16:creationId xmlns:a16="http://schemas.microsoft.com/office/drawing/2014/main" id="{1C6D1C0D-D551-68AB-D4E6-ADB8D71AC2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200"/>
          <a:stretch/>
        </p:blipFill>
        <p:spPr bwMode="auto">
          <a:xfrm>
            <a:off x="6220" y="2109370"/>
            <a:ext cx="6851780" cy="4563649"/>
          </a:xfrm>
          <a:prstGeom prst="rect">
            <a:avLst/>
          </a:prstGeom>
          <a:noFill/>
          <a:ln>
            <a:noFill/>
          </a:ln>
        </p:spPr>
      </p:pic>
      <p:grpSp>
        <p:nvGrpSpPr>
          <p:cNvPr id="29" name="Group 28">
            <a:extLst>
              <a:ext uri="{FF2B5EF4-FFF2-40B4-BE49-F238E27FC236}">
                <a16:creationId xmlns:a16="http://schemas.microsoft.com/office/drawing/2014/main" id="{2B636BC1-3C45-82EF-225F-DEEA9D5593BE}"/>
              </a:ext>
            </a:extLst>
          </p:cNvPr>
          <p:cNvGrpSpPr/>
          <p:nvPr/>
        </p:nvGrpSpPr>
        <p:grpSpPr>
          <a:xfrm>
            <a:off x="-192162" y="5786414"/>
            <a:ext cx="2624065" cy="505385"/>
            <a:chOff x="-197737" y="9390799"/>
            <a:chExt cx="2624065" cy="505385"/>
          </a:xfrm>
        </p:grpSpPr>
        <p:sp>
          <p:nvSpPr>
            <p:cNvPr id="15" name="Rectangle 14">
              <a:extLst>
                <a:ext uri="{FF2B5EF4-FFF2-40B4-BE49-F238E27FC236}">
                  <a16:creationId xmlns:a16="http://schemas.microsoft.com/office/drawing/2014/main" id="{0EDCAB2E-1A8C-93E0-7BCE-769DA82B49C1}"/>
                </a:ext>
              </a:extLst>
            </p:cNvPr>
            <p:cNvSpPr/>
            <p:nvPr/>
          </p:nvSpPr>
          <p:spPr>
            <a:xfrm>
              <a:off x="-197737" y="9390799"/>
              <a:ext cx="2624065" cy="505385"/>
            </a:xfrm>
            <a:prstGeom prst="rect">
              <a:avLst/>
            </a:prstGeom>
            <a:solidFill>
              <a:srgbClr val="782D2D">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0C284A3-90FE-DB42-4222-31A20A447DEE}"/>
                </a:ext>
              </a:extLst>
            </p:cNvPr>
            <p:cNvSpPr txBox="1"/>
            <p:nvPr/>
          </p:nvSpPr>
          <p:spPr>
            <a:xfrm>
              <a:off x="231648" y="9416244"/>
              <a:ext cx="1919896" cy="479940"/>
            </a:xfrm>
            <a:prstGeom prst="rect">
              <a:avLst/>
            </a:prstGeom>
            <a:noFill/>
          </p:spPr>
          <p:txBody>
            <a:bodyPr wrap="square">
              <a:spAutoFit/>
            </a:bodyPr>
            <a:lstStyle/>
            <a:p>
              <a:pPr>
                <a:lnSpc>
                  <a:spcPct val="107000"/>
                </a:lnSpc>
                <a:spcAft>
                  <a:spcPts val="800"/>
                </a:spcAft>
              </a:pPr>
              <a:r>
                <a:rPr lang="en-GB" sz="800" i="1">
                  <a:solidFill>
                    <a:schemeClr val="bg1"/>
                  </a:solidFill>
                  <a:effectLst/>
                  <a:latin typeface="Montserrat" panose="00000500000000000000" pitchFamily="2" charset="0"/>
                  <a:ea typeface="Segoe UI" panose="020B0502040204020203" pitchFamily="34" charset="0"/>
                  <a:cs typeface="Times New Roman" panose="02020603050405020304" pitchFamily="18" charset="0"/>
                </a:rPr>
                <a:t>Christina Kamodzi (right)  with the Amref Coordinator for Blantyre District </a:t>
              </a:r>
            </a:p>
          </p:txBody>
        </p:sp>
      </p:grpSp>
      <p:sp>
        <p:nvSpPr>
          <p:cNvPr id="6" name="TextBox 5">
            <a:extLst>
              <a:ext uri="{FF2B5EF4-FFF2-40B4-BE49-F238E27FC236}">
                <a16:creationId xmlns:a16="http://schemas.microsoft.com/office/drawing/2014/main" id="{06A74F6C-A6F5-ACBC-2181-42E4A0B24F93}"/>
              </a:ext>
            </a:extLst>
          </p:cNvPr>
          <p:cNvSpPr txBox="1"/>
          <p:nvPr/>
        </p:nvSpPr>
        <p:spPr>
          <a:xfrm>
            <a:off x="3597661" y="6814995"/>
            <a:ext cx="3045465" cy="2490682"/>
          </a:xfrm>
          <a:prstGeom prst="rect">
            <a:avLst/>
          </a:prstGeom>
          <a:noFill/>
        </p:spPr>
        <p:txBody>
          <a:bodyPr wrap="square">
            <a:spAutoFit/>
          </a:bodyPr>
          <a:lstStyle/>
          <a:p>
            <a:pPr algn="just">
              <a:lnSpc>
                <a:spcPct val="107000"/>
              </a:lnSpc>
              <a:spcAft>
                <a:spcPts val="800"/>
              </a:spcAft>
            </a:pPr>
            <a:r>
              <a:rPr lang="en-GB" sz="1000" dirty="0">
                <a:effectLst/>
                <a:latin typeface="Montserrat" panose="00000500000000000000" pitchFamily="2" charset="0"/>
                <a:ea typeface="Calibri" panose="020F0502020204030204" pitchFamily="34" charset="0"/>
                <a:cs typeface="Times New Roman" panose="02020603050405020304" pitchFamily="18" charset="0"/>
              </a:rPr>
              <a:t>Christina </a:t>
            </a:r>
            <a:r>
              <a:rPr lang="en-GB" sz="1000" dirty="0" err="1">
                <a:effectLst/>
                <a:latin typeface="Montserrat" panose="00000500000000000000" pitchFamily="2" charset="0"/>
                <a:ea typeface="Calibri" panose="020F0502020204030204" pitchFamily="34" charset="0"/>
                <a:cs typeface="Times New Roman" panose="02020603050405020304" pitchFamily="18" charset="0"/>
              </a:rPr>
              <a:t>Kamodzi</a:t>
            </a:r>
            <a:r>
              <a:rPr lang="en-GB" sz="1000" dirty="0">
                <a:effectLst/>
                <a:latin typeface="Montserrat" panose="00000500000000000000" pitchFamily="2" charset="0"/>
                <a:ea typeface="Calibri" panose="020F0502020204030204" pitchFamily="34" charset="0"/>
                <a:cs typeface="Times New Roman" panose="02020603050405020304" pitchFamily="18" charset="0"/>
              </a:rPr>
              <a:t>, a 41-year-old woman from </a:t>
            </a:r>
            <a:r>
              <a:rPr lang="en-GB" sz="1000" dirty="0" err="1">
                <a:effectLst/>
                <a:latin typeface="Montserrat" panose="00000500000000000000" pitchFamily="2" charset="0"/>
                <a:ea typeface="Calibri" panose="020F0502020204030204" pitchFamily="34" charset="0"/>
                <a:cs typeface="Times New Roman" panose="02020603050405020304" pitchFamily="18" charset="0"/>
              </a:rPr>
              <a:t>Zingwangwa</a:t>
            </a:r>
            <a:r>
              <a:rPr lang="en-GB" sz="1000" dirty="0">
                <a:effectLst/>
                <a:latin typeface="Montserrat" panose="00000500000000000000" pitchFamily="2" charset="0"/>
                <a:ea typeface="Calibri" panose="020F0502020204030204" pitchFamily="34" charset="0"/>
                <a:cs typeface="Times New Roman" panose="02020603050405020304" pitchFamily="18" charset="0"/>
              </a:rPr>
              <a:t> in Blantyre, Malawi, has received recognition for her decision to get vaccinated against COVID-19 despite rumours and misconceptions about the vaccine's impact on pregnant women. </a:t>
            </a:r>
          </a:p>
          <a:p>
            <a:pPr algn="just">
              <a:lnSpc>
                <a:spcPct val="107000"/>
              </a:lnSpc>
              <a:spcAft>
                <a:spcPts val="800"/>
              </a:spcAft>
            </a:pPr>
            <a:r>
              <a:rPr lang="en-GB" sz="1000" dirty="0">
                <a:effectLst/>
                <a:latin typeface="Montserrat" panose="00000500000000000000" pitchFamily="2" charset="0"/>
                <a:ea typeface="Calibri" panose="020F0502020204030204" pitchFamily="34" charset="0"/>
                <a:cs typeface="Times New Roman" panose="02020603050405020304" pitchFamily="18" charset="0"/>
              </a:rPr>
              <a:t>Christina received her first and second doses of the Pfizer vaccine while pregnant with her twins, a healthy baby boy and a girl who are now nine months old. She has also received a booster shot since then. Her decision to get vaccinated and deliver healthy twins is an inspiration for women everywhere during Women’s Month in March.</a:t>
            </a:r>
          </a:p>
        </p:txBody>
      </p:sp>
    </p:spTree>
    <p:extLst>
      <p:ext uri="{BB962C8B-B14F-4D97-AF65-F5344CB8AC3E}">
        <p14:creationId xmlns:p14="http://schemas.microsoft.com/office/powerpoint/2010/main" val="4070332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545D9D9-ABEB-465D-B56D-F1589D85F6B4}"/>
              </a:ext>
            </a:extLst>
          </p:cNvPr>
          <p:cNvSpPr/>
          <p:nvPr/>
        </p:nvSpPr>
        <p:spPr>
          <a:xfrm>
            <a:off x="0" y="1193685"/>
            <a:ext cx="3434798" cy="7819097"/>
          </a:xfrm>
          <a:prstGeom prst="rect">
            <a:avLst/>
          </a:prstGeom>
          <a:solidFill>
            <a:srgbClr val="DBC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8F594D1-D77E-C112-7E10-D2B2DBF5F167}"/>
              </a:ext>
            </a:extLst>
          </p:cNvPr>
          <p:cNvPicPr>
            <a:picLocks noChangeAspect="1"/>
          </p:cNvPicPr>
          <p:nvPr/>
        </p:nvPicPr>
        <p:blipFill rotWithShape="1">
          <a:blip r:embed="rId2">
            <a:extLst>
              <a:ext uri="{28A0092B-C50C-407E-A947-70E740481C1C}">
                <a14:useLocalDpi xmlns:a14="http://schemas.microsoft.com/office/drawing/2010/main" val="0"/>
              </a:ext>
            </a:extLst>
          </a:blip>
          <a:srcRect l="4627" r="22814"/>
          <a:stretch/>
        </p:blipFill>
        <p:spPr bwMode="auto">
          <a:xfrm>
            <a:off x="-1" y="5654172"/>
            <a:ext cx="3434799" cy="3155717"/>
          </a:xfrm>
          <a:prstGeom prst="rect">
            <a:avLst/>
          </a:prstGeom>
          <a:noFill/>
          <a:ln>
            <a:noFill/>
          </a:ln>
        </p:spPr>
      </p:pic>
      <p:sp>
        <p:nvSpPr>
          <p:cNvPr id="13" name="Rectangle 12">
            <a:extLst>
              <a:ext uri="{FF2B5EF4-FFF2-40B4-BE49-F238E27FC236}">
                <a16:creationId xmlns:a16="http://schemas.microsoft.com/office/drawing/2014/main" id="{2DE64916-0D73-33E2-E3A9-4B10EE9E83C0}"/>
              </a:ext>
            </a:extLst>
          </p:cNvPr>
          <p:cNvSpPr/>
          <p:nvPr/>
        </p:nvSpPr>
        <p:spPr>
          <a:xfrm>
            <a:off x="-1380" y="8035872"/>
            <a:ext cx="2414051" cy="532222"/>
          </a:xfrm>
          <a:prstGeom prst="rect">
            <a:avLst/>
          </a:prstGeom>
          <a:solidFill>
            <a:srgbClr val="782D2D">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4F3C429-3D6A-3264-2928-DD0602601B75}"/>
              </a:ext>
            </a:extLst>
          </p:cNvPr>
          <p:cNvSpPr txBox="1"/>
          <p:nvPr/>
        </p:nvSpPr>
        <p:spPr>
          <a:xfrm>
            <a:off x="192398" y="8086986"/>
            <a:ext cx="2048626" cy="479940"/>
          </a:xfrm>
          <a:prstGeom prst="rect">
            <a:avLst/>
          </a:prstGeom>
          <a:noFill/>
        </p:spPr>
        <p:txBody>
          <a:bodyPr wrap="square">
            <a:spAutoFit/>
          </a:bodyPr>
          <a:lstStyle/>
          <a:p>
            <a:pPr>
              <a:lnSpc>
                <a:spcPct val="107000"/>
              </a:lnSpc>
              <a:spcAft>
                <a:spcPts val="800"/>
              </a:spcAft>
            </a:pPr>
            <a:r>
              <a:rPr lang="en-GB" sz="800" i="1">
                <a:solidFill>
                  <a:schemeClr val="bg1"/>
                </a:solidFill>
                <a:effectLst/>
                <a:latin typeface="Montserrat" panose="00000500000000000000" pitchFamily="2" charset="0"/>
                <a:ea typeface="Segoe UI" panose="020B0502040204020203" pitchFamily="34" charset="0"/>
                <a:cs typeface="Times New Roman" panose="02020603050405020304" pitchFamily="18" charset="0"/>
              </a:rPr>
              <a:t>Stafford Pindani (in checked shirt) a community leader in Zingwangwa, Blantyre in Malawi </a:t>
            </a:r>
          </a:p>
        </p:txBody>
      </p:sp>
      <p:grpSp>
        <p:nvGrpSpPr>
          <p:cNvPr id="18" name="Group 17">
            <a:extLst>
              <a:ext uri="{FF2B5EF4-FFF2-40B4-BE49-F238E27FC236}">
                <a16:creationId xmlns:a16="http://schemas.microsoft.com/office/drawing/2014/main" id="{A104022A-2ED4-46DC-9067-E96AC432E5BA}"/>
              </a:ext>
            </a:extLst>
          </p:cNvPr>
          <p:cNvGrpSpPr/>
          <p:nvPr/>
        </p:nvGrpSpPr>
        <p:grpSpPr>
          <a:xfrm>
            <a:off x="1" y="1124710"/>
            <a:ext cx="6858000" cy="68975"/>
            <a:chOff x="1" y="1124710"/>
            <a:chExt cx="6858000" cy="68975"/>
          </a:xfrm>
        </p:grpSpPr>
        <p:sp>
          <p:nvSpPr>
            <p:cNvPr id="19" name="Rectangle 18">
              <a:extLst>
                <a:ext uri="{FF2B5EF4-FFF2-40B4-BE49-F238E27FC236}">
                  <a16:creationId xmlns:a16="http://schemas.microsoft.com/office/drawing/2014/main" id="{38164271-36BD-45AC-BD71-98D81F6BEC85}"/>
                </a:ext>
              </a:extLst>
            </p:cNvPr>
            <p:cNvSpPr/>
            <p:nvPr/>
          </p:nvSpPr>
          <p:spPr>
            <a:xfrm>
              <a:off x="1" y="1124710"/>
              <a:ext cx="1717871" cy="68975"/>
            </a:xfrm>
            <a:prstGeom prst="rect">
              <a:avLst/>
            </a:prstGeom>
            <a:solidFill>
              <a:srgbClr val="8C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4C26B01-7D83-4A87-A4C5-C51728DF6508}"/>
                </a:ext>
              </a:extLst>
            </p:cNvPr>
            <p:cNvSpPr/>
            <p:nvPr/>
          </p:nvSpPr>
          <p:spPr>
            <a:xfrm>
              <a:off x="1716927" y="1124710"/>
              <a:ext cx="1717871" cy="68975"/>
            </a:xfrm>
            <a:prstGeom prst="rect">
              <a:avLst/>
            </a:prstGeom>
            <a:solidFill>
              <a:srgbClr val="A46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ABB0ACB-C417-435A-BFEE-192F1150396E}"/>
                </a:ext>
              </a:extLst>
            </p:cNvPr>
            <p:cNvSpPr/>
            <p:nvPr/>
          </p:nvSpPr>
          <p:spPr>
            <a:xfrm>
              <a:off x="3423204" y="1124710"/>
              <a:ext cx="1717871" cy="68975"/>
            </a:xfrm>
            <a:prstGeom prst="rect">
              <a:avLst/>
            </a:prstGeom>
            <a:solidFill>
              <a:srgbClr val="BC9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79F7C70-8A79-440D-BB26-096C5EE96B92}"/>
                </a:ext>
              </a:extLst>
            </p:cNvPr>
            <p:cNvSpPr/>
            <p:nvPr/>
          </p:nvSpPr>
          <p:spPr>
            <a:xfrm>
              <a:off x="5140130" y="1124710"/>
              <a:ext cx="1717871" cy="68975"/>
            </a:xfrm>
            <a:prstGeom prst="rect">
              <a:avLst/>
            </a:prstGeom>
            <a:solidFill>
              <a:srgbClr val="DBC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5FA04698-F04D-28D3-CA9C-A5B180FA6EE3}"/>
              </a:ext>
            </a:extLst>
          </p:cNvPr>
          <p:cNvSpPr txBox="1"/>
          <p:nvPr/>
        </p:nvSpPr>
        <p:spPr>
          <a:xfrm>
            <a:off x="246888" y="336429"/>
            <a:ext cx="5490842" cy="707886"/>
          </a:xfrm>
          <a:prstGeom prst="rect">
            <a:avLst/>
          </a:prstGeom>
          <a:noFill/>
        </p:spPr>
        <p:txBody>
          <a:bodyPr wrap="square">
            <a:spAutoFit/>
          </a:bodyPr>
          <a:lstStyle/>
          <a:p>
            <a:pPr marR="0" algn="l" rtl="0"/>
            <a:r>
              <a:rPr lang="en-GB" sz="3000" b="1" i="0" u="none" strike="noStrike" baseline="30000">
                <a:solidFill>
                  <a:srgbClr val="782D2D"/>
                </a:solidFill>
                <a:latin typeface="Montserrat" panose="00000500000000000000" pitchFamily="2" charset="0"/>
              </a:rPr>
              <a:t>Spotlight on Risk Communication and Community Engagement (RCCE)</a:t>
            </a:r>
          </a:p>
        </p:txBody>
      </p:sp>
      <p:sp>
        <p:nvSpPr>
          <p:cNvPr id="5" name="TextBox 4">
            <a:extLst>
              <a:ext uri="{FF2B5EF4-FFF2-40B4-BE49-F238E27FC236}">
                <a16:creationId xmlns:a16="http://schemas.microsoft.com/office/drawing/2014/main" id="{8B6EFE40-BB42-6884-D6F8-CFCFE099AA22}"/>
              </a:ext>
            </a:extLst>
          </p:cNvPr>
          <p:cNvSpPr txBox="1"/>
          <p:nvPr/>
        </p:nvSpPr>
        <p:spPr>
          <a:xfrm>
            <a:off x="157120" y="1555995"/>
            <a:ext cx="3045465" cy="3840795"/>
          </a:xfrm>
          <a:prstGeom prst="rect">
            <a:avLst/>
          </a:prstGeom>
          <a:noFill/>
        </p:spPr>
        <p:txBody>
          <a:bodyPr wrap="square">
            <a:spAutoFit/>
          </a:bodyPr>
          <a:lstStyle/>
          <a:p>
            <a:pPr>
              <a:lnSpc>
                <a:spcPct val="107000"/>
              </a:lnSpc>
              <a:spcAft>
                <a:spcPts val="800"/>
              </a:spcAft>
            </a:pPr>
            <a:r>
              <a:rPr lang="en-GB" b="1">
                <a:solidFill>
                  <a:srgbClr val="782D2D"/>
                </a:solidFill>
                <a:latin typeface="Montserrat SemiBold" panose="00000700000000000000" pitchFamily="2" charset="0"/>
                <a:cs typeface="Times New Roman" panose="02020603050405020304" pitchFamily="18" charset="0"/>
              </a:rPr>
              <a:t>Octogenarian leads the way in COVID-19 vaccination drive in Malawi</a:t>
            </a:r>
          </a:p>
          <a:p>
            <a:pPr algn="just">
              <a:lnSpc>
                <a:spcPct val="107000"/>
              </a:lnSpc>
              <a:spcAft>
                <a:spcPts val="800"/>
              </a:spcAft>
            </a:pPr>
            <a:r>
              <a:rPr lang="en-GB" sz="1000">
                <a:effectLst/>
                <a:latin typeface="Montserrat" panose="00000500000000000000" pitchFamily="2" charset="0"/>
                <a:ea typeface="Calibri" panose="020F0502020204030204" pitchFamily="34" charset="0"/>
                <a:cs typeface="Times New Roman" panose="02020603050405020304" pitchFamily="18" charset="0"/>
              </a:rPr>
              <a:t>Stafford Pindani, an 84-year-old community leader, is leading by example when it comes to COVID-19 vaccination in Malawi. When the vaccination drive started, many people were hesitant to get vaccinated due to fear of the unknown. However, Stafford recognized the seriousness of the virus and encouraged his community and other leaders to get vaccinated. His adherence to COVID-19 messaging and vaccination has protected him from the virus, and it has also allowed him to travel and be with family in other countries. Stafford's leadership and advocacy for vaccination is an inspiration to others during the pandemic.</a:t>
            </a:r>
          </a:p>
        </p:txBody>
      </p:sp>
      <p:pic>
        <p:nvPicPr>
          <p:cNvPr id="6" name="Picture 5">
            <a:extLst>
              <a:ext uri="{FF2B5EF4-FFF2-40B4-BE49-F238E27FC236}">
                <a16:creationId xmlns:a16="http://schemas.microsoft.com/office/drawing/2014/main" id="{65A12F27-59F7-32DE-22C5-0C3104A849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4798" y="1193685"/>
            <a:ext cx="3434798" cy="2576099"/>
          </a:xfrm>
          <a:prstGeom prst="rect">
            <a:avLst/>
          </a:prstGeom>
          <a:noFill/>
          <a:ln>
            <a:noFill/>
          </a:ln>
        </p:spPr>
      </p:pic>
      <p:sp>
        <p:nvSpPr>
          <p:cNvPr id="8" name="TextBox 7">
            <a:extLst>
              <a:ext uri="{FF2B5EF4-FFF2-40B4-BE49-F238E27FC236}">
                <a16:creationId xmlns:a16="http://schemas.microsoft.com/office/drawing/2014/main" id="{F9B7739E-02A7-7958-96CD-9209D1FFE7B6}"/>
              </a:ext>
            </a:extLst>
          </p:cNvPr>
          <p:cNvSpPr txBox="1"/>
          <p:nvPr/>
        </p:nvSpPr>
        <p:spPr>
          <a:xfrm>
            <a:off x="3587750" y="3838759"/>
            <a:ext cx="3045465" cy="4700774"/>
          </a:xfrm>
          <a:prstGeom prst="rect">
            <a:avLst/>
          </a:prstGeom>
          <a:noFill/>
        </p:spPr>
        <p:txBody>
          <a:bodyPr wrap="square">
            <a:spAutoFit/>
          </a:bodyPr>
          <a:lstStyle/>
          <a:p>
            <a:pPr>
              <a:lnSpc>
                <a:spcPct val="107000"/>
              </a:lnSpc>
              <a:spcAft>
                <a:spcPts val="800"/>
              </a:spcAft>
            </a:pPr>
            <a:r>
              <a:rPr lang="en-GB" b="1">
                <a:solidFill>
                  <a:srgbClr val="782D2D"/>
                </a:solidFill>
                <a:latin typeface="Montserrat SemiBold" panose="00000700000000000000" pitchFamily="2" charset="0"/>
                <a:cs typeface="Times New Roman" panose="02020603050405020304" pitchFamily="18" charset="0"/>
              </a:rPr>
              <a:t>Nigeria Red Cross partners with journalists to advocate for COVID-19 vaccination in Delta State</a:t>
            </a:r>
          </a:p>
          <a:p>
            <a:pPr algn="just">
              <a:lnSpc>
                <a:spcPct val="107000"/>
              </a:lnSpc>
              <a:spcAft>
                <a:spcPts val="800"/>
              </a:spcAft>
            </a:pPr>
            <a:r>
              <a:rPr lang="en-GB" sz="1000">
                <a:effectLst/>
                <a:latin typeface="Montserrat" panose="00000500000000000000" pitchFamily="2" charset="0"/>
                <a:ea typeface="Calibri" panose="020F0502020204030204" pitchFamily="34" charset="0"/>
                <a:cs typeface="Times New Roman" panose="02020603050405020304" pitchFamily="18" charset="0"/>
              </a:rPr>
              <a:t>The Delta Branch of the Nigerian Red Cross Society (NRCS), in partnership with the Delta State Primary Health Care Development Agency, recently paid a visit to the Nigerian Union of Journalists (NUJ) in Delta State as part of the NRCS's humanitarian mandate to sensitize people about the importance of taking the COVID-19 vaccine to protect themselves from the viral disease.</a:t>
            </a:r>
          </a:p>
          <a:p>
            <a:pPr algn="just">
              <a:lnSpc>
                <a:spcPct val="107000"/>
              </a:lnSpc>
              <a:spcAft>
                <a:spcPts val="800"/>
              </a:spcAft>
            </a:pPr>
            <a:r>
              <a:rPr lang="en-GB" sz="1000">
                <a:effectLst/>
                <a:latin typeface="Montserrat" panose="00000500000000000000" pitchFamily="2" charset="0"/>
                <a:ea typeface="Calibri" panose="020F0502020204030204" pitchFamily="34" charset="0"/>
                <a:cs typeface="Times New Roman" panose="02020603050405020304" pitchFamily="18" charset="0"/>
              </a:rPr>
              <a:t>The partnership highlights the importance of collaboration in the fight against COVID-19. By working together, these organizations can effectively reach out to more people and encourage them to get vaccinated, ultimately helping to curb the spread of the virus in Delta State. </a:t>
            </a:r>
          </a:p>
        </p:txBody>
      </p:sp>
      <p:sp>
        <p:nvSpPr>
          <p:cNvPr id="9" name="Rectangle 8">
            <a:extLst>
              <a:ext uri="{FF2B5EF4-FFF2-40B4-BE49-F238E27FC236}">
                <a16:creationId xmlns:a16="http://schemas.microsoft.com/office/drawing/2014/main" id="{3DC29807-7F2F-3FC4-5046-1F8D9771B02D}"/>
              </a:ext>
            </a:extLst>
          </p:cNvPr>
          <p:cNvSpPr/>
          <p:nvPr/>
        </p:nvSpPr>
        <p:spPr>
          <a:xfrm>
            <a:off x="4559747" y="3008447"/>
            <a:ext cx="2414051" cy="532222"/>
          </a:xfrm>
          <a:prstGeom prst="rect">
            <a:avLst/>
          </a:prstGeom>
          <a:solidFill>
            <a:srgbClr val="782D2D">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5006B4B-3826-9BF9-AD85-807AA251E7BC}"/>
              </a:ext>
            </a:extLst>
          </p:cNvPr>
          <p:cNvSpPr txBox="1"/>
          <p:nvPr/>
        </p:nvSpPr>
        <p:spPr>
          <a:xfrm>
            <a:off x="4583242" y="3033892"/>
            <a:ext cx="2048626" cy="479940"/>
          </a:xfrm>
          <a:prstGeom prst="rect">
            <a:avLst/>
          </a:prstGeom>
          <a:noFill/>
        </p:spPr>
        <p:txBody>
          <a:bodyPr wrap="square">
            <a:spAutoFit/>
          </a:bodyPr>
          <a:lstStyle/>
          <a:p>
            <a:pPr>
              <a:lnSpc>
                <a:spcPct val="107000"/>
              </a:lnSpc>
              <a:spcAft>
                <a:spcPts val="800"/>
              </a:spcAft>
            </a:pPr>
            <a:r>
              <a:rPr lang="en-GB" sz="800" i="1">
                <a:solidFill>
                  <a:schemeClr val="bg1"/>
                </a:solidFill>
                <a:effectLst/>
                <a:latin typeface="Montserrat" panose="00000500000000000000" pitchFamily="2" charset="0"/>
                <a:ea typeface="Segoe UI" panose="020B0502040204020203" pitchFamily="34" charset="0"/>
                <a:cs typeface="Times New Roman" panose="02020603050405020304" pitchFamily="18" charset="0"/>
              </a:rPr>
              <a:t>Stakeholders from Nigerian Red Cross Society and Nigerian Union of Journalists in Delta State </a:t>
            </a:r>
          </a:p>
        </p:txBody>
      </p:sp>
    </p:spTree>
    <p:extLst>
      <p:ext uri="{BB962C8B-B14F-4D97-AF65-F5344CB8AC3E}">
        <p14:creationId xmlns:p14="http://schemas.microsoft.com/office/powerpoint/2010/main" val="953887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F227BB18-52E6-462F-A8F7-0C34C491D681}"/>
              </a:ext>
            </a:extLst>
          </p:cNvPr>
          <p:cNvSpPr/>
          <p:nvPr/>
        </p:nvSpPr>
        <p:spPr>
          <a:xfrm>
            <a:off x="-11540" y="1124711"/>
            <a:ext cx="3192339" cy="5949451"/>
          </a:xfrm>
          <a:prstGeom prst="rect">
            <a:avLst/>
          </a:prstGeom>
          <a:solidFill>
            <a:srgbClr val="D3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A993BCB-9E3C-BA9F-4628-B797C1D45B90}"/>
              </a:ext>
            </a:extLst>
          </p:cNvPr>
          <p:cNvSpPr/>
          <p:nvPr/>
        </p:nvSpPr>
        <p:spPr>
          <a:xfrm>
            <a:off x="-11540" y="5168153"/>
            <a:ext cx="6869540" cy="4737847"/>
          </a:xfrm>
          <a:prstGeom prst="rect">
            <a:avLst/>
          </a:prstGeom>
          <a:solidFill>
            <a:srgbClr val="2A9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AEAD945-2538-4C8E-B2F2-D800BF22FC5A}"/>
              </a:ext>
            </a:extLst>
          </p:cNvPr>
          <p:cNvSpPr txBox="1"/>
          <p:nvPr/>
        </p:nvSpPr>
        <p:spPr>
          <a:xfrm>
            <a:off x="246888" y="336429"/>
            <a:ext cx="3465576" cy="707886"/>
          </a:xfrm>
          <a:prstGeom prst="rect">
            <a:avLst/>
          </a:prstGeom>
          <a:noFill/>
        </p:spPr>
        <p:txBody>
          <a:bodyPr wrap="square">
            <a:spAutoFit/>
          </a:bodyPr>
          <a:lstStyle/>
          <a:p>
            <a:pPr marR="0" algn="l" rtl="0"/>
            <a:r>
              <a:rPr lang="en-GB" sz="3000" b="1" i="0" u="none" strike="noStrike" baseline="30000">
                <a:solidFill>
                  <a:srgbClr val="239245"/>
                </a:solidFill>
                <a:latin typeface="Montserrat" panose="00000500000000000000" pitchFamily="2" charset="0"/>
              </a:rPr>
              <a:t>Other Important Developments</a:t>
            </a:r>
          </a:p>
        </p:txBody>
      </p:sp>
      <p:sp>
        <p:nvSpPr>
          <p:cNvPr id="8" name="TextBox 7">
            <a:extLst>
              <a:ext uri="{FF2B5EF4-FFF2-40B4-BE49-F238E27FC236}">
                <a16:creationId xmlns:a16="http://schemas.microsoft.com/office/drawing/2014/main" id="{45590DBF-A15A-4F21-B04B-7AD7229B7D3F}"/>
              </a:ext>
            </a:extLst>
          </p:cNvPr>
          <p:cNvSpPr txBox="1"/>
          <p:nvPr/>
        </p:nvSpPr>
        <p:spPr>
          <a:xfrm>
            <a:off x="126999" y="1402126"/>
            <a:ext cx="2857501" cy="3647024"/>
          </a:xfrm>
          <a:prstGeom prst="rect">
            <a:avLst/>
          </a:prstGeom>
          <a:noFill/>
        </p:spPr>
        <p:txBody>
          <a:bodyPr wrap="square" numCol="1" spcCol="360000">
            <a:spAutoFit/>
          </a:bodyPr>
          <a:lstStyle/>
          <a:p>
            <a:pPr>
              <a:lnSpc>
                <a:spcPct val="107000"/>
              </a:lnSpc>
              <a:spcAft>
                <a:spcPts val="800"/>
              </a:spcAft>
            </a:pPr>
            <a:r>
              <a:rPr lang="en-GB" b="1" dirty="0">
                <a:solidFill>
                  <a:srgbClr val="2A9044"/>
                </a:solidFill>
                <a:effectLst/>
                <a:latin typeface="Montserrat SemiBold" panose="00000700000000000000" pitchFamily="2" charset="0"/>
                <a:ea typeface="Segoe UI" panose="020B0502040204020203" pitchFamily="34" charset="0"/>
                <a:cs typeface="Times New Roman" panose="02020603050405020304" pitchFamily="18" charset="0"/>
              </a:rPr>
              <a:t>Africa CDC at the World Vaccine Congress</a:t>
            </a:r>
          </a:p>
          <a:p>
            <a:pPr algn="just">
              <a:lnSpc>
                <a:spcPct val="107000"/>
              </a:lnSpc>
              <a:spcAft>
                <a:spcPts val="800"/>
              </a:spcAft>
            </a:pPr>
            <a:r>
              <a:rPr lang="en-US" sz="1000" dirty="0">
                <a:effectLst/>
                <a:latin typeface="Montserrat" panose="00000500000000000000" pitchFamily="2" charset="0"/>
                <a:ea typeface="Calibri" panose="020F0502020204030204" pitchFamily="34" charset="0"/>
                <a:cs typeface="Times New Roman" panose="02020603050405020304" pitchFamily="18" charset="0"/>
              </a:rPr>
              <a:t>The Africa </a:t>
            </a:r>
            <a:r>
              <a:rPr lang="en-US" sz="1000" dirty="0" err="1">
                <a:effectLst/>
                <a:latin typeface="Montserrat" panose="00000500000000000000" pitchFamily="2" charset="0"/>
                <a:ea typeface="Calibri" panose="020F0502020204030204" pitchFamily="34" charset="0"/>
                <a:cs typeface="Times New Roman" panose="02020603050405020304" pitchFamily="18" charset="0"/>
              </a:rPr>
              <a:t>Centres</a:t>
            </a:r>
            <a:r>
              <a:rPr lang="en-US" sz="1000" dirty="0">
                <a:effectLst/>
                <a:latin typeface="Montserrat" panose="00000500000000000000" pitchFamily="2" charset="0"/>
                <a:ea typeface="Calibri" panose="020F0502020204030204" pitchFamily="34" charset="0"/>
                <a:cs typeface="Times New Roman" panose="02020603050405020304" pitchFamily="18" charset="0"/>
              </a:rPr>
              <a:t> for Disease Control and Prevention (Africa CDC) will be exhibiting at the 2023 World Vaccine Congress- from 3-6 April 2023 at Walter E Convention Center, Washington DC. The theme of the congress is Research and Development + Strategic Partnering for the Global Vaccine Industry. The Africa CDC and Mastercard Foundation are showcasing the Saving Lives and Livelihoods initiative, particularly focusing on regionalizing vaccine manufacturing in Africa with the Partnership for African Vaccine Manufacturing (PAVM).</a:t>
            </a:r>
          </a:p>
          <a:p>
            <a:pPr algn="just">
              <a:lnSpc>
                <a:spcPct val="107000"/>
              </a:lnSpc>
              <a:spcAft>
                <a:spcPts val="800"/>
              </a:spcAft>
            </a:pPr>
            <a:r>
              <a:rPr lang="en-GB" sz="1000" b="1" u="sng" dirty="0">
                <a:effectLst/>
                <a:latin typeface="Montserrat" panose="00000500000000000000" pitchFamily="2"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Read more</a:t>
            </a:r>
            <a:r>
              <a:rPr lang="en-GB" sz="1000" b="1" dirty="0">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159" name="Group 158">
            <a:extLst>
              <a:ext uri="{FF2B5EF4-FFF2-40B4-BE49-F238E27FC236}">
                <a16:creationId xmlns:a16="http://schemas.microsoft.com/office/drawing/2014/main" id="{C7B4D2CD-8C80-400E-8890-F15CDBAF44BB}"/>
              </a:ext>
            </a:extLst>
          </p:cNvPr>
          <p:cNvGrpSpPr/>
          <p:nvPr/>
        </p:nvGrpSpPr>
        <p:grpSpPr>
          <a:xfrm>
            <a:off x="1" y="1124710"/>
            <a:ext cx="6858000" cy="68975"/>
            <a:chOff x="1" y="1124710"/>
            <a:chExt cx="6858000" cy="68975"/>
          </a:xfrm>
        </p:grpSpPr>
        <p:sp>
          <p:nvSpPr>
            <p:cNvPr id="160" name="Rectangle 159">
              <a:extLst>
                <a:ext uri="{FF2B5EF4-FFF2-40B4-BE49-F238E27FC236}">
                  <a16:creationId xmlns:a16="http://schemas.microsoft.com/office/drawing/2014/main" id="{7D77EF43-202E-4C3B-9CDD-A8B33B2D61E7}"/>
                </a:ext>
              </a:extLst>
            </p:cNvPr>
            <p:cNvSpPr/>
            <p:nvPr/>
          </p:nvSpPr>
          <p:spPr>
            <a:xfrm>
              <a:off x="1" y="1124710"/>
              <a:ext cx="1717871" cy="68975"/>
            </a:xfrm>
            <a:prstGeom prst="rect">
              <a:avLst/>
            </a:prstGeom>
            <a:solidFill>
              <a:srgbClr val="61A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672B1257-9C59-47A7-9512-C97C28BB738C}"/>
                </a:ext>
              </a:extLst>
            </p:cNvPr>
            <p:cNvSpPr/>
            <p:nvPr/>
          </p:nvSpPr>
          <p:spPr>
            <a:xfrm>
              <a:off x="1716927" y="1124710"/>
              <a:ext cx="1717871" cy="68975"/>
            </a:xfrm>
            <a:prstGeom prst="rect">
              <a:avLst/>
            </a:prstGeom>
            <a:solidFill>
              <a:srgbClr val="88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E1F20935-DD54-4183-99AB-82BB7A6E031E}"/>
                </a:ext>
              </a:extLst>
            </p:cNvPr>
            <p:cNvSpPr/>
            <p:nvPr/>
          </p:nvSpPr>
          <p:spPr>
            <a:xfrm>
              <a:off x="3423204" y="1124710"/>
              <a:ext cx="1717871" cy="68975"/>
            </a:xfrm>
            <a:prstGeom prst="rect">
              <a:avLst/>
            </a:prstGeom>
            <a:solidFill>
              <a:srgbClr val="ACC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F90DAC2E-A773-4CE7-A01C-07B82C60C067}"/>
                </a:ext>
              </a:extLst>
            </p:cNvPr>
            <p:cNvSpPr/>
            <p:nvPr/>
          </p:nvSpPr>
          <p:spPr>
            <a:xfrm>
              <a:off x="5140130" y="1124710"/>
              <a:ext cx="1717871" cy="6897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82D45E1B-4E5B-2E5B-BFA9-AB3BCEAC8BF4}"/>
              </a:ext>
            </a:extLst>
          </p:cNvPr>
          <p:cNvSpPr txBox="1"/>
          <p:nvPr/>
        </p:nvSpPr>
        <p:spPr>
          <a:xfrm>
            <a:off x="3295100" y="1389426"/>
            <a:ext cx="3348778" cy="3614066"/>
          </a:xfrm>
          <a:prstGeom prst="rect">
            <a:avLst/>
          </a:prstGeom>
          <a:noFill/>
        </p:spPr>
        <p:txBody>
          <a:bodyPr wrap="square" numCol="1" spcCol="360000">
            <a:spAutoFit/>
          </a:bodyPr>
          <a:lstStyle/>
          <a:p>
            <a:pPr>
              <a:lnSpc>
                <a:spcPct val="107000"/>
              </a:lnSpc>
              <a:spcAft>
                <a:spcPts val="800"/>
              </a:spcAft>
            </a:pPr>
            <a:r>
              <a:rPr lang="en-GB" b="1" dirty="0">
                <a:solidFill>
                  <a:srgbClr val="2A9044"/>
                </a:solidFill>
                <a:effectLst/>
                <a:latin typeface="Montserrat SemiBold" panose="00000700000000000000" pitchFamily="2" charset="0"/>
                <a:ea typeface="Segoe UI" panose="020B0502040204020203" pitchFamily="34" charset="0"/>
                <a:cs typeface="Times New Roman" panose="02020603050405020304" pitchFamily="18" charset="0"/>
              </a:rPr>
              <a:t>Africa CDC partners with Texas A&amp;M University to offer vaccine manufacturing training </a:t>
            </a:r>
          </a:p>
          <a:p>
            <a:pPr algn="just">
              <a:lnSpc>
                <a:spcPct val="107000"/>
              </a:lnSpc>
              <a:spcAft>
                <a:spcPts val="800"/>
              </a:spcAft>
            </a:pPr>
            <a:r>
              <a:rPr lang="en-GB" sz="1000" dirty="0">
                <a:effectLst/>
                <a:latin typeface="Montserrat" panose="00000500000000000000" pitchFamily="2" charset="0"/>
                <a:ea typeface="Calibri" panose="020F0502020204030204" pitchFamily="34" charset="0"/>
                <a:cs typeface="Times New Roman" panose="02020603050405020304" pitchFamily="18" charset="0"/>
              </a:rPr>
              <a:t>Africa CDC in collaboration with Texas A&amp;M University National Centre for Therapeutics Manufacturing (NCTM) is organizing short-term course training relevant to biopharmaceutical manufacturing. The training is part of the Partnerships for African Vaccine Manufacturing (PAVM), which aims to enable the African vaccine manufacturing industry to develop, produce, and supply over 60% of the total vaccine doses required on the continent by 2040. Applications close on March 31, 2023, and selected candidates will be notified by April 7, 2023.</a:t>
            </a:r>
          </a:p>
          <a:p>
            <a:pPr algn="just">
              <a:lnSpc>
                <a:spcPct val="107000"/>
              </a:lnSpc>
              <a:spcAft>
                <a:spcPts val="800"/>
              </a:spcAft>
            </a:pPr>
            <a:r>
              <a:rPr lang="en-GB" sz="1000" dirty="0">
                <a:effectLst/>
                <a:latin typeface="Montserrat" panose="00000500000000000000" pitchFamily="2" charset="0"/>
                <a:ea typeface="Calibri" panose="020F0502020204030204" pitchFamily="34" charset="0"/>
                <a:cs typeface="Times New Roman" panose="02020603050405020304" pitchFamily="18" charset="0"/>
              </a:rPr>
              <a:t>For more details and to apply, click </a:t>
            </a:r>
            <a:r>
              <a:rPr lang="en-GB" sz="1000" b="1" u="sng" dirty="0">
                <a:latin typeface="Montserrat" panose="00000500000000000000"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here</a:t>
            </a:r>
            <a:r>
              <a:rPr lang="en-GB" sz="1000" dirty="0">
                <a:effectLst/>
                <a:latin typeface="Montserrat" panose="00000500000000000000" pitchFamily="2" charset="0"/>
                <a:ea typeface="Calibri" panose="020F0502020204030204" pitchFamily="34" charset="0"/>
                <a:cs typeface="Times New Roman" panose="02020603050405020304" pitchFamily="18" charset="0"/>
              </a:rPr>
              <a:t>. </a:t>
            </a:r>
          </a:p>
        </p:txBody>
      </p:sp>
      <p:sp>
        <p:nvSpPr>
          <p:cNvPr id="4" name="TextBox 3">
            <a:extLst>
              <a:ext uri="{FF2B5EF4-FFF2-40B4-BE49-F238E27FC236}">
                <a16:creationId xmlns:a16="http://schemas.microsoft.com/office/drawing/2014/main" id="{9D46BEC0-5AC7-E35E-05BE-1C89DEA9FEF5}"/>
              </a:ext>
            </a:extLst>
          </p:cNvPr>
          <p:cNvSpPr txBox="1"/>
          <p:nvPr/>
        </p:nvSpPr>
        <p:spPr>
          <a:xfrm>
            <a:off x="126999" y="7486038"/>
            <a:ext cx="6591303" cy="2300630"/>
          </a:xfrm>
          <a:prstGeom prst="rect">
            <a:avLst/>
          </a:prstGeom>
          <a:noFill/>
        </p:spPr>
        <p:txBody>
          <a:bodyPr wrap="square" numCol="1" spcCol="360000">
            <a:spAutoFit/>
          </a:bodyPr>
          <a:lstStyle/>
          <a:p>
            <a:pPr>
              <a:lnSpc>
                <a:spcPct val="107000"/>
              </a:lnSpc>
              <a:spcAft>
                <a:spcPts val="800"/>
              </a:spcAft>
            </a:pPr>
            <a:r>
              <a:rPr lang="en-GB" b="1" dirty="0">
                <a:solidFill>
                  <a:schemeClr val="bg1"/>
                </a:solidFill>
                <a:latin typeface="Montserrat SemiBold" panose="00000700000000000000" pitchFamily="2" charset="0"/>
                <a:cs typeface="Times New Roman" panose="02020603050405020304" pitchFamily="18" charset="0"/>
              </a:rPr>
              <a:t>PAVM sets objectives and deliverables for 2023 at Kigali meeting</a:t>
            </a:r>
          </a:p>
          <a:p>
            <a:pPr algn="just">
              <a:lnSpc>
                <a:spcPct val="107000"/>
              </a:lnSpc>
              <a:spcAft>
                <a:spcPts val="800"/>
              </a:spcAft>
            </a:pPr>
            <a:r>
              <a:rPr lang="en-GB"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The Africa CDC hosted a meeting in Kigali, Rwanda, from March 5 to 8, 2023 to discuss objectives and deliverables for the Partnership for African Vaccine Manufacturing (PAVM) in 2023. PAVM was established by the AU in 2021 to enable the African vaccine manufacturing industry to produce and supply over 60% of the total vaccine doses required on the continent by 2040. </a:t>
            </a:r>
          </a:p>
          <a:p>
            <a:pPr algn="just">
              <a:lnSpc>
                <a:spcPct val="107000"/>
              </a:lnSpc>
              <a:spcAft>
                <a:spcPts val="800"/>
              </a:spcAft>
            </a:pPr>
            <a:r>
              <a:rPr lang="en-GB"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The lead partners reviewed PAVM's eight bold programs outlined in the PAVM Framework for Action, prioritized a set of practical actions, and defined a collaboration framework that enables implementation effectiveness and quick results in support of African vaccine manufacturing.</a:t>
            </a:r>
          </a:p>
          <a:p>
            <a:pPr algn="just">
              <a:lnSpc>
                <a:spcPct val="107000"/>
              </a:lnSpc>
              <a:spcAft>
                <a:spcPts val="800"/>
              </a:spcAft>
            </a:pPr>
            <a:r>
              <a:rPr lang="en-GB" sz="1000" b="1" u="sng"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Read more</a:t>
            </a:r>
            <a:r>
              <a:rPr lang="en-GB" sz="10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2B0719ED-DEDD-C06F-8D13-1B10BD4F81FA}"/>
              </a:ext>
            </a:extLst>
          </p:cNvPr>
          <p:cNvSpPr txBox="1"/>
          <p:nvPr/>
        </p:nvSpPr>
        <p:spPr>
          <a:xfrm>
            <a:off x="139698" y="5351589"/>
            <a:ext cx="6504180" cy="1868717"/>
          </a:xfrm>
          <a:prstGeom prst="rect">
            <a:avLst/>
          </a:prstGeom>
          <a:noFill/>
        </p:spPr>
        <p:txBody>
          <a:bodyPr wrap="square" numCol="1" spcCol="360000">
            <a:spAutoFit/>
          </a:bodyPr>
          <a:lstStyle/>
          <a:p>
            <a:pPr>
              <a:lnSpc>
                <a:spcPct val="107000"/>
              </a:lnSpc>
              <a:spcAft>
                <a:spcPts val="800"/>
              </a:spcAft>
            </a:pPr>
            <a:r>
              <a:rPr lang="en-GB" b="1" dirty="0">
                <a:solidFill>
                  <a:schemeClr val="bg1"/>
                </a:solidFill>
                <a:effectLst/>
                <a:latin typeface="Montserrat SemiBold" panose="00000700000000000000" pitchFamily="2" charset="0"/>
                <a:ea typeface="Segoe UI" panose="020B0502040204020203" pitchFamily="34" charset="0"/>
                <a:cs typeface="Times New Roman" panose="02020603050405020304" pitchFamily="18" charset="0"/>
              </a:rPr>
              <a:t>Africa CDC Launches Strategic Plan to advance public health in Africa</a:t>
            </a:r>
          </a:p>
          <a:p>
            <a:pPr algn="just">
              <a:lnSpc>
                <a:spcPct val="107000"/>
              </a:lnSpc>
              <a:spcAft>
                <a:spcPts val="800"/>
              </a:spcAft>
            </a:pPr>
            <a:r>
              <a:rPr lang="en-GB"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The Africa CDC has published its second strategic plan for 2022-2026, designed to champion the implementation of Africa's New Public Health Order and advance public health in Africa. The strategic plan is informed by the assessment of the first strategic plan (2017-2021) as well as lessons from numerous health emergencies, including the COVID-19 pandemic, and takes into account the evolving socio-economic character, demographic, and cultural realities of the continent. </a:t>
            </a:r>
          </a:p>
          <a:p>
            <a:pPr algn="just">
              <a:lnSpc>
                <a:spcPct val="107000"/>
              </a:lnSpc>
              <a:spcAft>
                <a:spcPts val="800"/>
              </a:spcAft>
            </a:pPr>
            <a:r>
              <a:rPr lang="en-GB" sz="1000" b="1" u="sng"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Read more</a:t>
            </a:r>
            <a:r>
              <a:rPr lang="en-GB" sz="10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55877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C1BE5EA-1CC7-83E5-9ED1-B8C69AC893DB}"/>
              </a:ext>
            </a:extLst>
          </p:cNvPr>
          <p:cNvSpPr/>
          <p:nvPr/>
        </p:nvSpPr>
        <p:spPr>
          <a:xfrm>
            <a:off x="3423204" y="3712984"/>
            <a:ext cx="3434796" cy="2046372"/>
          </a:xfrm>
          <a:prstGeom prst="rect">
            <a:avLst/>
          </a:prstGeom>
          <a:solidFill>
            <a:srgbClr val="B6A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46" name="Rectangle 45">
            <a:extLst>
              <a:ext uri="{FF2B5EF4-FFF2-40B4-BE49-F238E27FC236}">
                <a16:creationId xmlns:a16="http://schemas.microsoft.com/office/drawing/2014/main" id="{8B5A6706-0D5A-4F4B-0615-0DB5D78D06DE}"/>
              </a:ext>
            </a:extLst>
          </p:cNvPr>
          <p:cNvSpPr/>
          <p:nvPr/>
        </p:nvSpPr>
        <p:spPr>
          <a:xfrm>
            <a:off x="3423204" y="5759355"/>
            <a:ext cx="3434796" cy="4146645"/>
          </a:xfrm>
          <a:prstGeom prst="rect">
            <a:avLst/>
          </a:prstGeom>
          <a:solidFill>
            <a:srgbClr val="ECE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solidFill>
                <a:srgbClr val="ECE7D8"/>
              </a:solidFill>
            </a:endParaRPr>
          </a:p>
        </p:txBody>
      </p:sp>
      <p:pic>
        <p:nvPicPr>
          <p:cNvPr id="44" name="Picture 43" descr="A picture containing person, outdoor, people, group&#10;&#10;Description automatically generated">
            <a:extLst>
              <a:ext uri="{FF2B5EF4-FFF2-40B4-BE49-F238E27FC236}">
                <a16:creationId xmlns:a16="http://schemas.microsoft.com/office/drawing/2014/main" id="{540301E2-9B12-526A-2F7A-815884DA5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4799" y="1190671"/>
            <a:ext cx="3880402" cy="2586934"/>
          </a:xfrm>
          <a:prstGeom prst="rect">
            <a:avLst/>
          </a:prstGeom>
        </p:spPr>
      </p:pic>
      <p:sp>
        <p:nvSpPr>
          <p:cNvPr id="8" name="Rectangle 7">
            <a:extLst>
              <a:ext uri="{FF2B5EF4-FFF2-40B4-BE49-F238E27FC236}">
                <a16:creationId xmlns:a16="http://schemas.microsoft.com/office/drawing/2014/main" id="{C406C4FA-9FB7-0297-1622-1BB0298147B3}"/>
              </a:ext>
            </a:extLst>
          </p:cNvPr>
          <p:cNvSpPr/>
          <p:nvPr/>
        </p:nvSpPr>
        <p:spPr>
          <a:xfrm>
            <a:off x="0" y="1190670"/>
            <a:ext cx="3434798" cy="3145637"/>
          </a:xfrm>
          <a:prstGeom prst="rect">
            <a:avLst/>
          </a:prstGeom>
          <a:solidFill>
            <a:srgbClr val="ECE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9" name="TextBox 8">
            <a:extLst>
              <a:ext uri="{FF2B5EF4-FFF2-40B4-BE49-F238E27FC236}">
                <a16:creationId xmlns:a16="http://schemas.microsoft.com/office/drawing/2014/main" id="{093AFC07-EF16-4AB2-AC7D-283146B9C697}"/>
              </a:ext>
            </a:extLst>
          </p:cNvPr>
          <p:cNvSpPr txBox="1"/>
          <p:nvPr/>
        </p:nvSpPr>
        <p:spPr>
          <a:xfrm>
            <a:off x="241466" y="1408805"/>
            <a:ext cx="2919745" cy="3058786"/>
          </a:xfrm>
          <a:prstGeom prst="rect">
            <a:avLst/>
          </a:prstGeom>
          <a:noFill/>
        </p:spPr>
        <p:txBody>
          <a:bodyPr wrap="square">
            <a:spAutoFit/>
          </a:bodyPr>
          <a:lstStyle/>
          <a:p>
            <a:r>
              <a:rPr lang="en-GB">
                <a:solidFill>
                  <a:srgbClr val="B6A268"/>
                </a:solidFill>
                <a:effectLst/>
                <a:latin typeface="Montserrat SemiBold" panose="00000700000000000000" pitchFamily="2" charset="0"/>
                <a:ea typeface="Calibri" panose="020F0502020204030204" pitchFamily="34" charset="0"/>
                <a:cs typeface="Times New Roman" panose="02020603050405020304" pitchFamily="18" charset="0"/>
              </a:rPr>
              <a:t>World figures call for an end to vaccine inequality three years into COVID pandemic</a:t>
            </a:r>
          </a:p>
          <a:p>
            <a:endParaRPr lang="en-GB" sz="1050">
              <a:solidFill>
                <a:srgbClr val="B6A268"/>
              </a:solidFill>
              <a:latin typeface="Montserrat SemiBold" panose="00000700000000000000" pitchFamily="2" charset="0"/>
              <a:ea typeface="Calibri" panose="020F0502020204030204" pitchFamily="34" charset="0"/>
              <a:cs typeface="Times New Roman" panose="02020603050405020304" pitchFamily="18" charset="0"/>
            </a:endParaRPr>
          </a:p>
          <a:p>
            <a:pPr algn="just">
              <a:lnSpc>
                <a:spcPct val="107000"/>
              </a:lnSpc>
              <a:spcAft>
                <a:spcPts val="800"/>
              </a:spcAft>
            </a:pPr>
            <a:r>
              <a:rPr lang="en-GB" sz="1000">
                <a:effectLst/>
                <a:latin typeface="Montserrat" panose="00000500000000000000" pitchFamily="2" charset="0"/>
                <a:ea typeface="Calibri" panose="020F0502020204030204" pitchFamily="34" charset="0"/>
                <a:cs typeface="Times New Roman" panose="02020603050405020304" pitchFamily="18" charset="0"/>
              </a:rPr>
              <a:t>Nearly 200 prominent world figures signed an open letter coordinated by the NGO coalition People's Vaccine Alliance, calling for an end to vaccine inequity during the COVID-19 crisis. The letter was published to mark the three-year anniversary since the WHO declared COVID-19 a pandemic. </a:t>
            </a:r>
            <a:r>
              <a:rPr lang="en-GB" sz="1000" b="1" u="sng">
                <a:effectLst/>
                <a:latin typeface="Montserrat" panose="00000500000000000000"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Read more </a:t>
            </a:r>
            <a:endParaRPr lang="en-GB" sz="1000">
              <a:effectLst/>
              <a:latin typeface="Montserrat" panose="00000500000000000000" pitchFamily="2" charset="0"/>
              <a:ea typeface="Calibri" panose="020F0502020204030204" pitchFamily="34" charset="0"/>
              <a:cs typeface="Times New Roman" panose="02020603050405020304" pitchFamily="18" charset="0"/>
            </a:endParaRPr>
          </a:p>
          <a:p>
            <a:endParaRPr lang="en-GB">
              <a:solidFill>
                <a:srgbClr val="B6A268"/>
              </a:solidFill>
              <a:effectLst/>
              <a:latin typeface="Montserrat SemiBold" panose="00000700000000000000" pitchFamily="2"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4695C33A-36DE-4DA5-B3B1-54E10E90FCA1}"/>
              </a:ext>
            </a:extLst>
          </p:cNvPr>
          <p:cNvSpPr/>
          <p:nvPr/>
        </p:nvSpPr>
        <p:spPr>
          <a:xfrm>
            <a:off x="1" y="1124710"/>
            <a:ext cx="1717871" cy="68975"/>
          </a:xfrm>
          <a:prstGeom prst="rect">
            <a:avLst/>
          </a:prstGeom>
          <a:solidFill>
            <a:srgbClr val="C2B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EC7890-ED2E-46F3-B9F0-A7921E6003EC}"/>
              </a:ext>
            </a:extLst>
          </p:cNvPr>
          <p:cNvSpPr/>
          <p:nvPr/>
        </p:nvSpPr>
        <p:spPr>
          <a:xfrm>
            <a:off x="1716927" y="1124710"/>
            <a:ext cx="1717871" cy="68975"/>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F538D99-29FA-4B61-BE96-16C2EED63808}"/>
              </a:ext>
            </a:extLst>
          </p:cNvPr>
          <p:cNvSpPr/>
          <p:nvPr/>
        </p:nvSpPr>
        <p:spPr>
          <a:xfrm>
            <a:off x="3423204" y="1124710"/>
            <a:ext cx="1717871" cy="68975"/>
          </a:xfrm>
          <a:prstGeom prst="rect">
            <a:avLst/>
          </a:prstGeom>
          <a:solidFill>
            <a:srgbClr val="DCD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2EF3F96-4603-447E-A0B3-B810F94BC327}"/>
              </a:ext>
            </a:extLst>
          </p:cNvPr>
          <p:cNvSpPr/>
          <p:nvPr/>
        </p:nvSpPr>
        <p:spPr>
          <a:xfrm>
            <a:off x="5140130" y="1124710"/>
            <a:ext cx="1717871" cy="68975"/>
          </a:xfrm>
          <a:prstGeom prst="rect">
            <a:avLst/>
          </a:prstGeom>
          <a:solidFill>
            <a:srgbClr val="ECE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E6444F9-5830-0B64-0DEA-48CB6AC6E821}"/>
              </a:ext>
            </a:extLst>
          </p:cNvPr>
          <p:cNvSpPr txBox="1"/>
          <p:nvPr/>
        </p:nvSpPr>
        <p:spPr>
          <a:xfrm>
            <a:off x="246888" y="336429"/>
            <a:ext cx="5490842" cy="400110"/>
          </a:xfrm>
          <a:prstGeom prst="rect">
            <a:avLst/>
          </a:prstGeom>
          <a:noFill/>
        </p:spPr>
        <p:txBody>
          <a:bodyPr wrap="square" anchor="ctr">
            <a:spAutoFit/>
          </a:bodyPr>
          <a:lstStyle/>
          <a:p>
            <a:pPr marR="0" algn="l" rtl="0"/>
            <a:r>
              <a:rPr lang="en-GB" sz="3000" b="1" i="0" u="none" strike="noStrike" baseline="30000">
                <a:solidFill>
                  <a:srgbClr val="B6A268"/>
                </a:solidFill>
                <a:latin typeface="Montserrat" panose="00000500000000000000" pitchFamily="2" charset="0"/>
              </a:rPr>
              <a:t>News &amp; Media</a:t>
            </a:r>
          </a:p>
        </p:txBody>
      </p:sp>
      <p:sp>
        <p:nvSpPr>
          <p:cNvPr id="39" name="TextBox 38">
            <a:extLst>
              <a:ext uri="{FF2B5EF4-FFF2-40B4-BE49-F238E27FC236}">
                <a16:creationId xmlns:a16="http://schemas.microsoft.com/office/drawing/2014/main" id="{E73C0E31-6487-CEFE-EF82-B8BCC0FD3334}"/>
              </a:ext>
            </a:extLst>
          </p:cNvPr>
          <p:cNvSpPr txBox="1"/>
          <p:nvPr/>
        </p:nvSpPr>
        <p:spPr>
          <a:xfrm>
            <a:off x="241465" y="4467591"/>
            <a:ext cx="3044823" cy="3478516"/>
          </a:xfrm>
          <a:prstGeom prst="rect">
            <a:avLst/>
          </a:prstGeom>
          <a:noFill/>
        </p:spPr>
        <p:txBody>
          <a:bodyPr wrap="square">
            <a:spAutoFit/>
          </a:bodyPr>
          <a:lstStyle/>
          <a:p>
            <a:pPr>
              <a:lnSpc>
                <a:spcPct val="107000"/>
              </a:lnSpc>
              <a:spcAft>
                <a:spcPts val="800"/>
              </a:spcAft>
            </a:pPr>
            <a:r>
              <a:rPr lang="en-GB">
                <a:solidFill>
                  <a:srgbClr val="B6A268"/>
                </a:solidFill>
                <a:latin typeface="Montserrat SemiBold" panose="00000700000000000000" pitchFamily="2" charset="0"/>
                <a:cs typeface="Times New Roman" panose="02020603050405020304" pitchFamily="18" charset="0"/>
              </a:rPr>
              <a:t>Study analyses health benefits and cost-effectiveness of COVID-19 vaccination programmes in Africa</a:t>
            </a:r>
          </a:p>
          <a:p>
            <a:pPr>
              <a:lnSpc>
                <a:spcPct val="107000"/>
              </a:lnSpc>
              <a:spcAft>
                <a:spcPts val="800"/>
              </a:spcAft>
            </a:pPr>
            <a:r>
              <a:rPr lang="en-GB" sz="1000" u="none" strike="noStrike">
                <a:effectLst/>
                <a:latin typeface="Montserrat" panose="00000500000000000000" pitchFamily="2" charset="0"/>
                <a:ea typeface="Calibri" panose="020F0502020204030204" pitchFamily="34" charset="0"/>
                <a:cs typeface="Times New Roman" panose="02020603050405020304" pitchFamily="18" charset="0"/>
              </a:rPr>
              <a:t>A new study published in BMC Medicine has analysed the impact of COVID-19 vaccination timing and speed on virus transmission in 27 African countries, based on a combined epidemiological and economic modelling approach. The study highlights the importance of vaccine efficacy and lower vaccine purchasing costs in improving the overall affordability and cost-effectiveness of COVID-19 vaccination programs in African countries. </a:t>
            </a:r>
            <a:r>
              <a:rPr lang="en-GB" sz="1000" b="1" u="sng">
                <a:latin typeface="Montserrat" panose="000005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Read</a:t>
            </a:r>
            <a:r>
              <a:rPr lang="en-GB" sz="1000" u="sng">
                <a:effectLst/>
                <a:latin typeface="Montserrat" panose="00000500000000000000" pitchFamily="2"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GB" sz="1000" b="1" u="sng">
                <a:latin typeface="Montserrat" panose="000005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more</a:t>
            </a:r>
            <a:r>
              <a:rPr lang="en-GB" sz="1000" u="none" strike="noStrike">
                <a:effectLst/>
                <a:latin typeface="Montserrat" panose="00000500000000000000" pitchFamily="2" charset="0"/>
                <a:ea typeface="Calibri" panose="020F0502020204030204" pitchFamily="34" charset="0"/>
                <a:cs typeface="Times New Roman" panose="02020603050405020304" pitchFamily="18" charset="0"/>
              </a:rPr>
              <a:t> </a:t>
            </a:r>
            <a:endParaRPr lang="en-GB" sz="100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410C1DC1-B7F1-F570-BC21-94F9B0219C2B}"/>
              </a:ext>
            </a:extLst>
          </p:cNvPr>
          <p:cNvSpPr txBox="1"/>
          <p:nvPr/>
        </p:nvSpPr>
        <p:spPr>
          <a:xfrm>
            <a:off x="3587750" y="3867853"/>
            <a:ext cx="3044824" cy="1601464"/>
          </a:xfrm>
          <a:prstGeom prst="rect">
            <a:avLst/>
          </a:prstGeom>
          <a:noFill/>
        </p:spPr>
        <p:txBody>
          <a:bodyPr wrap="square">
            <a:spAutoFit/>
          </a:bodyPr>
          <a:lstStyle/>
          <a:p>
            <a:pPr>
              <a:lnSpc>
                <a:spcPct val="107000"/>
              </a:lnSpc>
              <a:spcAft>
                <a:spcPts val="800"/>
              </a:spcAft>
            </a:pPr>
            <a:r>
              <a:rPr lang="en-GB">
                <a:solidFill>
                  <a:schemeClr val="bg1"/>
                </a:solidFill>
                <a:latin typeface="Montserrat SemiBold" panose="00000700000000000000" pitchFamily="2" charset="0"/>
                <a:cs typeface="Times New Roman" panose="02020603050405020304" pitchFamily="18" charset="0"/>
              </a:rPr>
              <a:t>COVID-19 hasn’t lost its punch, experts warn </a:t>
            </a:r>
          </a:p>
          <a:p>
            <a:pPr>
              <a:lnSpc>
                <a:spcPct val="107000"/>
              </a:lnSpc>
              <a:spcAft>
                <a:spcPts val="800"/>
              </a:spcAft>
            </a:pPr>
            <a:r>
              <a:rPr lang="en-GB" sz="1000" u="none" strike="noStrike">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Health experts around the word are warning that COVID-19 is still a threat with more variants sweeping the planet amidst information sources drying up and getting harder to track the pandemic. </a:t>
            </a:r>
            <a:r>
              <a:rPr lang="en-GB" sz="1000" b="1" u="sng">
                <a:solidFill>
                  <a:schemeClr val="bg1"/>
                </a:solidFill>
                <a:latin typeface="Montserrat" panose="00000500000000000000" pitchFamily="2" charset="0"/>
                <a:cs typeface="Times New Roman" panose="02020603050405020304" pitchFamily="18" charset="0"/>
                <a:hlinkClick r:id="rId5">
                  <a:extLst>
                    <a:ext uri="{A12FA001-AC4F-418D-AE19-62706E023703}">
                      <ahyp:hlinkClr xmlns:ahyp="http://schemas.microsoft.com/office/drawing/2018/hyperlinkcolor" val="tx"/>
                    </a:ext>
                  </a:extLst>
                </a:hlinkClick>
              </a:rPr>
              <a:t>Read more</a:t>
            </a:r>
            <a:r>
              <a:rPr lang="en-GB" sz="1000" b="1" u="sng">
                <a:solidFill>
                  <a:schemeClr val="bg1"/>
                </a:solidFill>
                <a:latin typeface="Montserrat" panose="00000500000000000000" pitchFamily="2" charset="0"/>
                <a:cs typeface="Times New Roman" panose="02020603050405020304" pitchFamily="18" charset="0"/>
              </a:rPr>
              <a:t> </a:t>
            </a:r>
          </a:p>
        </p:txBody>
      </p:sp>
      <p:sp>
        <p:nvSpPr>
          <p:cNvPr id="45" name="TextBox 44">
            <a:extLst>
              <a:ext uri="{FF2B5EF4-FFF2-40B4-BE49-F238E27FC236}">
                <a16:creationId xmlns:a16="http://schemas.microsoft.com/office/drawing/2014/main" id="{7DF9DD10-B093-F84A-D472-B53E31708ECA}"/>
              </a:ext>
            </a:extLst>
          </p:cNvPr>
          <p:cNvSpPr txBox="1"/>
          <p:nvPr/>
        </p:nvSpPr>
        <p:spPr>
          <a:xfrm>
            <a:off x="3587750" y="6021036"/>
            <a:ext cx="3044824" cy="3606565"/>
          </a:xfrm>
          <a:prstGeom prst="rect">
            <a:avLst/>
          </a:prstGeom>
          <a:noFill/>
        </p:spPr>
        <p:txBody>
          <a:bodyPr wrap="square">
            <a:spAutoFit/>
          </a:bodyPr>
          <a:lstStyle/>
          <a:p>
            <a:pPr>
              <a:lnSpc>
                <a:spcPct val="107000"/>
              </a:lnSpc>
              <a:spcAft>
                <a:spcPts val="800"/>
              </a:spcAft>
            </a:pPr>
            <a:r>
              <a:rPr lang="en-GB">
                <a:solidFill>
                  <a:srgbClr val="B6A268"/>
                </a:solidFill>
                <a:latin typeface="Montserrat SemiBold" panose="00000700000000000000" pitchFamily="2" charset="0"/>
                <a:cs typeface="Times New Roman" panose="02020603050405020304" pitchFamily="18" charset="0"/>
              </a:rPr>
              <a:t>Moderna seals deal to build mRNA facility in Kenya</a:t>
            </a:r>
          </a:p>
          <a:p>
            <a:pPr>
              <a:lnSpc>
                <a:spcPct val="107000"/>
              </a:lnSpc>
              <a:spcAft>
                <a:spcPts val="800"/>
              </a:spcAft>
            </a:pPr>
            <a:r>
              <a:rPr lang="en-GB" sz="1000" u="none" strike="noStrike">
                <a:effectLst/>
                <a:latin typeface="Montserrat" panose="00000500000000000000" pitchFamily="2" charset="0"/>
                <a:ea typeface="Calibri" panose="020F0502020204030204" pitchFamily="34" charset="0"/>
                <a:cs typeface="Times New Roman" panose="02020603050405020304" pitchFamily="18" charset="0"/>
              </a:rPr>
              <a:t>Moderna and the Kenyan Government announced on Thursday, March 30th, a deal to construct a $500 million mRNA vaccine manufacturing facility in Nairobi. The facility is expected to produce up to 500 million vaccine doses per year for COVID-19 and other conditions, potentially leading to advancements in treating other respiratory diseases and neglected tropical diseases. Initially, the facility will focus on vaccine manufacturing with plans to expand its capabilities to include the filling of vaccine vials and packaging at the site. </a:t>
            </a:r>
            <a:r>
              <a:rPr lang="en-GB" sz="1000" b="1" u="sng">
                <a:latin typeface="Montserrat" panose="00000500000000000000" pitchFamily="2" charset="0"/>
                <a:cs typeface="Times New Roman" panose="02020603050405020304" pitchFamily="18" charset="0"/>
                <a:hlinkClick r:id="rId6">
                  <a:extLst>
                    <a:ext uri="{A12FA001-AC4F-418D-AE19-62706E023703}">
                      <ahyp:hlinkClr xmlns:ahyp="http://schemas.microsoft.com/office/drawing/2018/hyperlinkcolor" val="tx"/>
                    </a:ext>
                  </a:extLst>
                </a:hlinkClick>
              </a:rPr>
              <a:t>Read</a:t>
            </a:r>
            <a:r>
              <a:rPr lang="en-GB" sz="1000" u="none" strike="noStrike">
                <a:effectLst/>
                <a:latin typeface="Montserrat" panose="00000500000000000000" pitchFamily="2"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 </a:t>
            </a:r>
            <a:r>
              <a:rPr lang="en-GB" sz="1000" b="1" u="sng">
                <a:latin typeface="Montserrat" panose="00000500000000000000" pitchFamily="2" charset="0"/>
                <a:cs typeface="Times New Roman" panose="02020603050405020304" pitchFamily="18" charset="0"/>
                <a:hlinkClick r:id="rId6">
                  <a:extLst>
                    <a:ext uri="{A12FA001-AC4F-418D-AE19-62706E023703}">
                      <ahyp:hlinkClr xmlns:ahyp="http://schemas.microsoft.com/office/drawing/2018/hyperlinkcolor" val="tx"/>
                    </a:ext>
                  </a:extLst>
                </a:hlinkClick>
              </a:rPr>
              <a:t>more</a:t>
            </a:r>
            <a:r>
              <a:rPr lang="en-GB" sz="1000" u="none" strike="noStrike">
                <a:effectLst/>
                <a:latin typeface="Montserrat" panose="00000500000000000000" pitchFamily="2" charset="0"/>
                <a:ea typeface="Calibri" panose="020F0502020204030204" pitchFamily="34" charset="0"/>
                <a:cs typeface="Times New Roman" panose="02020603050405020304" pitchFamily="18" charset="0"/>
              </a:rPr>
              <a:t> </a:t>
            </a:r>
            <a:endParaRPr lang="en-GB" sz="1000">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GB">
                <a:solidFill>
                  <a:srgbClr val="B6A268"/>
                </a:solidFill>
                <a:latin typeface="Montserrat SemiBold" panose="00000700000000000000" pitchFamily="2" charset="0"/>
                <a:cs typeface="Times New Roman" panose="02020603050405020304" pitchFamily="18" charset="0"/>
              </a:rPr>
              <a:t> </a:t>
            </a:r>
          </a:p>
        </p:txBody>
      </p:sp>
      <p:pic>
        <p:nvPicPr>
          <p:cNvPr id="52" name="Picture 51">
            <a:extLst>
              <a:ext uri="{FF2B5EF4-FFF2-40B4-BE49-F238E27FC236}">
                <a16:creationId xmlns:a16="http://schemas.microsoft.com/office/drawing/2014/main" id="{B8B1593E-D102-5DF7-D5ED-AA56F1A2F150}"/>
              </a:ext>
            </a:extLst>
          </p:cNvPr>
          <p:cNvPicPr>
            <a:picLocks noChangeAspect="1"/>
          </p:cNvPicPr>
          <p:nvPr/>
        </p:nvPicPr>
        <p:blipFill rotWithShape="1">
          <a:blip r:embed="rId7"/>
          <a:srcRect t="9442" b="12043"/>
          <a:stretch/>
        </p:blipFill>
        <p:spPr>
          <a:xfrm>
            <a:off x="-35957" y="8077392"/>
            <a:ext cx="3459161" cy="1850466"/>
          </a:xfrm>
          <a:prstGeom prst="rect">
            <a:avLst/>
          </a:prstGeom>
        </p:spPr>
      </p:pic>
    </p:spTree>
    <p:extLst>
      <p:ext uri="{BB962C8B-B14F-4D97-AF65-F5344CB8AC3E}">
        <p14:creationId xmlns:p14="http://schemas.microsoft.com/office/powerpoint/2010/main" val="33813322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b632789-789f-4e96-8a2c-5e5ade2dc2ff" xsi:nil="true"/>
    <lcf76f155ced4ddcb4097134ff3c332f xmlns="7bb7dd0e-6028-46d4-9f2e-1b931a0eb9d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164A577532184A936CD2A57C5C9545" ma:contentTypeVersion="16" ma:contentTypeDescription="Create a new document." ma:contentTypeScope="" ma:versionID="d469720203f2b15035208bc9e14e40fa">
  <xsd:schema xmlns:xsd="http://www.w3.org/2001/XMLSchema" xmlns:xs="http://www.w3.org/2001/XMLSchema" xmlns:p="http://schemas.microsoft.com/office/2006/metadata/properties" xmlns:ns2="7bb7dd0e-6028-46d4-9f2e-1b931a0eb9d1" xmlns:ns3="ab632789-789f-4e96-8a2c-5e5ade2dc2ff" targetNamespace="http://schemas.microsoft.com/office/2006/metadata/properties" ma:root="true" ma:fieldsID="a7bf921981d1ca8b54a6bd65b794f4bf" ns2:_="" ns3:_="">
    <xsd:import namespace="7bb7dd0e-6028-46d4-9f2e-1b931a0eb9d1"/>
    <xsd:import namespace="ab632789-789f-4e96-8a2c-5e5ade2dc2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b7dd0e-6028-46d4-9f2e-1b931a0eb9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492cdb9-8095-4adb-8577-65e2efc372e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b632789-789f-4e96-8a2c-5e5ade2dc2f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132bbc-43b5-4555-9af8-f91d7722109d}" ma:internalName="TaxCatchAll" ma:showField="CatchAllData" ma:web="ab632789-789f-4e96-8a2c-5e5ade2dc2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4B35BB-FF87-4FF3-AD74-88082C3AA0FB}">
  <ds:schemaRefs>
    <ds:schemaRef ds:uri="http://schemas.microsoft.com/office/infopath/2007/PartnerControls"/>
    <ds:schemaRef ds:uri="http://purl.org/dc/dcmitype/"/>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purl.org/dc/terms/"/>
    <ds:schemaRef ds:uri="ab632789-789f-4e96-8a2c-5e5ade2dc2ff"/>
    <ds:schemaRef ds:uri="7bb7dd0e-6028-46d4-9f2e-1b931a0eb9d1"/>
    <ds:schemaRef ds:uri="http://www.w3.org/XML/1998/namespace"/>
  </ds:schemaRefs>
</ds:datastoreItem>
</file>

<file path=customXml/itemProps2.xml><?xml version="1.0" encoding="utf-8"?>
<ds:datastoreItem xmlns:ds="http://schemas.openxmlformats.org/officeDocument/2006/customXml" ds:itemID="{5EA8B650-493D-42AE-BB80-4D01D5C16F52}">
  <ds:schemaRefs>
    <ds:schemaRef ds:uri="http://schemas.microsoft.com/sharepoint/v3/contenttype/forms"/>
  </ds:schemaRefs>
</ds:datastoreItem>
</file>

<file path=customXml/itemProps3.xml><?xml version="1.0" encoding="utf-8"?>
<ds:datastoreItem xmlns:ds="http://schemas.openxmlformats.org/officeDocument/2006/customXml" ds:itemID="{DFD5DEED-0F5C-407E-81D3-7D1308FB542C}">
  <ds:schemaRefs>
    <ds:schemaRef ds:uri="7bb7dd0e-6028-46d4-9f2e-1b931a0eb9d1"/>
    <ds:schemaRef ds:uri="ab632789-789f-4e96-8a2c-5e5ade2dc2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2771</Words>
  <Application>Microsoft Office PowerPoint</Application>
  <PresentationFormat>A4 Paper (210x297 mm)</PresentationFormat>
  <Paragraphs>128</Paragraphs>
  <Slides>10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Montserrat</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Cadoni</dc:creator>
  <cp:lastModifiedBy>John Wesonga</cp:lastModifiedBy>
  <cp:revision>11</cp:revision>
  <dcterms:created xsi:type="dcterms:W3CDTF">2022-02-15T10:43:41Z</dcterms:created>
  <dcterms:modified xsi:type="dcterms:W3CDTF">2023-04-12T13:21:45Z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0x0101002953DCC3DF85F340B394644CF8429B7B</vt:lpwstr>
  </property>
  <property fmtid="{D5CDD505-2E9C-101B-9397-08002B2CF9AE}" pid="3" name="MediaServiceImageTags">
    <vt:lpwstr/>
  </property>
</Properties>
</file>