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1"/>
  </p:notesMasterIdLst>
  <p:sldIdLst>
    <p:sldId id="434" r:id="rId5"/>
    <p:sldId id="257" r:id="rId6"/>
    <p:sldId id="2145710174" r:id="rId7"/>
    <p:sldId id="2145710154" r:id="rId8"/>
    <p:sldId id="2145710155" r:id="rId9"/>
    <p:sldId id="2145710156" r:id="rId10"/>
    <p:sldId id="2145710157" r:id="rId11"/>
    <p:sldId id="2145710158" r:id="rId12"/>
    <p:sldId id="2145710159" r:id="rId13"/>
    <p:sldId id="2145710160" r:id="rId14"/>
    <p:sldId id="2145710161" r:id="rId15"/>
    <p:sldId id="2145710162" r:id="rId16"/>
    <p:sldId id="427" r:id="rId17"/>
    <p:sldId id="436" r:id="rId18"/>
    <p:sldId id="437" r:id="rId19"/>
    <p:sldId id="438" r:id="rId20"/>
    <p:sldId id="439" r:id="rId21"/>
    <p:sldId id="440" r:id="rId22"/>
    <p:sldId id="441" r:id="rId23"/>
    <p:sldId id="429" r:id="rId24"/>
    <p:sldId id="442" r:id="rId25"/>
    <p:sldId id="443" r:id="rId26"/>
    <p:sldId id="2145710163" r:id="rId27"/>
    <p:sldId id="2145710169" r:id="rId28"/>
    <p:sldId id="2145710170" r:id="rId29"/>
    <p:sldId id="2145710164" r:id="rId30"/>
    <p:sldId id="2145710171" r:id="rId31"/>
    <p:sldId id="2145710165" r:id="rId32"/>
    <p:sldId id="2145710172" r:id="rId33"/>
    <p:sldId id="2145710173" r:id="rId34"/>
    <p:sldId id="444" r:id="rId35"/>
    <p:sldId id="445" r:id="rId36"/>
    <p:sldId id="446" r:id="rId37"/>
    <p:sldId id="447" r:id="rId38"/>
    <p:sldId id="274" r:id="rId39"/>
    <p:sldId id="259" r:id="rId40"/>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FA46CE-D4CA-443A-80E0-761908369C09}" name="Dovile Minkeviciute" initials="DM" userId="S::dovilem@partner.co::b37bedab-5d6d-4e1c-bc9b-1aaf86c1fe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524D"/>
    <a:srgbClr val="DCFD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27"/>
    <p:restoredTop sz="94621"/>
  </p:normalViewPr>
  <p:slideViewPr>
    <p:cSldViewPr snapToGrid="0" showGuides="1">
      <p:cViewPr varScale="1">
        <p:scale>
          <a:sx n="119" d="100"/>
          <a:sy n="119" d="100"/>
        </p:scale>
        <p:origin x="31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41AC84-E452-CD41-AB24-AB71A1D9C198}" type="datetimeFigureOut">
              <a:rPr lang="en-US" smtClean="0"/>
              <a:t>9/9/25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42D928-6CA8-2041-BD28-376B40CB2BA1}" type="slidenum">
              <a:rPr lang="en-US" smtClean="0"/>
              <a:t>‹#›</a:t>
            </a:fld>
            <a:endParaRPr lang="en-US"/>
          </a:p>
        </p:txBody>
      </p:sp>
    </p:spTree>
    <p:extLst>
      <p:ext uri="{BB962C8B-B14F-4D97-AF65-F5344CB8AC3E}">
        <p14:creationId xmlns:p14="http://schemas.microsoft.com/office/powerpoint/2010/main" val="360070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250D2-48A9-07E6-A463-9D750837E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52D86D-715B-8A49-1C6D-DFD485E63E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B8E59A-18CF-EF4B-2C42-DBCEBDA7C4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6F776A-D02B-B1CD-AA89-FF7DAFB38305}"/>
              </a:ext>
            </a:extLst>
          </p:cNvPr>
          <p:cNvSpPr>
            <a:spLocks noGrp="1"/>
          </p:cNvSpPr>
          <p:nvPr>
            <p:ph type="sldNum" sz="quarter" idx="5"/>
          </p:nvPr>
        </p:nvSpPr>
        <p:spPr/>
        <p:txBody>
          <a:bodyPr/>
          <a:lstStyle/>
          <a:p>
            <a:fld id="{4A42D928-6CA8-2041-BD28-376B40CB2BA1}" type="slidenum">
              <a:rPr lang="en-US" smtClean="0"/>
              <a:t>3</a:t>
            </a:fld>
            <a:endParaRPr lang="en-US"/>
          </a:p>
        </p:txBody>
      </p:sp>
    </p:spTree>
    <p:extLst>
      <p:ext uri="{BB962C8B-B14F-4D97-AF65-F5344CB8AC3E}">
        <p14:creationId xmlns:p14="http://schemas.microsoft.com/office/powerpoint/2010/main" val="2942367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1BFBE-E14B-B0F1-8F8C-287C700658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B79123-9076-8AB9-79CE-2DC33EDB6F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A0EC40-FEB4-420B-AA7D-37ACD7A06F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DC9ABD-8C82-0A95-9D43-010D1F0136AA}"/>
              </a:ext>
            </a:extLst>
          </p:cNvPr>
          <p:cNvSpPr>
            <a:spLocks noGrp="1"/>
          </p:cNvSpPr>
          <p:nvPr>
            <p:ph type="sldNum" sz="quarter" idx="5"/>
          </p:nvPr>
        </p:nvSpPr>
        <p:spPr/>
        <p:txBody>
          <a:bodyPr/>
          <a:lstStyle/>
          <a:p>
            <a:fld id="{4A42D928-6CA8-2041-BD28-376B40CB2BA1}" type="slidenum">
              <a:rPr lang="en-US" smtClean="0"/>
              <a:t>12</a:t>
            </a:fld>
            <a:endParaRPr lang="en-US"/>
          </a:p>
        </p:txBody>
      </p:sp>
    </p:spTree>
    <p:extLst>
      <p:ext uri="{BB962C8B-B14F-4D97-AF65-F5344CB8AC3E}">
        <p14:creationId xmlns:p14="http://schemas.microsoft.com/office/powerpoint/2010/main" val="1208510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42D928-6CA8-2041-BD28-376B40CB2BA1}" type="slidenum">
              <a:rPr lang="en-US" smtClean="0"/>
              <a:t>13</a:t>
            </a:fld>
            <a:endParaRPr lang="en-US"/>
          </a:p>
        </p:txBody>
      </p:sp>
    </p:spTree>
    <p:extLst>
      <p:ext uri="{BB962C8B-B14F-4D97-AF65-F5344CB8AC3E}">
        <p14:creationId xmlns:p14="http://schemas.microsoft.com/office/powerpoint/2010/main" val="3274519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85222-7C35-E49D-06D9-01E0A15DC4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B803D4-ADE7-A126-A934-043FB21BB7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C89945-11B7-C0BA-CEF3-12E8718136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45A0B3-B936-7C8E-D59B-B3A30EFB4C3B}"/>
              </a:ext>
            </a:extLst>
          </p:cNvPr>
          <p:cNvSpPr>
            <a:spLocks noGrp="1"/>
          </p:cNvSpPr>
          <p:nvPr>
            <p:ph type="sldNum" sz="quarter" idx="5"/>
          </p:nvPr>
        </p:nvSpPr>
        <p:spPr/>
        <p:txBody>
          <a:bodyPr/>
          <a:lstStyle/>
          <a:p>
            <a:fld id="{4A42D928-6CA8-2041-BD28-376B40CB2BA1}" type="slidenum">
              <a:rPr lang="en-US" smtClean="0"/>
              <a:t>23</a:t>
            </a:fld>
            <a:endParaRPr lang="en-US"/>
          </a:p>
        </p:txBody>
      </p:sp>
    </p:spTree>
    <p:extLst>
      <p:ext uri="{BB962C8B-B14F-4D97-AF65-F5344CB8AC3E}">
        <p14:creationId xmlns:p14="http://schemas.microsoft.com/office/powerpoint/2010/main" val="1331621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E97E9-4C91-02E7-DDDD-03A46865BE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7C38CE-AB14-E7CC-EB71-A9FE524306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1EF12B-8A6B-5F0A-015E-56E9804CB0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C8D3ED-58FC-A23A-8F26-CCC18AB7719D}"/>
              </a:ext>
            </a:extLst>
          </p:cNvPr>
          <p:cNvSpPr>
            <a:spLocks noGrp="1"/>
          </p:cNvSpPr>
          <p:nvPr>
            <p:ph type="sldNum" sz="quarter" idx="5"/>
          </p:nvPr>
        </p:nvSpPr>
        <p:spPr/>
        <p:txBody>
          <a:bodyPr/>
          <a:lstStyle/>
          <a:p>
            <a:fld id="{4A42D928-6CA8-2041-BD28-376B40CB2BA1}" type="slidenum">
              <a:rPr lang="en-US" smtClean="0"/>
              <a:t>24</a:t>
            </a:fld>
            <a:endParaRPr lang="en-US"/>
          </a:p>
        </p:txBody>
      </p:sp>
    </p:spTree>
    <p:extLst>
      <p:ext uri="{BB962C8B-B14F-4D97-AF65-F5344CB8AC3E}">
        <p14:creationId xmlns:p14="http://schemas.microsoft.com/office/powerpoint/2010/main" val="2961966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0C5B1-37E0-E0A5-79B3-1BAF2A883F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A0906A-04F7-F2F3-F566-D131FB1B82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57FF99-1ADD-9778-56D2-B7357A6875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4DAC13-9AE4-25F1-F428-834AEFA0019D}"/>
              </a:ext>
            </a:extLst>
          </p:cNvPr>
          <p:cNvSpPr>
            <a:spLocks noGrp="1"/>
          </p:cNvSpPr>
          <p:nvPr>
            <p:ph type="sldNum" sz="quarter" idx="5"/>
          </p:nvPr>
        </p:nvSpPr>
        <p:spPr/>
        <p:txBody>
          <a:bodyPr/>
          <a:lstStyle/>
          <a:p>
            <a:fld id="{4A42D928-6CA8-2041-BD28-376B40CB2BA1}" type="slidenum">
              <a:rPr lang="en-US" smtClean="0"/>
              <a:t>25</a:t>
            </a:fld>
            <a:endParaRPr lang="en-US"/>
          </a:p>
        </p:txBody>
      </p:sp>
    </p:spTree>
    <p:extLst>
      <p:ext uri="{BB962C8B-B14F-4D97-AF65-F5344CB8AC3E}">
        <p14:creationId xmlns:p14="http://schemas.microsoft.com/office/powerpoint/2010/main" val="597087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91D74-A89A-7E91-8DE8-9F3404DABF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1C7AD2-D536-67B2-DB9A-9F797D961E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B53D31-EABE-3F4E-624D-893157AAF7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738EC6-00A6-95AE-3F2E-811E1C8B4B81}"/>
              </a:ext>
            </a:extLst>
          </p:cNvPr>
          <p:cNvSpPr>
            <a:spLocks noGrp="1"/>
          </p:cNvSpPr>
          <p:nvPr>
            <p:ph type="sldNum" sz="quarter" idx="5"/>
          </p:nvPr>
        </p:nvSpPr>
        <p:spPr/>
        <p:txBody>
          <a:bodyPr/>
          <a:lstStyle/>
          <a:p>
            <a:fld id="{4A42D928-6CA8-2041-BD28-376B40CB2BA1}" type="slidenum">
              <a:rPr lang="en-US" smtClean="0"/>
              <a:t>26</a:t>
            </a:fld>
            <a:endParaRPr lang="en-US"/>
          </a:p>
        </p:txBody>
      </p:sp>
    </p:spTree>
    <p:extLst>
      <p:ext uri="{BB962C8B-B14F-4D97-AF65-F5344CB8AC3E}">
        <p14:creationId xmlns:p14="http://schemas.microsoft.com/office/powerpoint/2010/main" val="6273096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496A5-F554-B379-A5DD-7D818A8A6C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519942-D620-2DBB-73EE-A443C0866D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B5C518-45AE-8DA7-3F3A-6B1DC52151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0AD121-28E2-72C9-FEDD-1B22BEDA813B}"/>
              </a:ext>
            </a:extLst>
          </p:cNvPr>
          <p:cNvSpPr>
            <a:spLocks noGrp="1"/>
          </p:cNvSpPr>
          <p:nvPr>
            <p:ph type="sldNum" sz="quarter" idx="5"/>
          </p:nvPr>
        </p:nvSpPr>
        <p:spPr/>
        <p:txBody>
          <a:bodyPr/>
          <a:lstStyle/>
          <a:p>
            <a:fld id="{4A42D928-6CA8-2041-BD28-376B40CB2BA1}" type="slidenum">
              <a:rPr lang="en-US" smtClean="0"/>
              <a:t>27</a:t>
            </a:fld>
            <a:endParaRPr lang="en-US"/>
          </a:p>
        </p:txBody>
      </p:sp>
    </p:spTree>
    <p:extLst>
      <p:ext uri="{BB962C8B-B14F-4D97-AF65-F5344CB8AC3E}">
        <p14:creationId xmlns:p14="http://schemas.microsoft.com/office/powerpoint/2010/main" val="23619927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6D571-C268-B042-CBAA-FDD25FA7C3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030CB9-54BD-887F-0421-35C6E74123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F8D766-B03D-E9E3-DAA0-AA5BF0CB30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4A2F3B-C2C9-1EAF-7DEC-EA92F005189F}"/>
              </a:ext>
            </a:extLst>
          </p:cNvPr>
          <p:cNvSpPr>
            <a:spLocks noGrp="1"/>
          </p:cNvSpPr>
          <p:nvPr>
            <p:ph type="sldNum" sz="quarter" idx="5"/>
          </p:nvPr>
        </p:nvSpPr>
        <p:spPr/>
        <p:txBody>
          <a:bodyPr/>
          <a:lstStyle/>
          <a:p>
            <a:fld id="{4A42D928-6CA8-2041-BD28-376B40CB2BA1}" type="slidenum">
              <a:rPr lang="en-US" smtClean="0"/>
              <a:t>28</a:t>
            </a:fld>
            <a:endParaRPr lang="en-US"/>
          </a:p>
        </p:txBody>
      </p:sp>
    </p:spTree>
    <p:extLst>
      <p:ext uri="{BB962C8B-B14F-4D97-AF65-F5344CB8AC3E}">
        <p14:creationId xmlns:p14="http://schemas.microsoft.com/office/powerpoint/2010/main" val="23262904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179D8-5264-3603-548D-C2BC1F9FBE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E28FB9-6C35-2077-9E96-F5EFFB93F2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5EEB6C-0244-F2F5-BB2A-39A177CD06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898899-AE52-D8E1-E915-DFE1D08CA781}"/>
              </a:ext>
            </a:extLst>
          </p:cNvPr>
          <p:cNvSpPr>
            <a:spLocks noGrp="1"/>
          </p:cNvSpPr>
          <p:nvPr>
            <p:ph type="sldNum" sz="quarter" idx="5"/>
          </p:nvPr>
        </p:nvSpPr>
        <p:spPr/>
        <p:txBody>
          <a:bodyPr/>
          <a:lstStyle/>
          <a:p>
            <a:fld id="{4A42D928-6CA8-2041-BD28-376B40CB2BA1}" type="slidenum">
              <a:rPr lang="en-US" smtClean="0"/>
              <a:t>29</a:t>
            </a:fld>
            <a:endParaRPr lang="en-US"/>
          </a:p>
        </p:txBody>
      </p:sp>
    </p:spTree>
    <p:extLst>
      <p:ext uri="{BB962C8B-B14F-4D97-AF65-F5344CB8AC3E}">
        <p14:creationId xmlns:p14="http://schemas.microsoft.com/office/powerpoint/2010/main" val="5268099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7E1D5-0099-F7E3-B4D0-4D8DE30ADB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62173C-F03F-7236-C425-4FBFF2EE29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85F3EC-C429-7A54-6E2B-019201BABD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000966-A3C3-E00E-015C-9FA8C7D06223}"/>
              </a:ext>
            </a:extLst>
          </p:cNvPr>
          <p:cNvSpPr>
            <a:spLocks noGrp="1"/>
          </p:cNvSpPr>
          <p:nvPr>
            <p:ph type="sldNum" sz="quarter" idx="5"/>
          </p:nvPr>
        </p:nvSpPr>
        <p:spPr/>
        <p:txBody>
          <a:bodyPr/>
          <a:lstStyle/>
          <a:p>
            <a:fld id="{4A42D928-6CA8-2041-BD28-376B40CB2BA1}" type="slidenum">
              <a:rPr lang="en-US" smtClean="0"/>
              <a:t>30</a:t>
            </a:fld>
            <a:endParaRPr lang="en-US"/>
          </a:p>
        </p:txBody>
      </p:sp>
    </p:spTree>
    <p:extLst>
      <p:ext uri="{BB962C8B-B14F-4D97-AF65-F5344CB8AC3E}">
        <p14:creationId xmlns:p14="http://schemas.microsoft.com/office/powerpoint/2010/main" val="372980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2265B-0905-7080-EDB2-BDA060A559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F55DD-FA8C-E683-4F23-F91CC32F7D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D5C4D0-3886-2CFA-72EE-66657062E3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25857B-4AFD-E025-7EE7-2C69318288E4}"/>
              </a:ext>
            </a:extLst>
          </p:cNvPr>
          <p:cNvSpPr>
            <a:spLocks noGrp="1"/>
          </p:cNvSpPr>
          <p:nvPr>
            <p:ph type="sldNum" sz="quarter" idx="5"/>
          </p:nvPr>
        </p:nvSpPr>
        <p:spPr/>
        <p:txBody>
          <a:bodyPr/>
          <a:lstStyle/>
          <a:p>
            <a:fld id="{4A42D928-6CA8-2041-BD28-376B40CB2BA1}" type="slidenum">
              <a:rPr lang="en-US" smtClean="0"/>
              <a:t>4</a:t>
            </a:fld>
            <a:endParaRPr lang="en-US"/>
          </a:p>
        </p:txBody>
      </p:sp>
    </p:spTree>
    <p:extLst>
      <p:ext uri="{BB962C8B-B14F-4D97-AF65-F5344CB8AC3E}">
        <p14:creationId xmlns:p14="http://schemas.microsoft.com/office/powerpoint/2010/main" val="2281337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9038C-DD6E-0A8E-080D-045AE5A29F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424AA-221F-E90F-DFBB-A54609B68F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A44FEA-2BD6-9AE9-DCC4-8B3CEE8ACB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D3C749-F3D1-9A27-3E8C-E457446CFA85}"/>
              </a:ext>
            </a:extLst>
          </p:cNvPr>
          <p:cNvSpPr>
            <a:spLocks noGrp="1"/>
          </p:cNvSpPr>
          <p:nvPr>
            <p:ph type="sldNum" sz="quarter" idx="5"/>
          </p:nvPr>
        </p:nvSpPr>
        <p:spPr/>
        <p:txBody>
          <a:bodyPr/>
          <a:lstStyle/>
          <a:p>
            <a:fld id="{4A42D928-6CA8-2041-BD28-376B40CB2BA1}" type="slidenum">
              <a:rPr lang="en-US" smtClean="0"/>
              <a:t>5</a:t>
            </a:fld>
            <a:endParaRPr lang="en-US"/>
          </a:p>
        </p:txBody>
      </p:sp>
    </p:spTree>
    <p:extLst>
      <p:ext uri="{BB962C8B-B14F-4D97-AF65-F5344CB8AC3E}">
        <p14:creationId xmlns:p14="http://schemas.microsoft.com/office/powerpoint/2010/main" val="4008401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044AE-5048-8301-782F-A9D7094D76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60AE81-3CDB-FAF1-2B4A-25BC082DAE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B7D988-7945-BEDB-017E-BA3C67E351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974B28-8A19-56E0-6F1E-7BA4BB01A7AE}"/>
              </a:ext>
            </a:extLst>
          </p:cNvPr>
          <p:cNvSpPr>
            <a:spLocks noGrp="1"/>
          </p:cNvSpPr>
          <p:nvPr>
            <p:ph type="sldNum" sz="quarter" idx="5"/>
          </p:nvPr>
        </p:nvSpPr>
        <p:spPr/>
        <p:txBody>
          <a:bodyPr/>
          <a:lstStyle/>
          <a:p>
            <a:fld id="{4A42D928-6CA8-2041-BD28-376B40CB2BA1}" type="slidenum">
              <a:rPr lang="en-US" smtClean="0"/>
              <a:t>6</a:t>
            </a:fld>
            <a:endParaRPr lang="en-US"/>
          </a:p>
        </p:txBody>
      </p:sp>
    </p:spTree>
    <p:extLst>
      <p:ext uri="{BB962C8B-B14F-4D97-AF65-F5344CB8AC3E}">
        <p14:creationId xmlns:p14="http://schemas.microsoft.com/office/powerpoint/2010/main" val="4008387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CCE23-9FA6-A98B-3372-7E6AF98F0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FB1B21-9F5E-E912-9A9B-59B47FE401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9156BE-361D-CE85-34BD-A01A8CC744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611A97-8B27-40BF-CF1E-FBB5B4E288F4}"/>
              </a:ext>
            </a:extLst>
          </p:cNvPr>
          <p:cNvSpPr>
            <a:spLocks noGrp="1"/>
          </p:cNvSpPr>
          <p:nvPr>
            <p:ph type="sldNum" sz="quarter" idx="5"/>
          </p:nvPr>
        </p:nvSpPr>
        <p:spPr/>
        <p:txBody>
          <a:bodyPr/>
          <a:lstStyle/>
          <a:p>
            <a:fld id="{4A42D928-6CA8-2041-BD28-376B40CB2BA1}" type="slidenum">
              <a:rPr lang="en-US" smtClean="0"/>
              <a:t>7</a:t>
            </a:fld>
            <a:endParaRPr lang="en-US"/>
          </a:p>
        </p:txBody>
      </p:sp>
    </p:spTree>
    <p:extLst>
      <p:ext uri="{BB962C8B-B14F-4D97-AF65-F5344CB8AC3E}">
        <p14:creationId xmlns:p14="http://schemas.microsoft.com/office/powerpoint/2010/main" val="3170018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BF9FC-4E4F-C419-61C9-03CD551D85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1001DA-12BF-381C-023D-A8DEF25F5C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8E43A6-D8B3-D322-040C-CB669E3E77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2F7FD3-759D-0D72-EA8F-46B8940E085F}"/>
              </a:ext>
            </a:extLst>
          </p:cNvPr>
          <p:cNvSpPr>
            <a:spLocks noGrp="1"/>
          </p:cNvSpPr>
          <p:nvPr>
            <p:ph type="sldNum" sz="quarter" idx="5"/>
          </p:nvPr>
        </p:nvSpPr>
        <p:spPr/>
        <p:txBody>
          <a:bodyPr/>
          <a:lstStyle/>
          <a:p>
            <a:fld id="{4A42D928-6CA8-2041-BD28-376B40CB2BA1}" type="slidenum">
              <a:rPr lang="en-US" smtClean="0"/>
              <a:t>8</a:t>
            </a:fld>
            <a:endParaRPr lang="en-US"/>
          </a:p>
        </p:txBody>
      </p:sp>
    </p:spTree>
    <p:extLst>
      <p:ext uri="{BB962C8B-B14F-4D97-AF65-F5344CB8AC3E}">
        <p14:creationId xmlns:p14="http://schemas.microsoft.com/office/powerpoint/2010/main" val="206105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0C280-EDFA-473C-2A5F-547AD68F7C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879546-EDF7-041A-E7E6-F8055F71CE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92C510-4D24-517B-282F-64AB0CECCC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87DECA-7E46-C696-D6A3-4396D536DAB7}"/>
              </a:ext>
            </a:extLst>
          </p:cNvPr>
          <p:cNvSpPr>
            <a:spLocks noGrp="1"/>
          </p:cNvSpPr>
          <p:nvPr>
            <p:ph type="sldNum" sz="quarter" idx="5"/>
          </p:nvPr>
        </p:nvSpPr>
        <p:spPr/>
        <p:txBody>
          <a:bodyPr/>
          <a:lstStyle/>
          <a:p>
            <a:fld id="{4A42D928-6CA8-2041-BD28-376B40CB2BA1}" type="slidenum">
              <a:rPr lang="en-US" smtClean="0"/>
              <a:t>9</a:t>
            </a:fld>
            <a:endParaRPr lang="en-US"/>
          </a:p>
        </p:txBody>
      </p:sp>
    </p:spTree>
    <p:extLst>
      <p:ext uri="{BB962C8B-B14F-4D97-AF65-F5344CB8AC3E}">
        <p14:creationId xmlns:p14="http://schemas.microsoft.com/office/powerpoint/2010/main" val="2315055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030EE-DE2B-473B-448C-88109DA79E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6DD9D2-DC8D-99BC-5724-F819A0D3C8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FA0FD8-11D5-3084-6F6B-A2E2A18B66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287A61-ED5A-5157-892B-011F2076AED6}"/>
              </a:ext>
            </a:extLst>
          </p:cNvPr>
          <p:cNvSpPr>
            <a:spLocks noGrp="1"/>
          </p:cNvSpPr>
          <p:nvPr>
            <p:ph type="sldNum" sz="quarter" idx="5"/>
          </p:nvPr>
        </p:nvSpPr>
        <p:spPr/>
        <p:txBody>
          <a:bodyPr/>
          <a:lstStyle/>
          <a:p>
            <a:fld id="{4A42D928-6CA8-2041-BD28-376B40CB2BA1}" type="slidenum">
              <a:rPr lang="en-US" smtClean="0"/>
              <a:t>10</a:t>
            </a:fld>
            <a:endParaRPr lang="en-US"/>
          </a:p>
        </p:txBody>
      </p:sp>
    </p:spTree>
    <p:extLst>
      <p:ext uri="{BB962C8B-B14F-4D97-AF65-F5344CB8AC3E}">
        <p14:creationId xmlns:p14="http://schemas.microsoft.com/office/powerpoint/2010/main" val="1067731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3D719-FBCB-1D6C-C730-EBFC7DC68D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ECDD6-A335-550A-C1B5-E8FA3C6D7E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DB2A45-0A3E-87B0-9E00-401899A011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944BE3-3924-D676-9A35-3E2643E3251E}"/>
              </a:ext>
            </a:extLst>
          </p:cNvPr>
          <p:cNvSpPr>
            <a:spLocks noGrp="1"/>
          </p:cNvSpPr>
          <p:nvPr>
            <p:ph type="sldNum" sz="quarter" idx="5"/>
          </p:nvPr>
        </p:nvSpPr>
        <p:spPr/>
        <p:txBody>
          <a:bodyPr/>
          <a:lstStyle/>
          <a:p>
            <a:fld id="{4A42D928-6CA8-2041-BD28-376B40CB2BA1}" type="slidenum">
              <a:rPr lang="en-US" smtClean="0"/>
              <a:t>11</a:t>
            </a:fld>
            <a:endParaRPr lang="en-US"/>
          </a:p>
        </p:txBody>
      </p:sp>
    </p:spTree>
    <p:extLst>
      <p:ext uri="{BB962C8B-B14F-4D97-AF65-F5344CB8AC3E}">
        <p14:creationId xmlns:p14="http://schemas.microsoft.com/office/powerpoint/2010/main" val="2211042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823D1-B13C-C90C-8817-82B368D9D6C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IT"/>
          </a:p>
        </p:txBody>
      </p:sp>
      <p:sp>
        <p:nvSpPr>
          <p:cNvPr id="3" name="Subtitle 2">
            <a:extLst>
              <a:ext uri="{FF2B5EF4-FFF2-40B4-BE49-F238E27FC236}">
                <a16:creationId xmlns:a16="http://schemas.microsoft.com/office/drawing/2014/main" id="{4BFBD89A-3FE1-70AB-E0C3-01BE8FB2A0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T"/>
          </a:p>
        </p:txBody>
      </p:sp>
      <p:sp>
        <p:nvSpPr>
          <p:cNvPr id="4" name="Date Placeholder 3">
            <a:extLst>
              <a:ext uri="{FF2B5EF4-FFF2-40B4-BE49-F238E27FC236}">
                <a16:creationId xmlns:a16="http://schemas.microsoft.com/office/drawing/2014/main" id="{98FBA915-B53C-CE5C-CB7D-6AC9060F3FAC}"/>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5" name="Footer Placeholder 4">
            <a:extLst>
              <a:ext uri="{FF2B5EF4-FFF2-40B4-BE49-F238E27FC236}">
                <a16:creationId xmlns:a16="http://schemas.microsoft.com/office/drawing/2014/main" id="{E0E2AFE8-1F65-F9A4-080A-711922E35ECC}"/>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93F58DB6-89F8-7E37-8054-A25A710702C5}"/>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165902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35A4D-7C3E-F2C0-4F9A-D147B8D54BC8}"/>
              </a:ext>
            </a:extLst>
          </p:cNvPr>
          <p:cNvSpPr>
            <a:spLocks noGrp="1"/>
          </p:cNvSpPr>
          <p:nvPr>
            <p:ph type="title"/>
          </p:nvPr>
        </p:nvSpPr>
        <p:spPr/>
        <p:txBody>
          <a:bodyPr/>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FA1D921A-5BED-61A2-C19A-EF6E5FBFBDA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6781A82F-7182-36CB-BC8B-08F7EE4D4FA1}"/>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5" name="Footer Placeholder 4">
            <a:extLst>
              <a:ext uri="{FF2B5EF4-FFF2-40B4-BE49-F238E27FC236}">
                <a16:creationId xmlns:a16="http://schemas.microsoft.com/office/drawing/2014/main" id="{EEC33D5C-F3D6-FC9B-FE8C-80C7C270B6AB}"/>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FC8347D7-358A-B58D-03D5-10B602217950}"/>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309491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EAD96E-FD5B-B602-7A23-840FE709852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30EE7AA8-EC45-557D-A67E-9DB5CFCE44E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F7C7A234-5E4F-4A4D-8041-BB2DEDA28415}"/>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5" name="Footer Placeholder 4">
            <a:extLst>
              <a:ext uri="{FF2B5EF4-FFF2-40B4-BE49-F238E27FC236}">
                <a16:creationId xmlns:a16="http://schemas.microsoft.com/office/drawing/2014/main" id="{8B9D1904-021B-E633-7350-FFE2B1EB224D}"/>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7A8A8C38-B91C-6905-CD79-61D94AC3B18A}"/>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629447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9C666-5380-89D5-219E-A3381D13751C}"/>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DB9B2A30-CDE9-F913-8E3A-8D17C36EE97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73154A60-B61E-5DFF-506A-703882A57833}"/>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5" name="Footer Placeholder 4">
            <a:extLst>
              <a:ext uri="{FF2B5EF4-FFF2-40B4-BE49-F238E27FC236}">
                <a16:creationId xmlns:a16="http://schemas.microsoft.com/office/drawing/2014/main" id="{5E305746-1BDB-4099-B87D-901AE4D39A99}"/>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EAEBB556-2D82-BADF-3907-AFCC8CF0EF7E}"/>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1217868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DDFE1-BD15-A310-3A64-2A7FF29D76C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IT"/>
          </a:p>
        </p:txBody>
      </p:sp>
      <p:sp>
        <p:nvSpPr>
          <p:cNvPr id="3" name="Text Placeholder 2">
            <a:extLst>
              <a:ext uri="{FF2B5EF4-FFF2-40B4-BE49-F238E27FC236}">
                <a16:creationId xmlns:a16="http://schemas.microsoft.com/office/drawing/2014/main" id="{21456D2A-AA72-31C4-D0E3-B8F8DF28AC5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837E246-C2BB-E6BA-B924-AFD54DF63A2C}"/>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5" name="Footer Placeholder 4">
            <a:extLst>
              <a:ext uri="{FF2B5EF4-FFF2-40B4-BE49-F238E27FC236}">
                <a16:creationId xmlns:a16="http://schemas.microsoft.com/office/drawing/2014/main" id="{725F6220-A1BA-48E2-741D-EF75996F5354}"/>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35B29FCA-FF08-C504-8E5E-9E047AA542D1}"/>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2533099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D7359-3104-324F-25D9-D0F83EA57643}"/>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C710F973-A9CF-35FC-3BD7-8894416AB63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Content Placeholder 3">
            <a:extLst>
              <a:ext uri="{FF2B5EF4-FFF2-40B4-BE49-F238E27FC236}">
                <a16:creationId xmlns:a16="http://schemas.microsoft.com/office/drawing/2014/main" id="{9514C1CC-4DA5-5C1E-07AB-08C67C209D0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Date Placeholder 4">
            <a:extLst>
              <a:ext uri="{FF2B5EF4-FFF2-40B4-BE49-F238E27FC236}">
                <a16:creationId xmlns:a16="http://schemas.microsoft.com/office/drawing/2014/main" id="{DDB0137F-ABC1-B670-865A-0907F9360AF4}"/>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6" name="Footer Placeholder 5">
            <a:extLst>
              <a:ext uri="{FF2B5EF4-FFF2-40B4-BE49-F238E27FC236}">
                <a16:creationId xmlns:a16="http://schemas.microsoft.com/office/drawing/2014/main" id="{7432A259-A8FC-0942-F802-63172889FB4C}"/>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9D4BAF74-07BA-3221-D2D9-6686B0320D08}"/>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2948714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BA0-FB18-4EA2-B0E8-5DF52B64B8F9}"/>
              </a:ext>
            </a:extLst>
          </p:cNvPr>
          <p:cNvSpPr>
            <a:spLocks noGrp="1"/>
          </p:cNvSpPr>
          <p:nvPr>
            <p:ph type="title"/>
          </p:nvPr>
        </p:nvSpPr>
        <p:spPr>
          <a:xfrm>
            <a:off x="839788" y="365125"/>
            <a:ext cx="10515600" cy="1325563"/>
          </a:xfrm>
        </p:spPr>
        <p:txBody>
          <a:bodyPr/>
          <a:lstStyle/>
          <a:p>
            <a:r>
              <a:rPr lang="en-GB"/>
              <a:t>Click to edit Master title style</a:t>
            </a:r>
            <a:endParaRPr lang="en-IT"/>
          </a:p>
        </p:txBody>
      </p:sp>
      <p:sp>
        <p:nvSpPr>
          <p:cNvPr id="3" name="Text Placeholder 2">
            <a:extLst>
              <a:ext uri="{FF2B5EF4-FFF2-40B4-BE49-F238E27FC236}">
                <a16:creationId xmlns:a16="http://schemas.microsoft.com/office/drawing/2014/main" id="{3573F670-1E3A-87C8-175F-4953B87A44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DCD8EE6-0100-C1C2-F436-3B0DAD93626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Text Placeholder 4">
            <a:extLst>
              <a:ext uri="{FF2B5EF4-FFF2-40B4-BE49-F238E27FC236}">
                <a16:creationId xmlns:a16="http://schemas.microsoft.com/office/drawing/2014/main" id="{87AE9B83-1F71-8FBD-1D87-CF04D2AFE4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BB7D866-91F0-B021-477A-7317C14CA64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7" name="Date Placeholder 6">
            <a:extLst>
              <a:ext uri="{FF2B5EF4-FFF2-40B4-BE49-F238E27FC236}">
                <a16:creationId xmlns:a16="http://schemas.microsoft.com/office/drawing/2014/main" id="{CF3BABA9-ED37-E715-3BAC-78E339A6DF59}"/>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8" name="Footer Placeholder 7">
            <a:extLst>
              <a:ext uri="{FF2B5EF4-FFF2-40B4-BE49-F238E27FC236}">
                <a16:creationId xmlns:a16="http://schemas.microsoft.com/office/drawing/2014/main" id="{0816537B-ABA2-D4A4-CA88-49A0E918440F}"/>
              </a:ext>
            </a:extLst>
          </p:cNvPr>
          <p:cNvSpPr>
            <a:spLocks noGrp="1"/>
          </p:cNvSpPr>
          <p:nvPr>
            <p:ph type="ftr" sz="quarter" idx="11"/>
          </p:nvPr>
        </p:nvSpPr>
        <p:spPr/>
        <p:txBody>
          <a:bodyPr/>
          <a:lstStyle/>
          <a:p>
            <a:endParaRPr lang="en-IT"/>
          </a:p>
        </p:txBody>
      </p:sp>
      <p:sp>
        <p:nvSpPr>
          <p:cNvPr id="9" name="Slide Number Placeholder 8">
            <a:extLst>
              <a:ext uri="{FF2B5EF4-FFF2-40B4-BE49-F238E27FC236}">
                <a16:creationId xmlns:a16="http://schemas.microsoft.com/office/drawing/2014/main" id="{B6908374-466F-184E-FD69-10E01DA60CE8}"/>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2192041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DD7E5-F785-DD8C-A74E-2201D880A2F9}"/>
              </a:ext>
            </a:extLst>
          </p:cNvPr>
          <p:cNvSpPr>
            <a:spLocks noGrp="1"/>
          </p:cNvSpPr>
          <p:nvPr>
            <p:ph type="title"/>
          </p:nvPr>
        </p:nvSpPr>
        <p:spPr/>
        <p:txBody>
          <a:bodyPr/>
          <a:lstStyle/>
          <a:p>
            <a:r>
              <a:rPr lang="en-GB"/>
              <a:t>Click to edit Master title style</a:t>
            </a:r>
            <a:endParaRPr lang="en-IT"/>
          </a:p>
        </p:txBody>
      </p:sp>
      <p:sp>
        <p:nvSpPr>
          <p:cNvPr id="3" name="Date Placeholder 2">
            <a:extLst>
              <a:ext uri="{FF2B5EF4-FFF2-40B4-BE49-F238E27FC236}">
                <a16:creationId xmlns:a16="http://schemas.microsoft.com/office/drawing/2014/main" id="{A459BDCC-549D-6F72-302D-C08F96C9554D}"/>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4" name="Footer Placeholder 3">
            <a:extLst>
              <a:ext uri="{FF2B5EF4-FFF2-40B4-BE49-F238E27FC236}">
                <a16:creationId xmlns:a16="http://schemas.microsoft.com/office/drawing/2014/main" id="{8BD4723F-19EF-08C6-BC67-215750790B8E}"/>
              </a:ext>
            </a:extLst>
          </p:cNvPr>
          <p:cNvSpPr>
            <a:spLocks noGrp="1"/>
          </p:cNvSpPr>
          <p:nvPr>
            <p:ph type="ftr" sz="quarter" idx="11"/>
          </p:nvPr>
        </p:nvSpPr>
        <p:spPr/>
        <p:txBody>
          <a:bodyPr/>
          <a:lstStyle/>
          <a:p>
            <a:endParaRPr lang="en-IT"/>
          </a:p>
        </p:txBody>
      </p:sp>
      <p:sp>
        <p:nvSpPr>
          <p:cNvPr id="5" name="Slide Number Placeholder 4">
            <a:extLst>
              <a:ext uri="{FF2B5EF4-FFF2-40B4-BE49-F238E27FC236}">
                <a16:creationId xmlns:a16="http://schemas.microsoft.com/office/drawing/2014/main" id="{821BE222-2F48-F5CC-D120-15B294EC1186}"/>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782698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935F7-8B0E-0074-1D44-9316FFF1F549}"/>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3" name="Footer Placeholder 2">
            <a:extLst>
              <a:ext uri="{FF2B5EF4-FFF2-40B4-BE49-F238E27FC236}">
                <a16:creationId xmlns:a16="http://schemas.microsoft.com/office/drawing/2014/main" id="{938E4A22-FBF6-671B-5284-F819171D37F9}"/>
              </a:ext>
            </a:extLst>
          </p:cNvPr>
          <p:cNvSpPr>
            <a:spLocks noGrp="1"/>
          </p:cNvSpPr>
          <p:nvPr>
            <p:ph type="ftr" sz="quarter" idx="11"/>
          </p:nvPr>
        </p:nvSpPr>
        <p:spPr/>
        <p:txBody>
          <a:bodyPr/>
          <a:lstStyle/>
          <a:p>
            <a:endParaRPr lang="en-IT"/>
          </a:p>
        </p:txBody>
      </p:sp>
      <p:sp>
        <p:nvSpPr>
          <p:cNvPr id="4" name="Slide Number Placeholder 3">
            <a:extLst>
              <a:ext uri="{FF2B5EF4-FFF2-40B4-BE49-F238E27FC236}">
                <a16:creationId xmlns:a16="http://schemas.microsoft.com/office/drawing/2014/main" id="{CC6A09EE-0FEA-0BF9-C403-622F1CB66773}"/>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492754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E3EA6-CD10-2D54-5DC6-CBA9B1B6C20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Content Placeholder 2">
            <a:extLst>
              <a:ext uri="{FF2B5EF4-FFF2-40B4-BE49-F238E27FC236}">
                <a16:creationId xmlns:a16="http://schemas.microsoft.com/office/drawing/2014/main" id="{90813F58-206F-EA12-02AF-A4A1A807F2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Text Placeholder 3">
            <a:extLst>
              <a:ext uri="{FF2B5EF4-FFF2-40B4-BE49-F238E27FC236}">
                <a16:creationId xmlns:a16="http://schemas.microsoft.com/office/drawing/2014/main" id="{3A3E9B1E-E8DA-59CC-B9FD-A72AB71EA1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1F41591-DA44-B6BD-83B2-61AF6FF11EDB}"/>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6" name="Footer Placeholder 5">
            <a:extLst>
              <a:ext uri="{FF2B5EF4-FFF2-40B4-BE49-F238E27FC236}">
                <a16:creationId xmlns:a16="http://schemas.microsoft.com/office/drawing/2014/main" id="{43576438-3787-F5FB-996B-5A1A32F03ADE}"/>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5E6536CB-3DC2-6ADB-1ADD-651E60E25CB8}"/>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3143389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BE92A-ADA9-4E9A-695C-CD5A5D8153F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Picture Placeholder 2">
            <a:extLst>
              <a:ext uri="{FF2B5EF4-FFF2-40B4-BE49-F238E27FC236}">
                <a16:creationId xmlns:a16="http://schemas.microsoft.com/office/drawing/2014/main" id="{88022DC1-60AE-6B88-C8B1-3FFC619FF8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a:p>
        </p:txBody>
      </p:sp>
      <p:sp>
        <p:nvSpPr>
          <p:cNvPr id="4" name="Text Placeholder 3">
            <a:extLst>
              <a:ext uri="{FF2B5EF4-FFF2-40B4-BE49-F238E27FC236}">
                <a16:creationId xmlns:a16="http://schemas.microsoft.com/office/drawing/2014/main" id="{71DDBD6C-3B81-ABE8-7373-7747306352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78305FE-7843-85BD-5930-3A6766B04A6A}"/>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6" name="Footer Placeholder 5">
            <a:extLst>
              <a:ext uri="{FF2B5EF4-FFF2-40B4-BE49-F238E27FC236}">
                <a16:creationId xmlns:a16="http://schemas.microsoft.com/office/drawing/2014/main" id="{449D6BE5-F68C-F8BC-A26A-4718DEEED592}"/>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E19EAE23-4785-65B9-6F5C-BCF66D6D81F3}"/>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129953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7CBFC9-D6DB-08E7-2BCF-22FE15E51D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IT"/>
          </a:p>
        </p:txBody>
      </p:sp>
      <p:sp>
        <p:nvSpPr>
          <p:cNvPr id="3" name="Text Placeholder 2">
            <a:extLst>
              <a:ext uri="{FF2B5EF4-FFF2-40B4-BE49-F238E27FC236}">
                <a16:creationId xmlns:a16="http://schemas.microsoft.com/office/drawing/2014/main" id="{38A3E310-5C19-CD5F-BFA8-C813C70F67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88D82DCA-AC4E-299A-9E69-DB35D5BAF1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74EF2E-1E39-B942-9BFC-4E8FEFCB9FA2}" type="datetimeFigureOut">
              <a:rPr lang="en-IT" smtClean="0"/>
              <a:t>9/9/25</a:t>
            </a:fld>
            <a:endParaRPr lang="en-IT"/>
          </a:p>
        </p:txBody>
      </p:sp>
      <p:sp>
        <p:nvSpPr>
          <p:cNvPr id="5" name="Footer Placeholder 4">
            <a:extLst>
              <a:ext uri="{FF2B5EF4-FFF2-40B4-BE49-F238E27FC236}">
                <a16:creationId xmlns:a16="http://schemas.microsoft.com/office/drawing/2014/main" id="{10DB7D0F-DA04-E504-5C94-F8D4BCE95B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T"/>
          </a:p>
        </p:txBody>
      </p:sp>
      <p:sp>
        <p:nvSpPr>
          <p:cNvPr id="6" name="Slide Number Placeholder 5">
            <a:extLst>
              <a:ext uri="{FF2B5EF4-FFF2-40B4-BE49-F238E27FC236}">
                <a16:creationId xmlns:a16="http://schemas.microsoft.com/office/drawing/2014/main" id="{E5770A35-EB24-5AE8-135F-1407C6E85E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9A49C5-2789-7C49-AA42-528D25D36005}" type="slidenum">
              <a:rPr lang="en-IT" smtClean="0"/>
              <a:t>‹#›</a:t>
            </a:fld>
            <a:endParaRPr lang="en-IT"/>
          </a:p>
        </p:txBody>
      </p:sp>
    </p:spTree>
    <p:extLst>
      <p:ext uri="{BB962C8B-B14F-4D97-AF65-F5344CB8AC3E}">
        <p14:creationId xmlns:p14="http://schemas.microsoft.com/office/powerpoint/2010/main" val="1959129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7.emf"/><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1.emf"/><Relationship Id="rId5" Type="http://schemas.openxmlformats.org/officeDocument/2006/relationships/image" Target="../media/image20.pn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1.emf"/><Relationship Id="rId5" Type="http://schemas.openxmlformats.org/officeDocument/2006/relationships/image" Target="../media/image20.pn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4.emf"/><Relationship Id="rId5" Type="http://schemas.openxmlformats.org/officeDocument/2006/relationships/image" Target="../media/image23.png"/><Relationship Id="rId4" Type="http://schemas.openxmlformats.org/officeDocument/2006/relationships/image" Target="../media/image1.jp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24.emf"/><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7" Type="http://schemas.microsoft.com/office/2007/relationships/hdphoto" Target="../media/hdphoto1.wdp"/><Relationship Id="rId2" Type="http://schemas.openxmlformats.org/officeDocument/2006/relationships/image" Target="../media/image25.jpe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8.png"/><Relationship Id="rId4" Type="http://schemas.openxmlformats.org/officeDocument/2006/relationships/image" Target="../media/image26.emf"/></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7" Type="http://schemas.microsoft.com/office/2007/relationships/hdphoto" Target="../media/hdphoto2.wdp"/><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12.png"/><Relationship Id="rId4" Type="http://schemas.openxmlformats.org/officeDocument/2006/relationships/image" Target="../media/image26.emf"/></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30.emf"/><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30.emf"/><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30.emf"/><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1.png"/><Relationship Id="rId7" Type="http://schemas.openxmlformats.org/officeDocument/2006/relationships/image" Target="../media/image35.em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jpg"/></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5.emf"/><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5.emf"/><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8.emf"/><Relationship Id="rId5" Type="http://schemas.openxmlformats.org/officeDocument/2006/relationships/image" Target="../media/image37.png"/><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8.emf"/><Relationship Id="rId5" Type="http://schemas.openxmlformats.org/officeDocument/2006/relationships/image" Target="../media/image37.png"/><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8.emf"/><Relationship Id="rId5" Type="http://schemas.openxmlformats.org/officeDocument/2006/relationships/image" Target="../media/image37.png"/><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1.emf"/><Relationship Id="rId5" Type="http://schemas.openxmlformats.org/officeDocument/2006/relationships/image" Target="../media/image40.png"/><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41.emf"/><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4.emf"/><Relationship Id="rId5" Type="http://schemas.openxmlformats.org/officeDocument/2006/relationships/image" Target="../media/image43.png"/><Relationship Id="rId4" Type="http://schemas.openxmlformats.org/officeDocument/2006/relationships/image" Target="../media/image42.jpe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4.emf"/><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4.emf"/><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47.emf"/><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47.emf"/><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9.emf"/><Relationship Id="rId5" Type="http://schemas.microsoft.com/office/2007/relationships/hdphoto" Target="../media/hdphoto3.wdp"/><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em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2.png"/><Relationship Id="rId5" Type="http://schemas.microsoft.com/office/2007/relationships/hdphoto" Target="../media/hdphoto4.wdp"/><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1.jp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emf"/><Relationship Id="rId5" Type="http://schemas.openxmlformats.org/officeDocument/2006/relationships/image" Target="../media/image14.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5.emf"/><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7.emf"/><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DC22A-4352-965B-DC13-C28C151F96E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32EE477-17F5-9C94-548A-30C8E2FF7AC8}"/>
              </a:ext>
            </a:extLst>
          </p:cNvPr>
          <p:cNvPicPr>
            <a:picLocks noChangeAspect="1"/>
          </p:cNvPicPr>
          <p:nvPr/>
        </p:nvPicPr>
        <p:blipFill>
          <a:blip r:embed="rId2"/>
          <a:src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D3F327CD-C4F9-DCB4-A1E0-1A6D6B5B3BA5}"/>
              </a:ext>
            </a:extLst>
          </p:cNvPr>
          <p:cNvPicPr>
            <a:picLocks noChangeAspect="1"/>
          </p:cNvPicPr>
          <p:nvPr/>
        </p:nvPicPr>
        <p:blipFill>
          <a:blip r:embed="rId3"/>
          <a:srcRect t="7825" b="7825"/>
          <a:stretch/>
        </p:blipFill>
        <p:spPr>
          <a:xfrm>
            <a:off x="0" y="1"/>
            <a:ext cx="12192000" cy="6858000"/>
          </a:xfrm>
          <a:prstGeom prst="rect">
            <a:avLst/>
          </a:prstGeom>
        </p:spPr>
      </p:pic>
      <p:sp>
        <p:nvSpPr>
          <p:cNvPr id="7" name="Rectangle 6">
            <a:extLst>
              <a:ext uri="{FF2B5EF4-FFF2-40B4-BE49-F238E27FC236}">
                <a16:creationId xmlns:a16="http://schemas.microsoft.com/office/drawing/2014/main" id="{39FA36B9-066C-980A-1E9A-6F9628F54A1B}"/>
              </a:ext>
            </a:extLst>
          </p:cNvPr>
          <p:cNvSpPr/>
          <p:nvPr/>
        </p:nvSpPr>
        <p:spPr>
          <a:xfrm>
            <a:off x="0" y="267346"/>
            <a:ext cx="12192000" cy="6858001"/>
          </a:xfrm>
          <a:prstGeom prst="rect">
            <a:avLst/>
          </a:prstGeom>
          <a:gradFill flip="none" rotWithShape="1">
            <a:gsLst>
              <a:gs pos="0">
                <a:schemeClr val="tx1">
                  <a:alpha val="65937"/>
                </a:schemeClr>
              </a:gs>
              <a:gs pos="9000">
                <a:schemeClr val="tx1">
                  <a:alpha val="43743"/>
                </a:schemeClr>
              </a:gs>
              <a:gs pos="56000">
                <a:schemeClr val="tx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785B4FC-0BCF-0C74-F24A-6F7F5A7C0AFF}"/>
              </a:ext>
            </a:extLst>
          </p:cNvPr>
          <p:cNvSpPr txBox="1"/>
          <p:nvPr/>
        </p:nvSpPr>
        <p:spPr>
          <a:xfrm>
            <a:off x="744872" y="4453441"/>
            <a:ext cx="10263554" cy="2404560"/>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6000" b="1" dirty="0">
                <a:solidFill>
                  <a:schemeClr val="bg1"/>
                </a:solidFill>
                <a:latin typeface="Arial" panose="020B0604020202020204" pitchFamily="34" charset="0"/>
                <a:cs typeface="Arial" panose="020B0604020202020204" pitchFamily="34" charset="0"/>
              </a:rPr>
              <a:t>HET EMEA-COMPLIANCE TEAM</a:t>
            </a:r>
            <a:endParaRPr lang="en-US" sz="6000" dirty="0">
              <a:solidFill>
                <a:schemeClr val="bg1"/>
              </a:solidFill>
              <a:latin typeface="+mj-lt"/>
              <a:ea typeface="+mj-ea"/>
              <a:cs typeface="+mj-cs"/>
            </a:endParaRPr>
          </a:p>
        </p:txBody>
      </p:sp>
    </p:spTree>
    <p:extLst>
      <p:ext uri="{BB962C8B-B14F-4D97-AF65-F5344CB8AC3E}">
        <p14:creationId xmlns:p14="http://schemas.microsoft.com/office/powerpoint/2010/main" val="3417864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252DB-2366-F409-DF9E-EC3923ACBF2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FBE3CD8-6BE5-1451-2462-83D2FA924310}"/>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0C2094C5-E821-9F24-33E3-01E67D402735}"/>
              </a:ext>
            </a:extLst>
          </p:cNvPr>
          <p:cNvSpPr txBox="1"/>
          <p:nvPr/>
        </p:nvSpPr>
        <p:spPr>
          <a:xfrm>
            <a:off x="1046525" y="2036961"/>
            <a:ext cx="491080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NIET-GEAUTORISEERDE CLAIMS</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Verhoogt de stofwisseling</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Voorkomt complicaties bij leverziekten</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Elke verwijzing naar een specifieke </a:t>
            </a:r>
            <a:br>
              <a:rPr lang="nl-NL" altLang="en-US" sz="1700" dirty="0">
                <a:solidFill>
                  <a:schemeClr val="tx1">
                    <a:lumMod val="75000"/>
                    <a:lumOff val="25000"/>
                  </a:schemeClr>
                </a:solidFill>
                <a:latin typeface="Arial"/>
                <a:cs typeface="Arial"/>
              </a:rPr>
            </a:br>
            <a:r>
              <a:rPr lang="nl-NL" altLang="en-US" sz="1700" dirty="0">
                <a:solidFill>
                  <a:schemeClr val="tx1">
                    <a:lumMod val="75000"/>
                    <a:lumOff val="25000"/>
                  </a:schemeClr>
                </a:solidFill>
                <a:latin typeface="Arial"/>
                <a:cs typeface="Arial"/>
              </a:rPr>
              <a:t>medische aandoening of diagnose</a:t>
            </a:r>
            <a:endParaRPr lang="en-US" altLang="en-US" sz="1700" dirty="0">
              <a:solidFill>
                <a:schemeClr val="tx1">
                  <a:lumMod val="75000"/>
                  <a:lumOff val="25000"/>
                </a:schemeClr>
              </a:solidFill>
              <a:latin typeface="Arial"/>
              <a:cs typeface="Arial"/>
            </a:endParaRPr>
          </a:p>
        </p:txBody>
      </p:sp>
      <p:sp>
        <p:nvSpPr>
          <p:cNvPr id="12" name="TextBox 11">
            <a:extLst>
              <a:ext uri="{FF2B5EF4-FFF2-40B4-BE49-F238E27FC236}">
                <a16:creationId xmlns:a16="http://schemas.microsoft.com/office/drawing/2014/main" id="{0045586B-CEA8-EDD9-B655-202A99D8B66B}"/>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POWER BOOST</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13" name="Straight Connector 12">
            <a:extLst>
              <a:ext uri="{FF2B5EF4-FFF2-40B4-BE49-F238E27FC236}">
                <a16:creationId xmlns:a16="http://schemas.microsoft.com/office/drawing/2014/main" id="{BDEF6965-FA4A-4929-FFEA-438987D964B6}"/>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25A9C342-9567-CC6B-9DBC-B84100C2AC6C}"/>
              </a:ext>
            </a:extLst>
          </p:cNvPr>
          <p:cNvPicPr>
            <a:picLocks noChangeAspect="1"/>
          </p:cNvPicPr>
          <p:nvPr/>
        </p:nvPicPr>
        <p:blipFill>
          <a:blip r:embed="rId4"/>
          <a:srcRect l="20602" r="20602"/>
          <a:stretch/>
        </p:blipFill>
        <p:spPr>
          <a:xfrm>
            <a:off x="6123616" y="-13800"/>
            <a:ext cx="6068383" cy="6880784"/>
          </a:xfrm>
          <a:prstGeom prst="rect">
            <a:avLst/>
          </a:prstGeom>
        </p:spPr>
      </p:pic>
      <p:sp>
        <p:nvSpPr>
          <p:cNvPr id="4" name="Rounded Rectangle 3">
            <a:extLst>
              <a:ext uri="{FF2B5EF4-FFF2-40B4-BE49-F238E27FC236}">
                <a16:creationId xmlns:a16="http://schemas.microsoft.com/office/drawing/2014/main" id="{F625608E-EF11-04ED-DC5D-192A9A78BFA4}"/>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7" name="Picture 6">
            <a:extLst>
              <a:ext uri="{FF2B5EF4-FFF2-40B4-BE49-F238E27FC236}">
                <a16:creationId xmlns:a16="http://schemas.microsoft.com/office/drawing/2014/main" id="{A915E74E-DDA8-2C89-CD73-F4E5448DB058}"/>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3" name="Picture 2">
            <a:extLst>
              <a:ext uri="{FF2B5EF4-FFF2-40B4-BE49-F238E27FC236}">
                <a16:creationId xmlns:a16="http://schemas.microsoft.com/office/drawing/2014/main" id="{9466D59A-9EFB-2216-5DC3-C567C4046EE0}"/>
              </a:ext>
            </a:extLst>
          </p:cNvPr>
          <p:cNvPicPr>
            <a:picLocks noChangeAspect="1"/>
          </p:cNvPicPr>
          <p:nvPr/>
        </p:nvPicPr>
        <p:blipFill>
          <a:blip r:embed="rId6"/>
          <a:stretch>
            <a:fillRect/>
          </a:stretch>
        </p:blipFill>
        <p:spPr>
          <a:xfrm>
            <a:off x="676273" y="2049383"/>
            <a:ext cx="359925" cy="359925"/>
          </a:xfrm>
          <a:prstGeom prst="rect">
            <a:avLst/>
          </a:prstGeom>
        </p:spPr>
      </p:pic>
      <p:pic>
        <p:nvPicPr>
          <p:cNvPr id="14" name="Picture 13" descr="A white bag with a yellow object on it&#10;&#10;AI-generated content may be incorrect.">
            <a:extLst>
              <a:ext uri="{FF2B5EF4-FFF2-40B4-BE49-F238E27FC236}">
                <a16:creationId xmlns:a16="http://schemas.microsoft.com/office/drawing/2014/main" id="{26A2C272-7D38-42B8-A7AD-9FDE0019CA34}"/>
              </a:ext>
            </a:extLst>
          </p:cNvPr>
          <p:cNvPicPr>
            <a:picLocks noChangeAspect="1"/>
          </p:cNvPicPr>
          <p:nvPr/>
        </p:nvPicPr>
        <p:blipFill>
          <a:blip r:embed="rId7"/>
          <a:stretch>
            <a:fillRect/>
          </a:stretch>
        </p:blipFill>
        <p:spPr>
          <a:xfrm>
            <a:off x="6171051" y="260041"/>
            <a:ext cx="5964017" cy="6086304"/>
          </a:xfrm>
          <a:prstGeom prst="rect">
            <a:avLst/>
          </a:prstGeom>
          <a:effectLst>
            <a:outerShdw blurRad="218003" dist="38100" dir="2700000" sx="101031" sy="101031" algn="tl" rotWithShape="0">
              <a:prstClr val="black">
                <a:alpha val="46118"/>
              </a:prstClr>
            </a:outerShdw>
          </a:effectLst>
        </p:spPr>
      </p:pic>
    </p:spTree>
    <p:extLst>
      <p:ext uri="{BB962C8B-B14F-4D97-AF65-F5344CB8AC3E}">
        <p14:creationId xmlns:p14="http://schemas.microsoft.com/office/powerpoint/2010/main" val="3496783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9BD2C-BCEB-556F-0FC3-16F26274701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3B382D7-30D2-67EC-BCF9-D981C2245354}"/>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6743E000-9555-B2AF-DD71-AA649C700CB3}"/>
              </a:ext>
            </a:extLst>
          </p:cNvPr>
          <p:cNvSpPr txBox="1"/>
          <p:nvPr/>
        </p:nvSpPr>
        <p:spPr>
          <a:xfrm>
            <a:off x="1067165" y="2036961"/>
            <a:ext cx="4839365" cy="4786314"/>
          </a:xfrm>
          <a:prstGeom prst="rect">
            <a:avLst/>
          </a:prstGeom>
        </p:spPr>
        <p:txBody>
          <a:bodyPr vert="horz" lIns="91440" tIns="45720" rIns="91440" bIns="45720" rtlCol="0">
            <a:normAutofit lnSpcReduction="10000"/>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GEAUTORISEERDE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Geëxtraheerd met mandarijnextract </a:t>
            </a:r>
            <a:br>
              <a:rPr lang="nl-NL" altLang="en-US" sz="1600" dirty="0">
                <a:solidFill>
                  <a:schemeClr val="tx1">
                    <a:lumMod val="75000"/>
                    <a:lumOff val="25000"/>
                  </a:schemeClr>
                </a:solidFill>
                <a:latin typeface="Arial"/>
                <a:cs typeface="Arial"/>
              </a:rPr>
            </a:br>
            <a:r>
              <a:rPr lang="nl-NL" altLang="en-US" sz="1600" dirty="0">
                <a:solidFill>
                  <a:schemeClr val="tx1">
                    <a:lumMod val="75000"/>
                    <a:lumOff val="25000"/>
                  </a:schemeClr>
                </a:solidFill>
                <a:latin typeface="Arial"/>
                <a:cs typeface="Arial"/>
              </a:rPr>
              <a:t>en gedroogde papaja</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Versterkt haar en nagels</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Ondersteunt het immuunsysteem</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Gezondheid van het haar</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Bevat Aquamin™, een zeewierextract rijk </a:t>
            </a:r>
            <a:br>
              <a:rPr lang="nl-NL" altLang="en-US" sz="1600" dirty="0">
                <a:solidFill>
                  <a:schemeClr val="tx1">
                    <a:lumMod val="75000"/>
                    <a:lumOff val="25000"/>
                  </a:schemeClr>
                </a:solidFill>
                <a:latin typeface="Arial"/>
                <a:cs typeface="Arial"/>
              </a:rPr>
            </a:br>
            <a:r>
              <a:rPr lang="nl-NL" altLang="en-US" sz="1600" dirty="0">
                <a:solidFill>
                  <a:schemeClr val="tx1">
                    <a:lumMod val="75000"/>
                    <a:lumOff val="25000"/>
                  </a:schemeClr>
                </a:solidFill>
                <a:latin typeface="Arial"/>
                <a:cs typeface="Arial"/>
              </a:rPr>
              <a:t>aan biologisch beschikbare mineralen</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Toegevoegde biotine ter ondersteuning </a:t>
            </a:r>
            <a:br>
              <a:rPr lang="nl-NL" altLang="en-US" sz="1600" dirty="0">
                <a:solidFill>
                  <a:schemeClr val="tx1">
                    <a:lumMod val="75000"/>
                    <a:lumOff val="25000"/>
                  </a:schemeClr>
                </a:solidFill>
                <a:latin typeface="Arial"/>
                <a:cs typeface="Arial"/>
              </a:rPr>
            </a:br>
            <a:r>
              <a:rPr lang="nl-NL" altLang="en-US" sz="1600" dirty="0">
                <a:solidFill>
                  <a:schemeClr val="tx1">
                    <a:lumMod val="75000"/>
                    <a:lumOff val="25000"/>
                  </a:schemeClr>
                </a:solidFill>
                <a:latin typeface="Arial"/>
                <a:cs typeface="Arial"/>
              </a:rPr>
              <a:t>van de huidgezondheid</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Te gebruiken in combinatie met </a:t>
            </a:r>
            <a:br>
              <a:rPr lang="nl-NL" altLang="en-US" sz="1600" dirty="0">
                <a:solidFill>
                  <a:schemeClr val="tx1">
                    <a:lumMod val="75000"/>
                    <a:lumOff val="25000"/>
                  </a:schemeClr>
                </a:solidFill>
                <a:latin typeface="Arial"/>
                <a:cs typeface="Arial"/>
              </a:rPr>
            </a:br>
            <a:r>
              <a:rPr lang="nl-NL" altLang="en-US" sz="1600" dirty="0" err="1">
                <a:solidFill>
                  <a:schemeClr val="tx1">
                    <a:lumMod val="75000"/>
                    <a:lumOff val="25000"/>
                  </a:schemeClr>
                </a:solidFill>
                <a:latin typeface="Arial"/>
                <a:cs typeface="Arial"/>
              </a:rPr>
              <a:t>PureNourish</a:t>
            </a:r>
            <a:r>
              <a:rPr lang="nl-NL" altLang="en-US" sz="1600" dirty="0">
                <a:solidFill>
                  <a:schemeClr val="tx1">
                    <a:lumMod val="75000"/>
                    <a:lumOff val="25000"/>
                  </a:schemeClr>
                </a:solidFill>
                <a:latin typeface="Arial"/>
                <a:cs typeface="Arial"/>
              </a:rPr>
              <a:t>™ Natural</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3000 mg toegevoegde elektrolyten</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Laag-glycemisch</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Veganistisch en glutenvrij</a:t>
            </a:r>
            <a:endParaRPr lang="en-US" altLang="en-US" sz="1600" dirty="0">
              <a:solidFill>
                <a:schemeClr val="tx1">
                  <a:lumMod val="75000"/>
                  <a:lumOff val="25000"/>
                </a:schemeClr>
              </a:solidFill>
              <a:latin typeface="Arial"/>
              <a:cs typeface="Arial"/>
            </a:endParaRPr>
          </a:p>
        </p:txBody>
      </p:sp>
      <p:sp>
        <p:nvSpPr>
          <p:cNvPr id="12" name="TextBox 11">
            <a:extLst>
              <a:ext uri="{FF2B5EF4-FFF2-40B4-BE49-F238E27FC236}">
                <a16:creationId xmlns:a16="http://schemas.microsoft.com/office/drawing/2014/main" id="{5CDBDD53-A8F5-7F0E-5CF6-7A6F2BA07AC0}"/>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BEAUTY BOOST</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E0881AB8-2667-A0BD-68B1-21AD073B498E}"/>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9C6F3F71-E407-E81D-A532-F920B3C286C4}"/>
              </a:ext>
            </a:extLst>
          </p:cNvPr>
          <p:cNvPicPr>
            <a:picLocks noChangeAspect="1"/>
          </p:cNvPicPr>
          <p:nvPr/>
        </p:nvPicPr>
        <p:blipFill>
          <a:blip r:embed="rId4"/>
          <a:srcRect l="16939" r="16939"/>
          <a:stretch/>
        </p:blipFill>
        <p:spPr>
          <a:xfrm>
            <a:off x="6123616" y="-13800"/>
            <a:ext cx="6068383" cy="6880784"/>
          </a:xfrm>
          <a:prstGeom prst="rect">
            <a:avLst/>
          </a:prstGeom>
        </p:spPr>
      </p:pic>
      <p:pic>
        <p:nvPicPr>
          <p:cNvPr id="11" name="Picture 10">
            <a:extLst>
              <a:ext uri="{FF2B5EF4-FFF2-40B4-BE49-F238E27FC236}">
                <a16:creationId xmlns:a16="http://schemas.microsoft.com/office/drawing/2014/main" id="{4BEA86AA-02DC-F331-F7C0-3A65B5E7CB82}"/>
              </a:ext>
            </a:extLst>
          </p:cNvPr>
          <p:cNvPicPr>
            <a:picLocks noChangeAspect="1"/>
          </p:cNvPicPr>
          <p:nvPr/>
        </p:nvPicPr>
        <p:blipFill>
          <a:blip r:embed="rId5"/>
          <a:srcRect l="31450" t="9147" r="32257"/>
          <a:stretch>
            <a:fillRect/>
          </a:stretch>
        </p:blipFill>
        <p:spPr>
          <a:xfrm>
            <a:off x="7430947" y="497710"/>
            <a:ext cx="3693888" cy="5206331"/>
          </a:xfrm>
          <a:prstGeom prst="rect">
            <a:avLst/>
          </a:prstGeom>
          <a:effectLst>
            <a:outerShdw blurRad="336531" dist="167060" dir="2700000" sx="100912" sy="100912" algn="tl" rotWithShape="0">
              <a:prstClr val="black">
                <a:alpha val="38896"/>
              </a:prstClr>
            </a:outerShdw>
          </a:effectLst>
        </p:spPr>
      </p:pic>
      <p:sp>
        <p:nvSpPr>
          <p:cNvPr id="14" name="Rounded Rectangle 13">
            <a:extLst>
              <a:ext uri="{FF2B5EF4-FFF2-40B4-BE49-F238E27FC236}">
                <a16:creationId xmlns:a16="http://schemas.microsoft.com/office/drawing/2014/main" id="{F5B24831-6413-29C2-91CF-F2154F0CF2D1}"/>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15" name="Picture 14">
            <a:extLst>
              <a:ext uri="{FF2B5EF4-FFF2-40B4-BE49-F238E27FC236}">
                <a16:creationId xmlns:a16="http://schemas.microsoft.com/office/drawing/2014/main" id="{EC7957A7-DE18-675E-2BC0-CC08F0D988FB}"/>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3" name="Picture 2">
            <a:extLst>
              <a:ext uri="{FF2B5EF4-FFF2-40B4-BE49-F238E27FC236}">
                <a16:creationId xmlns:a16="http://schemas.microsoft.com/office/drawing/2014/main" id="{1C973420-3C5C-E9F0-956B-B92797FAABA4}"/>
              </a:ext>
            </a:extLst>
          </p:cNvPr>
          <p:cNvPicPr>
            <a:picLocks noChangeAspect="1"/>
          </p:cNvPicPr>
          <p:nvPr/>
        </p:nvPicPr>
        <p:blipFill>
          <a:blip r:embed="rId7"/>
          <a:stretch>
            <a:fillRect/>
          </a:stretch>
        </p:blipFill>
        <p:spPr>
          <a:xfrm>
            <a:off x="676273" y="2049384"/>
            <a:ext cx="359924" cy="359924"/>
          </a:xfrm>
          <a:prstGeom prst="rect">
            <a:avLst/>
          </a:prstGeom>
        </p:spPr>
      </p:pic>
    </p:spTree>
    <p:extLst>
      <p:ext uri="{BB962C8B-B14F-4D97-AF65-F5344CB8AC3E}">
        <p14:creationId xmlns:p14="http://schemas.microsoft.com/office/powerpoint/2010/main" val="2076125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CF8A0-1525-B404-DC8F-59FF9EAB764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586CC9F-F1DB-6A00-F80C-BD53F6925724}"/>
              </a:ext>
            </a:extLst>
          </p:cNvPr>
          <p:cNvPicPr>
            <a:picLocks noChangeAspect="1"/>
          </p:cNvPicPr>
          <p:nvPr/>
        </p:nvPicPr>
        <p:blipFill>
          <a:blip r:embed="rId3"/>
          <a:srcRect r="95756"/>
          <a:stretch/>
        </p:blipFill>
        <p:spPr>
          <a:xfrm rot="10800000">
            <a:off x="0" y="0"/>
            <a:ext cx="517451" cy="6858000"/>
          </a:xfrm>
          <a:prstGeom prst="rect">
            <a:avLst/>
          </a:prstGeom>
        </p:spPr>
      </p:pic>
      <p:sp>
        <p:nvSpPr>
          <p:cNvPr id="12" name="TextBox 11">
            <a:extLst>
              <a:ext uri="{FF2B5EF4-FFF2-40B4-BE49-F238E27FC236}">
                <a16:creationId xmlns:a16="http://schemas.microsoft.com/office/drawing/2014/main" id="{5F26DB3F-EF15-D9DD-BBD8-038095D1811F}"/>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BEAUTY BOOST</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7B9F037C-0EBD-D865-6E7E-C8F31C066014}"/>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485E024A-97BD-7893-C507-44455B34A499}"/>
              </a:ext>
            </a:extLst>
          </p:cNvPr>
          <p:cNvPicPr>
            <a:picLocks noChangeAspect="1"/>
          </p:cNvPicPr>
          <p:nvPr/>
        </p:nvPicPr>
        <p:blipFill>
          <a:blip r:embed="rId4"/>
          <a:srcRect l="16939" r="16939"/>
          <a:stretch/>
        </p:blipFill>
        <p:spPr>
          <a:xfrm>
            <a:off x="6123616" y="-13800"/>
            <a:ext cx="6068383" cy="6880784"/>
          </a:xfrm>
          <a:prstGeom prst="rect">
            <a:avLst/>
          </a:prstGeom>
        </p:spPr>
      </p:pic>
      <p:pic>
        <p:nvPicPr>
          <p:cNvPr id="11" name="Picture 10">
            <a:extLst>
              <a:ext uri="{FF2B5EF4-FFF2-40B4-BE49-F238E27FC236}">
                <a16:creationId xmlns:a16="http://schemas.microsoft.com/office/drawing/2014/main" id="{FDE847B5-DA10-D866-1B1F-CBA7BA89755D}"/>
              </a:ext>
            </a:extLst>
          </p:cNvPr>
          <p:cNvPicPr>
            <a:picLocks noChangeAspect="1"/>
          </p:cNvPicPr>
          <p:nvPr/>
        </p:nvPicPr>
        <p:blipFill>
          <a:blip r:embed="rId5"/>
          <a:srcRect l="31450" t="9147" r="32257"/>
          <a:stretch>
            <a:fillRect/>
          </a:stretch>
        </p:blipFill>
        <p:spPr>
          <a:xfrm>
            <a:off x="7430947" y="497710"/>
            <a:ext cx="3693888" cy="5206331"/>
          </a:xfrm>
          <a:prstGeom prst="rect">
            <a:avLst/>
          </a:prstGeom>
          <a:effectLst>
            <a:outerShdw blurRad="336531" dist="167060" dir="2700000" sx="100912" sy="100912" algn="tl" rotWithShape="0">
              <a:prstClr val="black">
                <a:alpha val="38896"/>
              </a:prstClr>
            </a:outerShdw>
          </a:effectLst>
        </p:spPr>
      </p:pic>
      <p:sp>
        <p:nvSpPr>
          <p:cNvPr id="2" name="TextBox 1">
            <a:extLst>
              <a:ext uri="{FF2B5EF4-FFF2-40B4-BE49-F238E27FC236}">
                <a16:creationId xmlns:a16="http://schemas.microsoft.com/office/drawing/2014/main" id="{3445C033-8A6A-AD3C-3F88-95B7BECFDA6C}"/>
              </a:ext>
            </a:extLst>
          </p:cNvPr>
          <p:cNvSpPr txBox="1"/>
          <p:nvPr/>
        </p:nvSpPr>
        <p:spPr>
          <a:xfrm>
            <a:off x="1052693" y="2018743"/>
            <a:ext cx="4873642"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NIET-GEAUTORISEERDE CLAIMS</a:t>
            </a:r>
          </a:p>
          <a:p>
            <a:pPr marL="285750" indent="-285750">
              <a:lnSpc>
                <a:spcPct val="107000"/>
              </a:lnSpc>
              <a:spcAft>
                <a:spcPts val="800"/>
              </a:spcAft>
              <a:buFont typeface="Arial" panose="020B0604020202020204" pitchFamily="34" charset="0"/>
              <a:buChar char="•"/>
            </a:pPr>
            <a:r>
              <a:rPr lang="en-US" altLang="en-US" sz="1700" dirty="0">
                <a:solidFill>
                  <a:schemeClr val="tx1">
                    <a:lumMod val="75000"/>
                    <a:lumOff val="25000"/>
                  </a:schemeClr>
                </a:solidFill>
                <a:latin typeface="Arial"/>
                <a:cs typeface="Arial"/>
              </a:rPr>
              <a:t> </a:t>
            </a:r>
            <a:r>
              <a:rPr lang="nl-NL" altLang="en-US" sz="1700" dirty="0">
                <a:solidFill>
                  <a:schemeClr val="tx1">
                    <a:lumMod val="75000"/>
                    <a:lumOff val="25000"/>
                  </a:schemeClr>
                </a:solidFill>
                <a:latin typeface="Arial"/>
                <a:cs typeface="Arial"/>
              </a:rPr>
              <a:t>Bevordert haargroei</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Geeft voller, dikker haar</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Helpt cellulitis te verbeteren</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Helpt bij: haaruitval, broze nagels, </a:t>
            </a:r>
            <a:br>
              <a:rPr lang="nl-NL" altLang="en-US" sz="1700" dirty="0">
                <a:solidFill>
                  <a:schemeClr val="tx1">
                    <a:lumMod val="75000"/>
                    <a:lumOff val="25000"/>
                  </a:schemeClr>
                </a:solidFill>
                <a:latin typeface="Arial"/>
                <a:cs typeface="Arial"/>
              </a:rPr>
            </a:br>
            <a:r>
              <a:rPr lang="nl-NL" altLang="en-US" sz="1700" dirty="0">
                <a:solidFill>
                  <a:schemeClr val="tx1">
                    <a:lumMod val="75000"/>
                    <a:lumOff val="25000"/>
                  </a:schemeClr>
                </a:solidFill>
                <a:latin typeface="Arial"/>
                <a:cs typeface="Arial"/>
              </a:rPr>
              <a:t>doffe huid, alopecia</a:t>
            </a:r>
            <a:endParaRPr lang="en-US" altLang="en-US" sz="1700" dirty="0">
              <a:solidFill>
                <a:schemeClr val="tx1">
                  <a:lumMod val="75000"/>
                  <a:lumOff val="25000"/>
                </a:schemeClr>
              </a:solidFill>
              <a:latin typeface="Arial"/>
              <a:cs typeface="Arial"/>
            </a:endParaRPr>
          </a:p>
        </p:txBody>
      </p:sp>
      <p:sp>
        <p:nvSpPr>
          <p:cNvPr id="4" name="Rounded Rectangle 3">
            <a:extLst>
              <a:ext uri="{FF2B5EF4-FFF2-40B4-BE49-F238E27FC236}">
                <a16:creationId xmlns:a16="http://schemas.microsoft.com/office/drawing/2014/main" id="{CB59F5E3-19E3-A503-4928-6DE447E6FCC3}"/>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6" name="Picture 5">
            <a:extLst>
              <a:ext uri="{FF2B5EF4-FFF2-40B4-BE49-F238E27FC236}">
                <a16:creationId xmlns:a16="http://schemas.microsoft.com/office/drawing/2014/main" id="{791BCB0C-D4E4-7098-8BCC-0BAC44CDFE9C}"/>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5" name="Picture 4">
            <a:extLst>
              <a:ext uri="{FF2B5EF4-FFF2-40B4-BE49-F238E27FC236}">
                <a16:creationId xmlns:a16="http://schemas.microsoft.com/office/drawing/2014/main" id="{6CEF26C6-5FA1-553A-9AB0-A408A2E3B5CB}"/>
              </a:ext>
            </a:extLst>
          </p:cNvPr>
          <p:cNvPicPr>
            <a:picLocks noChangeAspect="1"/>
          </p:cNvPicPr>
          <p:nvPr/>
        </p:nvPicPr>
        <p:blipFill>
          <a:blip r:embed="rId7"/>
          <a:stretch>
            <a:fillRect/>
          </a:stretch>
        </p:blipFill>
        <p:spPr>
          <a:xfrm>
            <a:off x="676273" y="2049383"/>
            <a:ext cx="359925" cy="359925"/>
          </a:xfrm>
          <a:prstGeom prst="rect">
            <a:avLst/>
          </a:prstGeom>
        </p:spPr>
      </p:pic>
    </p:spTree>
    <p:extLst>
      <p:ext uri="{BB962C8B-B14F-4D97-AF65-F5344CB8AC3E}">
        <p14:creationId xmlns:p14="http://schemas.microsoft.com/office/powerpoint/2010/main" val="4230664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EF60D-501F-FB9E-C95C-224DC739F64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A630BFD-5934-65A8-34B7-928598CFBF06}"/>
              </a:ext>
            </a:extLst>
          </p:cNvPr>
          <p:cNvSpPr txBox="1"/>
          <p:nvPr/>
        </p:nvSpPr>
        <p:spPr>
          <a:xfrm>
            <a:off x="1067165" y="2071687"/>
            <a:ext cx="4839365" cy="4484096"/>
          </a:xfrm>
          <a:prstGeom prst="rect">
            <a:avLst/>
          </a:prstGeom>
        </p:spPr>
        <p:txBody>
          <a:bodyPr vert="horz" lIns="91440" tIns="45720" rIns="91440" bIns="45720" rtlCol="0">
            <a:normAutofit fontScale="77500" lnSpcReduction="20000"/>
          </a:bodyPr>
          <a:lstStyle/>
          <a:p>
            <a:pPr>
              <a:lnSpc>
                <a:spcPct val="107000"/>
              </a:lnSpc>
              <a:spcAft>
                <a:spcPts val="800"/>
              </a:spcAft>
            </a:pPr>
            <a:r>
              <a:rPr lang="en-GB" sz="2800" b="1" dirty="0">
                <a:solidFill>
                  <a:srgbClr val="2A524D"/>
                </a:solidFill>
                <a:latin typeface="Arial" panose="020B0604020202020204" pitchFamily="34" charset="0"/>
                <a:cs typeface="Arial" panose="020B0604020202020204" pitchFamily="34" charset="0"/>
              </a:rPr>
              <a:t>GEAUTORISEERDE CLAIMS</a:t>
            </a:r>
            <a:endParaRPr lang="en-DE" sz="28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Normale spierfunctie en behoud van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normale botten dankzij calcium, magnesium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en vitamine D</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Behoud van normale botten dankzij vitamine K</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Normale werking van het immuunsysteem dankzij vitamine D</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Magnesium draagt bij aan de vermindering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van vermoeidheid en moeheid</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Magnesium draagt bij aan de normale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werking van het zenuwstelsel</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Vitamine K draagt bij aan de normale bloedstolling</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Vitamine D draagt bij aan de normale calciumspiegel in het bloed</a:t>
            </a:r>
            <a:endParaRPr lang="en-DE" sz="2000" dirty="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3B281DA-81DF-2929-83A6-6DBE6B969213}"/>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MAGNICAL-D</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FFF18A6F-D2E2-1EBD-0240-0DC68B9AAFB7}"/>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6" name="Picture 5" descr="A close-up of a black shavings&#10;&#10;Description automatically generated">
            <a:extLst>
              <a:ext uri="{FF2B5EF4-FFF2-40B4-BE49-F238E27FC236}">
                <a16:creationId xmlns:a16="http://schemas.microsoft.com/office/drawing/2014/main" id="{E43AA8F0-903B-4F0A-95B9-DD6308FF3CFA}"/>
              </a:ext>
            </a:extLst>
          </p:cNvPr>
          <p:cNvPicPr>
            <a:picLocks noChangeAspect="1"/>
          </p:cNvPicPr>
          <p:nvPr/>
        </p:nvPicPr>
        <p:blipFill>
          <a:blip r:embed="rId3" cstate="print">
            <a:extLst>
              <a:ext uri="{28A0092B-C50C-407E-A947-70E740481C1C}">
                <a14:useLocalDpi xmlns:a14="http://schemas.microsoft.com/office/drawing/2010/main"/>
              </a:ext>
            </a:extLst>
          </a:blip>
          <a:srcRect l="26876" t="7137" r="5014"/>
          <a:stretch/>
        </p:blipFill>
        <p:spPr>
          <a:xfrm rot="5400000">
            <a:off x="6048073" y="239443"/>
            <a:ext cx="6951643" cy="6285470"/>
          </a:xfrm>
          <a:prstGeom prst="rect">
            <a:avLst/>
          </a:prstGeom>
        </p:spPr>
      </p:pic>
      <p:pic>
        <p:nvPicPr>
          <p:cNvPr id="9" name="Picture 8">
            <a:extLst>
              <a:ext uri="{FF2B5EF4-FFF2-40B4-BE49-F238E27FC236}">
                <a16:creationId xmlns:a16="http://schemas.microsoft.com/office/drawing/2014/main" id="{3C4B82E0-4A11-0278-0B61-D1E6B7B87C7C}"/>
              </a:ext>
            </a:extLst>
          </p:cNvPr>
          <p:cNvPicPr>
            <a:picLocks noChangeAspect="1"/>
          </p:cNvPicPr>
          <p:nvPr/>
        </p:nvPicPr>
        <p:blipFill>
          <a:blip r:embed="rId4"/>
          <a:srcRect r="95756"/>
          <a:stretch/>
        </p:blipFill>
        <p:spPr>
          <a:xfrm rot="10800000">
            <a:off x="0" y="0"/>
            <a:ext cx="517451" cy="6858000"/>
          </a:xfrm>
          <a:prstGeom prst="rect">
            <a:avLst/>
          </a:prstGeom>
        </p:spPr>
      </p:pic>
      <p:pic>
        <p:nvPicPr>
          <p:cNvPr id="3" name="Picture 2" descr="A white bottle with blue text&#10;&#10;AI-generated content may be incorrect.">
            <a:extLst>
              <a:ext uri="{FF2B5EF4-FFF2-40B4-BE49-F238E27FC236}">
                <a16:creationId xmlns:a16="http://schemas.microsoft.com/office/drawing/2014/main" id="{8725A0D9-C234-20B1-7B64-377B45A304EE}"/>
              </a:ext>
            </a:extLst>
          </p:cNvPr>
          <p:cNvPicPr>
            <a:picLocks noChangeAspect="1"/>
          </p:cNvPicPr>
          <p:nvPr/>
        </p:nvPicPr>
        <p:blipFill>
          <a:blip r:embed="rId5"/>
          <a:stretch>
            <a:fillRect/>
          </a:stretch>
        </p:blipFill>
        <p:spPr>
          <a:xfrm>
            <a:off x="7000580" y="387458"/>
            <a:ext cx="4572000" cy="6858000"/>
          </a:xfrm>
          <a:prstGeom prst="rect">
            <a:avLst/>
          </a:prstGeom>
        </p:spPr>
      </p:pic>
      <p:sp>
        <p:nvSpPr>
          <p:cNvPr id="11" name="Rounded Rectangle 10">
            <a:extLst>
              <a:ext uri="{FF2B5EF4-FFF2-40B4-BE49-F238E27FC236}">
                <a16:creationId xmlns:a16="http://schemas.microsoft.com/office/drawing/2014/main" id="{E3DE206A-9CEC-5BE7-F2F9-41BA901C4E3C}"/>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C50A389-8ED1-5459-3B94-EF0926671271}"/>
              </a:ext>
            </a:extLst>
          </p:cNvPr>
          <p:cNvPicPr>
            <a:picLocks noChangeAspect="1"/>
          </p:cNvPicPr>
          <p:nvPr/>
        </p:nvPicPr>
        <p:blipFill>
          <a:blip r:embed="rId6"/>
          <a:stretch>
            <a:fillRect/>
          </a:stretch>
        </p:blipFill>
        <p:spPr>
          <a:xfrm>
            <a:off x="10904379" y="5595893"/>
            <a:ext cx="863600" cy="863600"/>
          </a:xfrm>
          <a:prstGeom prst="rect">
            <a:avLst/>
          </a:prstGeom>
        </p:spPr>
      </p:pic>
      <p:pic>
        <p:nvPicPr>
          <p:cNvPr id="12" name="Picture 11">
            <a:extLst>
              <a:ext uri="{FF2B5EF4-FFF2-40B4-BE49-F238E27FC236}">
                <a16:creationId xmlns:a16="http://schemas.microsoft.com/office/drawing/2014/main" id="{628F51CA-32F9-C6E5-3D99-AB1B75483AD4}"/>
              </a:ext>
            </a:extLst>
          </p:cNvPr>
          <p:cNvPicPr>
            <a:picLocks noChangeAspect="1"/>
          </p:cNvPicPr>
          <p:nvPr/>
        </p:nvPicPr>
        <p:blipFill>
          <a:blip r:embed="rId7"/>
          <a:stretch>
            <a:fillRect/>
          </a:stretch>
        </p:blipFill>
        <p:spPr>
          <a:xfrm>
            <a:off x="676273" y="2049384"/>
            <a:ext cx="359924" cy="359924"/>
          </a:xfrm>
          <a:prstGeom prst="rect">
            <a:avLst/>
          </a:prstGeom>
        </p:spPr>
      </p:pic>
    </p:spTree>
    <p:extLst>
      <p:ext uri="{BB962C8B-B14F-4D97-AF65-F5344CB8AC3E}">
        <p14:creationId xmlns:p14="http://schemas.microsoft.com/office/powerpoint/2010/main" val="3777556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B7EAB-5688-0F16-2568-D14468ED31B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BDC7AF99-C068-00AE-A5D5-7E24CA251BAD}"/>
              </a:ext>
            </a:extLst>
          </p:cNvPr>
          <p:cNvSpPr txBox="1"/>
          <p:nvPr/>
        </p:nvSpPr>
        <p:spPr>
          <a:xfrm>
            <a:off x="1059225" y="2046287"/>
            <a:ext cx="491080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NIET-GEAUTORISEERDE CLAIMS</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Voorkomt spierontsteking</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Voorkomt osteoporose</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Vermindert ontstekingen</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Ondersteunt de gezondheid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van de zenuwen</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Draagt bij aan een optimale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cellulaire functie</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Helpt bij het corrigeren van voedingsstoftekorten</a:t>
            </a:r>
            <a:endParaRPr lang="en-DE" sz="2000" dirty="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DDCC5F48-7F84-527C-D222-5326E3148008}"/>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C16552D9-D2D0-A63D-4D2D-378DD343A4CB}"/>
              </a:ext>
            </a:extLst>
          </p:cNvPr>
          <p:cNvPicPr>
            <a:picLocks noChangeAspect="1"/>
          </p:cNvPicPr>
          <p:nvPr/>
        </p:nvPicPr>
        <p:blipFill>
          <a:blip r:embed="rId2"/>
          <a:srcRect r="95756"/>
          <a:stretch/>
        </p:blipFill>
        <p:spPr>
          <a:xfrm rot="10800000">
            <a:off x="0" y="0"/>
            <a:ext cx="517451" cy="6858000"/>
          </a:xfrm>
          <a:prstGeom prst="rect">
            <a:avLst/>
          </a:prstGeom>
        </p:spPr>
      </p:pic>
      <p:pic>
        <p:nvPicPr>
          <p:cNvPr id="5" name="Picture 4" descr="A close-up of a black shavings&#10;&#10;Description automatically generated">
            <a:extLst>
              <a:ext uri="{FF2B5EF4-FFF2-40B4-BE49-F238E27FC236}">
                <a16:creationId xmlns:a16="http://schemas.microsoft.com/office/drawing/2014/main" id="{49BDE09B-4E6D-244A-3924-5A0BFA5FF10F}"/>
              </a:ext>
            </a:extLst>
          </p:cNvPr>
          <p:cNvPicPr>
            <a:picLocks noChangeAspect="1"/>
          </p:cNvPicPr>
          <p:nvPr/>
        </p:nvPicPr>
        <p:blipFill>
          <a:blip r:embed="rId3" cstate="print">
            <a:extLst>
              <a:ext uri="{28A0092B-C50C-407E-A947-70E740481C1C}">
                <a14:useLocalDpi xmlns:a14="http://schemas.microsoft.com/office/drawing/2010/main"/>
              </a:ext>
            </a:extLst>
          </a:blip>
          <a:srcRect l="26876" t="7137" r="5014"/>
          <a:stretch/>
        </p:blipFill>
        <p:spPr>
          <a:xfrm rot="5400000">
            <a:off x="6048073" y="239443"/>
            <a:ext cx="6951643" cy="6285470"/>
          </a:xfrm>
          <a:prstGeom prst="rect">
            <a:avLst/>
          </a:prstGeom>
        </p:spPr>
      </p:pic>
      <p:pic>
        <p:nvPicPr>
          <p:cNvPr id="6" name="Picture 5" descr="A white bottle with blue text&#10;&#10;AI-generated content may be incorrect.">
            <a:extLst>
              <a:ext uri="{FF2B5EF4-FFF2-40B4-BE49-F238E27FC236}">
                <a16:creationId xmlns:a16="http://schemas.microsoft.com/office/drawing/2014/main" id="{541F732D-7F01-1575-514D-1950942EEB95}"/>
              </a:ext>
            </a:extLst>
          </p:cNvPr>
          <p:cNvPicPr>
            <a:picLocks noChangeAspect="1"/>
          </p:cNvPicPr>
          <p:nvPr/>
        </p:nvPicPr>
        <p:blipFill>
          <a:blip r:embed="rId4"/>
          <a:stretch>
            <a:fillRect/>
          </a:stretch>
        </p:blipFill>
        <p:spPr>
          <a:xfrm>
            <a:off x="7000580" y="387458"/>
            <a:ext cx="4572000" cy="6858000"/>
          </a:xfrm>
          <a:prstGeom prst="rect">
            <a:avLst/>
          </a:prstGeom>
        </p:spPr>
      </p:pic>
      <p:sp>
        <p:nvSpPr>
          <p:cNvPr id="2" name="TextBox 1">
            <a:extLst>
              <a:ext uri="{FF2B5EF4-FFF2-40B4-BE49-F238E27FC236}">
                <a16:creationId xmlns:a16="http://schemas.microsoft.com/office/drawing/2014/main" id="{6A66D70A-8447-5AFD-B1FA-AC6885E3B6A6}"/>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MAGNICAL-D</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sp>
        <p:nvSpPr>
          <p:cNvPr id="17" name="Rounded Rectangle 16">
            <a:extLst>
              <a:ext uri="{FF2B5EF4-FFF2-40B4-BE49-F238E27FC236}">
                <a16:creationId xmlns:a16="http://schemas.microsoft.com/office/drawing/2014/main" id="{DF565A96-C878-51C8-E9F4-5BA4F1D58160}"/>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16A81A52-97B1-381D-1789-EFCB185EBD6B}"/>
              </a:ext>
            </a:extLst>
          </p:cNvPr>
          <p:cNvPicPr>
            <a:picLocks noChangeAspect="1"/>
          </p:cNvPicPr>
          <p:nvPr/>
        </p:nvPicPr>
        <p:blipFill>
          <a:blip r:embed="rId5"/>
          <a:stretch>
            <a:fillRect/>
          </a:stretch>
        </p:blipFill>
        <p:spPr>
          <a:xfrm>
            <a:off x="10904379" y="5595893"/>
            <a:ext cx="863600" cy="863600"/>
          </a:xfrm>
          <a:prstGeom prst="rect">
            <a:avLst/>
          </a:prstGeom>
        </p:spPr>
      </p:pic>
      <p:pic>
        <p:nvPicPr>
          <p:cNvPr id="3" name="Picture 2">
            <a:extLst>
              <a:ext uri="{FF2B5EF4-FFF2-40B4-BE49-F238E27FC236}">
                <a16:creationId xmlns:a16="http://schemas.microsoft.com/office/drawing/2014/main" id="{DBD0CFFB-31F1-52F8-D428-8CCF3507C124}"/>
              </a:ext>
            </a:extLst>
          </p:cNvPr>
          <p:cNvPicPr>
            <a:picLocks noChangeAspect="1"/>
          </p:cNvPicPr>
          <p:nvPr/>
        </p:nvPicPr>
        <p:blipFill>
          <a:blip r:embed="rId6"/>
          <a:stretch>
            <a:fillRect/>
          </a:stretch>
        </p:blipFill>
        <p:spPr>
          <a:xfrm>
            <a:off x="676273" y="2049383"/>
            <a:ext cx="359925" cy="359925"/>
          </a:xfrm>
          <a:prstGeom prst="rect">
            <a:avLst/>
          </a:prstGeom>
        </p:spPr>
      </p:pic>
    </p:spTree>
    <p:extLst>
      <p:ext uri="{BB962C8B-B14F-4D97-AF65-F5344CB8AC3E}">
        <p14:creationId xmlns:p14="http://schemas.microsoft.com/office/powerpoint/2010/main" val="4209262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6CDED-B2A3-D59F-092A-F85B79D729E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774E98B-8F9B-5306-F178-E6620B8B1D80}"/>
              </a:ext>
            </a:extLst>
          </p:cNvPr>
          <p:cNvSpPr txBox="1"/>
          <p:nvPr/>
        </p:nvSpPr>
        <p:spPr>
          <a:xfrm>
            <a:off x="1067165" y="2049385"/>
            <a:ext cx="483936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GEAUTORISEERDE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Helpt de alertheid te verhogen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en de concentratie te verbeteren dankzij cafeïne</a:t>
            </a:r>
            <a:endParaRPr lang="en-DE" sz="2000" dirty="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4E45F4E-EC18-8D07-538C-7C1B06D834A8}"/>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REJUVENIIX</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0C1ED189-B08E-99DC-5CBC-17A8FE02F3E4}"/>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3" name="Picture 2" descr="A pile of purple fruits with green leaves&#10;&#10;AI-generated content may be incorrect.">
            <a:extLst>
              <a:ext uri="{FF2B5EF4-FFF2-40B4-BE49-F238E27FC236}">
                <a16:creationId xmlns:a16="http://schemas.microsoft.com/office/drawing/2014/main" id="{08BEE9E7-D672-B966-953D-8027A504D307}"/>
              </a:ext>
            </a:extLst>
          </p:cNvPr>
          <p:cNvPicPr>
            <a:picLocks noChangeAspect="1"/>
          </p:cNvPicPr>
          <p:nvPr/>
        </p:nvPicPr>
        <p:blipFill>
          <a:blip r:embed="rId2"/>
          <a:srcRect l="51025" t="1070" r="8629" b="32543"/>
          <a:stretch/>
        </p:blipFill>
        <p:spPr>
          <a:xfrm rot="5400000">
            <a:off x="6088934" y="262430"/>
            <a:ext cx="6911905" cy="6327451"/>
          </a:xfrm>
          <a:prstGeom prst="rect">
            <a:avLst/>
          </a:prstGeom>
        </p:spPr>
      </p:pic>
      <p:pic>
        <p:nvPicPr>
          <p:cNvPr id="9" name="Picture 8">
            <a:extLst>
              <a:ext uri="{FF2B5EF4-FFF2-40B4-BE49-F238E27FC236}">
                <a16:creationId xmlns:a16="http://schemas.microsoft.com/office/drawing/2014/main" id="{E0D3B555-F8D8-0976-A2C0-5CFDCF49B872}"/>
              </a:ext>
            </a:extLst>
          </p:cNvPr>
          <p:cNvPicPr>
            <a:picLocks noChangeAspect="1"/>
          </p:cNvPicPr>
          <p:nvPr/>
        </p:nvPicPr>
        <p:blipFill>
          <a:blip r:embed="rId3"/>
          <a:srcRect r="95756"/>
          <a:stretch/>
        </p:blipFill>
        <p:spPr>
          <a:xfrm rot="10800000">
            <a:off x="0" y="0"/>
            <a:ext cx="517451" cy="6858000"/>
          </a:xfrm>
          <a:prstGeom prst="rect">
            <a:avLst/>
          </a:prstGeom>
        </p:spPr>
      </p:pic>
      <p:sp>
        <p:nvSpPr>
          <p:cNvPr id="18" name="Rounded Rectangle 17">
            <a:extLst>
              <a:ext uri="{FF2B5EF4-FFF2-40B4-BE49-F238E27FC236}">
                <a16:creationId xmlns:a16="http://schemas.microsoft.com/office/drawing/2014/main" id="{34671375-4BAD-9BD2-305D-FC26B4BEB627}"/>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E7863CCB-0ECC-78C9-5A4B-E916024899CD}"/>
              </a:ext>
            </a:extLst>
          </p:cNvPr>
          <p:cNvPicPr>
            <a:picLocks noChangeAspect="1"/>
          </p:cNvPicPr>
          <p:nvPr/>
        </p:nvPicPr>
        <p:blipFill>
          <a:blip r:embed="rId4"/>
          <a:stretch>
            <a:fillRect/>
          </a:stretch>
        </p:blipFill>
        <p:spPr>
          <a:xfrm>
            <a:off x="10899035" y="5594352"/>
            <a:ext cx="863600" cy="863600"/>
          </a:xfrm>
          <a:prstGeom prst="rect">
            <a:avLst/>
          </a:prstGeom>
        </p:spPr>
      </p:pic>
      <p:pic>
        <p:nvPicPr>
          <p:cNvPr id="10" name="Picture 9">
            <a:extLst>
              <a:ext uri="{FF2B5EF4-FFF2-40B4-BE49-F238E27FC236}">
                <a16:creationId xmlns:a16="http://schemas.microsoft.com/office/drawing/2014/main" id="{FF22FFFC-3ED8-9DD3-406C-DAB02C0E6E25}"/>
              </a:ext>
            </a:extLst>
          </p:cNvPr>
          <p:cNvPicPr>
            <a:picLocks noChangeAspect="1"/>
          </p:cNvPicPr>
          <p:nvPr/>
        </p:nvPicPr>
        <p:blipFill>
          <a:blip r:embed="rId5"/>
          <a:stretch>
            <a:fillRect/>
          </a:stretch>
        </p:blipFill>
        <p:spPr>
          <a:xfrm>
            <a:off x="676273" y="2049384"/>
            <a:ext cx="359924" cy="359924"/>
          </a:xfrm>
          <a:prstGeom prst="rect">
            <a:avLst/>
          </a:prstGeom>
        </p:spPr>
      </p:pic>
      <p:pic>
        <p:nvPicPr>
          <p:cNvPr id="6" name="Picture 5" descr="A white bottle with red text and black text&#10;&#10;AI-generated content may be incorrect.">
            <a:extLst>
              <a:ext uri="{FF2B5EF4-FFF2-40B4-BE49-F238E27FC236}">
                <a16:creationId xmlns:a16="http://schemas.microsoft.com/office/drawing/2014/main" id="{26C40E57-CDCD-1FC0-AD14-084B4F457D14}"/>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1000"/>
                    </a14:imgEffect>
                  </a14:imgLayer>
                </a14:imgProps>
              </a:ext>
            </a:extLst>
          </a:blip>
          <a:srcRect/>
          <a:stretch>
            <a:fillRect/>
          </a:stretch>
        </p:blipFill>
        <p:spPr>
          <a:xfrm>
            <a:off x="8426208" y="1506072"/>
            <a:ext cx="1733615" cy="4185296"/>
          </a:xfrm>
          <a:prstGeom prst="rect">
            <a:avLst/>
          </a:prstGeom>
        </p:spPr>
      </p:pic>
    </p:spTree>
    <p:extLst>
      <p:ext uri="{BB962C8B-B14F-4D97-AF65-F5344CB8AC3E}">
        <p14:creationId xmlns:p14="http://schemas.microsoft.com/office/powerpoint/2010/main" val="1493513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A1E1D-80F4-92CA-F547-45A32183D82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C74FF60C-DBF5-1764-DD78-49FBCF09BF95}"/>
              </a:ext>
            </a:extLst>
          </p:cNvPr>
          <p:cNvSpPr txBox="1"/>
          <p:nvPr/>
        </p:nvSpPr>
        <p:spPr>
          <a:xfrm>
            <a:off x="1067165" y="2033587"/>
            <a:ext cx="483936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NIET-GEAUTORISEERDE CLAIMS</a:t>
            </a:r>
          </a:p>
          <a:p>
            <a:pPr>
              <a:lnSpc>
                <a:spcPct val="107000"/>
              </a:lnSpc>
              <a:spcAft>
                <a:spcPts val="800"/>
              </a:spcAft>
            </a:pPr>
            <a:r>
              <a:rPr lang="en-US" altLang="en-US" sz="2000" dirty="0">
                <a:solidFill>
                  <a:schemeClr val="tx1">
                    <a:lumMod val="75000"/>
                    <a:lumOff val="25000"/>
                  </a:schemeClr>
                </a:solidFill>
                <a:latin typeface="Arial"/>
                <a:cs typeface="Arial"/>
              </a:rPr>
              <a:t>Elke </a:t>
            </a:r>
            <a:r>
              <a:rPr lang="en-US" altLang="en-US" sz="2000" dirty="0" err="1">
                <a:solidFill>
                  <a:schemeClr val="tx1">
                    <a:lumMod val="75000"/>
                    <a:lumOff val="25000"/>
                  </a:schemeClr>
                </a:solidFill>
                <a:latin typeface="Arial"/>
                <a:cs typeface="Arial"/>
              </a:rPr>
              <a:t>verwijzing</a:t>
            </a:r>
            <a:r>
              <a:rPr lang="en-US" altLang="en-US" sz="2000" dirty="0">
                <a:solidFill>
                  <a:schemeClr val="tx1">
                    <a:lumMod val="75000"/>
                    <a:lumOff val="25000"/>
                  </a:schemeClr>
                </a:solidFill>
                <a:latin typeface="Arial"/>
                <a:cs typeface="Arial"/>
              </a:rPr>
              <a:t> </a:t>
            </a:r>
            <a:r>
              <a:rPr lang="en-US" altLang="en-US" sz="2000" dirty="0" err="1">
                <a:solidFill>
                  <a:schemeClr val="tx1">
                    <a:lumMod val="75000"/>
                    <a:lumOff val="25000"/>
                  </a:schemeClr>
                </a:solidFill>
                <a:latin typeface="Arial"/>
                <a:cs typeface="Arial"/>
              </a:rPr>
              <a:t>naar</a:t>
            </a:r>
            <a:r>
              <a:rPr lang="en-US" altLang="en-US" sz="2000" dirty="0">
                <a:solidFill>
                  <a:schemeClr val="tx1">
                    <a:lumMod val="75000"/>
                    <a:lumOff val="25000"/>
                  </a:schemeClr>
                </a:solidFill>
                <a:latin typeface="Arial"/>
                <a:cs typeface="Arial"/>
              </a:rPr>
              <a:t>:</a:t>
            </a:r>
          </a:p>
          <a:p>
            <a:pPr marL="342900" indent="-342900">
              <a:lnSpc>
                <a:spcPct val="107000"/>
              </a:lnSpc>
              <a:spcAft>
                <a:spcPts val="800"/>
              </a:spcAft>
              <a:buFont typeface="Arial" panose="020B0604020202020204" pitchFamily="34" charset="0"/>
              <a:buChar char="•"/>
            </a:pPr>
            <a:r>
              <a:rPr lang="nl-NL" sz="2000" dirty="0">
                <a:solidFill>
                  <a:schemeClr val="tx1">
                    <a:lumMod val="75000"/>
                    <a:lumOff val="25000"/>
                  </a:schemeClr>
                </a:solidFill>
                <a:latin typeface="Arial"/>
                <a:cs typeface="Arial"/>
              </a:rPr>
              <a:t>Psychische aandoeningen</a:t>
            </a:r>
          </a:p>
          <a:p>
            <a:pPr marL="342900" indent="-342900">
              <a:lnSpc>
                <a:spcPct val="107000"/>
              </a:lnSpc>
              <a:spcAft>
                <a:spcPts val="800"/>
              </a:spcAft>
              <a:buFont typeface="Arial" panose="020B0604020202020204" pitchFamily="34" charset="0"/>
              <a:buChar char="•"/>
            </a:pPr>
            <a:r>
              <a:rPr lang="nl-NL" sz="2000" dirty="0">
                <a:solidFill>
                  <a:schemeClr val="tx1">
                    <a:lumMod val="75000"/>
                    <a:lumOff val="25000"/>
                  </a:schemeClr>
                </a:solidFill>
                <a:latin typeface="Arial"/>
                <a:cs typeface="Arial"/>
              </a:rPr>
              <a:t>Cognitieve ziekten</a:t>
            </a:r>
          </a:p>
          <a:p>
            <a:pPr marL="342900" indent="-342900">
              <a:lnSpc>
                <a:spcPct val="107000"/>
              </a:lnSpc>
              <a:spcAft>
                <a:spcPts val="800"/>
              </a:spcAft>
              <a:buFont typeface="Arial" panose="020B0604020202020204" pitchFamily="34" charset="0"/>
              <a:buChar char="•"/>
            </a:pPr>
            <a:r>
              <a:rPr lang="nl-NL" sz="2000" dirty="0">
                <a:solidFill>
                  <a:schemeClr val="tx1">
                    <a:lumMod val="75000"/>
                    <a:lumOff val="25000"/>
                  </a:schemeClr>
                </a:solidFill>
                <a:latin typeface="Arial"/>
                <a:cs typeface="Arial"/>
              </a:rPr>
              <a:t>Visceraal vet</a:t>
            </a:r>
          </a:p>
          <a:p>
            <a:pPr marL="342900" indent="-342900">
              <a:lnSpc>
                <a:spcPct val="107000"/>
              </a:lnSpc>
              <a:spcAft>
                <a:spcPts val="800"/>
              </a:spcAft>
              <a:buFont typeface="Arial" panose="020B0604020202020204" pitchFamily="34" charset="0"/>
              <a:buChar char="•"/>
            </a:pPr>
            <a:r>
              <a:rPr lang="nl-NL" sz="2000" dirty="0">
                <a:solidFill>
                  <a:schemeClr val="tx1">
                    <a:lumMod val="75000"/>
                    <a:lumOff val="25000"/>
                  </a:schemeClr>
                </a:solidFill>
                <a:latin typeface="Arial"/>
                <a:cs typeface="Arial"/>
              </a:rPr>
              <a:t>Buikvet</a:t>
            </a:r>
          </a:p>
          <a:p>
            <a:pPr marL="342900" indent="-342900">
              <a:lnSpc>
                <a:spcPct val="107000"/>
              </a:lnSpc>
              <a:spcAft>
                <a:spcPts val="800"/>
              </a:spcAft>
              <a:buFont typeface="Arial" panose="020B0604020202020204" pitchFamily="34" charset="0"/>
              <a:buChar char="•"/>
            </a:pPr>
            <a:r>
              <a:rPr lang="nl-NL" sz="2000" dirty="0">
                <a:solidFill>
                  <a:schemeClr val="tx1">
                    <a:lumMod val="75000"/>
                    <a:lumOff val="25000"/>
                  </a:schemeClr>
                </a:solidFill>
                <a:latin typeface="Arial"/>
                <a:cs typeface="Arial"/>
              </a:rPr>
              <a:t>Gewichtsverlies</a:t>
            </a:r>
          </a:p>
          <a:p>
            <a:pPr marL="342900" indent="-342900">
              <a:lnSpc>
                <a:spcPct val="107000"/>
              </a:lnSpc>
              <a:spcAft>
                <a:spcPts val="800"/>
              </a:spcAft>
              <a:buFont typeface="Arial" panose="020B0604020202020204" pitchFamily="34" charset="0"/>
              <a:buChar char="•"/>
            </a:pPr>
            <a:r>
              <a:rPr lang="nl-NL" sz="2000" dirty="0">
                <a:solidFill>
                  <a:schemeClr val="tx1">
                    <a:lumMod val="75000"/>
                    <a:lumOff val="25000"/>
                  </a:schemeClr>
                </a:solidFill>
                <a:latin typeface="Arial"/>
                <a:cs typeface="Arial"/>
              </a:rPr>
              <a:t>Verbetering van de stemming</a:t>
            </a:r>
            <a:endParaRPr lang="en-DE" sz="2000" dirty="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BC986C85-6847-96FF-6115-51FDF7B4A9EB}"/>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E638D36C-2F19-FD9B-BD7D-7CD76EDEFAAD}"/>
              </a:ext>
            </a:extLst>
          </p:cNvPr>
          <p:cNvPicPr>
            <a:picLocks noChangeAspect="1"/>
          </p:cNvPicPr>
          <p:nvPr/>
        </p:nvPicPr>
        <p:blipFill>
          <a:blip r:embed="rId2"/>
          <a:srcRect r="95756"/>
          <a:stretch/>
        </p:blipFill>
        <p:spPr>
          <a:xfrm rot="10800000">
            <a:off x="0" y="0"/>
            <a:ext cx="517451" cy="6858000"/>
          </a:xfrm>
          <a:prstGeom prst="rect">
            <a:avLst/>
          </a:prstGeom>
        </p:spPr>
      </p:pic>
      <p:pic>
        <p:nvPicPr>
          <p:cNvPr id="2" name="Picture 1" descr="A pile of purple fruits with green leaves&#10;&#10;AI-generated content may be incorrect.">
            <a:extLst>
              <a:ext uri="{FF2B5EF4-FFF2-40B4-BE49-F238E27FC236}">
                <a16:creationId xmlns:a16="http://schemas.microsoft.com/office/drawing/2014/main" id="{D27841C4-3BB2-82EF-30AF-4F5B82E0240C}"/>
              </a:ext>
            </a:extLst>
          </p:cNvPr>
          <p:cNvPicPr>
            <a:picLocks noChangeAspect="1"/>
          </p:cNvPicPr>
          <p:nvPr/>
        </p:nvPicPr>
        <p:blipFill>
          <a:blip r:embed="rId3"/>
          <a:srcRect l="51025" t="1070" r="8629" b="32543"/>
          <a:stretch/>
        </p:blipFill>
        <p:spPr>
          <a:xfrm rot="5400000">
            <a:off x="6088934" y="262430"/>
            <a:ext cx="6911905" cy="6327451"/>
          </a:xfrm>
          <a:prstGeom prst="rect">
            <a:avLst/>
          </a:prstGeom>
        </p:spPr>
      </p:pic>
      <p:sp>
        <p:nvSpPr>
          <p:cNvPr id="5" name="TextBox 4">
            <a:extLst>
              <a:ext uri="{FF2B5EF4-FFF2-40B4-BE49-F238E27FC236}">
                <a16:creationId xmlns:a16="http://schemas.microsoft.com/office/drawing/2014/main" id="{BE09295D-48A4-5B04-14CC-2593DDBCA246}"/>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REJUVENIIX</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sp>
        <p:nvSpPr>
          <p:cNvPr id="15" name="Rounded Rectangle 14">
            <a:extLst>
              <a:ext uri="{FF2B5EF4-FFF2-40B4-BE49-F238E27FC236}">
                <a16:creationId xmlns:a16="http://schemas.microsoft.com/office/drawing/2014/main" id="{8DC79D51-5F4E-C8CA-4345-079B79213430}"/>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F26CDCD5-E87C-55A2-9321-28A14A1095F1}"/>
              </a:ext>
            </a:extLst>
          </p:cNvPr>
          <p:cNvPicPr>
            <a:picLocks noChangeAspect="1"/>
          </p:cNvPicPr>
          <p:nvPr/>
        </p:nvPicPr>
        <p:blipFill>
          <a:blip r:embed="rId4"/>
          <a:stretch>
            <a:fillRect/>
          </a:stretch>
        </p:blipFill>
        <p:spPr>
          <a:xfrm>
            <a:off x="10899035" y="5594352"/>
            <a:ext cx="863600" cy="863600"/>
          </a:xfrm>
          <a:prstGeom prst="rect">
            <a:avLst/>
          </a:prstGeom>
        </p:spPr>
      </p:pic>
      <p:pic>
        <p:nvPicPr>
          <p:cNvPr id="6" name="Picture 5">
            <a:extLst>
              <a:ext uri="{FF2B5EF4-FFF2-40B4-BE49-F238E27FC236}">
                <a16:creationId xmlns:a16="http://schemas.microsoft.com/office/drawing/2014/main" id="{9FA1CD21-6B80-774F-645F-27B3D6788B8E}"/>
              </a:ext>
            </a:extLst>
          </p:cNvPr>
          <p:cNvPicPr>
            <a:picLocks noChangeAspect="1"/>
          </p:cNvPicPr>
          <p:nvPr/>
        </p:nvPicPr>
        <p:blipFill>
          <a:blip r:embed="rId5"/>
          <a:stretch>
            <a:fillRect/>
          </a:stretch>
        </p:blipFill>
        <p:spPr>
          <a:xfrm>
            <a:off x="676273" y="2049383"/>
            <a:ext cx="359925" cy="359925"/>
          </a:xfrm>
          <a:prstGeom prst="rect">
            <a:avLst/>
          </a:prstGeom>
        </p:spPr>
      </p:pic>
      <p:pic>
        <p:nvPicPr>
          <p:cNvPr id="4" name="Picture 3" descr="A white bottle with red text and black text&#10;&#10;AI-generated content may be incorrect.">
            <a:extLst>
              <a:ext uri="{FF2B5EF4-FFF2-40B4-BE49-F238E27FC236}">
                <a16:creationId xmlns:a16="http://schemas.microsoft.com/office/drawing/2014/main" id="{FB679BC0-512B-0709-F2F4-F2234FD314A6}"/>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1000"/>
                    </a14:imgEffect>
                  </a14:imgLayer>
                </a14:imgProps>
              </a:ext>
            </a:extLst>
          </a:blip>
          <a:srcRect/>
          <a:stretch>
            <a:fillRect/>
          </a:stretch>
        </p:blipFill>
        <p:spPr>
          <a:xfrm>
            <a:off x="8426208" y="1506072"/>
            <a:ext cx="1733615" cy="4185296"/>
          </a:xfrm>
          <a:prstGeom prst="rect">
            <a:avLst/>
          </a:prstGeom>
        </p:spPr>
      </p:pic>
    </p:spTree>
    <p:extLst>
      <p:ext uri="{BB962C8B-B14F-4D97-AF65-F5344CB8AC3E}">
        <p14:creationId xmlns:p14="http://schemas.microsoft.com/office/powerpoint/2010/main" val="966858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2820B-9084-3591-E42F-D609B45E68A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FD6E543-2F7C-F615-4619-5817CB6726EC}"/>
              </a:ext>
            </a:extLst>
          </p:cNvPr>
          <p:cNvSpPr txBox="1"/>
          <p:nvPr/>
        </p:nvSpPr>
        <p:spPr>
          <a:xfrm>
            <a:off x="1067165" y="2049385"/>
            <a:ext cx="4839365" cy="4484096"/>
          </a:xfrm>
          <a:prstGeom prst="rect">
            <a:avLst/>
          </a:prstGeom>
        </p:spPr>
        <p:txBody>
          <a:bodyPr vert="horz" lIns="91440" tIns="45720" rIns="91440" bIns="45720" rtlCol="0">
            <a:normAutofit lnSpcReduction="10000"/>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GEAUTORISEERDE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Ondersteunt de normale gezondheid van de huid door collageenvorming dankzij vitamine C</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Draagt bij aan de bescherming van cellen tegen oxidatieve stress dankzij vitamine C</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Ondersteunt de collageenvorming voor de normale werking van bloedvaten dankzij vitamine C</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Ondersteunt de werking van het immuunsysteem dankzij vitamine C</a:t>
            </a:r>
            <a:endParaRPr lang="en-DE" sz="2000" dirty="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7CFAB67-D354-413E-F8DF-8109DEF21969}"/>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VINÁLI</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2364F1F0-D399-9F31-7C33-844289F7401B}"/>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FB488621-8F89-42D8-8C8F-2A92EFF29321}"/>
              </a:ext>
            </a:extLst>
          </p:cNvPr>
          <p:cNvPicPr>
            <a:picLocks noChangeAspect="1"/>
          </p:cNvPicPr>
          <p:nvPr/>
        </p:nvPicPr>
        <p:blipFill>
          <a:blip r:embed="rId2"/>
          <a:srcRect r="95756"/>
          <a:stretch/>
        </p:blipFill>
        <p:spPr>
          <a:xfrm rot="10800000">
            <a:off x="0" y="0"/>
            <a:ext cx="517451" cy="6858000"/>
          </a:xfrm>
          <a:prstGeom prst="rect">
            <a:avLst/>
          </a:prstGeom>
        </p:spPr>
      </p:pic>
      <p:pic>
        <p:nvPicPr>
          <p:cNvPr id="12" name="Picture 11" descr="A bunch of grapes on a vine&#10;&#10;Description automatically generated">
            <a:extLst>
              <a:ext uri="{FF2B5EF4-FFF2-40B4-BE49-F238E27FC236}">
                <a16:creationId xmlns:a16="http://schemas.microsoft.com/office/drawing/2014/main" id="{7004171E-E202-7A3E-C1D7-8F60FF1A4723}"/>
              </a:ext>
            </a:extLst>
          </p:cNvPr>
          <p:cNvPicPr>
            <a:picLocks noChangeAspect="1"/>
          </p:cNvPicPr>
          <p:nvPr/>
        </p:nvPicPr>
        <p:blipFill>
          <a:blip r:embed="rId3"/>
          <a:srcRect l="7294" r="33447"/>
          <a:stretch/>
        </p:blipFill>
        <p:spPr>
          <a:xfrm>
            <a:off x="6381161" y="0"/>
            <a:ext cx="6124587" cy="6858000"/>
          </a:xfrm>
          <a:prstGeom prst="rect">
            <a:avLst/>
          </a:prstGeom>
        </p:spPr>
      </p:pic>
      <p:pic>
        <p:nvPicPr>
          <p:cNvPr id="13" name="Picture 12" descr="A white bottle with purple text&#10;&#10;AI-generated content may be incorrect.">
            <a:extLst>
              <a:ext uri="{FF2B5EF4-FFF2-40B4-BE49-F238E27FC236}">
                <a16:creationId xmlns:a16="http://schemas.microsoft.com/office/drawing/2014/main" id="{8C06E8DF-F741-4180-0B68-0E72366DA5A9}"/>
              </a:ext>
            </a:extLst>
          </p:cNvPr>
          <p:cNvPicPr>
            <a:picLocks noChangeAspect="1"/>
          </p:cNvPicPr>
          <p:nvPr/>
        </p:nvPicPr>
        <p:blipFill>
          <a:blip r:embed="rId4"/>
          <a:stretch>
            <a:fillRect/>
          </a:stretch>
        </p:blipFill>
        <p:spPr>
          <a:xfrm>
            <a:off x="8199329" y="1606725"/>
            <a:ext cx="2245949" cy="3632501"/>
          </a:xfrm>
          <a:prstGeom prst="rect">
            <a:avLst/>
          </a:prstGeom>
          <a:effectLst>
            <a:outerShdw blurRad="309477" dist="302244" dir="2700000" sx="102388" sy="102388" algn="tl" rotWithShape="0">
              <a:prstClr val="black">
                <a:alpha val="63418"/>
              </a:prstClr>
            </a:outerShdw>
          </a:effectLst>
        </p:spPr>
      </p:pic>
      <p:sp>
        <p:nvSpPr>
          <p:cNvPr id="10" name="Rounded Rectangle 9">
            <a:extLst>
              <a:ext uri="{FF2B5EF4-FFF2-40B4-BE49-F238E27FC236}">
                <a16:creationId xmlns:a16="http://schemas.microsoft.com/office/drawing/2014/main" id="{8C19B380-3347-A626-9032-A8AD3B58DA83}"/>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65C2B034-88C5-D81F-48F6-3A8670963CEB}"/>
              </a:ext>
            </a:extLst>
          </p:cNvPr>
          <p:cNvPicPr>
            <a:picLocks noChangeAspect="1"/>
          </p:cNvPicPr>
          <p:nvPr/>
        </p:nvPicPr>
        <p:blipFill>
          <a:blip r:embed="rId5"/>
          <a:stretch>
            <a:fillRect/>
          </a:stretch>
        </p:blipFill>
        <p:spPr>
          <a:xfrm>
            <a:off x="10902158" y="5600702"/>
            <a:ext cx="850900" cy="850900"/>
          </a:xfrm>
          <a:prstGeom prst="rect">
            <a:avLst/>
          </a:prstGeom>
        </p:spPr>
      </p:pic>
      <p:pic>
        <p:nvPicPr>
          <p:cNvPr id="5" name="Picture 4">
            <a:extLst>
              <a:ext uri="{FF2B5EF4-FFF2-40B4-BE49-F238E27FC236}">
                <a16:creationId xmlns:a16="http://schemas.microsoft.com/office/drawing/2014/main" id="{46229457-C15D-2B2C-31C9-05CDDD452A91}"/>
              </a:ext>
            </a:extLst>
          </p:cNvPr>
          <p:cNvPicPr>
            <a:picLocks noChangeAspect="1"/>
          </p:cNvPicPr>
          <p:nvPr/>
        </p:nvPicPr>
        <p:blipFill>
          <a:blip r:embed="rId6"/>
          <a:stretch>
            <a:fillRect/>
          </a:stretch>
        </p:blipFill>
        <p:spPr>
          <a:xfrm>
            <a:off x="676273" y="2049384"/>
            <a:ext cx="359924" cy="359924"/>
          </a:xfrm>
          <a:prstGeom prst="rect">
            <a:avLst/>
          </a:prstGeom>
        </p:spPr>
      </p:pic>
    </p:spTree>
    <p:extLst>
      <p:ext uri="{BB962C8B-B14F-4D97-AF65-F5344CB8AC3E}">
        <p14:creationId xmlns:p14="http://schemas.microsoft.com/office/powerpoint/2010/main" val="3071164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1DCDD-B2EB-BDB0-8C08-E111E6A9C91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CACCEE0-A557-E56A-41A6-E08A80DE5679}"/>
              </a:ext>
            </a:extLst>
          </p:cNvPr>
          <p:cNvSpPr txBox="1"/>
          <p:nvPr/>
        </p:nvSpPr>
        <p:spPr>
          <a:xfrm>
            <a:off x="1067165" y="2071687"/>
            <a:ext cx="5215787" cy="4484096"/>
          </a:xfrm>
          <a:prstGeom prst="rect">
            <a:avLst/>
          </a:prstGeom>
        </p:spPr>
        <p:txBody>
          <a:bodyPr vert="horz" lIns="91440" tIns="45720" rIns="91440" bIns="45720" rtlCol="0">
            <a:normAutofit fontScale="92500" lnSpcReduction="20000"/>
          </a:bodyPr>
          <a:lstStyle/>
          <a:p>
            <a:pPr>
              <a:lnSpc>
                <a:spcPct val="107000"/>
              </a:lnSpc>
              <a:spcAft>
                <a:spcPts val="800"/>
              </a:spcAft>
            </a:pPr>
            <a:r>
              <a:rPr lang="en-GB" sz="2400" b="1" dirty="0">
                <a:solidFill>
                  <a:srgbClr val="2A524D"/>
                </a:solidFill>
                <a:latin typeface="Arial" panose="020B0604020202020204" pitchFamily="34" charset="0"/>
                <a:cs typeface="Arial" panose="020B0604020202020204" pitchFamily="34" charset="0"/>
              </a:rPr>
              <a:t>VOORDELEN VAN DE INGREDIËNTEN</a:t>
            </a:r>
          </a:p>
          <a:p>
            <a:pPr>
              <a:lnSpc>
                <a:spcPct val="107000"/>
              </a:lnSpc>
              <a:spcAft>
                <a:spcPts val="800"/>
              </a:spcAft>
            </a:pPr>
            <a:r>
              <a:rPr lang="en-US" altLang="en-US" sz="2000" b="1" dirty="0" err="1">
                <a:solidFill>
                  <a:schemeClr val="tx1">
                    <a:lumMod val="75000"/>
                    <a:lumOff val="25000"/>
                  </a:schemeClr>
                </a:solidFill>
                <a:latin typeface="Arial"/>
                <a:cs typeface="Arial"/>
              </a:rPr>
              <a:t>Druivenpit</a:t>
            </a:r>
            <a:r>
              <a:rPr lang="en-US" altLang="en-US" sz="2000" b="1" dirty="0">
                <a:solidFill>
                  <a:schemeClr val="tx1">
                    <a:lumMod val="75000"/>
                    <a:lumOff val="25000"/>
                  </a:schemeClr>
                </a:solidFill>
                <a:latin typeface="Arial"/>
                <a:cs typeface="Arial"/>
              </a:rPr>
              <a:t>- </a:t>
            </a:r>
            <a:r>
              <a:rPr lang="en-US" altLang="en-US" sz="2000" b="1" dirty="0" err="1">
                <a:solidFill>
                  <a:schemeClr val="tx1">
                    <a:lumMod val="75000"/>
                    <a:lumOff val="25000"/>
                  </a:schemeClr>
                </a:solidFill>
                <a:latin typeface="Arial"/>
                <a:cs typeface="Arial"/>
              </a:rPr>
              <a:t>en</a:t>
            </a:r>
            <a:r>
              <a:rPr lang="en-US" altLang="en-US" sz="2000" b="1" dirty="0">
                <a:solidFill>
                  <a:schemeClr val="tx1">
                    <a:lumMod val="75000"/>
                    <a:lumOff val="25000"/>
                  </a:schemeClr>
                </a:solidFill>
                <a:latin typeface="Arial"/>
                <a:cs typeface="Arial"/>
              </a:rPr>
              <a:t> </a:t>
            </a:r>
            <a:r>
              <a:rPr lang="en-US" altLang="en-US" sz="2000" b="1" dirty="0" err="1">
                <a:solidFill>
                  <a:schemeClr val="tx1">
                    <a:lumMod val="75000"/>
                    <a:lumOff val="25000"/>
                  </a:schemeClr>
                </a:solidFill>
                <a:latin typeface="Arial"/>
                <a:cs typeface="Arial"/>
              </a:rPr>
              <a:t>schilextract</a:t>
            </a:r>
            <a:r>
              <a:rPr lang="en-US" altLang="en-US" sz="2000" b="1" dirty="0">
                <a:solidFill>
                  <a:schemeClr val="tx1">
                    <a:lumMod val="75000"/>
                    <a:lumOff val="25000"/>
                  </a:schemeClr>
                </a:solidFill>
                <a:latin typeface="Arial"/>
                <a:cs typeface="Arial"/>
              </a:rPr>
              <a:t>:</a:t>
            </a:r>
            <a:br>
              <a:rPr lang="en-US" altLang="en-US" sz="2000" b="1" dirty="0">
                <a:solidFill>
                  <a:schemeClr val="tx1">
                    <a:lumMod val="75000"/>
                    <a:lumOff val="25000"/>
                  </a:schemeClr>
                </a:solidFill>
                <a:latin typeface="Arial"/>
                <a:cs typeface="Arial"/>
              </a:rPr>
            </a:br>
            <a:r>
              <a:rPr lang="nl-NL" sz="1500" dirty="0">
                <a:solidFill>
                  <a:schemeClr val="tx1">
                    <a:lumMod val="75000"/>
                    <a:lumOff val="25000"/>
                  </a:schemeClr>
                </a:solidFill>
                <a:latin typeface="Arial"/>
                <a:cs typeface="Arial"/>
              </a:rPr>
              <a:t>Wetenschappelijke studies hebben aangetoond dat er een synergetisch effect is bij het gelijktijdig innemen van </a:t>
            </a:r>
            <a:br>
              <a:rPr lang="nl-NL" sz="1500" dirty="0">
                <a:solidFill>
                  <a:schemeClr val="tx1">
                    <a:lumMod val="75000"/>
                    <a:lumOff val="25000"/>
                  </a:schemeClr>
                </a:solidFill>
                <a:latin typeface="Arial"/>
                <a:cs typeface="Arial"/>
              </a:rPr>
            </a:br>
            <a:r>
              <a:rPr lang="nl-NL" sz="1500" dirty="0">
                <a:solidFill>
                  <a:schemeClr val="tx1">
                    <a:lumMod val="75000"/>
                    <a:lumOff val="25000"/>
                  </a:schemeClr>
                </a:solidFill>
                <a:latin typeface="Arial"/>
                <a:cs typeface="Arial"/>
              </a:rPr>
              <a:t>vitamine C en druivenpitextract. Ze versterken elkaars werking.</a:t>
            </a:r>
            <a:endParaRPr lang="en-US" sz="1500" dirty="0">
              <a:solidFill>
                <a:schemeClr val="tx1">
                  <a:lumMod val="75000"/>
                  <a:lumOff val="25000"/>
                </a:schemeClr>
              </a:solidFill>
              <a:latin typeface="Arial"/>
              <a:cs typeface="Arial"/>
            </a:endParaRPr>
          </a:p>
          <a:p>
            <a:pPr>
              <a:lnSpc>
                <a:spcPct val="107000"/>
              </a:lnSpc>
              <a:spcAft>
                <a:spcPts val="800"/>
              </a:spcAft>
              <a:tabLst>
                <a:tab pos="457200" algn="l"/>
              </a:tabLst>
            </a:pPr>
            <a:endParaRPr lang="en-US" altLang="en-US" sz="900" b="1" dirty="0">
              <a:solidFill>
                <a:schemeClr val="tx1">
                  <a:lumMod val="75000"/>
                  <a:lumOff val="25000"/>
                </a:schemeClr>
              </a:solidFill>
              <a:latin typeface="Arial"/>
              <a:cs typeface="Arial"/>
            </a:endParaRPr>
          </a:p>
          <a:p>
            <a:pPr>
              <a:lnSpc>
                <a:spcPct val="107000"/>
              </a:lnSpc>
              <a:spcAft>
                <a:spcPts val="800"/>
              </a:spcAft>
              <a:tabLst>
                <a:tab pos="457200" algn="l"/>
              </a:tabLst>
            </a:pPr>
            <a:r>
              <a:rPr lang="en-US" altLang="en-US" sz="2000" b="1" dirty="0" err="1">
                <a:solidFill>
                  <a:schemeClr val="tx1">
                    <a:lumMod val="75000"/>
                    <a:lumOff val="25000"/>
                  </a:schemeClr>
                </a:solidFill>
                <a:latin typeface="Arial"/>
                <a:cs typeface="Arial"/>
              </a:rPr>
              <a:t>Vitamine</a:t>
            </a:r>
            <a:r>
              <a:rPr lang="en-US" altLang="en-US" sz="2000" b="1" dirty="0">
                <a:solidFill>
                  <a:schemeClr val="tx1">
                    <a:lumMod val="75000"/>
                    <a:lumOff val="25000"/>
                  </a:schemeClr>
                </a:solidFill>
                <a:latin typeface="Arial"/>
                <a:cs typeface="Arial"/>
              </a:rPr>
              <a:t> C</a:t>
            </a:r>
            <a:r>
              <a:rPr lang="en-US" altLang="en-US" sz="2000" dirty="0">
                <a:solidFill>
                  <a:schemeClr val="tx1">
                    <a:lumMod val="75000"/>
                    <a:lumOff val="25000"/>
                  </a:schemeClr>
                </a:solidFill>
                <a:latin typeface="Arial"/>
                <a:cs typeface="Arial"/>
              </a:rPr>
              <a:t>:                                          </a:t>
            </a:r>
            <a:r>
              <a:rPr lang="nl-NL" sz="1500" dirty="0">
                <a:solidFill>
                  <a:schemeClr val="tx1">
                    <a:lumMod val="75000"/>
                    <a:lumOff val="25000"/>
                  </a:schemeClr>
                </a:solidFill>
                <a:latin typeface="Arial"/>
                <a:cs typeface="Arial"/>
              </a:rPr>
              <a:t>Ondersteunt de aanmaak van collageen voor de normale werking van de bloedvaten, een normale huidgezondheid door collageenvorming, de normale werking van het immuunsysteem en draagt bij aan de bescherming van de cellen tegen oxidatieve stress.</a:t>
            </a:r>
          </a:p>
          <a:p>
            <a:pPr>
              <a:lnSpc>
                <a:spcPct val="107000"/>
              </a:lnSpc>
              <a:spcAft>
                <a:spcPts val="800"/>
              </a:spcAft>
              <a:tabLst>
                <a:tab pos="457200" algn="l"/>
              </a:tabLst>
            </a:pPr>
            <a:endParaRPr lang="en-US" altLang="en-US" sz="800" b="1" dirty="0">
              <a:solidFill>
                <a:schemeClr val="tx1">
                  <a:lumMod val="75000"/>
                  <a:lumOff val="25000"/>
                </a:schemeClr>
              </a:solidFill>
              <a:latin typeface="Arial"/>
              <a:cs typeface="Arial"/>
            </a:endParaRPr>
          </a:p>
          <a:p>
            <a:pPr>
              <a:lnSpc>
                <a:spcPct val="107000"/>
              </a:lnSpc>
              <a:spcAft>
                <a:spcPts val="800"/>
              </a:spcAft>
              <a:tabLst>
                <a:tab pos="457200" algn="l"/>
              </a:tabLst>
            </a:pPr>
            <a:r>
              <a:rPr lang="en-US" altLang="en-US" sz="2000" b="1" dirty="0" err="1">
                <a:solidFill>
                  <a:schemeClr val="tx1">
                    <a:lumMod val="75000"/>
                    <a:lumOff val="25000"/>
                  </a:schemeClr>
                </a:solidFill>
                <a:latin typeface="Arial"/>
                <a:cs typeface="Arial"/>
              </a:rPr>
              <a:t>Citrusbioflavonoïden</a:t>
            </a:r>
            <a:r>
              <a:rPr lang="en-US" altLang="en-US" sz="2000" b="1" dirty="0">
                <a:solidFill>
                  <a:schemeClr val="tx1">
                    <a:lumMod val="75000"/>
                    <a:lumOff val="25000"/>
                  </a:schemeClr>
                </a:solidFill>
                <a:latin typeface="Arial"/>
                <a:cs typeface="Arial"/>
              </a:rPr>
              <a:t>:</a:t>
            </a:r>
            <a:br>
              <a:rPr lang="en-US" altLang="en-US" sz="2000" b="1" dirty="0">
                <a:solidFill>
                  <a:schemeClr val="tx1">
                    <a:lumMod val="75000"/>
                    <a:lumOff val="25000"/>
                  </a:schemeClr>
                </a:solidFill>
                <a:latin typeface="Arial"/>
                <a:cs typeface="Arial"/>
              </a:rPr>
            </a:br>
            <a:r>
              <a:rPr lang="nl-NL" sz="1500" dirty="0">
                <a:solidFill>
                  <a:schemeClr val="tx1">
                    <a:lumMod val="75000"/>
                    <a:lumOff val="25000"/>
                  </a:schemeClr>
                </a:solidFill>
                <a:latin typeface="Arial"/>
                <a:cs typeface="Arial"/>
              </a:rPr>
              <a:t>Fyto-nutriënten komen voor in de meeste vruchten, </a:t>
            </a:r>
            <a:br>
              <a:rPr lang="nl-NL" sz="1500" dirty="0">
                <a:solidFill>
                  <a:schemeClr val="tx1">
                    <a:lumMod val="75000"/>
                    <a:lumOff val="25000"/>
                  </a:schemeClr>
                </a:solidFill>
                <a:latin typeface="Arial"/>
                <a:cs typeface="Arial"/>
              </a:rPr>
            </a:br>
            <a:r>
              <a:rPr lang="nl-NL" sz="1500" dirty="0">
                <a:solidFill>
                  <a:schemeClr val="tx1">
                    <a:lumMod val="75000"/>
                    <a:lumOff val="25000"/>
                  </a:schemeClr>
                </a:solidFill>
                <a:latin typeface="Arial"/>
                <a:cs typeface="Arial"/>
              </a:rPr>
              <a:t>vooral in citrusvruchten.</a:t>
            </a:r>
          </a:p>
          <a:p>
            <a:pPr>
              <a:lnSpc>
                <a:spcPct val="107000"/>
              </a:lnSpc>
              <a:spcAft>
                <a:spcPts val="800"/>
              </a:spcAft>
              <a:tabLst>
                <a:tab pos="457200" algn="l"/>
              </a:tabLst>
            </a:pPr>
            <a:endParaRPr lang="en-US" sz="1500" dirty="0">
              <a:solidFill>
                <a:schemeClr val="tx1">
                  <a:lumMod val="75000"/>
                  <a:lumOff val="25000"/>
                </a:schemeClr>
              </a:solidFill>
              <a:latin typeface="Arial"/>
              <a:cs typeface="Arial"/>
            </a:endParaRPr>
          </a:p>
        </p:txBody>
      </p:sp>
      <p:sp>
        <p:nvSpPr>
          <p:cNvPr id="4" name="TextBox 3">
            <a:extLst>
              <a:ext uri="{FF2B5EF4-FFF2-40B4-BE49-F238E27FC236}">
                <a16:creationId xmlns:a16="http://schemas.microsoft.com/office/drawing/2014/main" id="{834DF3E6-5085-6074-1E2B-E2C2F29C85C5}"/>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VINÁLI</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7FA107FF-1FF2-F9E5-F66C-26EBD992F128}"/>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0DC4F3C2-F9DE-F648-F488-CC937BF89FE3}"/>
              </a:ext>
            </a:extLst>
          </p:cNvPr>
          <p:cNvPicPr>
            <a:picLocks noChangeAspect="1"/>
          </p:cNvPicPr>
          <p:nvPr/>
        </p:nvPicPr>
        <p:blipFill>
          <a:blip r:embed="rId2"/>
          <a:srcRect r="95756"/>
          <a:stretch/>
        </p:blipFill>
        <p:spPr>
          <a:xfrm rot="10800000">
            <a:off x="0" y="0"/>
            <a:ext cx="517451" cy="6858000"/>
          </a:xfrm>
          <a:prstGeom prst="rect">
            <a:avLst/>
          </a:prstGeom>
        </p:spPr>
      </p:pic>
      <p:pic>
        <p:nvPicPr>
          <p:cNvPr id="5" name="Picture 4" descr="A bunch of grapes on a vine&#10;&#10;Description automatically generated">
            <a:extLst>
              <a:ext uri="{FF2B5EF4-FFF2-40B4-BE49-F238E27FC236}">
                <a16:creationId xmlns:a16="http://schemas.microsoft.com/office/drawing/2014/main" id="{EE5CD3A0-7B80-7D32-0919-5E2878ADCF34}"/>
              </a:ext>
            </a:extLst>
          </p:cNvPr>
          <p:cNvPicPr>
            <a:picLocks noChangeAspect="1"/>
          </p:cNvPicPr>
          <p:nvPr/>
        </p:nvPicPr>
        <p:blipFill>
          <a:blip r:embed="rId3"/>
          <a:srcRect l="7294" r="33447"/>
          <a:stretch/>
        </p:blipFill>
        <p:spPr>
          <a:xfrm>
            <a:off x="6381161" y="0"/>
            <a:ext cx="6124587" cy="6858000"/>
          </a:xfrm>
          <a:prstGeom prst="rect">
            <a:avLst/>
          </a:prstGeom>
        </p:spPr>
      </p:pic>
      <p:pic>
        <p:nvPicPr>
          <p:cNvPr id="3" name="Picture 2" descr="A white bottle with purple text&#10;&#10;AI-generated content may be incorrect.">
            <a:extLst>
              <a:ext uri="{FF2B5EF4-FFF2-40B4-BE49-F238E27FC236}">
                <a16:creationId xmlns:a16="http://schemas.microsoft.com/office/drawing/2014/main" id="{6B346253-059B-A9C3-4A71-949441579073}"/>
              </a:ext>
            </a:extLst>
          </p:cNvPr>
          <p:cNvPicPr>
            <a:picLocks noChangeAspect="1"/>
          </p:cNvPicPr>
          <p:nvPr/>
        </p:nvPicPr>
        <p:blipFill>
          <a:blip r:embed="rId4"/>
          <a:stretch>
            <a:fillRect/>
          </a:stretch>
        </p:blipFill>
        <p:spPr>
          <a:xfrm>
            <a:off x="8199329" y="1606725"/>
            <a:ext cx="2245949" cy="3632501"/>
          </a:xfrm>
          <a:prstGeom prst="rect">
            <a:avLst/>
          </a:prstGeom>
          <a:effectLst>
            <a:outerShdw blurRad="309477" dist="302244" dir="2700000" sx="102388" sy="102388" algn="tl" rotWithShape="0">
              <a:prstClr val="black">
                <a:alpha val="63418"/>
              </a:prstClr>
            </a:outerShdw>
          </a:effectLst>
        </p:spPr>
      </p:pic>
      <p:sp>
        <p:nvSpPr>
          <p:cNvPr id="11" name="Rounded Rectangle 10">
            <a:extLst>
              <a:ext uri="{FF2B5EF4-FFF2-40B4-BE49-F238E27FC236}">
                <a16:creationId xmlns:a16="http://schemas.microsoft.com/office/drawing/2014/main" id="{FFA26044-39A9-617C-982D-F7DEBF2D6D8E}"/>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C013EC1C-1107-36ED-A2B0-2A142BA83DB8}"/>
              </a:ext>
            </a:extLst>
          </p:cNvPr>
          <p:cNvPicPr>
            <a:picLocks noChangeAspect="1"/>
          </p:cNvPicPr>
          <p:nvPr/>
        </p:nvPicPr>
        <p:blipFill>
          <a:blip r:embed="rId5"/>
          <a:stretch>
            <a:fillRect/>
          </a:stretch>
        </p:blipFill>
        <p:spPr>
          <a:xfrm>
            <a:off x="10902158" y="5600702"/>
            <a:ext cx="850900" cy="850900"/>
          </a:xfrm>
          <a:prstGeom prst="rect">
            <a:avLst/>
          </a:prstGeom>
        </p:spPr>
      </p:pic>
    </p:spTree>
    <p:extLst>
      <p:ext uri="{BB962C8B-B14F-4D97-AF65-F5344CB8AC3E}">
        <p14:creationId xmlns:p14="http://schemas.microsoft.com/office/powerpoint/2010/main" val="1871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77552-5CC4-41EA-D147-2A815FD28F3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BE2B094C-B9DC-AE5D-0539-1124FB4BD6A8}"/>
              </a:ext>
            </a:extLst>
          </p:cNvPr>
          <p:cNvSpPr txBox="1"/>
          <p:nvPr/>
        </p:nvSpPr>
        <p:spPr>
          <a:xfrm>
            <a:off x="1067165" y="2027083"/>
            <a:ext cx="483936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NIET-GEAUTORISEERDE CLAIMS</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Verwijdert spataderen, cellulitis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en vochtophoping</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Vermindert striae</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Virussen vormen geen probleem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bij gebruik van Vináli</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Herstelt/regenereert zenuwen</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Helpt het lichaam te ontgiften</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Corrigeert een vitamine C-tekort</a:t>
            </a:r>
          </a:p>
          <a:p>
            <a:pPr marL="342900" indent="-342900">
              <a:lnSpc>
                <a:spcPct val="107000"/>
              </a:lnSpc>
              <a:spcAft>
                <a:spcPts val="800"/>
              </a:spcAft>
              <a:buFont typeface="Arial" panose="020B0604020202020204" pitchFamily="34" charset="0"/>
              <a:buChar char="•"/>
              <a:tabLst>
                <a:tab pos="457200" algn="l"/>
              </a:tabLst>
            </a:pPr>
            <a:endParaRPr lang="en-DE" sz="2000" dirty="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777AA58-7D80-45C0-D9EE-F7D44BC6D6EE}"/>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VINÁLI</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112745AE-E7DE-37E3-59E7-89D267206BFD}"/>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81865418-B97D-FD2D-97B6-F3B5D3CAB10F}"/>
              </a:ext>
            </a:extLst>
          </p:cNvPr>
          <p:cNvPicPr>
            <a:picLocks noChangeAspect="1"/>
          </p:cNvPicPr>
          <p:nvPr/>
        </p:nvPicPr>
        <p:blipFill>
          <a:blip r:embed="rId2"/>
          <a:srcRect r="95756"/>
          <a:stretch/>
        </p:blipFill>
        <p:spPr>
          <a:xfrm rot="10800000">
            <a:off x="0" y="0"/>
            <a:ext cx="517451" cy="6858000"/>
          </a:xfrm>
          <a:prstGeom prst="rect">
            <a:avLst/>
          </a:prstGeom>
        </p:spPr>
      </p:pic>
      <p:pic>
        <p:nvPicPr>
          <p:cNvPr id="5" name="Picture 4" descr="A bunch of grapes on a vine&#10;&#10;Description automatically generated">
            <a:extLst>
              <a:ext uri="{FF2B5EF4-FFF2-40B4-BE49-F238E27FC236}">
                <a16:creationId xmlns:a16="http://schemas.microsoft.com/office/drawing/2014/main" id="{AE4E9820-BD46-6B61-A8BB-0F4D5868EAB8}"/>
              </a:ext>
            </a:extLst>
          </p:cNvPr>
          <p:cNvPicPr>
            <a:picLocks noChangeAspect="1"/>
          </p:cNvPicPr>
          <p:nvPr/>
        </p:nvPicPr>
        <p:blipFill>
          <a:blip r:embed="rId3"/>
          <a:srcRect l="7294" r="33447"/>
          <a:stretch/>
        </p:blipFill>
        <p:spPr>
          <a:xfrm>
            <a:off x="6381161" y="0"/>
            <a:ext cx="6124587" cy="6858000"/>
          </a:xfrm>
          <a:prstGeom prst="rect">
            <a:avLst/>
          </a:prstGeom>
        </p:spPr>
      </p:pic>
      <p:pic>
        <p:nvPicPr>
          <p:cNvPr id="3" name="Picture 2" descr="A white bottle with purple text&#10;&#10;AI-generated content may be incorrect.">
            <a:extLst>
              <a:ext uri="{FF2B5EF4-FFF2-40B4-BE49-F238E27FC236}">
                <a16:creationId xmlns:a16="http://schemas.microsoft.com/office/drawing/2014/main" id="{0C6EE51F-6E55-BF15-8112-682EE7E3D2CE}"/>
              </a:ext>
            </a:extLst>
          </p:cNvPr>
          <p:cNvPicPr>
            <a:picLocks noChangeAspect="1"/>
          </p:cNvPicPr>
          <p:nvPr/>
        </p:nvPicPr>
        <p:blipFill>
          <a:blip r:embed="rId4"/>
          <a:stretch>
            <a:fillRect/>
          </a:stretch>
        </p:blipFill>
        <p:spPr>
          <a:xfrm>
            <a:off x="8199329" y="1606725"/>
            <a:ext cx="2245949" cy="3632501"/>
          </a:xfrm>
          <a:prstGeom prst="rect">
            <a:avLst/>
          </a:prstGeom>
          <a:effectLst>
            <a:outerShdw blurRad="309477" dist="302244" dir="2700000" sx="102388" sy="102388" algn="tl" rotWithShape="0">
              <a:prstClr val="black">
                <a:alpha val="63418"/>
              </a:prstClr>
            </a:outerShdw>
          </a:effectLst>
        </p:spPr>
      </p:pic>
      <p:sp>
        <p:nvSpPr>
          <p:cNvPr id="12" name="Rounded Rectangle 11">
            <a:extLst>
              <a:ext uri="{FF2B5EF4-FFF2-40B4-BE49-F238E27FC236}">
                <a16:creationId xmlns:a16="http://schemas.microsoft.com/office/drawing/2014/main" id="{4266EF5A-235B-3269-2CDA-006A4FDE8A34}"/>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EDACF0E-6C17-9D6A-8B04-023A6E2E1596}"/>
              </a:ext>
            </a:extLst>
          </p:cNvPr>
          <p:cNvPicPr>
            <a:picLocks noChangeAspect="1"/>
          </p:cNvPicPr>
          <p:nvPr/>
        </p:nvPicPr>
        <p:blipFill>
          <a:blip r:embed="rId5"/>
          <a:stretch>
            <a:fillRect/>
          </a:stretch>
        </p:blipFill>
        <p:spPr>
          <a:xfrm>
            <a:off x="10902158" y="5600702"/>
            <a:ext cx="850900" cy="850900"/>
          </a:xfrm>
          <a:prstGeom prst="rect">
            <a:avLst/>
          </a:prstGeom>
        </p:spPr>
      </p:pic>
      <p:pic>
        <p:nvPicPr>
          <p:cNvPr id="6" name="Picture 5">
            <a:extLst>
              <a:ext uri="{FF2B5EF4-FFF2-40B4-BE49-F238E27FC236}">
                <a16:creationId xmlns:a16="http://schemas.microsoft.com/office/drawing/2014/main" id="{D7FF136E-E53C-82AB-E163-7198FAA36886}"/>
              </a:ext>
            </a:extLst>
          </p:cNvPr>
          <p:cNvPicPr>
            <a:picLocks noChangeAspect="1"/>
          </p:cNvPicPr>
          <p:nvPr/>
        </p:nvPicPr>
        <p:blipFill>
          <a:blip r:embed="rId6"/>
          <a:stretch>
            <a:fillRect/>
          </a:stretch>
        </p:blipFill>
        <p:spPr>
          <a:xfrm>
            <a:off x="676273" y="2049383"/>
            <a:ext cx="359925" cy="359925"/>
          </a:xfrm>
          <a:prstGeom prst="rect">
            <a:avLst/>
          </a:prstGeom>
        </p:spPr>
      </p:pic>
    </p:spTree>
    <p:extLst>
      <p:ext uri="{BB962C8B-B14F-4D97-AF65-F5344CB8AC3E}">
        <p14:creationId xmlns:p14="http://schemas.microsoft.com/office/powerpoint/2010/main" val="4249378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3769F9-B4DF-3044-22C7-CC59EAF489E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group of people with text&#10;&#10;AI-generated content may be incorrect.">
            <a:extLst>
              <a:ext uri="{FF2B5EF4-FFF2-40B4-BE49-F238E27FC236}">
                <a16:creationId xmlns:a16="http://schemas.microsoft.com/office/drawing/2014/main" id="{DBF7DF7D-2F53-F0E4-CD77-15265AC99E2D}"/>
              </a:ext>
            </a:extLst>
          </p:cNvPr>
          <p:cNvPicPr>
            <a:picLocks noChangeAspect="1"/>
          </p:cNvPicPr>
          <p:nvPr/>
        </p:nvPicPr>
        <p:blipFill>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1989588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37D38-93BF-05A3-F87C-A402760CD6D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ED3FD1D-0BA9-BEEC-9E77-7CC5B72AA502}"/>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TAHITIAN NONI</a:t>
            </a:r>
            <a:r>
              <a:rPr lang="en-US" sz="3500" b="1" baseline="30000" dirty="0">
                <a:solidFill>
                  <a:srgbClr val="2A524D"/>
                </a:solidFill>
                <a:latin typeface="Arial" panose="020B0604020202020204" pitchFamily="34" charset="0"/>
                <a:cs typeface="Arial" panose="020B0604020202020204" pitchFamily="34" charset="0"/>
              </a:rPr>
              <a:t>®</a:t>
            </a:r>
            <a:r>
              <a:rPr lang="en-US" sz="3500" b="1" dirty="0">
                <a:solidFill>
                  <a:srgbClr val="2A524D"/>
                </a:solidFill>
                <a:latin typeface="Arial" panose="020B0604020202020204" pitchFamily="34" charset="0"/>
                <a:cs typeface="Arial" panose="020B0604020202020204" pitchFamily="34" charset="0"/>
              </a:rPr>
              <a:t> ORIGINAL</a:t>
            </a:r>
            <a:endParaRPr lang="en-US" sz="3500" kern="1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4C055291-1CC9-37D9-0453-103C7DA6A894}"/>
              </a:ext>
            </a:extLst>
          </p:cNvPr>
          <p:cNvCxnSpPr>
            <a:cxnSpLocks/>
          </p:cNvCxnSpPr>
          <p:nvPr/>
        </p:nvCxnSpPr>
        <p:spPr>
          <a:xfrm>
            <a:off x="1067165" y="1711763"/>
            <a:ext cx="10330179"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B9BC795B-133D-658C-850E-02C593DA290D}"/>
              </a:ext>
            </a:extLst>
          </p:cNvPr>
          <p:cNvPicPr>
            <a:picLocks noChangeAspect="1"/>
          </p:cNvPicPr>
          <p:nvPr/>
        </p:nvPicPr>
        <p:blipFill>
          <a:blip r:embed="rId2"/>
          <a:srcRect r="95756"/>
          <a:stretch/>
        </p:blipFill>
        <p:spPr>
          <a:xfrm rot="10800000">
            <a:off x="0" y="0"/>
            <a:ext cx="517451" cy="6858000"/>
          </a:xfrm>
          <a:prstGeom prst="rect">
            <a:avLst/>
          </a:prstGeom>
        </p:spPr>
      </p:pic>
      <p:pic>
        <p:nvPicPr>
          <p:cNvPr id="15" name="Picture 14">
            <a:extLst>
              <a:ext uri="{FF2B5EF4-FFF2-40B4-BE49-F238E27FC236}">
                <a16:creationId xmlns:a16="http://schemas.microsoft.com/office/drawing/2014/main" id="{3CD5F433-AE75-8A4F-3082-64F35D00575C}"/>
              </a:ext>
            </a:extLst>
          </p:cNvPr>
          <p:cNvPicPr>
            <a:picLocks noChangeAspect="1"/>
          </p:cNvPicPr>
          <p:nvPr/>
        </p:nvPicPr>
        <p:blipFill>
          <a:blip r:embed="rId3"/>
          <a:srcRect l="23278" r="14356"/>
          <a:stretch/>
        </p:blipFill>
        <p:spPr>
          <a:xfrm>
            <a:off x="6381161" y="0"/>
            <a:ext cx="5810839" cy="6858001"/>
          </a:xfrm>
          <a:prstGeom prst="rect">
            <a:avLst/>
          </a:prstGeom>
        </p:spPr>
      </p:pic>
      <p:sp>
        <p:nvSpPr>
          <p:cNvPr id="2" name="TextBox 1">
            <a:extLst>
              <a:ext uri="{FF2B5EF4-FFF2-40B4-BE49-F238E27FC236}">
                <a16:creationId xmlns:a16="http://schemas.microsoft.com/office/drawing/2014/main" id="{C6A6C6EF-D7E5-950E-E21B-59E178BC1BC0}"/>
              </a:ext>
            </a:extLst>
          </p:cNvPr>
          <p:cNvSpPr txBox="1"/>
          <p:nvPr/>
        </p:nvSpPr>
        <p:spPr>
          <a:xfrm>
            <a:off x="1067165" y="2038234"/>
            <a:ext cx="483936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GEAUTORISEERDE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Bevordert de algehele gezondheid</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en het welzijn met druiven</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Ondersteunt de gezondheid van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het immuunsysteem met noni</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Bevordert gezonde voeding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met druiven</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Bevat druiven, die bijdragen aan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de bescherming van de cellen tegen oxidatieve stress</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Bevat krachtige adaptogenen</a:t>
            </a:r>
          </a:p>
          <a:p>
            <a:pPr marL="342900" indent="-342900">
              <a:lnSpc>
                <a:spcPct val="107000"/>
              </a:lnSpc>
              <a:spcAft>
                <a:spcPts val="800"/>
              </a:spcAft>
              <a:buFont typeface="Arial" panose="020B0604020202020204" pitchFamily="34" charset="0"/>
              <a:buChar char="•"/>
              <a:tabLst>
                <a:tab pos="457200" algn="l"/>
              </a:tabLst>
            </a:pPr>
            <a:endParaRPr lang="en-DE" sz="2000" dirty="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4" name="Picture 3" descr="A close-up of a plant&#10;&#10;Description automatically generated">
            <a:extLst>
              <a:ext uri="{FF2B5EF4-FFF2-40B4-BE49-F238E27FC236}">
                <a16:creationId xmlns:a16="http://schemas.microsoft.com/office/drawing/2014/main" id="{7A177F9A-2081-E53C-34B2-2F540FDD1E4D}"/>
              </a:ext>
            </a:extLst>
          </p:cNvPr>
          <p:cNvPicPr>
            <a:picLocks noChangeAspect="1"/>
          </p:cNvPicPr>
          <p:nvPr/>
        </p:nvPicPr>
        <p:blipFill>
          <a:blip r:embed="rId4"/>
          <a:srcRect l="23173" t="15086" r="31596" b="27920"/>
          <a:stretch/>
        </p:blipFill>
        <p:spPr>
          <a:xfrm rot="16200000">
            <a:off x="5826211" y="495310"/>
            <a:ext cx="6954485" cy="5844584"/>
          </a:xfrm>
          <a:prstGeom prst="rect">
            <a:avLst/>
          </a:prstGeom>
        </p:spPr>
      </p:pic>
      <p:pic>
        <p:nvPicPr>
          <p:cNvPr id="5" name="Picture 4">
            <a:extLst>
              <a:ext uri="{FF2B5EF4-FFF2-40B4-BE49-F238E27FC236}">
                <a16:creationId xmlns:a16="http://schemas.microsoft.com/office/drawing/2014/main" id="{FA2C8586-0E4A-CDEC-A973-738A6F10E636}"/>
              </a:ext>
            </a:extLst>
          </p:cNvPr>
          <p:cNvPicPr>
            <a:picLocks noChangeAspect="1"/>
          </p:cNvPicPr>
          <p:nvPr/>
        </p:nvPicPr>
        <p:blipFill>
          <a:blip r:embed="rId5"/>
          <a:srcRect/>
          <a:stretch/>
        </p:blipFill>
        <p:spPr>
          <a:xfrm rot="1856546">
            <a:off x="6432974" y="0"/>
            <a:ext cx="6858000" cy="6858000"/>
          </a:xfrm>
          <a:prstGeom prst="rect">
            <a:avLst/>
          </a:prstGeom>
          <a:effectLst>
            <a:outerShdw blurRad="131744" dist="124367" dir="2250105" algn="tl" rotWithShape="0">
              <a:prstClr val="black">
                <a:alpha val="40000"/>
              </a:prstClr>
            </a:outerShdw>
          </a:effectLst>
        </p:spPr>
      </p:pic>
      <p:pic>
        <p:nvPicPr>
          <p:cNvPr id="6" name="Picture 5" descr="A bottle of liquid with a label&#10;&#10;AI-generated content may be incorrect.">
            <a:extLst>
              <a:ext uri="{FF2B5EF4-FFF2-40B4-BE49-F238E27FC236}">
                <a16:creationId xmlns:a16="http://schemas.microsoft.com/office/drawing/2014/main" id="{BF4A9B30-8316-7C4C-52EA-BC479BBE4F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79908">
            <a:off x="4477286" y="227357"/>
            <a:ext cx="7695745" cy="4328857"/>
          </a:xfrm>
          <a:prstGeom prst="rect">
            <a:avLst/>
          </a:prstGeom>
          <a:effectLst>
            <a:outerShdw blurRad="127000" dist="114300" dir="2280000" algn="ctr" rotWithShape="0">
              <a:schemeClr val="tx1">
                <a:alpha val="40000"/>
              </a:schemeClr>
            </a:outerShdw>
          </a:effectLst>
        </p:spPr>
      </p:pic>
      <p:sp>
        <p:nvSpPr>
          <p:cNvPr id="13" name="Rounded Rectangle 12">
            <a:extLst>
              <a:ext uri="{FF2B5EF4-FFF2-40B4-BE49-F238E27FC236}">
                <a16:creationId xmlns:a16="http://schemas.microsoft.com/office/drawing/2014/main" id="{CF9E63C6-A919-683B-7BC2-45B59AB34277}"/>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0DE45D8-6380-83EB-E8B2-21D9A060DAA1}"/>
              </a:ext>
            </a:extLst>
          </p:cNvPr>
          <p:cNvPicPr>
            <a:picLocks noChangeAspect="1"/>
          </p:cNvPicPr>
          <p:nvPr/>
        </p:nvPicPr>
        <p:blipFill>
          <a:blip r:embed="rId7"/>
          <a:stretch>
            <a:fillRect/>
          </a:stretch>
        </p:blipFill>
        <p:spPr>
          <a:xfrm>
            <a:off x="10899035" y="5593985"/>
            <a:ext cx="863600" cy="863600"/>
          </a:xfrm>
          <a:prstGeom prst="rect">
            <a:avLst/>
          </a:prstGeom>
        </p:spPr>
      </p:pic>
      <p:pic>
        <p:nvPicPr>
          <p:cNvPr id="11" name="Picture 10">
            <a:extLst>
              <a:ext uri="{FF2B5EF4-FFF2-40B4-BE49-F238E27FC236}">
                <a16:creationId xmlns:a16="http://schemas.microsoft.com/office/drawing/2014/main" id="{9F39BD21-17F3-8842-18AD-E78B23D2785C}"/>
              </a:ext>
            </a:extLst>
          </p:cNvPr>
          <p:cNvPicPr>
            <a:picLocks noChangeAspect="1"/>
          </p:cNvPicPr>
          <p:nvPr/>
        </p:nvPicPr>
        <p:blipFill>
          <a:blip r:embed="rId8"/>
          <a:stretch>
            <a:fillRect/>
          </a:stretch>
        </p:blipFill>
        <p:spPr>
          <a:xfrm>
            <a:off x="676273" y="2049384"/>
            <a:ext cx="359924" cy="359924"/>
          </a:xfrm>
          <a:prstGeom prst="rect">
            <a:avLst/>
          </a:prstGeom>
        </p:spPr>
      </p:pic>
    </p:spTree>
    <p:extLst>
      <p:ext uri="{BB962C8B-B14F-4D97-AF65-F5344CB8AC3E}">
        <p14:creationId xmlns:p14="http://schemas.microsoft.com/office/powerpoint/2010/main" val="3526515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62FAE-7F60-1B9B-2A54-5763CC10208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343F58B-13B2-2D5B-D396-42F03E300E5E}"/>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TAHITIAN NONI</a:t>
            </a:r>
            <a:r>
              <a:rPr lang="en-US" sz="3500" b="1" baseline="30000" dirty="0">
                <a:solidFill>
                  <a:srgbClr val="2A524D"/>
                </a:solidFill>
                <a:latin typeface="Arial" panose="020B0604020202020204" pitchFamily="34" charset="0"/>
                <a:cs typeface="Arial" panose="020B0604020202020204" pitchFamily="34" charset="0"/>
              </a:rPr>
              <a:t>®</a:t>
            </a:r>
            <a:r>
              <a:rPr lang="en-US" sz="3500" b="1" dirty="0">
                <a:solidFill>
                  <a:srgbClr val="2A524D"/>
                </a:solidFill>
                <a:latin typeface="Arial" panose="020B0604020202020204" pitchFamily="34" charset="0"/>
                <a:cs typeface="Arial" panose="020B0604020202020204" pitchFamily="34" charset="0"/>
              </a:rPr>
              <a:t> ORIGINAL</a:t>
            </a:r>
            <a:endParaRPr lang="en-US" sz="3500" kern="1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347E3681-4808-2635-2EBD-09AF26B84003}"/>
              </a:ext>
            </a:extLst>
          </p:cNvPr>
          <p:cNvCxnSpPr>
            <a:cxnSpLocks/>
          </p:cNvCxnSpPr>
          <p:nvPr/>
        </p:nvCxnSpPr>
        <p:spPr>
          <a:xfrm>
            <a:off x="1067165" y="1711763"/>
            <a:ext cx="10330179"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E70A69B3-4F51-2264-D2F5-415ECABF04C5}"/>
              </a:ext>
            </a:extLst>
          </p:cNvPr>
          <p:cNvPicPr>
            <a:picLocks noChangeAspect="1"/>
          </p:cNvPicPr>
          <p:nvPr/>
        </p:nvPicPr>
        <p:blipFill>
          <a:blip r:embed="rId2"/>
          <a:srcRect r="95756"/>
          <a:stretch/>
        </p:blipFill>
        <p:spPr>
          <a:xfrm rot="10800000">
            <a:off x="0" y="0"/>
            <a:ext cx="517451" cy="6858000"/>
          </a:xfrm>
          <a:prstGeom prst="rect">
            <a:avLst/>
          </a:prstGeom>
        </p:spPr>
      </p:pic>
      <p:sp>
        <p:nvSpPr>
          <p:cNvPr id="2" name="TextBox 1">
            <a:extLst>
              <a:ext uri="{FF2B5EF4-FFF2-40B4-BE49-F238E27FC236}">
                <a16:creationId xmlns:a16="http://schemas.microsoft.com/office/drawing/2014/main" id="{EB03A705-BAC6-A94A-F5C0-FC56BCB4EEAD}"/>
              </a:ext>
            </a:extLst>
          </p:cNvPr>
          <p:cNvSpPr txBox="1"/>
          <p:nvPr/>
        </p:nvSpPr>
        <p:spPr>
          <a:xfrm>
            <a:off x="1067165" y="2071687"/>
            <a:ext cx="4839365" cy="4484096"/>
          </a:xfrm>
          <a:prstGeom prst="rect">
            <a:avLst/>
          </a:prstGeom>
        </p:spPr>
        <p:txBody>
          <a:bodyPr vert="horz" lIns="91440" tIns="45720" rIns="91440" bIns="45720" rtlCol="0" anchor="t">
            <a:normAutofit fontScale="92500" lnSpcReduction="20000"/>
          </a:bodyPr>
          <a:lstStyle/>
          <a:p>
            <a:pPr>
              <a:lnSpc>
                <a:spcPct val="107000"/>
              </a:lnSpc>
              <a:spcAft>
                <a:spcPts val="800"/>
              </a:spcAft>
            </a:pPr>
            <a:r>
              <a:rPr lang="en-GB" sz="2400" b="1" dirty="0">
                <a:solidFill>
                  <a:srgbClr val="2A524D"/>
                </a:solidFill>
                <a:latin typeface="Arial" panose="020B0604020202020204" pitchFamily="34" charset="0"/>
                <a:cs typeface="Arial" panose="020B0604020202020204" pitchFamily="34" charset="0"/>
              </a:rPr>
              <a:t>GEAUTORISEERDE CLAIMS</a:t>
            </a:r>
            <a:endParaRPr lang="en-DE" sz="24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Ondersteund door klinische studies</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en tientallen jaren onderzoek</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Ongeëvenaard onderzoek ter ondersteuning van jouw welzijnsreis</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Bevat nonivrucht uitsluitend afkomstig uit Frans-Polynesië</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Geproduceerd met </a:t>
            </a:r>
            <a:r>
              <a:rPr lang="nl-NL" altLang="en-US" sz="2000" dirty="0" err="1">
                <a:solidFill>
                  <a:schemeClr val="tx1">
                    <a:lumMod val="75000"/>
                    <a:lumOff val="25000"/>
                  </a:schemeClr>
                </a:solidFill>
                <a:latin typeface="Arial"/>
                <a:cs typeface="Arial"/>
              </a:rPr>
              <a:t>nonivruchten</a:t>
            </a:r>
            <a:r>
              <a:rPr lang="nl-NL" altLang="en-US" sz="2000" dirty="0">
                <a:solidFill>
                  <a:schemeClr val="tx1">
                    <a:lumMod val="75000"/>
                    <a:lumOff val="25000"/>
                  </a:schemeClr>
                </a:solidFill>
                <a:latin typeface="Arial"/>
                <a:cs typeface="Arial"/>
              </a:rPr>
              <a:t>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van kleinschalige familieboerderijen, geteeld zonder chemische meststoffen of pesticiden</a:t>
            </a:r>
          </a:p>
          <a:p>
            <a:pPr marL="342900" indent="-342900">
              <a:lnSpc>
                <a:spcPct val="107000"/>
              </a:lnSpc>
              <a:spcAft>
                <a:spcPts val="800"/>
              </a:spcAft>
              <a:buFont typeface="Arial" panose="020B0604020202020204" pitchFamily="34" charset="0"/>
              <a:buChar char="•"/>
              <a:tabLst>
                <a:tab pos="457200" algn="l"/>
              </a:tabLst>
            </a:pPr>
            <a:r>
              <a:rPr lang="nl-NL" altLang="en-US" sz="2000" dirty="0">
                <a:solidFill>
                  <a:schemeClr val="tx1">
                    <a:lumMod val="75000"/>
                    <a:lumOff val="25000"/>
                  </a:schemeClr>
                </a:solidFill>
                <a:latin typeface="Arial"/>
                <a:cs typeface="Arial"/>
              </a:rPr>
              <a:t>Ondergaat strenge kwaliteitscontroles waarbij elke batch wordt getest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op zuiverheid en werkzaamheid</a:t>
            </a:r>
          </a:p>
          <a:p>
            <a:pPr marL="342900" indent="-342900">
              <a:lnSpc>
                <a:spcPct val="107000"/>
              </a:lnSpc>
              <a:spcAft>
                <a:spcPts val="800"/>
              </a:spcAft>
              <a:buFont typeface="Arial" panose="020B0604020202020204" pitchFamily="34" charset="0"/>
              <a:buChar char="•"/>
              <a:tabLst>
                <a:tab pos="457200" algn="l"/>
              </a:tabLst>
            </a:pPr>
            <a:endParaRPr lang="en-DE" sz="2000" dirty="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3" name="Picture 2" descr="A close-up of a plant&#10;&#10;Description automatically generated">
            <a:extLst>
              <a:ext uri="{FF2B5EF4-FFF2-40B4-BE49-F238E27FC236}">
                <a16:creationId xmlns:a16="http://schemas.microsoft.com/office/drawing/2014/main" id="{E64C4CAC-C05E-A5FD-9093-328560481F02}"/>
              </a:ext>
            </a:extLst>
          </p:cNvPr>
          <p:cNvPicPr>
            <a:picLocks noChangeAspect="1"/>
          </p:cNvPicPr>
          <p:nvPr/>
        </p:nvPicPr>
        <p:blipFill>
          <a:blip r:embed="rId3"/>
          <a:srcRect l="23173" t="15086" r="31596" b="27920"/>
          <a:stretch/>
        </p:blipFill>
        <p:spPr>
          <a:xfrm rot="16200000">
            <a:off x="5826211" y="495310"/>
            <a:ext cx="6954485" cy="5844584"/>
          </a:xfrm>
          <a:prstGeom prst="rect">
            <a:avLst/>
          </a:prstGeom>
        </p:spPr>
      </p:pic>
      <p:pic>
        <p:nvPicPr>
          <p:cNvPr id="5" name="Picture 4" descr="A bottle of liquid with a label&#10;&#10;AI-generated content may be incorrect.">
            <a:extLst>
              <a:ext uri="{FF2B5EF4-FFF2-40B4-BE49-F238E27FC236}">
                <a16:creationId xmlns:a16="http://schemas.microsoft.com/office/drawing/2014/main" id="{7D286161-1B55-ABF4-A68D-2A536BE986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79908">
            <a:off x="4477286" y="227357"/>
            <a:ext cx="7695745" cy="4328857"/>
          </a:xfrm>
          <a:prstGeom prst="rect">
            <a:avLst/>
          </a:prstGeom>
          <a:effectLst>
            <a:outerShdw blurRad="127000" dist="114300" dir="2280000" algn="ctr" rotWithShape="0">
              <a:schemeClr val="tx1">
                <a:alpha val="40000"/>
              </a:schemeClr>
            </a:outerShdw>
          </a:effectLst>
        </p:spPr>
      </p:pic>
      <p:sp>
        <p:nvSpPr>
          <p:cNvPr id="11" name="Rounded Rectangle 10">
            <a:extLst>
              <a:ext uri="{FF2B5EF4-FFF2-40B4-BE49-F238E27FC236}">
                <a16:creationId xmlns:a16="http://schemas.microsoft.com/office/drawing/2014/main" id="{A237B4B3-BBCE-CA1B-B8D4-C6F148C88821}"/>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4375417-62C4-4B6D-67D8-CDC6840CAEEC}"/>
              </a:ext>
            </a:extLst>
          </p:cNvPr>
          <p:cNvPicPr>
            <a:picLocks noChangeAspect="1"/>
          </p:cNvPicPr>
          <p:nvPr/>
        </p:nvPicPr>
        <p:blipFill>
          <a:blip r:embed="rId5"/>
          <a:stretch>
            <a:fillRect/>
          </a:stretch>
        </p:blipFill>
        <p:spPr>
          <a:xfrm>
            <a:off x="10899035" y="5593985"/>
            <a:ext cx="863600" cy="863600"/>
          </a:xfrm>
          <a:prstGeom prst="rect">
            <a:avLst/>
          </a:prstGeom>
        </p:spPr>
      </p:pic>
      <p:pic>
        <p:nvPicPr>
          <p:cNvPr id="6" name="Picture 5">
            <a:extLst>
              <a:ext uri="{FF2B5EF4-FFF2-40B4-BE49-F238E27FC236}">
                <a16:creationId xmlns:a16="http://schemas.microsoft.com/office/drawing/2014/main" id="{6D1A7F0F-9BB2-A454-4F92-92DBE40737BE}"/>
              </a:ext>
            </a:extLst>
          </p:cNvPr>
          <p:cNvPicPr>
            <a:picLocks noChangeAspect="1"/>
          </p:cNvPicPr>
          <p:nvPr/>
        </p:nvPicPr>
        <p:blipFill>
          <a:blip r:embed="rId6"/>
          <a:srcRect/>
          <a:stretch/>
        </p:blipFill>
        <p:spPr>
          <a:xfrm rot="1856546">
            <a:off x="6432974" y="0"/>
            <a:ext cx="6858000" cy="6858000"/>
          </a:xfrm>
          <a:prstGeom prst="rect">
            <a:avLst/>
          </a:prstGeom>
          <a:effectLst>
            <a:outerShdw blurRad="131744" dist="124367" dir="2250105" algn="tl" rotWithShape="0">
              <a:prstClr val="black">
                <a:alpha val="40000"/>
              </a:prstClr>
            </a:outerShdw>
          </a:effectLst>
        </p:spPr>
      </p:pic>
      <p:pic>
        <p:nvPicPr>
          <p:cNvPr id="12" name="Picture 11">
            <a:extLst>
              <a:ext uri="{FF2B5EF4-FFF2-40B4-BE49-F238E27FC236}">
                <a16:creationId xmlns:a16="http://schemas.microsoft.com/office/drawing/2014/main" id="{CB1E5B64-D0A6-A94E-EFAF-FDF39183139A}"/>
              </a:ext>
            </a:extLst>
          </p:cNvPr>
          <p:cNvPicPr>
            <a:picLocks noChangeAspect="1"/>
          </p:cNvPicPr>
          <p:nvPr/>
        </p:nvPicPr>
        <p:blipFill>
          <a:blip r:embed="rId7"/>
          <a:stretch>
            <a:fillRect/>
          </a:stretch>
        </p:blipFill>
        <p:spPr>
          <a:xfrm>
            <a:off x="676273" y="2049384"/>
            <a:ext cx="359924" cy="359924"/>
          </a:xfrm>
          <a:prstGeom prst="rect">
            <a:avLst/>
          </a:prstGeom>
        </p:spPr>
      </p:pic>
    </p:spTree>
    <p:extLst>
      <p:ext uri="{BB962C8B-B14F-4D97-AF65-F5344CB8AC3E}">
        <p14:creationId xmlns:p14="http://schemas.microsoft.com/office/powerpoint/2010/main" val="635078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8FA87-0872-EE51-3352-65E0AF513D6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A54319C-C363-81DF-7800-96B2717F1A52}"/>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TAHITIAN NONI</a:t>
            </a:r>
            <a:r>
              <a:rPr lang="en-US" sz="3500" b="1" baseline="30000" dirty="0">
                <a:solidFill>
                  <a:srgbClr val="2A524D"/>
                </a:solidFill>
                <a:latin typeface="Arial" panose="020B0604020202020204" pitchFamily="34" charset="0"/>
                <a:cs typeface="Arial" panose="020B0604020202020204" pitchFamily="34" charset="0"/>
              </a:rPr>
              <a:t>®</a:t>
            </a:r>
            <a:r>
              <a:rPr lang="en-US" sz="3500" b="1" dirty="0">
                <a:solidFill>
                  <a:srgbClr val="2A524D"/>
                </a:solidFill>
                <a:latin typeface="Arial" panose="020B0604020202020204" pitchFamily="34" charset="0"/>
                <a:cs typeface="Arial" panose="020B0604020202020204" pitchFamily="34" charset="0"/>
              </a:rPr>
              <a:t> ORIGINAL</a:t>
            </a:r>
            <a:endParaRPr lang="en-US" sz="3500" kern="1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B29E730E-CE5D-0C32-966B-0E793CB565DE}"/>
              </a:ext>
            </a:extLst>
          </p:cNvPr>
          <p:cNvCxnSpPr>
            <a:cxnSpLocks/>
          </p:cNvCxnSpPr>
          <p:nvPr/>
        </p:nvCxnSpPr>
        <p:spPr>
          <a:xfrm>
            <a:off x="1067165" y="1711763"/>
            <a:ext cx="10330179"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AABDC964-5BA0-FC2F-EB81-5335DEFA7944}"/>
              </a:ext>
            </a:extLst>
          </p:cNvPr>
          <p:cNvPicPr>
            <a:picLocks noChangeAspect="1"/>
          </p:cNvPicPr>
          <p:nvPr/>
        </p:nvPicPr>
        <p:blipFill>
          <a:blip r:embed="rId2"/>
          <a:srcRect r="95756"/>
          <a:stretch/>
        </p:blipFill>
        <p:spPr>
          <a:xfrm rot="10800000">
            <a:off x="0" y="0"/>
            <a:ext cx="517451" cy="6858000"/>
          </a:xfrm>
          <a:prstGeom prst="rect">
            <a:avLst/>
          </a:prstGeom>
        </p:spPr>
      </p:pic>
      <p:sp>
        <p:nvSpPr>
          <p:cNvPr id="2" name="TextBox 1">
            <a:extLst>
              <a:ext uri="{FF2B5EF4-FFF2-40B4-BE49-F238E27FC236}">
                <a16:creationId xmlns:a16="http://schemas.microsoft.com/office/drawing/2014/main" id="{84749232-4EB1-FD5C-6FF2-C3653A3B49B6}"/>
              </a:ext>
            </a:extLst>
          </p:cNvPr>
          <p:cNvSpPr txBox="1"/>
          <p:nvPr/>
        </p:nvSpPr>
        <p:spPr>
          <a:xfrm>
            <a:off x="1067165" y="2071687"/>
            <a:ext cx="4839365" cy="4484096"/>
          </a:xfrm>
          <a:prstGeom prst="rect">
            <a:avLst/>
          </a:prstGeom>
        </p:spPr>
        <p:txBody>
          <a:bodyPr vert="horz" lIns="91440" tIns="45720" rIns="91440" bIns="45720" rtlCol="0">
            <a:normAutofit fontScale="77500" lnSpcReduction="20000"/>
          </a:bodyPr>
          <a:lstStyle/>
          <a:p>
            <a:pPr>
              <a:lnSpc>
                <a:spcPct val="107000"/>
              </a:lnSpc>
              <a:spcAft>
                <a:spcPts val="800"/>
              </a:spcAft>
            </a:pPr>
            <a:r>
              <a:rPr lang="en-GB" sz="2800" b="1" dirty="0">
                <a:solidFill>
                  <a:srgbClr val="2A524D"/>
                </a:solidFill>
                <a:latin typeface="Arial" panose="020B0604020202020204" pitchFamily="34" charset="0"/>
                <a:cs typeface="Arial" panose="020B0604020202020204" pitchFamily="34" charset="0"/>
              </a:rPr>
              <a:t>NIET-GEAUTORISEERDE CLAIMS</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Helpt bij een opgeblazen gevoel</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Tahitian Noni Original geneest ziekten</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Normaliseert de bloeddruk</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Het drinken van Tahitian Noni Original leidt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tot 50% minder gezondheidsproblemen</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Helpt bij een hoog cholesterolgehalte</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Vermindert opvliegers</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Verlicht of vermindert pijn</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Vermindert ontstekingen</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Ondersteunt de gezondheid van de prostaat</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Ondersteunt de werking van de schildklier</a:t>
            </a:r>
          </a:p>
          <a:p>
            <a:pPr marL="342900" indent="-342900">
              <a:lnSpc>
                <a:spcPct val="107000"/>
              </a:lnSpc>
              <a:spcAft>
                <a:spcPts val="800"/>
              </a:spcAft>
              <a:buFont typeface="Arial" panose="020B0604020202020204" pitchFamily="34" charset="0"/>
              <a:buChar char="•"/>
            </a:pPr>
            <a:r>
              <a:rPr lang="nl-NL" altLang="en-US" sz="2000" dirty="0">
                <a:solidFill>
                  <a:schemeClr val="tx1">
                    <a:lumMod val="75000"/>
                    <a:lumOff val="25000"/>
                  </a:schemeClr>
                </a:solidFill>
                <a:latin typeface="Arial"/>
                <a:cs typeface="Arial"/>
              </a:rPr>
              <a:t>“Stop met het innemen van uw medicijnen </a:t>
            </a:r>
            <a:br>
              <a:rPr lang="nl-NL" altLang="en-US" sz="2000" dirty="0">
                <a:solidFill>
                  <a:schemeClr val="tx1">
                    <a:lumMod val="75000"/>
                    <a:lumOff val="25000"/>
                  </a:schemeClr>
                </a:solidFill>
                <a:latin typeface="Arial"/>
                <a:cs typeface="Arial"/>
              </a:rPr>
            </a:br>
            <a:r>
              <a:rPr lang="nl-NL" altLang="en-US" sz="2000" dirty="0">
                <a:solidFill>
                  <a:schemeClr val="tx1">
                    <a:lumMod val="75000"/>
                    <a:lumOff val="25000"/>
                  </a:schemeClr>
                </a:solidFill>
                <a:latin typeface="Arial"/>
                <a:cs typeface="Arial"/>
              </a:rPr>
              <a:t>en drink dit sap.”</a:t>
            </a:r>
            <a:endParaRPr lang="en-DE" sz="2000" dirty="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3" name="Picture 2" descr="A close-up of a plant&#10;&#10;Description automatically generated">
            <a:extLst>
              <a:ext uri="{FF2B5EF4-FFF2-40B4-BE49-F238E27FC236}">
                <a16:creationId xmlns:a16="http://schemas.microsoft.com/office/drawing/2014/main" id="{00D3AEC1-C316-2202-18F8-D5022708F9CE}"/>
              </a:ext>
            </a:extLst>
          </p:cNvPr>
          <p:cNvPicPr>
            <a:picLocks noChangeAspect="1"/>
          </p:cNvPicPr>
          <p:nvPr/>
        </p:nvPicPr>
        <p:blipFill>
          <a:blip r:embed="rId3"/>
          <a:srcRect l="23173" t="15086" r="31596" b="27920"/>
          <a:stretch/>
        </p:blipFill>
        <p:spPr>
          <a:xfrm rot="16200000">
            <a:off x="5826211" y="495310"/>
            <a:ext cx="6954485" cy="5844584"/>
          </a:xfrm>
          <a:prstGeom prst="rect">
            <a:avLst/>
          </a:prstGeom>
        </p:spPr>
      </p:pic>
      <p:pic>
        <p:nvPicPr>
          <p:cNvPr id="5" name="Picture 4" descr="A bottle of liquid with a label&#10;&#10;AI-generated content may be incorrect.">
            <a:extLst>
              <a:ext uri="{FF2B5EF4-FFF2-40B4-BE49-F238E27FC236}">
                <a16:creationId xmlns:a16="http://schemas.microsoft.com/office/drawing/2014/main" id="{842460E7-7C21-17CB-E80B-46B20BA5BD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79908">
            <a:off x="4477286" y="227357"/>
            <a:ext cx="7695745" cy="4328857"/>
          </a:xfrm>
          <a:prstGeom prst="rect">
            <a:avLst/>
          </a:prstGeom>
          <a:effectLst>
            <a:outerShdw blurRad="127000" dist="114300" dir="2280000" algn="ctr" rotWithShape="0">
              <a:schemeClr val="tx1">
                <a:alpha val="40000"/>
              </a:schemeClr>
            </a:outerShdw>
          </a:effectLst>
        </p:spPr>
      </p:pic>
      <p:sp>
        <p:nvSpPr>
          <p:cNvPr id="10" name="Rounded Rectangle 9">
            <a:extLst>
              <a:ext uri="{FF2B5EF4-FFF2-40B4-BE49-F238E27FC236}">
                <a16:creationId xmlns:a16="http://schemas.microsoft.com/office/drawing/2014/main" id="{4863570F-AC34-D1E7-7D43-577D70311C6E}"/>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91E9543-068C-F5E1-ACB0-86245DBB1D83}"/>
              </a:ext>
            </a:extLst>
          </p:cNvPr>
          <p:cNvPicPr>
            <a:picLocks noChangeAspect="1"/>
          </p:cNvPicPr>
          <p:nvPr/>
        </p:nvPicPr>
        <p:blipFill>
          <a:blip r:embed="rId5"/>
          <a:stretch>
            <a:fillRect/>
          </a:stretch>
        </p:blipFill>
        <p:spPr>
          <a:xfrm>
            <a:off x="10899035" y="5593985"/>
            <a:ext cx="863600" cy="863600"/>
          </a:xfrm>
          <a:prstGeom prst="rect">
            <a:avLst/>
          </a:prstGeom>
        </p:spPr>
      </p:pic>
      <p:pic>
        <p:nvPicPr>
          <p:cNvPr id="11" name="Picture 10">
            <a:extLst>
              <a:ext uri="{FF2B5EF4-FFF2-40B4-BE49-F238E27FC236}">
                <a16:creationId xmlns:a16="http://schemas.microsoft.com/office/drawing/2014/main" id="{C02E8138-2414-2795-3A2E-26E919F4DB5A}"/>
              </a:ext>
            </a:extLst>
          </p:cNvPr>
          <p:cNvPicPr>
            <a:picLocks noChangeAspect="1"/>
          </p:cNvPicPr>
          <p:nvPr/>
        </p:nvPicPr>
        <p:blipFill>
          <a:blip r:embed="rId6"/>
          <a:srcRect/>
          <a:stretch/>
        </p:blipFill>
        <p:spPr>
          <a:xfrm rot="1856546">
            <a:off x="6432974" y="0"/>
            <a:ext cx="6858000" cy="6858000"/>
          </a:xfrm>
          <a:prstGeom prst="rect">
            <a:avLst/>
          </a:prstGeom>
          <a:effectLst>
            <a:outerShdw blurRad="131744" dist="124367" dir="2250105" algn="tl" rotWithShape="0">
              <a:prstClr val="black">
                <a:alpha val="40000"/>
              </a:prstClr>
            </a:outerShdw>
          </a:effectLst>
        </p:spPr>
      </p:pic>
      <p:pic>
        <p:nvPicPr>
          <p:cNvPr id="4" name="Picture 3">
            <a:extLst>
              <a:ext uri="{FF2B5EF4-FFF2-40B4-BE49-F238E27FC236}">
                <a16:creationId xmlns:a16="http://schemas.microsoft.com/office/drawing/2014/main" id="{CCF6E0EF-55B5-AF1B-F768-7BFACDEF762A}"/>
              </a:ext>
            </a:extLst>
          </p:cNvPr>
          <p:cNvPicPr>
            <a:picLocks noChangeAspect="1"/>
          </p:cNvPicPr>
          <p:nvPr/>
        </p:nvPicPr>
        <p:blipFill>
          <a:blip r:embed="rId7"/>
          <a:stretch>
            <a:fillRect/>
          </a:stretch>
        </p:blipFill>
        <p:spPr>
          <a:xfrm>
            <a:off x="676273" y="2049383"/>
            <a:ext cx="359925" cy="359925"/>
          </a:xfrm>
          <a:prstGeom prst="rect">
            <a:avLst/>
          </a:prstGeom>
        </p:spPr>
      </p:pic>
    </p:spTree>
    <p:extLst>
      <p:ext uri="{BB962C8B-B14F-4D97-AF65-F5344CB8AC3E}">
        <p14:creationId xmlns:p14="http://schemas.microsoft.com/office/powerpoint/2010/main" val="192294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E3A98-9B27-C529-C7CC-246DB9F6BEC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197E60D-9399-0642-9458-4DDFB54AD12A}"/>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5DE72366-9877-2787-5975-CDD286FFB036}"/>
              </a:ext>
            </a:extLst>
          </p:cNvPr>
          <p:cNvSpPr txBox="1"/>
          <p:nvPr/>
        </p:nvSpPr>
        <p:spPr>
          <a:xfrm>
            <a:off x="1078316" y="2048112"/>
            <a:ext cx="4839365" cy="4786314"/>
          </a:xfrm>
          <a:prstGeom prst="rect">
            <a:avLst/>
          </a:prstGeom>
        </p:spPr>
        <p:txBody>
          <a:bodyPr vert="horz" lIns="91440" tIns="45720" rIns="91440" bIns="45720" rtlCol="0">
            <a:normAutofit fontScale="77500" lnSpcReduction="20000"/>
          </a:bodyPr>
          <a:lstStyle/>
          <a:p>
            <a:pPr>
              <a:lnSpc>
                <a:spcPct val="107000"/>
              </a:lnSpc>
              <a:spcAft>
                <a:spcPts val="800"/>
              </a:spcAft>
            </a:pPr>
            <a:r>
              <a:rPr lang="en-GB" sz="2800" b="1" dirty="0">
                <a:solidFill>
                  <a:srgbClr val="2A524D"/>
                </a:solidFill>
                <a:latin typeface="Arial" panose="020B0604020202020204" pitchFamily="34" charset="0"/>
                <a:cs typeface="Arial" panose="020B0604020202020204" pitchFamily="34" charset="0"/>
              </a:rPr>
              <a:t>GEAUTORISEERDE CLAIMS</a:t>
            </a:r>
            <a:endParaRPr lang="en-DE" sz="2800" b="1" dirty="0">
              <a:solidFill>
                <a:srgbClr val="2A524D"/>
              </a:solidFill>
              <a:latin typeface="Arial" panose="020B0604020202020204" pitchFamily="34" charset="0"/>
              <a:cs typeface="Arial" panose="020B0604020202020204" pitchFamily="34" charset="0"/>
            </a:endParaRPr>
          </a:p>
          <a:p>
            <a:pPr marL="342900" indent="-342900">
              <a:lnSpc>
                <a:spcPct val="110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Geformuleerd met de ideale combinatie van mineralen, vitaminen, aminozuren, Tahitian noni en andere plantaardige extracten</a:t>
            </a:r>
          </a:p>
          <a:p>
            <a:pPr marL="342900" indent="-342900">
              <a:lnSpc>
                <a:spcPct val="110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Renew bevat zink, dat bijdraagt aan normale vruchtbaarheid en voortplanting</a:t>
            </a:r>
          </a:p>
          <a:p>
            <a:pPr marL="342900" indent="-342900">
              <a:lnSpc>
                <a:spcPct val="110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Zink speelt ook een rol bij het proces van celdeling en helpt bij de bescherming van de cellen tegen oxidatieve stress</a:t>
            </a:r>
          </a:p>
          <a:p>
            <a:pPr marL="342900" indent="-342900">
              <a:lnSpc>
                <a:spcPct val="110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Zink draagt bij aan een normaal macronutriëntenmetabolisme</a:t>
            </a:r>
          </a:p>
          <a:p>
            <a:pPr marL="342900" indent="-342900">
              <a:lnSpc>
                <a:spcPct val="110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Zink draagt bij aan het behoud van normaal haar, nagels en huid</a:t>
            </a:r>
          </a:p>
          <a:p>
            <a:pPr marL="342900" indent="-342900">
              <a:lnSpc>
                <a:spcPct val="110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Zink draagt bij aan het behoud van normale testosteronniveaus in het bloed</a:t>
            </a:r>
          </a:p>
          <a:p>
            <a:pPr marL="342900" indent="-342900">
              <a:lnSpc>
                <a:spcPct val="110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Renew bevat vitamine B12, dat helpt bij het ondersteunen van het proces van celdeling en de normale aanmaak van rode bloedcellen</a:t>
            </a:r>
          </a:p>
          <a:p>
            <a:pPr marL="342900" indent="-342900">
              <a:lnSpc>
                <a:spcPct val="110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Vitamine B12 draagt ook bij aan het verminderen van moeheid en vermoeidheid</a:t>
            </a:r>
          </a:p>
        </p:txBody>
      </p:sp>
      <p:sp>
        <p:nvSpPr>
          <p:cNvPr id="12" name="TextBox 11">
            <a:extLst>
              <a:ext uri="{FF2B5EF4-FFF2-40B4-BE49-F238E27FC236}">
                <a16:creationId xmlns:a16="http://schemas.microsoft.com/office/drawing/2014/main" id="{A5E8FAAC-8CEF-37B3-220C-759E86086DDB}"/>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GB" sz="3500" b="1" dirty="0">
                <a:solidFill>
                  <a:srgbClr val="2A524D"/>
                </a:solidFill>
                <a:latin typeface="Arial" panose="020B0604020202020204" pitchFamily="34" charset="0"/>
                <a:cs typeface="Arial" panose="020B0604020202020204" pitchFamily="34" charset="0"/>
              </a:rPr>
              <a:t>RENEW</a:t>
            </a:r>
            <a:endParaRPr lang="en-GB" sz="3200" b="1" baseline="30000" dirty="0">
              <a:solidFill>
                <a:srgbClr val="2A524D"/>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EB5E4612-CBC2-4723-4693-713F814445FA}"/>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A wave on the beach&#10;&#10;Description automatically generated with medium confidence">
            <a:extLst>
              <a:ext uri="{FF2B5EF4-FFF2-40B4-BE49-F238E27FC236}">
                <a16:creationId xmlns:a16="http://schemas.microsoft.com/office/drawing/2014/main" id="{4029EA93-9A96-0EFF-539A-92E009003D9E}"/>
              </a:ext>
            </a:extLst>
          </p:cNvPr>
          <p:cNvPicPr>
            <a:picLocks noChangeAspect="1"/>
          </p:cNvPicPr>
          <p:nvPr/>
        </p:nvPicPr>
        <p:blipFill>
          <a:blip r:embed="rId4"/>
          <a:srcRect l="6573" t="8134" r="41978"/>
          <a:stretch>
            <a:fillRect/>
          </a:stretch>
        </p:blipFill>
        <p:spPr>
          <a:xfrm>
            <a:off x="6381161" y="-42368"/>
            <a:ext cx="5804828" cy="6908695"/>
          </a:xfrm>
          <a:prstGeom prst="rect">
            <a:avLst/>
          </a:prstGeom>
        </p:spPr>
      </p:pic>
      <p:pic>
        <p:nvPicPr>
          <p:cNvPr id="3" name="Picture 2" descr="A black and white package&#10;&#10;AI-generated content may be incorrect.">
            <a:extLst>
              <a:ext uri="{FF2B5EF4-FFF2-40B4-BE49-F238E27FC236}">
                <a16:creationId xmlns:a16="http://schemas.microsoft.com/office/drawing/2014/main" id="{43F04ADF-F8A1-3279-D2ED-09B36664FDEF}"/>
              </a:ext>
            </a:extLst>
          </p:cNvPr>
          <p:cNvPicPr>
            <a:picLocks noChangeAspect="1"/>
          </p:cNvPicPr>
          <p:nvPr/>
        </p:nvPicPr>
        <p:blipFill>
          <a:blip r:embed="rId5"/>
          <a:srcRect l="14542" t="41617" r="12518" b="34206"/>
          <a:stretch>
            <a:fillRect/>
          </a:stretch>
        </p:blipFill>
        <p:spPr>
          <a:xfrm rot="5400000">
            <a:off x="6810828" y="2890248"/>
            <a:ext cx="4828029" cy="1120184"/>
          </a:xfrm>
          <a:prstGeom prst="rect">
            <a:avLst/>
          </a:prstGeom>
        </p:spPr>
      </p:pic>
      <p:sp>
        <p:nvSpPr>
          <p:cNvPr id="6" name="Rounded Rectangle 5">
            <a:extLst>
              <a:ext uri="{FF2B5EF4-FFF2-40B4-BE49-F238E27FC236}">
                <a16:creationId xmlns:a16="http://schemas.microsoft.com/office/drawing/2014/main" id="{4D00A412-9AE8-189D-7B24-E94EA4AEE1AD}"/>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7" name="Picture 6">
            <a:extLst>
              <a:ext uri="{FF2B5EF4-FFF2-40B4-BE49-F238E27FC236}">
                <a16:creationId xmlns:a16="http://schemas.microsoft.com/office/drawing/2014/main" id="{F524C26C-5B16-1056-D016-D5FC0B2A54EF}"/>
              </a:ext>
            </a:extLst>
          </p:cNvPr>
          <p:cNvPicPr>
            <a:picLocks noChangeAspect="1"/>
          </p:cNvPicPr>
          <p:nvPr/>
        </p:nvPicPr>
        <p:blipFill>
          <a:blip r:embed="rId6"/>
          <a:stretch>
            <a:fillRect/>
          </a:stretch>
        </p:blipFill>
        <p:spPr>
          <a:xfrm>
            <a:off x="10905385" y="5600702"/>
            <a:ext cx="850900" cy="850900"/>
          </a:xfrm>
          <a:prstGeom prst="rect">
            <a:avLst/>
          </a:prstGeom>
        </p:spPr>
      </p:pic>
      <p:pic>
        <p:nvPicPr>
          <p:cNvPr id="4" name="Picture 3">
            <a:extLst>
              <a:ext uri="{FF2B5EF4-FFF2-40B4-BE49-F238E27FC236}">
                <a16:creationId xmlns:a16="http://schemas.microsoft.com/office/drawing/2014/main" id="{2432C0C9-25A2-747D-176C-92AD0AF26A64}"/>
              </a:ext>
            </a:extLst>
          </p:cNvPr>
          <p:cNvPicPr>
            <a:picLocks noChangeAspect="1"/>
          </p:cNvPicPr>
          <p:nvPr/>
        </p:nvPicPr>
        <p:blipFill>
          <a:blip r:embed="rId7"/>
          <a:stretch>
            <a:fillRect/>
          </a:stretch>
        </p:blipFill>
        <p:spPr>
          <a:xfrm>
            <a:off x="720877" y="2049384"/>
            <a:ext cx="359924" cy="359924"/>
          </a:xfrm>
          <a:prstGeom prst="rect">
            <a:avLst/>
          </a:prstGeom>
        </p:spPr>
      </p:pic>
    </p:spTree>
    <p:extLst>
      <p:ext uri="{BB962C8B-B14F-4D97-AF65-F5344CB8AC3E}">
        <p14:creationId xmlns:p14="http://schemas.microsoft.com/office/powerpoint/2010/main" val="1947453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CD177-DEE6-C821-BA11-EFB4B69012D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E1080DF-8353-3158-51EE-651FA5AFB7B3}"/>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84074F0B-95B2-ABAD-50AA-46066656BA98}"/>
              </a:ext>
            </a:extLst>
          </p:cNvPr>
          <p:cNvSpPr txBox="1"/>
          <p:nvPr/>
        </p:nvSpPr>
        <p:spPr>
          <a:xfrm>
            <a:off x="1079865" y="20242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GEAUTORISEERDE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Niacine, aanwezig in Renew, helpt bij het behoud van een normale huid en slijmvliezen</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Niacine ondersteunt ook de normale psychologische functies en het energieleverende metabolisme</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Vitamine B6, aanwezig in Renew, draagt bij </a:t>
            </a:r>
            <a:br>
              <a:rPr lang="nl-NL" altLang="en-US" sz="1600" dirty="0">
                <a:solidFill>
                  <a:schemeClr val="tx1">
                    <a:lumMod val="75000"/>
                    <a:lumOff val="25000"/>
                  </a:schemeClr>
                </a:solidFill>
                <a:latin typeface="Arial"/>
                <a:cs typeface="Arial"/>
              </a:rPr>
            </a:br>
            <a:r>
              <a:rPr lang="nl-NL" altLang="en-US" sz="1600" dirty="0">
                <a:solidFill>
                  <a:schemeClr val="tx1">
                    <a:lumMod val="75000"/>
                    <a:lumOff val="25000"/>
                  </a:schemeClr>
                </a:solidFill>
                <a:latin typeface="Arial"/>
                <a:cs typeface="Arial"/>
              </a:rPr>
              <a:t>aan normale psychologische functies en de aanmaak van rode bloedcellen</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Vitamine B6 in Renew helpt vermoeidheid en uitputting te verminderen en speelt een rol in het immuunsysteem</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Het magnesium in Renew draagt bij aan het behoud van tanden en botten en ondersteunt de spierfunctie</a:t>
            </a:r>
          </a:p>
        </p:txBody>
      </p:sp>
      <p:sp>
        <p:nvSpPr>
          <p:cNvPr id="12" name="TextBox 11">
            <a:extLst>
              <a:ext uri="{FF2B5EF4-FFF2-40B4-BE49-F238E27FC236}">
                <a16:creationId xmlns:a16="http://schemas.microsoft.com/office/drawing/2014/main" id="{5D74C854-9CB7-7E5B-F403-6B06B690AB33}"/>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GB" sz="3500" b="1" dirty="0">
                <a:solidFill>
                  <a:srgbClr val="2A524D"/>
                </a:solidFill>
                <a:latin typeface="Arial" panose="020B0604020202020204" pitchFamily="34" charset="0"/>
                <a:cs typeface="Arial" panose="020B0604020202020204" pitchFamily="34" charset="0"/>
              </a:rPr>
              <a:t>RENEW</a:t>
            </a:r>
            <a:endParaRPr lang="en-GB" sz="3200" b="1" baseline="30000" dirty="0">
              <a:solidFill>
                <a:srgbClr val="2A524D"/>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82D028DE-6520-280C-099B-D9C06AFFB694}"/>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A wave on the beach&#10;&#10;Description automatically generated with medium confidence">
            <a:extLst>
              <a:ext uri="{FF2B5EF4-FFF2-40B4-BE49-F238E27FC236}">
                <a16:creationId xmlns:a16="http://schemas.microsoft.com/office/drawing/2014/main" id="{A374491A-181C-B62A-A13C-52918E6B6E81}"/>
              </a:ext>
            </a:extLst>
          </p:cNvPr>
          <p:cNvPicPr>
            <a:picLocks noChangeAspect="1"/>
          </p:cNvPicPr>
          <p:nvPr/>
        </p:nvPicPr>
        <p:blipFill>
          <a:blip r:embed="rId4"/>
          <a:srcRect l="6573" t="8134" r="41978"/>
          <a:stretch>
            <a:fillRect/>
          </a:stretch>
        </p:blipFill>
        <p:spPr>
          <a:xfrm>
            <a:off x="6381161" y="-42368"/>
            <a:ext cx="5804828" cy="6908695"/>
          </a:xfrm>
          <a:prstGeom prst="rect">
            <a:avLst/>
          </a:prstGeom>
        </p:spPr>
      </p:pic>
      <p:pic>
        <p:nvPicPr>
          <p:cNvPr id="3" name="Picture 2" descr="A black and white package&#10;&#10;AI-generated content may be incorrect.">
            <a:extLst>
              <a:ext uri="{FF2B5EF4-FFF2-40B4-BE49-F238E27FC236}">
                <a16:creationId xmlns:a16="http://schemas.microsoft.com/office/drawing/2014/main" id="{23CFD239-DB27-E69D-F76B-B2807BB93661}"/>
              </a:ext>
            </a:extLst>
          </p:cNvPr>
          <p:cNvPicPr>
            <a:picLocks noChangeAspect="1"/>
          </p:cNvPicPr>
          <p:nvPr/>
        </p:nvPicPr>
        <p:blipFill>
          <a:blip r:embed="rId5"/>
          <a:srcRect l="14542" t="41617" r="12518" b="34206"/>
          <a:stretch>
            <a:fillRect/>
          </a:stretch>
        </p:blipFill>
        <p:spPr>
          <a:xfrm rot="5400000">
            <a:off x="6810828" y="2890248"/>
            <a:ext cx="4828029" cy="1120184"/>
          </a:xfrm>
          <a:prstGeom prst="rect">
            <a:avLst/>
          </a:prstGeom>
        </p:spPr>
      </p:pic>
      <p:sp>
        <p:nvSpPr>
          <p:cNvPr id="6" name="Rounded Rectangle 5">
            <a:extLst>
              <a:ext uri="{FF2B5EF4-FFF2-40B4-BE49-F238E27FC236}">
                <a16:creationId xmlns:a16="http://schemas.microsoft.com/office/drawing/2014/main" id="{2D5C4D15-B6F8-9E44-CAFE-8D22F6E69538}"/>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4" name="Picture 3">
            <a:extLst>
              <a:ext uri="{FF2B5EF4-FFF2-40B4-BE49-F238E27FC236}">
                <a16:creationId xmlns:a16="http://schemas.microsoft.com/office/drawing/2014/main" id="{C468CE9D-33B2-7333-AD58-97D649FD497D}"/>
              </a:ext>
            </a:extLst>
          </p:cNvPr>
          <p:cNvPicPr>
            <a:picLocks noChangeAspect="1"/>
          </p:cNvPicPr>
          <p:nvPr/>
        </p:nvPicPr>
        <p:blipFill>
          <a:blip r:embed="rId6"/>
          <a:stretch>
            <a:fillRect/>
          </a:stretch>
        </p:blipFill>
        <p:spPr>
          <a:xfrm>
            <a:off x="10905385" y="5600702"/>
            <a:ext cx="850900" cy="850900"/>
          </a:xfrm>
          <a:prstGeom prst="rect">
            <a:avLst/>
          </a:prstGeom>
        </p:spPr>
      </p:pic>
      <p:pic>
        <p:nvPicPr>
          <p:cNvPr id="14" name="Picture 13">
            <a:extLst>
              <a:ext uri="{FF2B5EF4-FFF2-40B4-BE49-F238E27FC236}">
                <a16:creationId xmlns:a16="http://schemas.microsoft.com/office/drawing/2014/main" id="{39605056-0F3F-DED6-9FA0-CE21A74FA654}"/>
              </a:ext>
            </a:extLst>
          </p:cNvPr>
          <p:cNvPicPr>
            <a:picLocks noChangeAspect="1"/>
          </p:cNvPicPr>
          <p:nvPr/>
        </p:nvPicPr>
        <p:blipFill>
          <a:blip r:embed="rId7"/>
          <a:stretch>
            <a:fillRect/>
          </a:stretch>
        </p:blipFill>
        <p:spPr>
          <a:xfrm>
            <a:off x="720877" y="2049384"/>
            <a:ext cx="359924" cy="359924"/>
          </a:xfrm>
          <a:prstGeom prst="rect">
            <a:avLst/>
          </a:prstGeom>
        </p:spPr>
      </p:pic>
    </p:spTree>
    <p:extLst>
      <p:ext uri="{BB962C8B-B14F-4D97-AF65-F5344CB8AC3E}">
        <p14:creationId xmlns:p14="http://schemas.microsoft.com/office/powerpoint/2010/main" val="2052552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5FB45-3325-3F82-9DF3-22845999542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298A134-6E06-009D-047A-86C65456A0BD}"/>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B16B2514-5205-CC8F-3516-A4EBD72C5399}"/>
              </a:ext>
            </a:extLst>
          </p:cNvPr>
          <p:cNvSpPr txBox="1"/>
          <p:nvPr/>
        </p:nvSpPr>
        <p:spPr>
          <a:xfrm>
            <a:off x="1079865" y="20369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NIET-GEAUTORISEERDE CLAIMS</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Verwijdert visceraal vet</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Vermindert ontstekingen</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Verlicht pijn</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Geen verwijzing naar een specifieke gezondheidstoestand of diagnose</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Geen verwijzing naar verbeteringen </a:t>
            </a:r>
            <a:br>
              <a:rPr lang="nl-NL" altLang="en-US" sz="1600" dirty="0">
                <a:solidFill>
                  <a:schemeClr val="tx1">
                    <a:lumMod val="75000"/>
                    <a:lumOff val="25000"/>
                  </a:schemeClr>
                </a:solidFill>
                <a:latin typeface="Arial"/>
                <a:cs typeface="Arial"/>
              </a:rPr>
            </a:br>
            <a:r>
              <a:rPr lang="nl-NL" altLang="en-US" sz="1600" dirty="0">
                <a:solidFill>
                  <a:schemeClr val="tx1">
                    <a:lumMod val="75000"/>
                    <a:lumOff val="25000"/>
                  </a:schemeClr>
                </a:solidFill>
                <a:latin typeface="Arial"/>
                <a:cs typeface="Arial"/>
              </a:rPr>
              <a:t>van een specifieke aandoening van het voortplantingssysteem</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Helpt het natuurlijke vermogen van het lichaam te stimuleren om menselijk groeihormoon (HGH) aan te maken</a:t>
            </a:r>
          </a:p>
        </p:txBody>
      </p:sp>
      <p:sp>
        <p:nvSpPr>
          <p:cNvPr id="12" name="TextBox 11">
            <a:extLst>
              <a:ext uri="{FF2B5EF4-FFF2-40B4-BE49-F238E27FC236}">
                <a16:creationId xmlns:a16="http://schemas.microsoft.com/office/drawing/2014/main" id="{2824AEB3-C761-1DD0-730E-9682091E40B9}"/>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GB" sz="3500" b="1" dirty="0">
                <a:solidFill>
                  <a:srgbClr val="2A524D"/>
                </a:solidFill>
                <a:latin typeface="Arial" panose="020B0604020202020204" pitchFamily="34" charset="0"/>
                <a:cs typeface="Arial" panose="020B0604020202020204" pitchFamily="34" charset="0"/>
              </a:rPr>
              <a:t>RENEW</a:t>
            </a:r>
            <a:endParaRPr lang="en-GB" sz="3200" b="1" baseline="30000" dirty="0">
              <a:solidFill>
                <a:srgbClr val="2A524D"/>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C0E90083-76C1-8044-177E-B42307DC22DC}"/>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A wave on the beach&#10;&#10;Description automatically generated with medium confidence">
            <a:extLst>
              <a:ext uri="{FF2B5EF4-FFF2-40B4-BE49-F238E27FC236}">
                <a16:creationId xmlns:a16="http://schemas.microsoft.com/office/drawing/2014/main" id="{588524F9-CDF6-5E73-01D6-CA9224990A66}"/>
              </a:ext>
            </a:extLst>
          </p:cNvPr>
          <p:cNvPicPr>
            <a:picLocks noChangeAspect="1"/>
          </p:cNvPicPr>
          <p:nvPr/>
        </p:nvPicPr>
        <p:blipFill>
          <a:blip r:embed="rId4"/>
          <a:srcRect l="6573" t="8134" r="41978"/>
          <a:stretch>
            <a:fillRect/>
          </a:stretch>
        </p:blipFill>
        <p:spPr>
          <a:xfrm>
            <a:off x="6381161" y="-42368"/>
            <a:ext cx="5804828" cy="6908695"/>
          </a:xfrm>
          <a:prstGeom prst="rect">
            <a:avLst/>
          </a:prstGeom>
        </p:spPr>
      </p:pic>
      <p:pic>
        <p:nvPicPr>
          <p:cNvPr id="3" name="Picture 2" descr="A black and white package&#10;&#10;AI-generated content may be incorrect.">
            <a:extLst>
              <a:ext uri="{FF2B5EF4-FFF2-40B4-BE49-F238E27FC236}">
                <a16:creationId xmlns:a16="http://schemas.microsoft.com/office/drawing/2014/main" id="{60C64F19-CE1C-CF63-9B87-4C98862356F3}"/>
              </a:ext>
            </a:extLst>
          </p:cNvPr>
          <p:cNvPicPr>
            <a:picLocks noChangeAspect="1"/>
          </p:cNvPicPr>
          <p:nvPr/>
        </p:nvPicPr>
        <p:blipFill>
          <a:blip r:embed="rId5"/>
          <a:srcRect l="14542" t="41617" r="12518" b="34206"/>
          <a:stretch>
            <a:fillRect/>
          </a:stretch>
        </p:blipFill>
        <p:spPr>
          <a:xfrm rot="5400000">
            <a:off x="6810828" y="2890248"/>
            <a:ext cx="4828029" cy="1120184"/>
          </a:xfrm>
          <a:prstGeom prst="rect">
            <a:avLst/>
          </a:prstGeom>
        </p:spPr>
      </p:pic>
      <p:sp>
        <p:nvSpPr>
          <p:cNvPr id="6" name="Rounded Rectangle 5">
            <a:extLst>
              <a:ext uri="{FF2B5EF4-FFF2-40B4-BE49-F238E27FC236}">
                <a16:creationId xmlns:a16="http://schemas.microsoft.com/office/drawing/2014/main" id="{96B78F70-A8FF-8572-BF82-60ABAEB4A456}"/>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7" name="Picture 6">
            <a:extLst>
              <a:ext uri="{FF2B5EF4-FFF2-40B4-BE49-F238E27FC236}">
                <a16:creationId xmlns:a16="http://schemas.microsoft.com/office/drawing/2014/main" id="{F9EF7E86-0D88-9FC9-DAFE-1399CBBE420C}"/>
              </a:ext>
            </a:extLst>
          </p:cNvPr>
          <p:cNvPicPr>
            <a:picLocks noChangeAspect="1"/>
          </p:cNvPicPr>
          <p:nvPr/>
        </p:nvPicPr>
        <p:blipFill>
          <a:blip r:embed="rId6"/>
          <a:stretch>
            <a:fillRect/>
          </a:stretch>
        </p:blipFill>
        <p:spPr>
          <a:xfrm>
            <a:off x="10905385" y="5600702"/>
            <a:ext cx="850900" cy="850900"/>
          </a:xfrm>
          <a:prstGeom prst="rect">
            <a:avLst/>
          </a:prstGeom>
        </p:spPr>
      </p:pic>
      <p:pic>
        <p:nvPicPr>
          <p:cNvPr id="5" name="Picture 4">
            <a:extLst>
              <a:ext uri="{FF2B5EF4-FFF2-40B4-BE49-F238E27FC236}">
                <a16:creationId xmlns:a16="http://schemas.microsoft.com/office/drawing/2014/main" id="{69C24769-CC7F-15DE-49C3-0B13F2C89D98}"/>
              </a:ext>
            </a:extLst>
          </p:cNvPr>
          <p:cNvPicPr>
            <a:picLocks noChangeAspect="1"/>
          </p:cNvPicPr>
          <p:nvPr/>
        </p:nvPicPr>
        <p:blipFill>
          <a:blip r:embed="rId7"/>
          <a:stretch>
            <a:fillRect/>
          </a:stretch>
        </p:blipFill>
        <p:spPr>
          <a:xfrm>
            <a:off x="676273" y="2049383"/>
            <a:ext cx="359925" cy="359925"/>
          </a:xfrm>
          <a:prstGeom prst="rect">
            <a:avLst/>
          </a:prstGeom>
        </p:spPr>
      </p:pic>
    </p:spTree>
    <p:extLst>
      <p:ext uri="{BB962C8B-B14F-4D97-AF65-F5344CB8AC3E}">
        <p14:creationId xmlns:p14="http://schemas.microsoft.com/office/powerpoint/2010/main" val="555349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3C4AB-0119-29D9-EA33-73DB0A69490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E17A341-B426-5A04-32F8-91BF3EEC9369}"/>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1289F606-7FC5-D40E-FB22-3994D86969EA}"/>
              </a:ext>
            </a:extLst>
          </p:cNvPr>
          <p:cNvSpPr txBox="1"/>
          <p:nvPr/>
        </p:nvSpPr>
        <p:spPr>
          <a:xfrm>
            <a:off x="1067165" y="2036961"/>
            <a:ext cx="4839365" cy="4786314"/>
          </a:xfrm>
          <a:prstGeom prst="rect">
            <a:avLst/>
          </a:prstGeom>
        </p:spPr>
        <p:txBody>
          <a:bodyPr vert="horz" lIns="91440" tIns="45720" rIns="91440" bIns="45720" rtlCol="0">
            <a:normAutofit fontScale="92500" lnSpcReduction="20000"/>
          </a:bodyPr>
          <a:lstStyle/>
          <a:p>
            <a:pPr>
              <a:lnSpc>
                <a:spcPct val="107000"/>
              </a:lnSpc>
              <a:spcAft>
                <a:spcPts val="800"/>
              </a:spcAft>
            </a:pPr>
            <a:r>
              <a:rPr lang="en-GB" sz="2400" b="1" dirty="0">
                <a:solidFill>
                  <a:srgbClr val="2A524D"/>
                </a:solidFill>
                <a:latin typeface="Arial" panose="020B0604020202020204" pitchFamily="34" charset="0"/>
                <a:cs typeface="Arial" panose="020B0604020202020204" pitchFamily="34" charset="0"/>
              </a:rPr>
              <a:t>GEAUTORISEERDE CLAIMS</a:t>
            </a:r>
            <a:endParaRPr lang="en-DE" sz="2400" b="1" dirty="0">
              <a:solidFill>
                <a:srgbClr val="2A524D"/>
              </a:solidFill>
              <a:latin typeface="Arial" panose="020B0604020202020204" pitchFamily="34" charset="0"/>
              <a:cs typeface="Arial" panose="020B0604020202020204" pitchFamily="34" charset="0"/>
            </a:endParaRPr>
          </a:p>
          <a:p>
            <a:pPr marL="342900" indent="-342900">
              <a:lnSpc>
                <a:spcPct val="110000"/>
              </a:lnSpc>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Door het aan je dagelijkse routine toe te voegen,</a:t>
            </a:r>
            <a:br>
              <a:rPr lang="nl-NL" altLang="en-US" sz="1500" dirty="0">
                <a:solidFill>
                  <a:schemeClr val="tx1">
                    <a:lumMod val="75000"/>
                    <a:lumOff val="25000"/>
                  </a:schemeClr>
                </a:solidFill>
                <a:latin typeface="Arial"/>
                <a:cs typeface="Arial"/>
              </a:rPr>
            </a:br>
            <a:r>
              <a:rPr lang="nl-NL" altLang="en-US" sz="1500" dirty="0">
                <a:solidFill>
                  <a:schemeClr val="tx1">
                    <a:lumMod val="75000"/>
                    <a:lumOff val="25000"/>
                  </a:schemeClr>
                </a:solidFill>
                <a:latin typeface="Arial"/>
                <a:cs typeface="Arial"/>
              </a:rPr>
              <a:t>kan het helpen je lichaam weer in balans te brengen</a:t>
            </a:r>
          </a:p>
          <a:p>
            <a:pPr marL="342900" indent="-342900">
              <a:lnSpc>
                <a:spcPct val="110000"/>
              </a:lnSpc>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Door het aan je routine toe te voegen, zul je het verschil merken in algemeen welzijn en gezondheid</a:t>
            </a:r>
          </a:p>
          <a:p>
            <a:pPr marL="342900" indent="-342900">
              <a:lnSpc>
                <a:spcPct val="110000"/>
              </a:lnSpc>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Bevat nuttige/goede bacteriën</a:t>
            </a:r>
          </a:p>
          <a:p>
            <a:pPr marL="342900" indent="-342900">
              <a:lnSpc>
                <a:spcPct val="110000"/>
              </a:lnSpc>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Langzaam afgevende plantaardige capsules</a:t>
            </a:r>
          </a:p>
          <a:p>
            <a:pPr marL="342900" indent="-342900">
              <a:lnSpc>
                <a:spcPct val="110000"/>
              </a:lnSpc>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Biedt een grote verscheidenheid aan levende culturen</a:t>
            </a:r>
          </a:p>
          <a:p>
            <a:pPr marL="342900" indent="-342900">
              <a:lnSpc>
                <a:spcPct val="110000"/>
              </a:lnSpc>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Bevat 20 miljard CFU (colony forming units) van goede bacteriën en inuline</a:t>
            </a:r>
          </a:p>
          <a:p>
            <a:pPr marL="342900" indent="-342900">
              <a:lnSpc>
                <a:spcPct val="110000"/>
              </a:lnSpc>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Bevat 15 robuuste stammen van levende culturen</a:t>
            </a:r>
          </a:p>
          <a:p>
            <a:pPr marL="342900" indent="-342900">
              <a:lnSpc>
                <a:spcPct val="110000"/>
              </a:lnSpc>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Biedt een uitstekende variëteit aan levende culturen</a:t>
            </a:r>
          </a:p>
          <a:p>
            <a:pPr marL="342900" indent="-342900">
              <a:lnSpc>
                <a:spcPct val="110000"/>
              </a:lnSpc>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Veganistisch en halal</a:t>
            </a:r>
          </a:p>
          <a:p>
            <a:pPr marL="342900" indent="-342900">
              <a:lnSpc>
                <a:spcPct val="110000"/>
              </a:lnSpc>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Voordelen van langzaam afgevende plantaardige capsules</a:t>
            </a:r>
          </a:p>
          <a:p>
            <a:pPr marL="342900" indent="-342900">
              <a:lnSpc>
                <a:spcPct val="110000"/>
              </a:lnSpc>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Bevat geen GMO’s, soja, zuivel of gluten</a:t>
            </a:r>
          </a:p>
          <a:p>
            <a:pPr marL="342900" indent="-342900">
              <a:lnSpc>
                <a:spcPct val="110000"/>
              </a:lnSpc>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Heeft geen koeling nodig</a:t>
            </a:r>
          </a:p>
        </p:txBody>
      </p:sp>
      <p:sp>
        <p:nvSpPr>
          <p:cNvPr id="12" name="TextBox 11">
            <a:extLst>
              <a:ext uri="{FF2B5EF4-FFF2-40B4-BE49-F238E27FC236}">
                <a16:creationId xmlns:a16="http://schemas.microsoft.com/office/drawing/2014/main" id="{27DF5899-BACF-BEC9-2B8B-DBA175ECDED2}"/>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CULTURIIX</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6CD8E79A-3D05-5A11-F07A-5D383651B28B}"/>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91DECFCA-3A3E-D786-514F-0338B8E43790}"/>
              </a:ext>
            </a:extLst>
          </p:cNvPr>
          <p:cNvPicPr>
            <a:picLocks noChangeAspect="1"/>
          </p:cNvPicPr>
          <p:nvPr/>
        </p:nvPicPr>
        <p:blipFill>
          <a:blip r:embed="rId4"/>
          <a:srcRect l="20413" r="20413"/>
          <a:stretch/>
        </p:blipFill>
        <p:spPr>
          <a:xfrm>
            <a:off x="6096001" y="-9789"/>
            <a:ext cx="6095999" cy="6867789"/>
          </a:xfrm>
          <a:prstGeom prst="rect">
            <a:avLst/>
          </a:prstGeom>
        </p:spPr>
      </p:pic>
      <p:pic>
        <p:nvPicPr>
          <p:cNvPr id="3" name="Picture 2">
            <a:extLst>
              <a:ext uri="{FF2B5EF4-FFF2-40B4-BE49-F238E27FC236}">
                <a16:creationId xmlns:a16="http://schemas.microsoft.com/office/drawing/2014/main" id="{5A04F72D-AE62-37A4-4F5B-84D230A3415B}"/>
              </a:ext>
            </a:extLst>
          </p:cNvPr>
          <p:cNvPicPr>
            <a:picLocks noChangeAspect="1"/>
          </p:cNvPicPr>
          <p:nvPr/>
        </p:nvPicPr>
        <p:blipFill>
          <a:blip r:embed="rId5"/>
          <a:srcRect/>
          <a:stretch/>
        </p:blipFill>
        <p:spPr>
          <a:xfrm>
            <a:off x="7240436" y="1204332"/>
            <a:ext cx="3955839" cy="4119387"/>
          </a:xfrm>
          <a:prstGeom prst="rect">
            <a:avLst/>
          </a:prstGeom>
          <a:effectLst>
            <a:outerShdw blurRad="309477" dist="302244" dir="2700000" sx="99000" sy="99000" algn="tl" rotWithShape="0">
              <a:prstClr val="black">
                <a:alpha val="22778"/>
              </a:prstClr>
            </a:outerShdw>
          </a:effectLst>
        </p:spPr>
      </p:pic>
      <p:sp>
        <p:nvSpPr>
          <p:cNvPr id="4" name="Rounded Rectangle 3">
            <a:extLst>
              <a:ext uri="{FF2B5EF4-FFF2-40B4-BE49-F238E27FC236}">
                <a16:creationId xmlns:a16="http://schemas.microsoft.com/office/drawing/2014/main" id="{0E7F063A-B14E-E7C8-3DE4-DF5F0C7679C6}"/>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6" name="Picture 5">
            <a:extLst>
              <a:ext uri="{FF2B5EF4-FFF2-40B4-BE49-F238E27FC236}">
                <a16:creationId xmlns:a16="http://schemas.microsoft.com/office/drawing/2014/main" id="{2A1F4DEE-E7D6-7E3F-99C0-61A146398E9F}"/>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8" name="Picture 7">
            <a:extLst>
              <a:ext uri="{FF2B5EF4-FFF2-40B4-BE49-F238E27FC236}">
                <a16:creationId xmlns:a16="http://schemas.microsoft.com/office/drawing/2014/main" id="{83AFE75E-045E-B2B8-A484-B8C4CB2B67D9}"/>
              </a:ext>
            </a:extLst>
          </p:cNvPr>
          <p:cNvPicPr>
            <a:picLocks noChangeAspect="1"/>
          </p:cNvPicPr>
          <p:nvPr/>
        </p:nvPicPr>
        <p:blipFill>
          <a:blip r:embed="rId7"/>
          <a:stretch>
            <a:fillRect/>
          </a:stretch>
        </p:blipFill>
        <p:spPr>
          <a:xfrm>
            <a:off x="676273" y="2049384"/>
            <a:ext cx="359924" cy="359924"/>
          </a:xfrm>
          <a:prstGeom prst="rect">
            <a:avLst/>
          </a:prstGeom>
        </p:spPr>
      </p:pic>
    </p:spTree>
    <p:extLst>
      <p:ext uri="{BB962C8B-B14F-4D97-AF65-F5344CB8AC3E}">
        <p14:creationId xmlns:p14="http://schemas.microsoft.com/office/powerpoint/2010/main" val="23533005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02FC5-C4C7-1825-7057-A732B9FD3EC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7C3EE0E-DA71-218D-27FC-1898667D7E1F}"/>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2B7FA4D4-B1AA-F5F6-7815-9E649E089EF3}"/>
              </a:ext>
            </a:extLst>
          </p:cNvPr>
          <p:cNvSpPr txBox="1"/>
          <p:nvPr/>
        </p:nvSpPr>
        <p:spPr>
          <a:xfrm>
            <a:off x="1067165" y="20369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NIET-GEAUTORISEERDE CLAIMS</a:t>
            </a:r>
          </a:p>
          <a:p>
            <a:pPr marL="285750" indent="-285750">
              <a:lnSpc>
                <a:spcPct val="107000"/>
              </a:lnSpc>
              <a:spcAft>
                <a:spcPts val="800"/>
              </a:spcAft>
              <a:buFont typeface="Arial" panose="020B0604020202020204" pitchFamily="34" charset="0"/>
              <a:buChar char="•"/>
            </a:pPr>
            <a:r>
              <a:rPr lang="en-US" altLang="en-US" sz="1600" dirty="0">
                <a:solidFill>
                  <a:schemeClr val="tx1">
                    <a:lumMod val="75000"/>
                    <a:lumOff val="25000"/>
                  </a:schemeClr>
                </a:solidFill>
                <a:latin typeface="Arial"/>
                <a:cs typeface="Arial"/>
              </a:rPr>
              <a:t> </a:t>
            </a:r>
            <a:r>
              <a:rPr lang="en-US" altLang="en-US" sz="1600" dirty="0" err="1">
                <a:solidFill>
                  <a:schemeClr val="tx1">
                    <a:lumMod val="75000"/>
                    <a:lumOff val="25000"/>
                  </a:schemeClr>
                </a:solidFill>
                <a:latin typeface="Arial"/>
                <a:cs typeface="Arial"/>
              </a:rPr>
              <a:t>Helpt</a:t>
            </a:r>
            <a:r>
              <a:rPr lang="en-US" altLang="en-US" sz="1600" dirty="0">
                <a:solidFill>
                  <a:schemeClr val="tx1">
                    <a:lumMod val="75000"/>
                    <a:lumOff val="25000"/>
                  </a:schemeClr>
                </a:solidFill>
                <a:latin typeface="Arial"/>
                <a:cs typeface="Arial"/>
              </a:rPr>
              <a:t> </a:t>
            </a:r>
            <a:r>
              <a:rPr lang="en-US" altLang="en-US" sz="1600" dirty="0" err="1">
                <a:solidFill>
                  <a:schemeClr val="tx1">
                    <a:lumMod val="75000"/>
                    <a:lumOff val="25000"/>
                  </a:schemeClr>
                </a:solidFill>
                <a:latin typeface="Arial"/>
                <a:cs typeface="Arial"/>
              </a:rPr>
              <a:t>bij</a:t>
            </a:r>
            <a:r>
              <a:rPr lang="en-US" altLang="en-US" sz="1600" dirty="0">
                <a:solidFill>
                  <a:schemeClr val="tx1">
                    <a:lumMod val="75000"/>
                    <a:lumOff val="25000"/>
                  </a:schemeClr>
                </a:solidFill>
                <a:latin typeface="Arial"/>
                <a:cs typeface="Arial"/>
              </a:rPr>
              <a:t> </a:t>
            </a:r>
            <a:r>
              <a:rPr lang="en-US" altLang="en-US" sz="1600" dirty="0" err="1">
                <a:solidFill>
                  <a:schemeClr val="tx1">
                    <a:lumMod val="75000"/>
                    <a:lumOff val="25000"/>
                  </a:schemeClr>
                </a:solidFill>
                <a:latin typeface="Arial"/>
                <a:cs typeface="Arial"/>
              </a:rPr>
              <a:t>een</a:t>
            </a:r>
            <a:r>
              <a:rPr lang="en-US" altLang="en-US" sz="1600" dirty="0">
                <a:solidFill>
                  <a:schemeClr val="tx1">
                    <a:lumMod val="75000"/>
                    <a:lumOff val="25000"/>
                  </a:schemeClr>
                </a:solidFill>
                <a:latin typeface="Arial"/>
                <a:cs typeface="Arial"/>
              </a:rPr>
              <a:t> </a:t>
            </a:r>
            <a:r>
              <a:rPr lang="en-US" altLang="en-US" sz="1600" dirty="0" err="1">
                <a:solidFill>
                  <a:schemeClr val="tx1">
                    <a:lumMod val="75000"/>
                    <a:lumOff val="25000"/>
                  </a:schemeClr>
                </a:solidFill>
                <a:latin typeface="Arial"/>
                <a:cs typeface="Arial"/>
              </a:rPr>
              <a:t>opgeblazen</a:t>
            </a:r>
            <a:r>
              <a:rPr lang="en-US" altLang="en-US" sz="1600" dirty="0">
                <a:solidFill>
                  <a:schemeClr val="tx1">
                    <a:lumMod val="75000"/>
                    <a:lumOff val="25000"/>
                  </a:schemeClr>
                </a:solidFill>
                <a:latin typeface="Arial"/>
                <a:cs typeface="Arial"/>
              </a:rPr>
              <a:t> </a:t>
            </a:r>
            <a:r>
              <a:rPr lang="en-US" altLang="en-US" sz="1600" dirty="0" err="1">
                <a:solidFill>
                  <a:schemeClr val="tx1">
                    <a:lumMod val="75000"/>
                    <a:lumOff val="25000"/>
                  </a:schemeClr>
                </a:solidFill>
                <a:latin typeface="Arial"/>
                <a:cs typeface="Arial"/>
              </a:rPr>
              <a:t>gevoel</a:t>
            </a:r>
            <a:endParaRPr lang="en-US" altLang="en-US" sz="1600" dirty="0">
              <a:solidFill>
                <a:schemeClr val="tx1">
                  <a:lumMod val="75000"/>
                  <a:lumOff val="25000"/>
                </a:schemeClr>
              </a:solidFill>
              <a:latin typeface="Arial"/>
              <a:cs typeface="Arial"/>
            </a:endParaRPr>
          </a:p>
          <a:p>
            <a:pPr marL="285750" indent="-285750">
              <a:lnSpc>
                <a:spcPct val="107000"/>
              </a:lnSpc>
              <a:spcAft>
                <a:spcPts val="800"/>
              </a:spcAft>
              <a:buFont typeface="Arial" panose="020B0604020202020204" pitchFamily="34" charset="0"/>
              <a:buChar char="•"/>
            </a:pPr>
            <a:r>
              <a:rPr lang="en-US" altLang="en-US" sz="1600" dirty="0">
                <a:solidFill>
                  <a:schemeClr val="tx1">
                    <a:lumMod val="75000"/>
                    <a:lumOff val="25000"/>
                  </a:schemeClr>
                </a:solidFill>
                <a:latin typeface="Arial"/>
                <a:cs typeface="Arial"/>
              </a:rPr>
              <a:t>Plat </a:t>
            </a:r>
            <a:r>
              <a:rPr lang="en-US" altLang="en-US" sz="1600" dirty="0" err="1">
                <a:solidFill>
                  <a:schemeClr val="tx1">
                    <a:lumMod val="75000"/>
                    <a:lumOff val="25000"/>
                  </a:schemeClr>
                </a:solidFill>
                <a:latin typeface="Arial"/>
                <a:cs typeface="Arial"/>
              </a:rPr>
              <a:t>buikje</a:t>
            </a:r>
            <a:endParaRPr lang="en-US" altLang="en-US" sz="1600" dirty="0">
              <a:solidFill>
                <a:schemeClr val="tx1">
                  <a:lumMod val="75000"/>
                  <a:lumOff val="25000"/>
                </a:schemeClr>
              </a:solidFill>
              <a:latin typeface="Arial"/>
              <a:cs typeface="Arial"/>
            </a:endParaRPr>
          </a:p>
          <a:p>
            <a:pPr marL="285750" indent="-285750">
              <a:lnSpc>
                <a:spcPct val="107000"/>
              </a:lnSpc>
              <a:spcAft>
                <a:spcPts val="800"/>
              </a:spcAft>
              <a:buFont typeface="Arial" panose="020B0604020202020204" pitchFamily="34" charset="0"/>
              <a:buChar char="•"/>
            </a:pPr>
            <a:r>
              <a:rPr lang="en-US" altLang="en-US" sz="1600" dirty="0" err="1">
                <a:solidFill>
                  <a:schemeClr val="tx1">
                    <a:lumMod val="75000"/>
                    <a:lumOff val="25000"/>
                  </a:schemeClr>
                </a:solidFill>
                <a:latin typeface="Arial"/>
                <a:cs typeface="Arial"/>
              </a:rPr>
              <a:t>Verbetert</a:t>
            </a:r>
            <a:r>
              <a:rPr lang="en-US" altLang="en-US" sz="1600" dirty="0">
                <a:solidFill>
                  <a:schemeClr val="tx1">
                    <a:lumMod val="75000"/>
                    <a:lumOff val="25000"/>
                  </a:schemeClr>
                </a:solidFill>
                <a:latin typeface="Arial"/>
                <a:cs typeface="Arial"/>
              </a:rPr>
              <a:t> stemming </a:t>
            </a:r>
            <a:r>
              <a:rPr lang="en-US" altLang="en-US" sz="1600" dirty="0" err="1">
                <a:solidFill>
                  <a:schemeClr val="tx1">
                    <a:lumMod val="75000"/>
                    <a:lumOff val="25000"/>
                  </a:schemeClr>
                </a:solidFill>
                <a:latin typeface="Arial"/>
                <a:cs typeface="Arial"/>
              </a:rPr>
              <a:t>en</a:t>
            </a:r>
            <a:r>
              <a:rPr lang="en-US" altLang="en-US" sz="1600" dirty="0">
                <a:solidFill>
                  <a:schemeClr val="tx1">
                    <a:lumMod val="75000"/>
                    <a:lumOff val="25000"/>
                  </a:schemeClr>
                </a:solidFill>
                <a:latin typeface="Arial"/>
                <a:cs typeface="Arial"/>
              </a:rPr>
              <a:t> </a:t>
            </a:r>
            <a:r>
              <a:rPr lang="en-US" altLang="en-US" sz="1600" dirty="0" err="1">
                <a:solidFill>
                  <a:schemeClr val="tx1">
                    <a:lumMod val="75000"/>
                    <a:lumOff val="25000"/>
                  </a:schemeClr>
                </a:solidFill>
                <a:latin typeface="Arial"/>
                <a:cs typeface="Arial"/>
              </a:rPr>
              <a:t>welzijn</a:t>
            </a:r>
            <a:endParaRPr lang="en-US" altLang="en-US" sz="1600" dirty="0">
              <a:solidFill>
                <a:schemeClr val="tx1">
                  <a:lumMod val="75000"/>
                  <a:lumOff val="25000"/>
                </a:schemeClr>
              </a:solidFill>
              <a:latin typeface="Arial"/>
              <a:cs typeface="Arial"/>
            </a:endParaRPr>
          </a:p>
          <a:p>
            <a:pPr marL="285750" indent="-285750">
              <a:lnSpc>
                <a:spcPct val="107000"/>
              </a:lnSpc>
              <a:spcAft>
                <a:spcPts val="800"/>
              </a:spcAft>
              <a:buFont typeface="Arial" panose="020B0604020202020204" pitchFamily="34" charset="0"/>
              <a:buChar char="•"/>
            </a:pPr>
            <a:r>
              <a:rPr lang="en-US" altLang="en-US" sz="1600" dirty="0" err="1">
                <a:solidFill>
                  <a:schemeClr val="tx1">
                    <a:lumMod val="75000"/>
                    <a:lumOff val="25000"/>
                  </a:schemeClr>
                </a:solidFill>
                <a:latin typeface="Arial"/>
                <a:cs typeface="Arial"/>
              </a:rPr>
              <a:t>Obstipatie</a:t>
            </a:r>
            <a:endParaRPr lang="en-US" altLang="en-US" sz="1600" dirty="0">
              <a:solidFill>
                <a:schemeClr val="tx1">
                  <a:lumMod val="75000"/>
                  <a:lumOff val="25000"/>
                </a:schemeClr>
              </a:solidFill>
              <a:latin typeface="Arial"/>
              <a:cs typeface="Arial"/>
            </a:endParaRPr>
          </a:p>
          <a:p>
            <a:pPr marL="285750" indent="-285750">
              <a:lnSpc>
                <a:spcPct val="107000"/>
              </a:lnSpc>
              <a:spcAft>
                <a:spcPts val="800"/>
              </a:spcAft>
              <a:buFont typeface="Arial" panose="020B0604020202020204" pitchFamily="34" charset="0"/>
              <a:buChar char="•"/>
            </a:pPr>
            <a:r>
              <a:rPr lang="en-US" altLang="en-US" sz="1600" dirty="0" err="1">
                <a:solidFill>
                  <a:schemeClr val="tx1">
                    <a:lumMod val="75000"/>
                    <a:lumOff val="25000"/>
                  </a:schemeClr>
                </a:solidFill>
                <a:latin typeface="Arial"/>
                <a:cs typeface="Arial"/>
              </a:rPr>
              <a:t>Diarree</a:t>
            </a:r>
            <a:endParaRPr lang="en-US" altLang="en-US" sz="1600" dirty="0">
              <a:solidFill>
                <a:schemeClr val="tx1">
                  <a:lumMod val="75000"/>
                  <a:lumOff val="25000"/>
                </a:schemeClr>
              </a:solidFill>
              <a:latin typeface="Arial"/>
              <a:cs typeface="Arial"/>
            </a:endParaRPr>
          </a:p>
          <a:p>
            <a:pPr marL="285750" indent="-285750">
              <a:lnSpc>
                <a:spcPct val="107000"/>
              </a:lnSpc>
              <a:spcAft>
                <a:spcPts val="800"/>
              </a:spcAft>
              <a:buFont typeface="Arial" panose="020B0604020202020204" pitchFamily="34" charset="0"/>
              <a:buChar char="•"/>
            </a:pPr>
            <a:r>
              <a:rPr lang="en-US" altLang="en-US" sz="1600" dirty="0" err="1">
                <a:solidFill>
                  <a:schemeClr val="tx1">
                    <a:lumMod val="75000"/>
                    <a:lumOff val="25000"/>
                  </a:schemeClr>
                </a:solidFill>
                <a:latin typeface="Arial"/>
                <a:cs typeface="Arial"/>
              </a:rPr>
              <a:t>Ondersteunt</a:t>
            </a:r>
            <a:r>
              <a:rPr lang="en-US" altLang="en-US" sz="1600" dirty="0">
                <a:solidFill>
                  <a:schemeClr val="tx1">
                    <a:lumMod val="75000"/>
                    <a:lumOff val="25000"/>
                  </a:schemeClr>
                </a:solidFill>
                <a:latin typeface="Arial"/>
                <a:cs typeface="Arial"/>
              </a:rPr>
              <a:t> </a:t>
            </a:r>
            <a:r>
              <a:rPr lang="en-US" altLang="en-US" sz="1600" dirty="0" err="1">
                <a:solidFill>
                  <a:schemeClr val="tx1">
                    <a:lumMod val="75000"/>
                    <a:lumOff val="25000"/>
                  </a:schemeClr>
                </a:solidFill>
                <a:latin typeface="Arial"/>
                <a:cs typeface="Arial"/>
              </a:rPr>
              <a:t>bij</a:t>
            </a:r>
            <a:r>
              <a:rPr lang="en-US" altLang="en-US" sz="1600" dirty="0">
                <a:solidFill>
                  <a:schemeClr val="tx1">
                    <a:lumMod val="75000"/>
                    <a:lumOff val="25000"/>
                  </a:schemeClr>
                </a:solidFill>
                <a:latin typeface="Arial"/>
                <a:cs typeface="Arial"/>
              </a:rPr>
              <a:t> de </a:t>
            </a:r>
            <a:r>
              <a:rPr lang="en-US" altLang="en-US" sz="1600" dirty="0" err="1">
                <a:solidFill>
                  <a:schemeClr val="tx1">
                    <a:lumMod val="75000"/>
                    <a:lumOff val="25000"/>
                  </a:schemeClr>
                </a:solidFill>
                <a:latin typeface="Arial"/>
                <a:cs typeface="Arial"/>
              </a:rPr>
              <a:t>ziekte</a:t>
            </a:r>
            <a:r>
              <a:rPr lang="en-US" altLang="en-US" sz="1600" dirty="0">
                <a:solidFill>
                  <a:schemeClr val="tx1">
                    <a:lumMod val="75000"/>
                    <a:lumOff val="25000"/>
                  </a:schemeClr>
                </a:solidFill>
                <a:latin typeface="Arial"/>
                <a:cs typeface="Arial"/>
              </a:rPr>
              <a:t> van Crohn</a:t>
            </a:r>
          </a:p>
          <a:p>
            <a:pPr marL="285750" indent="-285750">
              <a:lnSpc>
                <a:spcPct val="107000"/>
              </a:lnSpc>
              <a:spcAft>
                <a:spcPts val="800"/>
              </a:spcAft>
              <a:buFont typeface="Arial" panose="020B0604020202020204" pitchFamily="34" charset="0"/>
              <a:buChar char="•"/>
            </a:pPr>
            <a:r>
              <a:rPr lang="en-US" altLang="en-US" sz="1600" dirty="0" err="1">
                <a:solidFill>
                  <a:schemeClr val="tx1">
                    <a:lumMod val="75000"/>
                    <a:lumOff val="25000"/>
                  </a:schemeClr>
                </a:solidFill>
                <a:latin typeface="Arial"/>
                <a:cs typeface="Arial"/>
              </a:rPr>
              <a:t>Prikkelbare</a:t>
            </a:r>
            <a:r>
              <a:rPr lang="en-US" altLang="en-US" sz="1600" dirty="0">
                <a:solidFill>
                  <a:schemeClr val="tx1">
                    <a:lumMod val="75000"/>
                    <a:lumOff val="25000"/>
                  </a:schemeClr>
                </a:solidFill>
                <a:latin typeface="Arial"/>
                <a:cs typeface="Arial"/>
              </a:rPr>
              <a:t> </a:t>
            </a:r>
            <a:r>
              <a:rPr lang="en-US" altLang="en-US" sz="1600" dirty="0" err="1">
                <a:solidFill>
                  <a:schemeClr val="tx1">
                    <a:lumMod val="75000"/>
                    <a:lumOff val="25000"/>
                  </a:schemeClr>
                </a:solidFill>
                <a:latin typeface="Arial"/>
                <a:cs typeface="Arial"/>
              </a:rPr>
              <a:t>darm</a:t>
            </a:r>
            <a:endParaRPr lang="en-US" altLang="en-US" sz="1600" dirty="0">
              <a:solidFill>
                <a:schemeClr val="tx1">
                  <a:lumMod val="75000"/>
                  <a:lumOff val="25000"/>
                </a:schemeClr>
              </a:solidFill>
              <a:latin typeface="Arial"/>
              <a:cs typeface="Arial"/>
            </a:endParaRPr>
          </a:p>
          <a:p>
            <a:pPr marL="285750" indent="-285750">
              <a:lnSpc>
                <a:spcPct val="107000"/>
              </a:lnSpc>
              <a:spcAft>
                <a:spcPts val="800"/>
              </a:spcAft>
              <a:buFont typeface="Arial" panose="020B0604020202020204" pitchFamily="34" charset="0"/>
              <a:buChar char="•"/>
            </a:pPr>
            <a:r>
              <a:rPr lang="en-US" altLang="en-US" sz="1600" dirty="0">
                <a:solidFill>
                  <a:schemeClr val="tx1">
                    <a:lumMod val="75000"/>
                    <a:lumOff val="25000"/>
                  </a:schemeClr>
                </a:solidFill>
                <a:latin typeface="Arial"/>
                <a:cs typeface="Arial"/>
              </a:rPr>
              <a:t>Candida-</a:t>
            </a:r>
            <a:r>
              <a:rPr lang="en-US" altLang="en-US" sz="1600" dirty="0" err="1">
                <a:solidFill>
                  <a:schemeClr val="tx1">
                    <a:lumMod val="75000"/>
                    <a:lumOff val="25000"/>
                  </a:schemeClr>
                </a:solidFill>
                <a:latin typeface="Arial"/>
                <a:cs typeface="Arial"/>
              </a:rPr>
              <a:t>infecties</a:t>
            </a:r>
            <a:endParaRPr lang="en-US" altLang="en-US" sz="1600" dirty="0">
              <a:solidFill>
                <a:schemeClr val="tx1">
                  <a:lumMod val="75000"/>
                  <a:lumOff val="25000"/>
                </a:schemeClr>
              </a:solidFill>
              <a:latin typeface="Arial"/>
              <a:cs typeface="Arial"/>
            </a:endParaRPr>
          </a:p>
          <a:p>
            <a:pPr marL="285750" indent="-285750">
              <a:lnSpc>
                <a:spcPct val="107000"/>
              </a:lnSpc>
              <a:spcAft>
                <a:spcPts val="800"/>
              </a:spcAft>
              <a:buFont typeface="Arial" panose="020B0604020202020204" pitchFamily="34" charset="0"/>
              <a:buChar char="•"/>
            </a:pPr>
            <a:r>
              <a:rPr lang="en-US" altLang="en-US" sz="1600" dirty="0" err="1">
                <a:solidFill>
                  <a:schemeClr val="tx1">
                    <a:lumMod val="75000"/>
                    <a:lumOff val="25000"/>
                  </a:schemeClr>
                </a:solidFill>
                <a:latin typeface="Arial"/>
                <a:cs typeface="Arial"/>
              </a:rPr>
              <a:t>Vaginale</a:t>
            </a:r>
            <a:r>
              <a:rPr lang="en-US" altLang="en-US" sz="1600" dirty="0">
                <a:solidFill>
                  <a:schemeClr val="tx1">
                    <a:lumMod val="75000"/>
                    <a:lumOff val="25000"/>
                  </a:schemeClr>
                </a:solidFill>
                <a:latin typeface="Arial"/>
                <a:cs typeface="Arial"/>
              </a:rPr>
              <a:t> </a:t>
            </a:r>
            <a:r>
              <a:rPr lang="en-US" altLang="en-US" sz="1600" dirty="0" err="1">
                <a:solidFill>
                  <a:schemeClr val="tx1">
                    <a:lumMod val="75000"/>
                    <a:lumOff val="25000"/>
                  </a:schemeClr>
                </a:solidFill>
                <a:latin typeface="Arial"/>
                <a:cs typeface="Arial"/>
              </a:rPr>
              <a:t>problemen</a:t>
            </a:r>
            <a:endParaRPr lang="en-US" altLang="en-US" sz="1600" dirty="0">
              <a:solidFill>
                <a:schemeClr val="tx1">
                  <a:lumMod val="75000"/>
                  <a:lumOff val="25000"/>
                </a:schemeClr>
              </a:solidFill>
              <a:latin typeface="Arial"/>
              <a:cs typeface="Arial"/>
            </a:endParaRPr>
          </a:p>
          <a:p>
            <a:pPr marL="285750" indent="-285750">
              <a:lnSpc>
                <a:spcPct val="107000"/>
              </a:lnSpc>
              <a:spcAft>
                <a:spcPts val="800"/>
              </a:spcAft>
              <a:buFont typeface="Arial" panose="020B0604020202020204" pitchFamily="34" charset="0"/>
              <a:buChar char="•"/>
            </a:pPr>
            <a:r>
              <a:rPr lang="en-US" altLang="en-US" sz="1600" dirty="0">
                <a:solidFill>
                  <a:schemeClr val="tx1">
                    <a:lumMod val="75000"/>
                    <a:lumOff val="25000"/>
                  </a:schemeClr>
                </a:solidFill>
                <a:latin typeface="Arial"/>
                <a:cs typeface="Arial"/>
              </a:rPr>
              <a:t>Pre-/</a:t>
            </a:r>
            <a:r>
              <a:rPr lang="en-US" altLang="en-US" sz="1600" dirty="0" err="1">
                <a:solidFill>
                  <a:schemeClr val="tx1">
                    <a:lumMod val="75000"/>
                    <a:lumOff val="25000"/>
                  </a:schemeClr>
                </a:solidFill>
                <a:latin typeface="Arial"/>
                <a:cs typeface="Arial"/>
              </a:rPr>
              <a:t>probiotica</a:t>
            </a:r>
            <a:endParaRPr lang="en-US" altLang="en-US" sz="1600" dirty="0">
              <a:solidFill>
                <a:schemeClr val="tx1">
                  <a:lumMod val="75000"/>
                  <a:lumOff val="25000"/>
                </a:schemeClr>
              </a:solidFill>
              <a:latin typeface="Arial"/>
              <a:cs typeface="Arial"/>
            </a:endParaRPr>
          </a:p>
        </p:txBody>
      </p:sp>
      <p:sp>
        <p:nvSpPr>
          <p:cNvPr id="12" name="TextBox 11">
            <a:extLst>
              <a:ext uri="{FF2B5EF4-FFF2-40B4-BE49-F238E27FC236}">
                <a16:creationId xmlns:a16="http://schemas.microsoft.com/office/drawing/2014/main" id="{6CDB774B-48DB-0C6B-B936-693741D40573}"/>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CULTURIIX</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5ADA009D-A1A9-1A75-236E-1FA26E58936C}"/>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CDEAFC08-F252-8C6A-11BB-303D688F1B82}"/>
              </a:ext>
            </a:extLst>
          </p:cNvPr>
          <p:cNvPicPr>
            <a:picLocks noChangeAspect="1"/>
          </p:cNvPicPr>
          <p:nvPr/>
        </p:nvPicPr>
        <p:blipFill>
          <a:blip r:embed="rId4"/>
          <a:srcRect l="20413" r="20413"/>
          <a:stretch/>
        </p:blipFill>
        <p:spPr>
          <a:xfrm>
            <a:off x="6096001" y="-9789"/>
            <a:ext cx="6095999" cy="6867789"/>
          </a:xfrm>
          <a:prstGeom prst="rect">
            <a:avLst/>
          </a:prstGeom>
        </p:spPr>
      </p:pic>
      <p:sp>
        <p:nvSpPr>
          <p:cNvPr id="4" name="Rounded Rectangle 3">
            <a:extLst>
              <a:ext uri="{FF2B5EF4-FFF2-40B4-BE49-F238E27FC236}">
                <a16:creationId xmlns:a16="http://schemas.microsoft.com/office/drawing/2014/main" id="{764485F8-CDEE-8F2B-33C7-9F5332B4C186}"/>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7" name="Picture 6">
            <a:extLst>
              <a:ext uri="{FF2B5EF4-FFF2-40B4-BE49-F238E27FC236}">
                <a16:creationId xmlns:a16="http://schemas.microsoft.com/office/drawing/2014/main" id="{095E9F5B-6C3D-D401-B183-832DFE8A6CED}"/>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5" name="Picture 4">
            <a:extLst>
              <a:ext uri="{FF2B5EF4-FFF2-40B4-BE49-F238E27FC236}">
                <a16:creationId xmlns:a16="http://schemas.microsoft.com/office/drawing/2014/main" id="{AF89BE1A-179E-FE33-106E-AD7BF30CBBE7}"/>
              </a:ext>
            </a:extLst>
          </p:cNvPr>
          <p:cNvPicPr>
            <a:picLocks noChangeAspect="1"/>
          </p:cNvPicPr>
          <p:nvPr/>
        </p:nvPicPr>
        <p:blipFill>
          <a:blip r:embed="rId6"/>
          <a:srcRect/>
          <a:stretch/>
        </p:blipFill>
        <p:spPr>
          <a:xfrm>
            <a:off x="7240436" y="1204332"/>
            <a:ext cx="3955839" cy="4119387"/>
          </a:xfrm>
          <a:prstGeom prst="rect">
            <a:avLst/>
          </a:prstGeom>
          <a:effectLst>
            <a:outerShdw blurRad="309477" dist="302244" dir="2700000" sx="99000" sy="99000" algn="tl" rotWithShape="0">
              <a:prstClr val="black">
                <a:alpha val="22778"/>
              </a:prstClr>
            </a:outerShdw>
          </a:effectLst>
        </p:spPr>
      </p:pic>
      <p:pic>
        <p:nvPicPr>
          <p:cNvPr id="3" name="Picture 2">
            <a:extLst>
              <a:ext uri="{FF2B5EF4-FFF2-40B4-BE49-F238E27FC236}">
                <a16:creationId xmlns:a16="http://schemas.microsoft.com/office/drawing/2014/main" id="{13974493-FAC5-1A63-D1E9-4CA7645F5E4F}"/>
              </a:ext>
            </a:extLst>
          </p:cNvPr>
          <p:cNvPicPr>
            <a:picLocks noChangeAspect="1"/>
          </p:cNvPicPr>
          <p:nvPr/>
        </p:nvPicPr>
        <p:blipFill>
          <a:blip r:embed="rId7"/>
          <a:stretch>
            <a:fillRect/>
          </a:stretch>
        </p:blipFill>
        <p:spPr>
          <a:xfrm>
            <a:off x="676273" y="2049383"/>
            <a:ext cx="359925" cy="359925"/>
          </a:xfrm>
          <a:prstGeom prst="rect">
            <a:avLst/>
          </a:prstGeom>
        </p:spPr>
      </p:pic>
    </p:spTree>
    <p:extLst>
      <p:ext uri="{BB962C8B-B14F-4D97-AF65-F5344CB8AC3E}">
        <p14:creationId xmlns:p14="http://schemas.microsoft.com/office/powerpoint/2010/main" val="4112409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306AC-F859-DA26-B089-B005F53C41A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D469DEA-2114-69EA-2715-F004EB4DD747}"/>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2C81F00A-120A-64CE-5273-503114892832}"/>
              </a:ext>
            </a:extLst>
          </p:cNvPr>
          <p:cNvSpPr txBox="1"/>
          <p:nvPr/>
        </p:nvSpPr>
        <p:spPr>
          <a:xfrm>
            <a:off x="1067165" y="20369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GEAUTORISEERDE CLAIMS</a:t>
            </a:r>
            <a:endParaRPr lang="en-DE" sz="2200" b="1" dirty="0">
              <a:solidFill>
                <a:srgbClr val="2A524D"/>
              </a:solidFill>
              <a:latin typeface="Arial" panose="020B0604020202020204" pitchFamily="34" charset="0"/>
              <a:cs typeface="Arial" panose="020B0604020202020204" pitchFamily="34" charset="0"/>
            </a:endParaRPr>
          </a:p>
          <a:p>
            <a:pPr marL="342900" indent="-342900">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Een uniek supplement voor iedereen die </a:t>
            </a:r>
            <a:br>
              <a:rPr lang="nl-NL" altLang="en-US" sz="1500" dirty="0">
                <a:solidFill>
                  <a:schemeClr val="tx1">
                    <a:lumMod val="75000"/>
                    <a:lumOff val="25000"/>
                  </a:schemeClr>
                </a:solidFill>
                <a:latin typeface="Arial"/>
                <a:cs typeface="Arial"/>
              </a:rPr>
            </a:br>
            <a:r>
              <a:rPr lang="nl-NL" altLang="en-US" sz="1500" dirty="0">
                <a:solidFill>
                  <a:schemeClr val="tx1">
                    <a:lumMod val="75000"/>
                    <a:lumOff val="25000"/>
                  </a:schemeClr>
                </a:solidFill>
                <a:latin typeface="Arial"/>
                <a:cs typeface="Arial"/>
              </a:rPr>
              <a:t>zich elke dag op zijn best wil voelen</a:t>
            </a:r>
          </a:p>
          <a:p>
            <a:pPr marL="342900" indent="-342900">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Ondersteunt het innerlijke evenwicht van </a:t>
            </a:r>
            <a:br>
              <a:rPr lang="nl-NL" altLang="en-US" sz="1500" dirty="0">
                <a:solidFill>
                  <a:schemeClr val="tx1">
                    <a:lumMod val="75000"/>
                    <a:lumOff val="25000"/>
                  </a:schemeClr>
                </a:solidFill>
                <a:latin typeface="Arial"/>
                <a:cs typeface="Arial"/>
              </a:rPr>
            </a:br>
            <a:r>
              <a:rPr lang="nl-NL" altLang="en-US" sz="1500" dirty="0">
                <a:solidFill>
                  <a:schemeClr val="tx1">
                    <a:lumMod val="75000"/>
                    <a:lumOff val="25000"/>
                  </a:schemeClr>
                </a:solidFill>
                <a:latin typeface="Arial"/>
                <a:cs typeface="Arial"/>
              </a:rPr>
              <a:t>je lichaam met de vitaminenmix</a:t>
            </a:r>
          </a:p>
          <a:p>
            <a:pPr marL="342900" indent="-342900">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Bevat selenium, dat bijdraagt aan de normale werking van de schildklier en het behoud van normale nagels en haar</a:t>
            </a:r>
          </a:p>
          <a:p>
            <a:pPr marL="342900" indent="-342900">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Vitamine A en vitamine E dragen bij aan de bescherming van de cellen tegen oxidatieve stress</a:t>
            </a:r>
          </a:p>
          <a:p>
            <a:pPr marL="342900" indent="-342900">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Vitamine A draagt bij aan het normale ijzerstofwisseling en het behoud van een normale huid, gezichtsvermogen en werking van het immuunsysteem</a:t>
            </a:r>
          </a:p>
          <a:p>
            <a:pPr marL="342900" indent="-342900">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Geformuleerd met actieve kool, chlorella en superfoods</a:t>
            </a:r>
          </a:p>
        </p:txBody>
      </p:sp>
      <p:sp>
        <p:nvSpPr>
          <p:cNvPr id="12" name="TextBox 11">
            <a:extLst>
              <a:ext uri="{FF2B5EF4-FFF2-40B4-BE49-F238E27FC236}">
                <a16:creationId xmlns:a16="http://schemas.microsoft.com/office/drawing/2014/main" id="{B4E11B8E-C116-AB85-F329-063BBF540E3F}"/>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CARBONIIX</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6ED1E2D9-C616-FFD3-EEC2-D57757DE82F1}"/>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41FE7498-46C7-0969-B372-91E3D756D125}"/>
              </a:ext>
            </a:extLst>
          </p:cNvPr>
          <p:cNvPicPr>
            <a:picLocks noChangeAspect="1"/>
          </p:cNvPicPr>
          <p:nvPr/>
        </p:nvPicPr>
        <p:blipFill>
          <a:blip r:embed="rId4"/>
          <a:srcRect l="5556" r="5556"/>
          <a:stretch/>
        </p:blipFill>
        <p:spPr>
          <a:xfrm>
            <a:off x="6096000" y="1"/>
            <a:ext cx="6095999" cy="6858000"/>
          </a:xfrm>
          <a:prstGeom prst="rect">
            <a:avLst/>
          </a:prstGeom>
        </p:spPr>
      </p:pic>
      <p:pic>
        <p:nvPicPr>
          <p:cNvPr id="3" name="Picture 2">
            <a:extLst>
              <a:ext uri="{FF2B5EF4-FFF2-40B4-BE49-F238E27FC236}">
                <a16:creationId xmlns:a16="http://schemas.microsoft.com/office/drawing/2014/main" id="{EC90AEF6-4138-A0C5-0811-4CB04FF7FEEB}"/>
              </a:ext>
            </a:extLst>
          </p:cNvPr>
          <p:cNvPicPr>
            <a:picLocks noChangeAspect="1"/>
          </p:cNvPicPr>
          <p:nvPr/>
        </p:nvPicPr>
        <p:blipFill>
          <a:blip r:embed="rId5"/>
          <a:srcRect l="21595"/>
          <a:stretch>
            <a:fillRect/>
          </a:stretch>
        </p:blipFill>
        <p:spPr>
          <a:xfrm>
            <a:off x="5906529" y="-506026"/>
            <a:ext cx="8785123" cy="6308788"/>
          </a:xfrm>
          <a:prstGeom prst="rect">
            <a:avLst/>
          </a:prstGeom>
          <a:effectLst>
            <a:outerShdw blurRad="309477" dist="302244" dir="2700000" sx="90832" sy="90832" algn="tl" rotWithShape="0">
              <a:prstClr val="black">
                <a:alpha val="63418"/>
              </a:prstClr>
            </a:outerShdw>
          </a:effectLst>
        </p:spPr>
      </p:pic>
      <p:sp>
        <p:nvSpPr>
          <p:cNvPr id="4" name="Rounded Rectangle 3">
            <a:extLst>
              <a:ext uri="{FF2B5EF4-FFF2-40B4-BE49-F238E27FC236}">
                <a16:creationId xmlns:a16="http://schemas.microsoft.com/office/drawing/2014/main" id="{4190F953-34EA-B566-8292-32DBB28C46BF}"/>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6" name="Picture 5">
            <a:extLst>
              <a:ext uri="{FF2B5EF4-FFF2-40B4-BE49-F238E27FC236}">
                <a16:creationId xmlns:a16="http://schemas.microsoft.com/office/drawing/2014/main" id="{C879C50E-2F89-A3C0-0A5A-089E1DF786CB}"/>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8" name="Picture 7">
            <a:extLst>
              <a:ext uri="{FF2B5EF4-FFF2-40B4-BE49-F238E27FC236}">
                <a16:creationId xmlns:a16="http://schemas.microsoft.com/office/drawing/2014/main" id="{B61A3993-361A-834D-2BCC-C1BF674E1EDC}"/>
              </a:ext>
            </a:extLst>
          </p:cNvPr>
          <p:cNvPicPr>
            <a:picLocks noChangeAspect="1"/>
          </p:cNvPicPr>
          <p:nvPr/>
        </p:nvPicPr>
        <p:blipFill>
          <a:blip r:embed="rId7"/>
          <a:stretch>
            <a:fillRect/>
          </a:stretch>
        </p:blipFill>
        <p:spPr>
          <a:xfrm>
            <a:off x="676273" y="2049384"/>
            <a:ext cx="359924" cy="359924"/>
          </a:xfrm>
          <a:prstGeom prst="rect">
            <a:avLst/>
          </a:prstGeom>
        </p:spPr>
      </p:pic>
    </p:spTree>
    <p:extLst>
      <p:ext uri="{BB962C8B-B14F-4D97-AF65-F5344CB8AC3E}">
        <p14:creationId xmlns:p14="http://schemas.microsoft.com/office/powerpoint/2010/main" val="3090221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7462E-5FA1-1052-1B72-002429C7321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DC33120-7452-6EEE-208F-26BFE00D1005}"/>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4B2F37BE-B1E1-FBC9-6489-F11325BD7080}"/>
              </a:ext>
            </a:extLst>
          </p:cNvPr>
          <p:cNvSpPr txBox="1"/>
          <p:nvPr/>
        </p:nvSpPr>
        <p:spPr>
          <a:xfrm>
            <a:off x="1067165" y="20369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GEAUTORISEERDE CLAIMS</a:t>
            </a:r>
            <a:endParaRPr lang="en-DE" sz="2200" b="1" dirty="0">
              <a:solidFill>
                <a:srgbClr val="2A524D"/>
              </a:solidFill>
              <a:latin typeface="Arial" panose="020B0604020202020204" pitchFamily="34" charset="0"/>
              <a:cs typeface="Arial" panose="020B0604020202020204" pitchFamily="34" charset="0"/>
            </a:endParaRPr>
          </a:p>
          <a:p>
            <a:pPr marL="342900" indent="-342900">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Bevat geactiveerde plantaardige kool, bekend </a:t>
            </a:r>
            <a:br>
              <a:rPr lang="nl-NL" altLang="en-US" sz="1500" dirty="0">
                <a:solidFill>
                  <a:schemeClr val="tx1">
                    <a:lumMod val="75000"/>
                    <a:lumOff val="25000"/>
                  </a:schemeClr>
                </a:solidFill>
                <a:latin typeface="Arial"/>
                <a:cs typeface="Arial"/>
              </a:rPr>
            </a:br>
            <a:r>
              <a:rPr lang="nl-NL" altLang="en-US" sz="1500" dirty="0">
                <a:solidFill>
                  <a:schemeClr val="tx1">
                    <a:lumMod val="75000"/>
                    <a:lumOff val="25000"/>
                  </a:schemeClr>
                </a:solidFill>
                <a:latin typeface="Arial"/>
                <a:cs typeface="Arial"/>
              </a:rPr>
              <a:t>om zijn vele voordelen</a:t>
            </a:r>
          </a:p>
          <a:p>
            <a:pPr marL="342900" indent="-342900">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Geactiveerde kool draagt bij aan het verminderen van overmatige winderigheid na het eten</a:t>
            </a:r>
          </a:p>
          <a:p>
            <a:pPr marL="342900" indent="-342900">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Het is een uniek voedingssupplement voor iedereen die dagelijks zijn gezondheid wil ondersteunen</a:t>
            </a:r>
          </a:p>
          <a:p>
            <a:pPr marL="342900" indent="-342900">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Voedingsondersteuning voor je lichaam: Vitamine A, Vitamine B3, Vitamine B6, Vitamine B12, Magnesium, Zink, Selenium, Chroom, Natuurlijke carotenoïden</a:t>
            </a:r>
          </a:p>
          <a:p>
            <a:pPr marL="342900" indent="-342900">
              <a:spcAft>
                <a:spcPts val="800"/>
              </a:spcAft>
              <a:buFont typeface="Arial" panose="020B0604020202020204" pitchFamily="34" charset="0"/>
              <a:buChar char="•"/>
              <a:tabLst>
                <a:tab pos="457200" algn="l"/>
              </a:tabLst>
            </a:pPr>
            <a:r>
              <a:rPr lang="nl-NL" altLang="en-US" sz="1500" dirty="0">
                <a:solidFill>
                  <a:schemeClr val="tx1">
                    <a:lumMod val="75000"/>
                    <a:lumOff val="25000"/>
                  </a:schemeClr>
                </a:solidFill>
                <a:latin typeface="Arial"/>
                <a:cs typeface="Arial"/>
              </a:rPr>
              <a:t>Een uitstekende bondgenoot op de aanbevolen supplementenlijst bij het volgen van het Body Balance System</a:t>
            </a:r>
          </a:p>
        </p:txBody>
      </p:sp>
      <p:sp>
        <p:nvSpPr>
          <p:cNvPr id="12" name="TextBox 11">
            <a:extLst>
              <a:ext uri="{FF2B5EF4-FFF2-40B4-BE49-F238E27FC236}">
                <a16:creationId xmlns:a16="http://schemas.microsoft.com/office/drawing/2014/main" id="{928CF4A3-7D2C-0602-F612-B82FB1153776}"/>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CARBONIIX</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7B2EF70A-E2CD-67CC-74B0-DE299C7A89BA}"/>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5349A301-7EAB-E0DA-A55D-AD801623A7C7}"/>
              </a:ext>
            </a:extLst>
          </p:cNvPr>
          <p:cNvPicPr>
            <a:picLocks noChangeAspect="1"/>
          </p:cNvPicPr>
          <p:nvPr/>
        </p:nvPicPr>
        <p:blipFill>
          <a:blip r:embed="rId4"/>
          <a:srcRect l="5556" r="5556"/>
          <a:stretch/>
        </p:blipFill>
        <p:spPr>
          <a:xfrm>
            <a:off x="6096000" y="1"/>
            <a:ext cx="6095999" cy="6858000"/>
          </a:xfrm>
          <a:prstGeom prst="rect">
            <a:avLst/>
          </a:prstGeom>
        </p:spPr>
      </p:pic>
      <p:sp>
        <p:nvSpPr>
          <p:cNvPr id="4" name="Rounded Rectangle 3">
            <a:extLst>
              <a:ext uri="{FF2B5EF4-FFF2-40B4-BE49-F238E27FC236}">
                <a16:creationId xmlns:a16="http://schemas.microsoft.com/office/drawing/2014/main" id="{A359D72E-4297-6239-5078-4F30500365D5}"/>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6" name="Picture 5">
            <a:extLst>
              <a:ext uri="{FF2B5EF4-FFF2-40B4-BE49-F238E27FC236}">
                <a16:creationId xmlns:a16="http://schemas.microsoft.com/office/drawing/2014/main" id="{A151C71E-3D8F-BE8F-5F20-85F8DCD65677}"/>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7" name="Picture 6">
            <a:extLst>
              <a:ext uri="{FF2B5EF4-FFF2-40B4-BE49-F238E27FC236}">
                <a16:creationId xmlns:a16="http://schemas.microsoft.com/office/drawing/2014/main" id="{30645098-3DB1-60D1-A82F-6501E95F3B21}"/>
              </a:ext>
            </a:extLst>
          </p:cNvPr>
          <p:cNvPicPr>
            <a:picLocks noChangeAspect="1"/>
          </p:cNvPicPr>
          <p:nvPr/>
        </p:nvPicPr>
        <p:blipFill>
          <a:blip r:embed="rId6"/>
          <a:srcRect l="23286"/>
          <a:stretch>
            <a:fillRect/>
          </a:stretch>
        </p:blipFill>
        <p:spPr>
          <a:xfrm>
            <a:off x="6095999" y="-424602"/>
            <a:ext cx="8595653" cy="6308788"/>
          </a:xfrm>
          <a:prstGeom prst="rect">
            <a:avLst/>
          </a:prstGeom>
          <a:effectLst>
            <a:outerShdw blurRad="309477" dist="302244" dir="2700000" sx="90832" sy="90832" algn="tl" rotWithShape="0">
              <a:prstClr val="black">
                <a:alpha val="63418"/>
              </a:prstClr>
            </a:outerShdw>
          </a:effectLst>
        </p:spPr>
      </p:pic>
      <p:pic>
        <p:nvPicPr>
          <p:cNvPr id="3" name="Picture 2">
            <a:extLst>
              <a:ext uri="{FF2B5EF4-FFF2-40B4-BE49-F238E27FC236}">
                <a16:creationId xmlns:a16="http://schemas.microsoft.com/office/drawing/2014/main" id="{E3080564-7766-A4BD-72C0-48BE45B199C8}"/>
              </a:ext>
            </a:extLst>
          </p:cNvPr>
          <p:cNvPicPr>
            <a:picLocks noChangeAspect="1"/>
          </p:cNvPicPr>
          <p:nvPr/>
        </p:nvPicPr>
        <p:blipFill>
          <a:blip r:embed="rId7"/>
          <a:stretch>
            <a:fillRect/>
          </a:stretch>
        </p:blipFill>
        <p:spPr>
          <a:xfrm>
            <a:off x="676273" y="2049384"/>
            <a:ext cx="359924" cy="359924"/>
          </a:xfrm>
          <a:prstGeom prst="rect">
            <a:avLst/>
          </a:prstGeom>
        </p:spPr>
      </p:pic>
    </p:spTree>
    <p:extLst>
      <p:ext uri="{BB962C8B-B14F-4D97-AF65-F5344CB8AC3E}">
        <p14:creationId xmlns:p14="http://schemas.microsoft.com/office/powerpoint/2010/main" val="1083598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7E15A-54AF-BF28-ADB0-EB07744DC30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20A4E71-616E-13C0-7EED-78FEEB397814}"/>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01C6B5E1-0B74-58BF-3514-F8BDA60F8304}"/>
              </a:ext>
            </a:extLst>
          </p:cNvPr>
          <p:cNvSpPr txBox="1"/>
          <p:nvPr/>
        </p:nvSpPr>
        <p:spPr>
          <a:xfrm>
            <a:off x="1031444" y="1980574"/>
            <a:ext cx="4839365" cy="4786314"/>
          </a:xfrm>
          <a:prstGeom prst="rect">
            <a:avLst/>
          </a:prstGeom>
        </p:spPr>
        <p:txBody>
          <a:bodyPr vert="horz" lIns="91440" tIns="45720" rIns="91440" bIns="45720" rtlCol="0">
            <a:normAutofit fontScale="70000" lnSpcReduction="20000"/>
          </a:bodyPr>
          <a:lstStyle/>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Geformuleerd om gewichtsbeheersing </a:t>
            </a:r>
            <a:br>
              <a:rPr lang="nl-NL" altLang="en-US" sz="2600" dirty="0">
                <a:solidFill>
                  <a:schemeClr val="tx1">
                    <a:lumMod val="75000"/>
                    <a:lumOff val="25000"/>
                  </a:schemeClr>
                </a:solidFill>
                <a:latin typeface="Arial"/>
                <a:cs typeface="Arial"/>
              </a:rPr>
            </a:br>
            <a:r>
              <a:rPr lang="nl-NL" altLang="en-US" sz="2600" dirty="0">
                <a:solidFill>
                  <a:schemeClr val="tx1">
                    <a:lumMod val="75000"/>
                    <a:lumOff val="25000"/>
                  </a:schemeClr>
                </a:solidFill>
                <a:latin typeface="Arial"/>
                <a:cs typeface="Arial"/>
              </a:rPr>
              <a:t>op een natuurlijke manier te ondersteunen</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Helpt je minder calorieën te consumeren dankzij geplande en vooraf bereide maaltijden volgens de aanbevelingen</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Je kunt tot wel 8 kg verliezen in 28 dagen, afhankelijk van verschillende factoren</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Bevat aanbevolen producten, beweging en voeding</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De Day and Night Drops zijn voedingssupplementen die je ondersteunen tijdens het volgen </a:t>
            </a:r>
            <a:br>
              <a:rPr lang="nl-NL" altLang="en-US" sz="2600" dirty="0">
                <a:solidFill>
                  <a:schemeClr val="tx1">
                    <a:lumMod val="75000"/>
                    <a:lumOff val="25000"/>
                  </a:schemeClr>
                </a:solidFill>
                <a:latin typeface="Arial"/>
                <a:cs typeface="Arial"/>
              </a:rPr>
            </a:br>
            <a:r>
              <a:rPr lang="nl-NL" altLang="en-US" sz="2600" dirty="0">
                <a:solidFill>
                  <a:schemeClr val="tx1">
                    <a:lumMod val="75000"/>
                    <a:lumOff val="25000"/>
                  </a:schemeClr>
                </a:solidFill>
                <a:latin typeface="Arial"/>
                <a:cs typeface="Arial"/>
              </a:rPr>
              <a:t>van het Body Balance-programma</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De Day and Night Drops bevatten </a:t>
            </a:r>
            <a:br>
              <a:rPr lang="nl-NL" altLang="en-US" sz="2600" dirty="0">
                <a:solidFill>
                  <a:schemeClr val="tx1">
                    <a:lumMod val="75000"/>
                    <a:lumOff val="25000"/>
                  </a:schemeClr>
                </a:solidFill>
                <a:latin typeface="Arial"/>
                <a:cs typeface="Arial"/>
              </a:rPr>
            </a:br>
            <a:r>
              <a:rPr lang="nl-NL" altLang="en-US" sz="2600" dirty="0">
                <a:solidFill>
                  <a:schemeClr val="tx1">
                    <a:lumMod val="75000"/>
                    <a:lumOff val="25000"/>
                  </a:schemeClr>
                </a:solidFill>
                <a:latin typeface="Arial"/>
                <a:cs typeface="Arial"/>
              </a:rPr>
              <a:t>een rijke selectie van plantenextracten </a:t>
            </a:r>
            <a:br>
              <a:rPr lang="nl-NL" altLang="en-US" sz="2600" dirty="0">
                <a:solidFill>
                  <a:schemeClr val="tx1">
                    <a:lumMod val="75000"/>
                    <a:lumOff val="25000"/>
                  </a:schemeClr>
                </a:solidFill>
                <a:latin typeface="Arial"/>
                <a:cs typeface="Arial"/>
              </a:rPr>
            </a:br>
            <a:r>
              <a:rPr lang="nl-NL" altLang="en-US" sz="2600" dirty="0">
                <a:solidFill>
                  <a:schemeClr val="tx1">
                    <a:lumMod val="75000"/>
                    <a:lumOff val="25000"/>
                  </a:schemeClr>
                </a:solidFill>
                <a:latin typeface="Arial"/>
                <a:cs typeface="Arial"/>
              </a:rPr>
              <a:t>en specifieke voedingsstoffen ter ondersteuning van je welzijn.</a:t>
            </a: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9EB5E11A-909B-3FA9-00E6-13635501F6CC}"/>
              </a:ext>
            </a:extLst>
          </p:cNvPr>
          <p:cNvSpPr txBox="1"/>
          <p:nvPr/>
        </p:nvSpPr>
        <p:spPr>
          <a:xfrm>
            <a:off x="995723" y="289318"/>
            <a:ext cx="491080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GB" sz="3500" b="1" dirty="0">
                <a:solidFill>
                  <a:srgbClr val="2A524D"/>
                </a:solidFill>
                <a:latin typeface="Arial" panose="020B0604020202020204" pitchFamily="34" charset="0"/>
                <a:cs typeface="Arial" panose="020B0604020202020204" pitchFamily="34" charset="0"/>
              </a:rPr>
              <a:t>HET BODY BALANCE-SYSTEEM</a:t>
            </a:r>
            <a:endParaRPr lang="en-US" sz="4000" dirty="0">
              <a:solidFill>
                <a:srgbClr val="2A524D"/>
              </a:solidFill>
              <a:latin typeface="+mj-lt"/>
              <a:ea typeface="+mj-ea"/>
              <a:cs typeface="+mj-cs"/>
            </a:endParaRPr>
          </a:p>
        </p:txBody>
      </p:sp>
      <p:cxnSp>
        <p:nvCxnSpPr>
          <p:cNvPr id="13" name="Straight Connector 12">
            <a:extLst>
              <a:ext uri="{FF2B5EF4-FFF2-40B4-BE49-F238E27FC236}">
                <a16:creationId xmlns:a16="http://schemas.microsoft.com/office/drawing/2014/main" id="{3E8FB833-1AA9-7F1A-1C9A-72CA1856D760}"/>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A7A2B331-E256-2CCE-3B08-87EB16F247F0}"/>
              </a:ext>
            </a:extLst>
          </p:cNvPr>
          <p:cNvPicPr>
            <a:picLocks noChangeAspect="1"/>
          </p:cNvPicPr>
          <p:nvPr/>
        </p:nvPicPr>
        <p:blipFill>
          <a:blip r:embed="rId4"/>
          <a:srcRect l="21568" t="24610" r="30937" b="6014"/>
          <a:stretch>
            <a:fillRect/>
          </a:stretch>
        </p:blipFill>
        <p:spPr>
          <a:xfrm>
            <a:off x="6116232" y="-21364"/>
            <a:ext cx="6075768" cy="6905928"/>
          </a:xfrm>
          <a:prstGeom prst="rect">
            <a:avLst/>
          </a:prstGeom>
        </p:spPr>
      </p:pic>
    </p:spTree>
    <p:extLst>
      <p:ext uri="{BB962C8B-B14F-4D97-AF65-F5344CB8AC3E}">
        <p14:creationId xmlns:p14="http://schemas.microsoft.com/office/powerpoint/2010/main" val="31314298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B363C-5491-05C5-AD46-CF489287724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CCAC0EB-0C1B-0DC5-51E6-1988CD9554AA}"/>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DC111568-E714-FD4F-E1D9-6FFF4CDBA414}"/>
              </a:ext>
            </a:extLst>
          </p:cNvPr>
          <p:cNvSpPr txBox="1"/>
          <p:nvPr/>
        </p:nvSpPr>
        <p:spPr>
          <a:xfrm>
            <a:off x="1056127" y="2036961"/>
            <a:ext cx="491080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NIET-GEAUTORISEERDE CLAIMS</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Opgeblazen gevoel</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Prikkelbaarheid</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Stoppen met roken</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Reiniging van de dikke darm</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Helpt bij rusteloze slaap</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Helpt bij stress</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Detoxificatie</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Verwijdert zware metalen</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Obstipatie</a:t>
            </a:r>
          </a:p>
          <a:p>
            <a:pPr marL="285750" indent="-285750">
              <a:lnSpc>
                <a:spcPct val="107000"/>
              </a:lnSpc>
              <a:spcAft>
                <a:spcPts val="800"/>
              </a:spcAft>
              <a:buFont typeface="Arial" panose="020B0604020202020204" pitchFamily="34" charset="0"/>
              <a:buChar char="•"/>
            </a:pPr>
            <a:r>
              <a:rPr lang="nl-NL" altLang="en-US" sz="1600" dirty="0">
                <a:solidFill>
                  <a:schemeClr val="tx1">
                    <a:lumMod val="75000"/>
                    <a:lumOff val="25000"/>
                  </a:schemeClr>
                </a:solidFill>
                <a:latin typeface="Arial"/>
                <a:cs typeface="Arial"/>
              </a:rPr>
              <a:t>Spijsverteringsproblemen</a:t>
            </a:r>
          </a:p>
          <a:p>
            <a:pPr marL="342900" indent="-342900">
              <a:spcAft>
                <a:spcPts val="800"/>
              </a:spcAft>
              <a:buFont typeface="Arial" panose="020B0604020202020204" pitchFamily="34" charset="0"/>
              <a:buChar char="•"/>
              <a:tabLst>
                <a:tab pos="457200" algn="l"/>
              </a:tabLst>
            </a:pPr>
            <a:endParaRPr lang="en-US" altLang="en-US" sz="1500" dirty="0">
              <a:solidFill>
                <a:schemeClr val="tx1">
                  <a:lumMod val="75000"/>
                  <a:lumOff val="25000"/>
                </a:schemeClr>
              </a:solidFill>
              <a:latin typeface="Arial"/>
              <a:cs typeface="Arial"/>
            </a:endParaRPr>
          </a:p>
        </p:txBody>
      </p:sp>
      <p:sp>
        <p:nvSpPr>
          <p:cNvPr id="12" name="TextBox 11">
            <a:extLst>
              <a:ext uri="{FF2B5EF4-FFF2-40B4-BE49-F238E27FC236}">
                <a16:creationId xmlns:a16="http://schemas.microsoft.com/office/drawing/2014/main" id="{3EAFAA4C-E84C-2BBA-C2DF-D4641F5723DB}"/>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CARBONIIX</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04DEFC3E-8136-2830-A16E-4AC02E3ABEB2}"/>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F6AD4F4F-F42E-7D65-C3E1-9EAA4C1A6C42}"/>
              </a:ext>
            </a:extLst>
          </p:cNvPr>
          <p:cNvPicPr>
            <a:picLocks noChangeAspect="1"/>
          </p:cNvPicPr>
          <p:nvPr/>
        </p:nvPicPr>
        <p:blipFill>
          <a:blip r:embed="rId4"/>
          <a:srcRect l="5556" r="5556"/>
          <a:stretch/>
        </p:blipFill>
        <p:spPr>
          <a:xfrm>
            <a:off x="6096000" y="1"/>
            <a:ext cx="6095999" cy="6858000"/>
          </a:xfrm>
          <a:prstGeom prst="rect">
            <a:avLst/>
          </a:prstGeom>
        </p:spPr>
      </p:pic>
      <p:sp>
        <p:nvSpPr>
          <p:cNvPr id="4" name="Rounded Rectangle 3">
            <a:extLst>
              <a:ext uri="{FF2B5EF4-FFF2-40B4-BE49-F238E27FC236}">
                <a16:creationId xmlns:a16="http://schemas.microsoft.com/office/drawing/2014/main" id="{8A12A951-7A7E-3EEB-86EA-EB1DF61BCA99}"/>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7" name="Picture 6">
            <a:extLst>
              <a:ext uri="{FF2B5EF4-FFF2-40B4-BE49-F238E27FC236}">
                <a16:creationId xmlns:a16="http://schemas.microsoft.com/office/drawing/2014/main" id="{BF87017B-DF60-73DC-C8F2-8470C72208F3}"/>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8" name="Picture 7">
            <a:extLst>
              <a:ext uri="{FF2B5EF4-FFF2-40B4-BE49-F238E27FC236}">
                <a16:creationId xmlns:a16="http://schemas.microsoft.com/office/drawing/2014/main" id="{223625C6-020C-EFFC-9C73-0193665980C9}"/>
              </a:ext>
            </a:extLst>
          </p:cNvPr>
          <p:cNvPicPr>
            <a:picLocks noChangeAspect="1"/>
          </p:cNvPicPr>
          <p:nvPr/>
        </p:nvPicPr>
        <p:blipFill>
          <a:blip r:embed="rId6"/>
          <a:srcRect l="26182"/>
          <a:stretch>
            <a:fillRect/>
          </a:stretch>
        </p:blipFill>
        <p:spPr>
          <a:xfrm>
            <a:off x="6384803" y="-482431"/>
            <a:ext cx="8271130" cy="6308788"/>
          </a:xfrm>
          <a:prstGeom prst="rect">
            <a:avLst/>
          </a:prstGeom>
          <a:effectLst>
            <a:outerShdw blurRad="309477" dist="302244" dir="2700000" sx="90832" sy="90832" algn="tl" rotWithShape="0">
              <a:prstClr val="black">
                <a:alpha val="63418"/>
              </a:prstClr>
            </a:outerShdw>
          </a:effectLst>
        </p:spPr>
      </p:pic>
      <p:pic>
        <p:nvPicPr>
          <p:cNvPr id="2" name="Picture 1">
            <a:extLst>
              <a:ext uri="{FF2B5EF4-FFF2-40B4-BE49-F238E27FC236}">
                <a16:creationId xmlns:a16="http://schemas.microsoft.com/office/drawing/2014/main" id="{A8111970-9990-AF0A-EB86-8FDD8BF40E60}"/>
              </a:ext>
            </a:extLst>
          </p:cNvPr>
          <p:cNvPicPr>
            <a:picLocks noChangeAspect="1"/>
          </p:cNvPicPr>
          <p:nvPr/>
        </p:nvPicPr>
        <p:blipFill>
          <a:blip r:embed="rId7"/>
          <a:stretch>
            <a:fillRect/>
          </a:stretch>
        </p:blipFill>
        <p:spPr>
          <a:xfrm>
            <a:off x="676273" y="2049383"/>
            <a:ext cx="359925" cy="359925"/>
          </a:xfrm>
          <a:prstGeom prst="rect">
            <a:avLst/>
          </a:prstGeom>
        </p:spPr>
      </p:pic>
    </p:spTree>
    <p:extLst>
      <p:ext uri="{BB962C8B-B14F-4D97-AF65-F5344CB8AC3E}">
        <p14:creationId xmlns:p14="http://schemas.microsoft.com/office/powerpoint/2010/main" val="11472546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B3DB7-8A52-415B-602E-6AA3457C30F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B70EB2C-652B-5261-903F-F6F4D642EC45}"/>
              </a:ext>
            </a:extLst>
          </p:cNvPr>
          <p:cNvSpPr txBox="1"/>
          <p:nvPr/>
        </p:nvSpPr>
        <p:spPr>
          <a:xfrm>
            <a:off x="1067165" y="2071687"/>
            <a:ext cx="4839365" cy="4484096"/>
          </a:xfrm>
          <a:prstGeom prst="rect">
            <a:avLst/>
          </a:prstGeom>
        </p:spPr>
        <p:txBody>
          <a:bodyPr vert="horz" lIns="91440" tIns="45720" rIns="91440" bIns="45720" rtlCol="0">
            <a:normAutofit fontScale="85000" lnSpcReduction="20000"/>
          </a:bodyPr>
          <a:lstStyle/>
          <a:p>
            <a:pPr>
              <a:lnSpc>
                <a:spcPct val="107000"/>
              </a:lnSpc>
              <a:spcAft>
                <a:spcPts val="800"/>
              </a:spcAft>
            </a:pPr>
            <a:r>
              <a:rPr lang="en-GB" sz="2600" b="1" dirty="0">
                <a:solidFill>
                  <a:srgbClr val="2A524D"/>
                </a:solidFill>
                <a:latin typeface="Arial" panose="020B0604020202020204" pitchFamily="34" charset="0"/>
                <a:cs typeface="Arial" panose="020B0604020202020204" pitchFamily="34" charset="0"/>
              </a:rPr>
              <a:t>GEAUTORISEERDE CLAIMS</a:t>
            </a:r>
            <a:endParaRPr lang="en-DE" sz="26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Calcium helps to support the normal </a:t>
            </a:r>
            <a:br>
              <a:rPr lang="en-US" altLang="en-US" sz="2000" dirty="0">
                <a:solidFill>
                  <a:schemeClr val="tx1">
                    <a:lumMod val="75000"/>
                    <a:lumOff val="25000"/>
                  </a:schemeClr>
                </a:solidFill>
                <a:latin typeface="Arial"/>
                <a:cs typeface="Arial"/>
              </a:rPr>
            </a:br>
            <a:r>
              <a:rPr lang="en-US" altLang="en-US" sz="2000" dirty="0">
                <a:solidFill>
                  <a:schemeClr val="tx1">
                    <a:lumMod val="75000"/>
                    <a:lumOff val="25000"/>
                  </a:schemeClr>
                </a:solidFill>
                <a:latin typeface="Arial"/>
                <a:cs typeface="Arial"/>
              </a:rPr>
              <a:t>bone formation</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Magnesium helps to support the normal formation of the muscles</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Copper helps to support the normal </a:t>
            </a:r>
            <a:br>
              <a:rPr lang="en-US" altLang="en-US" sz="2000" dirty="0">
                <a:solidFill>
                  <a:schemeClr val="tx1">
                    <a:lumMod val="75000"/>
                    <a:lumOff val="25000"/>
                  </a:schemeClr>
                </a:solidFill>
                <a:latin typeface="Arial"/>
                <a:cs typeface="Arial"/>
              </a:rPr>
            </a:br>
            <a:r>
              <a:rPr lang="en-US" altLang="en-US" sz="2000" dirty="0">
                <a:solidFill>
                  <a:schemeClr val="tx1">
                    <a:lumMod val="75000"/>
                    <a:lumOff val="25000"/>
                  </a:schemeClr>
                </a:solidFill>
                <a:latin typeface="Arial"/>
                <a:cs typeface="Arial"/>
              </a:rPr>
              <a:t>function of the nervous system</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Magnesium contributes to the normal functioning of the nervous system</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Chromium contributes to the maintenance </a:t>
            </a:r>
            <a:br>
              <a:rPr lang="en-US" altLang="en-US" sz="2000" dirty="0">
                <a:solidFill>
                  <a:schemeClr val="tx1">
                    <a:lumMod val="75000"/>
                    <a:lumOff val="25000"/>
                  </a:schemeClr>
                </a:solidFill>
                <a:latin typeface="Arial"/>
                <a:cs typeface="Arial"/>
              </a:rPr>
            </a:br>
            <a:r>
              <a:rPr lang="en-US" altLang="en-US" sz="2000" dirty="0">
                <a:solidFill>
                  <a:schemeClr val="tx1">
                    <a:lumMod val="75000"/>
                    <a:lumOff val="25000"/>
                  </a:schemeClr>
                </a:solidFill>
                <a:latin typeface="Arial"/>
                <a:cs typeface="Arial"/>
              </a:rPr>
              <a:t>of normal blood glucose levels</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Broad spectrum of vital minerals, trace elements, enzymes and botanicals</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Optimum daily allowance is used for </a:t>
            </a:r>
            <a:br>
              <a:rPr lang="en-US" altLang="en-US" sz="2000" dirty="0">
                <a:solidFill>
                  <a:schemeClr val="tx1">
                    <a:lumMod val="75000"/>
                    <a:lumOff val="25000"/>
                  </a:schemeClr>
                </a:solidFill>
                <a:latin typeface="Arial"/>
                <a:cs typeface="Arial"/>
              </a:rPr>
            </a:br>
            <a:r>
              <a:rPr lang="en-US" altLang="en-US" sz="2000" dirty="0">
                <a:solidFill>
                  <a:schemeClr val="tx1">
                    <a:lumMod val="75000"/>
                    <a:lumOff val="25000"/>
                  </a:schemeClr>
                </a:solidFill>
                <a:latin typeface="Arial"/>
                <a:cs typeface="Arial"/>
              </a:rPr>
              <a:t>meeting optimal nutrition</a:t>
            </a: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8413D54-5280-52A2-534C-DF20F1E6AF36}"/>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OPTIMAL-M</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D9C85015-5329-D4F6-AF5D-60BDC43B51C7}"/>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4F81EF73-7A88-F608-91DA-F2F0E6302E5A}"/>
              </a:ext>
            </a:extLst>
          </p:cNvPr>
          <p:cNvPicPr>
            <a:picLocks noChangeAspect="1"/>
          </p:cNvPicPr>
          <p:nvPr/>
        </p:nvPicPr>
        <p:blipFill>
          <a:blip r:embed="rId2"/>
          <a:srcRect r="95756"/>
          <a:stretch/>
        </p:blipFill>
        <p:spPr>
          <a:xfrm rot="10800000">
            <a:off x="0" y="0"/>
            <a:ext cx="517451" cy="6858000"/>
          </a:xfrm>
          <a:prstGeom prst="rect">
            <a:avLst/>
          </a:prstGeom>
        </p:spPr>
      </p:pic>
      <p:pic>
        <p:nvPicPr>
          <p:cNvPr id="2" name="Picture 1" descr="A close-up of a wave&#10;&#10;Description automatically generated">
            <a:extLst>
              <a:ext uri="{FF2B5EF4-FFF2-40B4-BE49-F238E27FC236}">
                <a16:creationId xmlns:a16="http://schemas.microsoft.com/office/drawing/2014/main" id="{1285DBD5-9E4D-624F-8A98-26229865CFB3}"/>
              </a:ext>
            </a:extLst>
          </p:cNvPr>
          <p:cNvPicPr>
            <a:picLocks noChangeAspect="1"/>
          </p:cNvPicPr>
          <p:nvPr/>
        </p:nvPicPr>
        <p:blipFill>
          <a:blip r:embed="rId3"/>
          <a:srcRect l="10893" t="2157" r="17954" b="7694"/>
          <a:stretch/>
        </p:blipFill>
        <p:spPr>
          <a:xfrm rot="5400000">
            <a:off x="5868220" y="534221"/>
            <a:ext cx="6856360" cy="5791200"/>
          </a:xfrm>
          <a:prstGeom prst="rect">
            <a:avLst/>
          </a:prstGeom>
        </p:spPr>
      </p:pic>
      <p:pic>
        <p:nvPicPr>
          <p:cNvPr id="3" name="Picture 2" descr="A white bottle with blue text&#10;&#10;AI-generated content may be incorrect.">
            <a:extLst>
              <a:ext uri="{FF2B5EF4-FFF2-40B4-BE49-F238E27FC236}">
                <a16:creationId xmlns:a16="http://schemas.microsoft.com/office/drawing/2014/main" id="{E61EA14A-7C19-174C-3C9A-223211E486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6785" y="1181751"/>
            <a:ext cx="2693265" cy="4587485"/>
          </a:xfrm>
          <a:prstGeom prst="rect">
            <a:avLst/>
          </a:prstGeom>
        </p:spPr>
      </p:pic>
      <p:sp>
        <p:nvSpPr>
          <p:cNvPr id="6" name="Rounded Rectangle 5">
            <a:extLst>
              <a:ext uri="{FF2B5EF4-FFF2-40B4-BE49-F238E27FC236}">
                <a16:creationId xmlns:a16="http://schemas.microsoft.com/office/drawing/2014/main" id="{89FA9E46-A065-F639-5100-44D52669FBEC}"/>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1AAA7A-30F4-5D39-4AF7-765241F8B016}"/>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13" name="Picture 12">
            <a:extLst>
              <a:ext uri="{FF2B5EF4-FFF2-40B4-BE49-F238E27FC236}">
                <a16:creationId xmlns:a16="http://schemas.microsoft.com/office/drawing/2014/main" id="{E77608B7-FD44-560E-AA5E-BE5867C65543}"/>
              </a:ext>
            </a:extLst>
          </p:cNvPr>
          <p:cNvPicPr>
            <a:picLocks noChangeAspect="1"/>
          </p:cNvPicPr>
          <p:nvPr/>
        </p:nvPicPr>
        <p:blipFill>
          <a:blip r:embed="rId6"/>
          <a:stretch>
            <a:fillRect/>
          </a:stretch>
        </p:blipFill>
        <p:spPr>
          <a:xfrm>
            <a:off x="676273" y="2049384"/>
            <a:ext cx="359924" cy="359924"/>
          </a:xfrm>
          <a:prstGeom prst="rect">
            <a:avLst/>
          </a:prstGeom>
        </p:spPr>
      </p:pic>
    </p:spTree>
    <p:extLst>
      <p:ext uri="{BB962C8B-B14F-4D97-AF65-F5344CB8AC3E}">
        <p14:creationId xmlns:p14="http://schemas.microsoft.com/office/powerpoint/2010/main" val="20370999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0D3CE-8246-6C09-689F-2C68E4395E0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0A9E2E1-5EF0-32E9-657F-7EB828AD4C2B}"/>
              </a:ext>
            </a:extLst>
          </p:cNvPr>
          <p:cNvSpPr txBox="1"/>
          <p:nvPr/>
        </p:nvSpPr>
        <p:spPr>
          <a:xfrm>
            <a:off x="1067165" y="2035136"/>
            <a:ext cx="483936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NIET-GEAUTORISEERDE CLAIMS</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Ondersteunt artritis, polyartritis,</a:t>
            </a:r>
            <a:br>
              <a:rPr lang="nl-NL" altLang="en-US" sz="1700" dirty="0">
                <a:solidFill>
                  <a:schemeClr val="tx1">
                    <a:lumMod val="75000"/>
                    <a:lumOff val="25000"/>
                  </a:schemeClr>
                </a:solidFill>
                <a:latin typeface="Arial"/>
                <a:cs typeface="Arial"/>
              </a:rPr>
            </a:br>
            <a:r>
              <a:rPr lang="nl-NL" altLang="en-US" sz="1700" dirty="0">
                <a:solidFill>
                  <a:schemeClr val="tx1">
                    <a:lumMod val="75000"/>
                    <a:lumOff val="25000"/>
                  </a:schemeClr>
                </a:solidFill>
                <a:latin typeface="Arial"/>
                <a:cs typeface="Arial"/>
              </a:rPr>
              <a:t>fibromyalgie en/of gewrichtspijn</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Vermindert cellulitis</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Vermindert spierpijn</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Helpt bij gezondheidsproblemen</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Ondersteunt astma</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Ondersteunt depressie</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Geen verwijzing naar een specifieke medische aandoening</a:t>
            </a:r>
          </a:p>
        </p:txBody>
      </p:sp>
      <p:sp>
        <p:nvSpPr>
          <p:cNvPr id="4" name="TextBox 3">
            <a:extLst>
              <a:ext uri="{FF2B5EF4-FFF2-40B4-BE49-F238E27FC236}">
                <a16:creationId xmlns:a16="http://schemas.microsoft.com/office/drawing/2014/main" id="{3C22B363-0102-472F-B522-4123282532CF}"/>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OPTIMAL-M</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EDAF6DA0-AE2B-17A2-B47B-68CC7A30209C}"/>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096E61E9-1100-3A8B-D15A-4A276919B518}"/>
              </a:ext>
            </a:extLst>
          </p:cNvPr>
          <p:cNvPicPr>
            <a:picLocks noChangeAspect="1"/>
          </p:cNvPicPr>
          <p:nvPr/>
        </p:nvPicPr>
        <p:blipFill>
          <a:blip r:embed="rId2"/>
          <a:srcRect r="95756"/>
          <a:stretch/>
        </p:blipFill>
        <p:spPr>
          <a:xfrm rot="10800000">
            <a:off x="0" y="0"/>
            <a:ext cx="517451" cy="6858000"/>
          </a:xfrm>
          <a:prstGeom prst="rect">
            <a:avLst/>
          </a:prstGeom>
        </p:spPr>
      </p:pic>
      <p:pic>
        <p:nvPicPr>
          <p:cNvPr id="2" name="Picture 1" descr="A close-up of a wave&#10;&#10;Description automatically generated">
            <a:extLst>
              <a:ext uri="{FF2B5EF4-FFF2-40B4-BE49-F238E27FC236}">
                <a16:creationId xmlns:a16="http://schemas.microsoft.com/office/drawing/2014/main" id="{576E3F2E-FD0F-8A38-0D86-ED1F2C92E400}"/>
              </a:ext>
            </a:extLst>
          </p:cNvPr>
          <p:cNvPicPr>
            <a:picLocks noChangeAspect="1"/>
          </p:cNvPicPr>
          <p:nvPr/>
        </p:nvPicPr>
        <p:blipFill>
          <a:blip r:embed="rId3"/>
          <a:srcRect l="10893" t="2157" r="17954" b="7694"/>
          <a:stretch/>
        </p:blipFill>
        <p:spPr>
          <a:xfrm rot="5400000">
            <a:off x="5868220" y="534221"/>
            <a:ext cx="6856360" cy="5791200"/>
          </a:xfrm>
          <a:prstGeom prst="rect">
            <a:avLst/>
          </a:prstGeom>
        </p:spPr>
      </p:pic>
      <p:pic>
        <p:nvPicPr>
          <p:cNvPr id="3" name="Picture 2" descr="A white bottle with blue text&#10;&#10;AI-generated content may be incorrect.">
            <a:extLst>
              <a:ext uri="{FF2B5EF4-FFF2-40B4-BE49-F238E27FC236}">
                <a16:creationId xmlns:a16="http://schemas.microsoft.com/office/drawing/2014/main" id="{3FBAF6C7-DC3A-F57E-2E30-741F84FE52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6785" y="1181751"/>
            <a:ext cx="2693265" cy="4587485"/>
          </a:xfrm>
          <a:prstGeom prst="rect">
            <a:avLst/>
          </a:prstGeom>
        </p:spPr>
      </p:pic>
      <p:sp>
        <p:nvSpPr>
          <p:cNvPr id="6" name="Rounded Rectangle 5">
            <a:extLst>
              <a:ext uri="{FF2B5EF4-FFF2-40B4-BE49-F238E27FC236}">
                <a16:creationId xmlns:a16="http://schemas.microsoft.com/office/drawing/2014/main" id="{A13572F0-DB1F-4A53-6BDF-E31DF625A9C6}"/>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0331327-8B0C-9E75-3871-F74A73DE309A}"/>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10" name="Picture 9">
            <a:extLst>
              <a:ext uri="{FF2B5EF4-FFF2-40B4-BE49-F238E27FC236}">
                <a16:creationId xmlns:a16="http://schemas.microsoft.com/office/drawing/2014/main" id="{863C7A5F-728C-9303-4A25-0402B5E8FE4D}"/>
              </a:ext>
            </a:extLst>
          </p:cNvPr>
          <p:cNvPicPr>
            <a:picLocks noChangeAspect="1"/>
          </p:cNvPicPr>
          <p:nvPr/>
        </p:nvPicPr>
        <p:blipFill>
          <a:blip r:embed="rId6"/>
          <a:stretch>
            <a:fillRect/>
          </a:stretch>
        </p:blipFill>
        <p:spPr>
          <a:xfrm>
            <a:off x="676273" y="2049383"/>
            <a:ext cx="359925" cy="359925"/>
          </a:xfrm>
          <a:prstGeom prst="rect">
            <a:avLst/>
          </a:prstGeom>
        </p:spPr>
      </p:pic>
    </p:spTree>
    <p:extLst>
      <p:ext uri="{BB962C8B-B14F-4D97-AF65-F5344CB8AC3E}">
        <p14:creationId xmlns:p14="http://schemas.microsoft.com/office/powerpoint/2010/main" val="4094693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B8A40-D862-414D-EC90-5F5FC630F05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0A6C2FA-72AA-C779-60D5-81E3FB8BA795}"/>
              </a:ext>
            </a:extLst>
          </p:cNvPr>
          <p:cNvSpPr txBox="1"/>
          <p:nvPr/>
        </p:nvSpPr>
        <p:spPr>
          <a:xfrm>
            <a:off x="1067165" y="2046287"/>
            <a:ext cx="483936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GEAUTORISEERDE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nl-NL" altLang="en-US" sz="1700" dirty="0">
                <a:solidFill>
                  <a:schemeClr val="tx1">
                    <a:lumMod val="75000"/>
                    <a:lumOff val="25000"/>
                  </a:schemeClr>
                </a:solidFill>
                <a:latin typeface="Arial"/>
                <a:cs typeface="Arial"/>
              </a:rPr>
              <a:t>Thiamine helpt de normale werking </a:t>
            </a:r>
            <a:br>
              <a:rPr lang="nl-NL" altLang="en-US" sz="1700" dirty="0">
                <a:solidFill>
                  <a:schemeClr val="tx1">
                    <a:lumMod val="75000"/>
                    <a:lumOff val="25000"/>
                  </a:schemeClr>
                </a:solidFill>
                <a:latin typeface="Arial"/>
                <a:cs typeface="Arial"/>
              </a:rPr>
            </a:br>
            <a:r>
              <a:rPr lang="nl-NL" altLang="en-US" sz="1700" dirty="0">
                <a:solidFill>
                  <a:schemeClr val="tx1">
                    <a:lumMod val="75000"/>
                    <a:lumOff val="25000"/>
                  </a:schemeClr>
                </a:solidFill>
                <a:latin typeface="Arial"/>
                <a:cs typeface="Arial"/>
              </a:rPr>
              <a:t>van het hart te ondersteunen</a:t>
            </a:r>
          </a:p>
          <a:p>
            <a:pPr marL="342900" indent="-342900">
              <a:lnSpc>
                <a:spcPct val="107000"/>
              </a:lnSpc>
              <a:spcAft>
                <a:spcPts val="800"/>
              </a:spcAft>
              <a:buFont typeface="Arial" panose="020B0604020202020204" pitchFamily="34" charset="0"/>
              <a:buChar char="•"/>
              <a:tabLst>
                <a:tab pos="457200" algn="l"/>
              </a:tabLst>
            </a:pPr>
            <a:r>
              <a:rPr lang="nl-NL" altLang="en-US" sz="1700" dirty="0">
                <a:solidFill>
                  <a:schemeClr val="tx1">
                    <a:lumMod val="75000"/>
                    <a:lumOff val="25000"/>
                  </a:schemeClr>
                </a:solidFill>
                <a:latin typeface="Arial"/>
                <a:cs typeface="Arial"/>
              </a:rPr>
              <a:t>Vitamine A helpt de normale visie </a:t>
            </a:r>
            <a:br>
              <a:rPr lang="nl-NL" altLang="en-US" sz="1700" dirty="0">
                <a:solidFill>
                  <a:schemeClr val="tx1">
                    <a:lumMod val="75000"/>
                    <a:lumOff val="25000"/>
                  </a:schemeClr>
                </a:solidFill>
                <a:latin typeface="Arial"/>
                <a:cs typeface="Arial"/>
              </a:rPr>
            </a:br>
            <a:r>
              <a:rPr lang="nl-NL" altLang="en-US" sz="1700" dirty="0">
                <a:solidFill>
                  <a:schemeClr val="tx1">
                    <a:lumMod val="75000"/>
                    <a:lumOff val="25000"/>
                  </a:schemeClr>
                </a:solidFill>
                <a:latin typeface="Arial"/>
                <a:cs typeface="Arial"/>
              </a:rPr>
              <a:t>te ondersteunen</a:t>
            </a:r>
          </a:p>
          <a:p>
            <a:pPr marL="342900" indent="-342900">
              <a:lnSpc>
                <a:spcPct val="107000"/>
              </a:lnSpc>
              <a:spcAft>
                <a:spcPts val="800"/>
              </a:spcAft>
              <a:buFont typeface="Arial" panose="020B0604020202020204" pitchFamily="34" charset="0"/>
              <a:buChar char="•"/>
              <a:tabLst>
                <a:tab pos="457200" algn="l"/>
              </a:tabLst>
            </a:pPr>
            <a:r>
              <a:rPr lang="nl-NL" altLang="en-US" sz="1700" dirty="0">
                <a:solidFill>
                  <a:schemeClr val="tx1">
                    <a:lumMod val="75000"/>
                    <a:lumOff val="25000"/>
                  </a:schemeClr>
                </a:solidFill>
                <a:latin typeface="Arial"/>
                <a:cs typeface="Arial"/>
              </a:rPr>
              <a:t>Biotine helpt de normale huidfunctie </a:t>
            </a:r>
            <a:br>
              <a:rPr lang="nl-NL" altLang="en-US" sz="1700" dirty="0">
                <a:solidFill>
                  <a:schemeClr val="tx1">
                    <a:lumMod val="75000"/>
                    <a:lumOff val="25000"/>
                  </a:schemeClr>
                </a:solidFill>
                <a:latin typeface="Arial"/>
                <a:cs typeface="Arial"/>
              </a:rPr>
            </a:br>
            <a:r>
              <a:rPr lang="nl-NL" altLang="en-US" sz="1700" dirty="0">
                <a:solidFill>
                  <a:schemeClr val="tx1">
                    <a:lumMod val="75000"/>
                    <a:lumOff val="25000"/>
                  </a:schemeClr>
                </a:solidFill>
                <a:latin typeface="Arial"/>
                <a:cs typeface="Arial"/>
              </a:rPr>
              <a:t>te ondersteunen</a:t>
            </a:r>
          </a:p>
          <a:p>
            <a:pPr marL="342900" indent="-342900">
              <a:lnSpc>
                <a:spcPct val="107000"/>
              </a:lnSpc>
              <a:spcAft>
                <a:spcPts val="800"/>
              </a:spcAft>
              <a:buFont typeface="Arial" panose="020B0604020202020204" pitchFamily="34" charset="0"/>
              <a:buChar char="•"/>
              <a:tabLst>
                <a:tab pos="457200" algn="l"/>
              </a:tabLst>
            </a:pPr>
            <a:r>
              <a:rPr lang="nl-NL" altLang="en-US" sz="1700" dirty="0">
                <a:solidFill>
                  <a:schemeClr val="tx1">
                    <a:lumMod val="75000"/>
                    <a:lumOff val="25000"/>
                  </a:schemeClr>
                </a:solidFill>
                <a:latin typeface="Arial"/>
                <a:cs typeface="Arial"/>
              </a:rPr>
              <a:t>Optimale dagelijkse dosering</a:t>
            </a:r>
          </a:p>
          <a:p>
            <a:pPr marL="342900" indent="-342900">
              <a:lnSpc>
                <a:spcPct val="107000"/>
              </a:lnSpc>
              <a:spcAft>
                <a:spcPts val="800"/>
              </a:spcAft>
              <a:buFont typeface="Arial" panose="020B0604020202020204" pitchFamily="34" charset="0"/>
              <a:buChar char="•"/>
              <a:tabLst>
                <a:tab pos="457200" algn="l"/>
              </a:tabLst>
            </a:pPr>
            <a:r>
              <a:rPr lang="nl-NL" altLang="en-US" sz="1700" dirty="0">
                <a:solidFill>
                  <a:schemeClr val="tx1">
                    <a:lumMod val="75000"/>
                    <a:lumOff val="25000"/>
                  </a:schemeClr>
                </a:solidFill>
                <a:latin typeface="Arial"/>
                <a:cs typeface="Arial"/>
              </a:rPr>
              <a:t>Vitamine C draagt bij aan de bescherming van de cellen tegen oxidatieve stress </a:t>
            </a:r>
            <a:br>
              <a:rPr lang="nl-NL" altLang="en-US" sz="1700" dirty="0">
                <a:solidFill>
                  <a:schemeClr val="tx1">
                    <a:lumMod val="75000"/>
                    <a:lumOff val="25000"/>
                  </a:schemeClr>
                </a:solidFill>
                <a:latin typeface="Arial"/>
                <a:cs typeface="Arial"/>
              </a:rPr>
            </a:br>
            <a:r>
              <a:rPr lang="nl-NL" altLang="en-US" sz="1700" dirty="0">
                <a:solidFill>
                  <a:schemeClr val="tx1">
                    <a:lumMod val="75000"/>
                    <a:lumOff val="25000"/>
                  </a:schemeClr>
                </a:solidFill>
                <a:latin typeface="Arial"/>
                <a:cs typeface="Arial"/>
              </a:rPr>
              <a:t>en ondersteunt de normale werking van </a:t>
            </a:r>
            <a:br>
              <a:rPr lang="nl-NL" altLang="en-US" sz="1700" dirty="0">
                <a:solidFill>
                  <a:schemeClr val="tx1">
                    <a:lumMod val="75000"/>
                    <a:lumOff val="25000"/>
                  </a:schemeClr>
                </a:solidFill>
                <a:latin typeface="Arial"/>
                <a:cs typeface="Arial"/>
              </a:rPr>
            </a:br>
            <a:r>
              <a:rPr lang="nl-NL" altLang="en-US" sz="1700" dirty="0">
                <a:solidFill>
                  <a:schemeClr val="tx1">
                    <a:lumMod val="75000"/>
                    <a:lumOff val="25000"/>
                  </a:schemeClr>
                </a:solidFill>
                <a:latin typeface="Arial"/>
                <a:cs typeface="Arial"/>
              </a:rPr>
              <a:t>het immuunsysteem</a:t>
            </a:r>
          </a:p>
        </p:txBody>
      </p:sp>
      <p:sp>
        <p:nvSpPr>
          <p:cNvPr id="4" name="TextBox 3">
            <a:extLst>
              <a:ext uri="{FF2B5EF4-FFF2-40B4-BE49-F238E27FC236}">
                <a16:creationId xmlns:a16="http://schemas.microsoft.com/office/drawing/2014/main" id="{2826DCA2-1BE5-93B9-FAE6-C63717F37EDE}"/>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OPTIMAL-V</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7F788D11-2A42-EB4E-DB38-FC8B6AF7EBEE}"/>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9891D657-6865-BF33-9F27-E90742F97A0A}"/>
              </a:ext>
            </a:extLst>
          </p:cNvPr>
          <p:cNvPicPr>
            <a:picLocks noChangeAspect="1"/>
          </p:cNvPicPr>
          <p:nvPr/>
        </p:nvPicPr>
        <p:blipFill>
          <a:blip r:embed="rId2"/>
          <a:srcRect r="95756"/>
          <a:stretch/>
        </p:blipFill>
        <p:spPr>
          <a:xfrm rot="10800000">
            <a:off x="0" y="0"/>
            <a:ext cx="517451" cy="6858000"/>
          </a:xfrm>
          <a:prstGeom prst="rect">
            <a:avLst/>
          </a:prstGeom>
        </p:spPr>
      </p:pic>
      <p:pic>
        <p:nvPicPr>
          <p:cNvPr id="2" name="Picture 1" descr="A close-up of a wave&#10;&#10;Description automatically generated">
            <a:extLst>
              <a:ext uri="{FF2B5EF4-FFF2-40B4-BE49-F238E27FC236}">
                <a16:creationId xmlns:a16="http://schemas.microsoft.com/office/drawing/2014/main" id="{B63B8E95-0B4B-A1DA-0C27-934BE4BD7B0F}"/>
              </a:ext>
            </a:extLst>
          </p:cNvPr>
          <p:cNvPicPr>
            <a:picLocks noChangeAspect="1"/>
          </p:cNvPicPr>
          <p:nvPr/>
        </p:nvPicPr>
        <p:blipFill>
          <a:blip r:embed="rId3"/>
          <a:srcRect l="10893" t="2157" r="17954" b="7694"/>
          <a:stretch/>
        </p:blipFill>
        <p:spPr>
          <a:xfrm rot="5400000">
            <a:off x="5868220" y="534221"/>
            <a:ext cx="6856360" cy="5791200"/>
          </a:xfrm>
          <a:prstGeom prst="rect">
            <a:avLst/>
          </a:prstGeom>
        </p:spPr>
      </p:pic>
      <p:pic>
        <p:nvPicPr>
          <p:cNvPr id="5" name="Picture 4" descr="A white bottle with green text&#10;&#10;AI-generated content may be incorrect.">
            <a:extLst>
              <a:ext uri="{FF2B5EF4-FFF2-40B4-BE49-F238E27FC236}">
                <a16:creationId xmlns:a16="http://schemas.microsoft.com/office/drawing/2014/main" id="{7765B9F2-DCA0-16C7-C1E7-CBA901F2AC0F}"/>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8000"/>
                    </a14:imgEffect>
                  </a14:imgLayer>
                </a14:imgProps>
              </a:ext>
              <a:ext uri="{28A0092B-C50C-407E-A947-70E740481C1C}">
                <a14:useLocalDpi xmlns:a14="http://schemas.microsoft.com/office/drawing/2010/main" val="0"/>
              </a:ext>
            </a:extLst>
          </a:blip>
          <a:srcRect/>
          <a:stretch/>
        </p:blipFill>
        <p:spPr>
          <a:xfrm>
            <a:off x="7705484" y="626152"/>
            <a:ext cx="3295866" cy="5605696"/>
          </a:xfrm>
          <a:prstGeom prst="rect">
            <a:avLst/>
          </a:prstGeom>
        </p:spPr>
      </p:pic>
      <p:sp>
        <p:nvSpPr>
          <p:cNvPr id="6" name="Rounded Rectangle 5">
            <a:extLst>
              <a:ext uri="{FF2B5EF4-FFF2-40B4-BE49-F238E27FC236}">
                <a16:creationId xmlns:a16="http://schemas.microsoft.com/office/drawing/2014/main" id="{D2F48F0F-C3BC-03EA-1181-9E2256AD9462}"/>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9438A42-FAE4-0E30-6788-F73CE3429D9F}"/>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12" name="Picture 11">
            <a:extLst>
              <a:ext uri="{FF2B5EF4-FFF2-40B4-BE49-F238E27FC236}">
                <a16:creationId xmlns:a16="http://schemas.microsoft.com/office/drawing/2014/main" id="{F8DC49A6-3DA7-7DA9-255B-9D339B93A131}"/>
              </a:ext>
            </a:extLst>
          </p:cNvPr>
          <p:cNvPicPr>
            <a:picLocks noChangeAspect="1"/>
          </p:cNvPicPr>
          <p:nvPr/>
        </p:nvPicPr>
        <p:blipFill>
          <a:blip r:embed="rId7"/>
          <a:stretch>
            <a:fillRect/>
          </a:stretch>
        </p:blipFill>
        <p:spPr>
          <a:xfrm>
            <a:off x="676273" y="2049384"/>
            <a:ext cx="359924" cy="359924"/>
          </a:xfrm>
          <a:prstGeom prst="rect">
            <a:avLst/>
          </a:prstGeom>
        </p:spPr>
      </p:pic>
    </p:spTree>
    <p:extLst>
      <p:ext uri="{BB962C8B-B14F-4D97-AF65-F5344CB8AC3E}">
        <p14:creationId xmlns:p14="http://schemas.microsoft.com/office/powerpoint/2010/main" val="391556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217DD-0BF9-E309-A4F6-4EDCE3DA73C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150EB4E-0A27-4602-42B6-4E632793A7EE}"/>
              </a:ext>
            </a:extLst>
          </p:cNvPr>
          <p:cNvSpPr txBox="1"/>
          <p:nvPr/>
        </p:nvSpPr>
        <p:spPr>
          <a:xfrm>
            <a:off x="1067165" y="2038234"/>
            <a:ext cx="4839365" cy="4484096"/>
          </a:xfrm>
          <a:prstGeom prst="rect">
            <a:avLst/>
          </a:prstGeom>
        </p:spPr>
        <p:txBody>
          <a:bodyPr vert="horz" lIns="91440" tIns="45720" rIns="91440" bIns="45720" rtlCol="0">
            <a:normAutofit fontScale="92500" lnSpcReduction="10000"/>
          </a:bodyPr>
          <a:lstStyle/>
          <a:p>
            <a:pPr>
              <a:lnSpc>
                <a:spcPct val="107000"/>
              </a:lnSpc>
              <a:spcAft>
                <a:spcPts val="800"/>
              </a:spcAft>
            </a:pPr>
            <a:r>
              <a:rPr lang="en-GB" sz="2400" b="1" dirty="0">
                <a:solidFill>
                  <a:srgbClr val="2A524D"/>
                </a:solidFill>
                <a:latin typeface="Arial" panose="020B0604020202020204" pitchFamily="34" charset="0"/>
                <a:cs typeface="Arial" panose="020B0604020202020204" pitchFamily="34" charset="0"/>
              </a:rPr>
              <a:t>NIET-GEAUTORISEERDE CLAIMS</a:t>
            </a:r>
          </a:p>
          <a:p>
            <a:pPr marL="285750" indent="-285750">
              <a:lnSpc>
                <a:spcPct val="107000"/>
              </a:lnSpc>
              <a:spcAft>
                <a:spcPts val="800"/>
              </a:spcAft>
              <a:buFont typeface="Arial" panose="020B0604020202020204" pitchFamily="34" charset="0"/>
              <a:buChar char="•"/>
            </a:pPr>
            <a:r>
              <a:rPr lang="nl-NL" altLang="en-US" dirty="0">
                <a:solidFill>
                  <a:schemeClr val="tx1">
                    <a:lumMod val="75000"/>
                    <a:lumOff val="25000"/>
                  </a:schemeClr>
                </a:solidFill>
                <a:latin typeface="Arial"/>
                <a:cs typeface="Arial"/>
              </a:rPr>
              <a:t>Ondersteunt artritis, polyartritis, </a:t>
            </a:r>
            <a:br>
              <a:rPr lang="nl-NL" altLang="en-US" dirty="0">
                <a:solidFill>
                  <a:schemeClr val="tx1">
                    <a:lumMod val="75000"/>
                    <a:lumOff val="25000"/>
                  </a:schemeClr>
                </a:solidFill>
                <a:latin typeface="Arial"/>
                <a:cs typeface="Arial"/>
              </a:rPr>
            </a:br>
            <a:r>
              <a:rPr lang="nl-NL" altLang="en-US" dirty="0">
                <a:solidFill>
                  <a:schemeClr val="tx1">
                    <a:lumMod val="75000"/>
                    <a:lumOff val="25000"/>
                  </a:schemeClr>
                </a:solidFill>
                <a:latin typeface="Arial"/>
                <a:cs typeface="Arial"/>
              </a:rPr>
              <a:t>fibromyalgie en/of gewrichtspijn</a:t>
            </a:r>
          </a:p>
          <a:p>
            <a:pPr marL="285750" indent="-285750">
              <a:lnSpc>
                <a:spcPct val="107000"/>
              </a:lnSpc>
              <a:spcAft>
                <a:spcPts val="800"/>
              </a:spcAft>
              <a:buFont typeface="Arial" panose="020B0604020202020204" pitchFamily="34" charset="0"/>
              <a:buChar char="•"/>
            </a:pPr>
            <a:r>
              <a:rPr lang="nl-NL" altLang="en-US" dirty="0">
                <a:solidFill>
                  <a:schemeClr val="tx1">
                    <a:lumMod val="75000"/>
                    <a:lumOff val="25000"/>
                  </a:schemeClr>
                </a:solidFill>
                <a:latin typeface="Arial"/>
                <a:cs typeface="Arial"/>
              </a:rPr>
              <a:t>Vermindert cellulitis</a:t>
            </a:r>
          </a:p>
          <a:p>
            <a:pPr marL="285750" indent="-285750">
              <a:lnSpc>
                <a:spcPct val="107000"/>
              </a:lnSpc>
              <a:spcAft>
                <a:spcPts val="800"/>
              </a:spcAft>
              <a:buFont typeface="Arial" panose="020B0604020202020204" pitchFamily="34" charset="0"/>
              <a:buChar char="•"/>
            </a:pPr>
            <a:r>
              <a:rPr lang="nl-NL" altLang="en-US" dirty="0">
                <a:solidFill>
                  <a:schemeClr val="tx1">
                    <a:lumMod val="75000"/>
                    <a:lumOff val="25000"/>
                  </a:schemeClr>
                </a:solidFill>
                <a:latin typeface="Arial"/>
                <a:cs typeface="Arial"/>
              </a:rPr>
              <a:t>Vermindert spierpijn</a:t>
            </a:r>
          </a:p>
          <a:p>
            <a:pPr marL="285750" indent="-285750">
              <a:lnSpc>
                <a:spcPct val="107000"/>
              </a:lnSpc>
              <a:spcAft>
                <a:spcPts val="800"/>
              </a:spcAft>
              <a:buFont typeface="Arial" panose="020B0604020202020204" pitchFamily="34" charset="0"/>
              <a:buChar char="•"/>
            </a:pPr>
            <a:r>
              <a:rPr lang="nl-NL" altLang="en-US" dirty="0">
                <a:solidFill>
                  <a:schemeClr val="tx1">
                    <a:lumMod val="75000"/>
                    <a:lumOff val="25000"/>
                  </a:schemeClr>
                </a:solidFill>
                <a:latin typeface="Arial"/>
                <a:cs typeface="Arial"/>
              </a:rPr>
              <a:t>Helpt bij gezondheidsproblemen</a:t>
            </a:r>
          </a:p>
          <a:p>
            <a:pPr marL="285750" indent="-285750">
              <a:lnSpc>
                <a:spcPct val="107000"/>
              </a:lnSpc>
              <a:spcAft>
                <a:spcPts val="800"/>
              </a:spcAft>
              <a:buFont typeface="Arial" panose="020B0604020202020204" pitchFamily="34" charset="0"/>
              <a:buChar char="•"/>
            </a:pPr>
            <a:r>
              <a:rPr lang="nl-NL" altLang="en-US" dirty="0">
                <a:solidFill>
                  <a:schemeClr val="tx1">
                    <a:lumMod val="75000"/>
                    <a:lumOff val="25000"/>
                  </a:schemeClr>
                </a:solidFill>
                <a:latin typeface="Arial"/>
                <a:cs typeface="Arial"/>
              </a:rPr>
              <a:t>Ondersteunt astma</a:t>
            </a:r>
          </a:p>
          <a:p>
            <a:pPr marL="285750" indent="-285750">
              <a:lnSpc>
                <a:spcPct val="107000"/>
              </a:lnSpc>
              <a:spcAft>
                <a:spcPts val="800"/>
              </a:spcAft>
              <a:buFont typeface="Arial" panose="020B0604020202020204" pitchFamily="34" charset="0"/>
              <a:buChar char="•"/>
            </a:pPr>
            <a:r>
              <a:rPr lang="nl-NL" altLang="en-US" dirty="0">
                <a:solidFill>
                  <a:schemeClr val="tx1">
                    <a:lumMod val="75000"/>
                    <a:lumOff val="25000"/>
                  </a:schemeClr>
                </a:solidFill>
                <a:latin typeface="Arial"/>
                <a:cs typeface="Arial"/>
              </a:rPr>
              <a:t>Ondersteunt depressie</a:t>
            </a:r>
          </a:p>
          <a:p>
            <a:pPr marL="285750" indent="-285750">
              <a:lnSpc>
                <a:spcPct val="107000"/>
              </a:lnSpc>
              <a:spcAft>
                <a:spcPts val="800"/>
              </a:spcAft>
              <a:buFont typeface="Arial" panose="020B0604020202020204" pitchFamily="34" charset="0"/>
              <a:buChar char="•"/>
            </a:pPr>
            <a:r>
              <a:rPr lang="nl-NL" altLang="en-US" dirty="0">
                <a:solidFill>
                  <a:schemeClr val="tx1">
                    <a:lumMod val="75000"/>
                    <a:lumOff val="25000"/>
                  </a:schemeClr>
                </a:solidFill>
                <a:latin typeface="Arial"/>
                <a:cs typeface="Arial"/>
              </a:rPr>
              <a:t>Geen verwijzing naar een specifieke medische aandoening</a:t>
            </a:r>
          </a:p>
          <a:p>
            <a:pPr marL="285750" indent="-285750">
              <a:lnSpc>
                <a:spcPct val="107000"/>
              </a:lnSpc>
              <a:spcAft>
                <a:spcPts val="800"/>
              </a:spcAft>
              <a:buFont typeface="Arial" panose="020B0604020202020204" pitchFamily="34" charset="0"/>
              <a:buChar char="•"/>
            </a:pPr>
            <a:r>
              <a:rPr lang="nl-NL" altLang="en-US" dirty="0">
                <a:solidFill>
                  <a:schemeClr val="tx1">
                    <a:lumMod val="75000"/>
                    <a:lumOff val="25000"/>
                  </a:schemeClr>
                </a:solidFill>
                <a:latin typeface="Arial"/>
                <a:cs typeface="Arial"/>
              </a:rPr>
              <a:t>Helpt voedingsdeficiënties op een </a:t>
            </a:r>
            <a:br>
              <a:rPr lang="nl-NL" altLang="en-US" dirty="0">
                <a:solidFill>
                  <a:schemeClr val="tx1">
                    <a:lumMod val="75000"/>
                    <a:lumOff val="25000"/>
                  </a:schemeClr>
                </a:solidFill>
                <a:latin typeface="Arial"/>
                <a:cs typeface="Arial"/>
              </a:rPr>
            </a:br>
            <a:r>
              <a:rPr lang="nl-NL" altLang="en-US" dirty="0">
                <a:solidFill>
                  <a:schemeClr val="tx1">
                    <a:lumMod val="75000"/>
                    <a:lumOff val="25000"/>
                  </a:schemeClr>
                </a:solidFill>
                <a:latin typeface="Arial"/>
                <a:cs typeface="Arial"/>
              </a:rPr>
              <a:t>optimaal niveau te brengen</a:t>
            </a:r>
          </a:p>
          <a:p>
            <a:pPr marL="285750" indent="-285750">
              <a:lnSpc>
                <a:spcPct val="107000"/>
              </a:lnSpc>
              <a:spcAft>
                <a:spcPts val="800"/>
              </a:spcAft>
              <a:buFont typeface="Arial" panose="020B0604020202020204" pitchFamily="34" charset="0"/>
              <a:buChar char="•"/>
            </a:pPr>
            <a:r>
              <a:rPr lang="nl-NL" altLang="en-US" dirty="0">
                <a:solidFill>
                  <a:schemeClr val="tx1">
                    <a:lumMod val="75000"/>
                    <a:lumOff val="25000"/>
                  </a:schemeClr>
                </a:solidFill>
                <a:latin typeface="Arial"/>
                <a:cs typeface="Arial"/>
              </a:rPr>
              <a:t>Ondersteunt essentiële cellulaire functies</a:t>
            </a:r>
          </a:p>
          <a:p>
            <a:pPr marL="342900" indent="-342900">
              <a:lnSpc>
                <a:spcPct val="107000"/>
              </a:lnSpc>
              <a:spcAft>
                <a:spcPts val="800"/>
              </a:spcAft>
              <a:buFont typeface="Arial" panose="020B0604020202020204" pitchFamily="34" charset="0"/>
              <a:buChar char="•"/>
              <a:tabLst>
                <a:tab pos="457200" algn="l"/>
              </a:tabLst>
            </a:pPr>
            <a:endParaRPr lang="en-US" altLang="en-US" dirty="0">
              <a:solidFill>
                <a:schemeClr val="tx1">
                  <a:lumMod val="75000"/>
                  <a:lumOff val="25000"/>
                </a:schemeClr>
              </a:solidFill>
              <a:latin typeface="Arial"/>
              <a:cs typeface="Arial"/>
            </a:endParaRPr>
          </a:p>
        </p:txBody>
      </p:sp>
      <p:sp>
        <p:nvSpPr>
          <p:cNvPr id="4" name="TextBox 3">
            <a:extLst>
              <a:ext uri="{FF2B5EF4-FFF2-40B4-BE49-F238E27FC236}">
                <a16:creationId xmlns:a16="http://schemas.microsoft.com/office/drawing/2014/main" id="{5679FC61-122D-83AB-2BF1-A6358A49AABB}"/>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OPTIMAL-V</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4430F556-495B-74CE-6C20-B0D4727C686F}"/>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D22D8087-E9B1-5804-9385-5AC5DD3226E3}"/>
              </a:ext>
            </a:extLst>
          </p:cNvPr>
          <p:cNvPicPr>
            <a:picLocks noChangeAspect="1"/>
          </p:cNvPicPr>
          <p:nvPr/>
        </p:nvPicPr>
        <p:blipFill>
          <a:blip r:embed="rId2"/>
          <a:srcRect r="95756"/>
          <a:stretch/>
        </p:blipFill>
        <p:spPr>
          <a:xfrm rot="10800000">
            <a:off x="0" y="0"/>
            <a:ext cx="517451" cy="6858000"/>
          </a:xfrm>
          <a:prstGeom prst="rect">
            <a:avLst/>
          </a:prstGeom>
        </p:spPr>
      </p:pic>
      <p:pic>
        <p:nvPicPr>
          <p:cNvPr id="2" name="Picture 1" descr="A close-up of a wave&#10;&#10;Description automatically generated">
            <a:extLst>
              <a:ext uri="{FF2B5EF4-FFF2-40B4-BE49-F238E27FC236}">
                <a16:creationId xmlns:a16="http://schemas.microsoft.com/office/drawing/2014/main" id="{940A4C55-0A64-AAD9-CC38-623D7DCEE56E}"/>
              </a:ext>
            </a:extLst>
          </p:cNvPr>
          <p:cNvPicPr>
            <a:picLocks noChangeAspect="1"/>
          </p:cNvPicPr>
          <p:nvPr/>
        </p:nvPicPr>
        <p:blipFill>
          <a:blip r:embed="rId3"/>
          <a:srcRect l="10893" t="2157" r="17954" b="7694"/>
          <a:stretch/>
        </p:blipFill>
        <p:spPr>
          <a:xfrm rot="5400000">
            <a:off x="5868220" y="534221"/>
            <a:ext cx="6856360" cy="5791200"/>
          </a:xfrm>
          <a:prstGeom prst="rect">
            <a:avLst/>
          </a:prstGeom>
        </p:spPr>
      </p:pic>
      <p:pic>
        <p:nvPicPr>
          <p:cNvPr id="5" name="Picture 4" descr="A white bottle with green text&#10;&#10;AI-generated content may be incorrect.">
            <a:extLst>
              <a:ext uri="{FF2B5EF4-FFF2-40B4-BE49-F238E27FC236}">
                <a16:creationId xmlns:a16="http://schemas.microsoft.com/office/drawing/2014/main" id="{C9EF844B-41D7-4C48-646A-E8C2CA38EE2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8000"/>
                    </a14:imgEffect>
                  </a14:imgLayer>
                </a14:imgProps>
              </a:ext>
              <a:ext uri="{28A0092B-C50C-407E-A947-70E740481C1C}">
                <a14:useLocalDpi xmlns:a14="http://schemas.microsoft.com/office/drawing/2010/main" val="0"/>
              </a:ext>
            </a:extLst>
          </a:blip>
          <a:srcRect/>
          <a:stretch/>
        </p:blipFill>
        <p:spPr>
          <a:xfrm>
            <a:off x="7705484" y="626152"/>
            <a:ext cx="3295866" cy="5605696"/>
          </a:xfrm>
          <a:prstGeom prst="rect">
            <a:avLst/>
          </a:prstGeom>
        </p:spPr>
      </p:pic>
      <p:pic>
        <p:nvPicPr>
          <p:cNvPr id="3" name="Picture 2">
            <a:extLst>
              <a:ext uri="{FF2B5EF4-FFF2-40B4-BE49-F238E27FC236}">
                <a16:creationId xmlns:a16="http://schemas.microsoft.com/office/drawing/2014/main" id="{50F53248-0880-AA9A-B066-D8675500124A}"/>
              </a:ext>
            </a:extLst>
          </p:cNvPr>
          <p:cNvPicPr>
            <a:picLocks noChangeAspect="1"/>
          </p:cNvPicPr>
          <p:nvPr/>
        </p:nvPicPr>
        <p:blipFill>
          <a:blip r:embed="rId6"/>
          <a:stretch>
            <a:fillRect/>
          </a:stretch>
        </p:blipFill>
        <p:spPr>
          <a:xfrm>
            <a:off x="676273" y="2049383"/>
            <a:ext cx="359925" cy="359925"/>
          </a:xfrm>
          <a:prstGeom prst="rect">
            <a:avLst/>
          </a:prstGeom>
        </p:spPr>
      </p:pic>
      <p:sp>
        <p:nvSpPr>
          <p:cNvPr id="6" name="Rounded Rectangle 5">
            <a:extLst>
              <a:ext uri="{FF2B5EF4-FFF2-40B4-BE49-F238E27FC236}">
                <a16:creationId xmlns:a16="http://schemas.microsoft.com/office/drawing/2014/main" id="{2451DF8D-E5B1-B525-39ED-636CC6B84CF5}"/>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B114974-2D6B-4438-E12A-F9F80B6FEDFC}"/>
              </a:ext>
            </a:extLst>
          </p:cNvPr>
          <p:cNvPicPr>
            <a:picLocks noChangeAspect="1"/>
          </p:cNvPicPr>
          <p:nvPr/>
        </p:nvPicPr>
        <p:blipFill>
          <a:blip r:embed="rId7"/>
          <a:stretch>
            <a:fillRect/>
          </a:stretch>
        </p:blipFill>
        <p:spPr>
          <a:xfrm>
            <a:off x="10899035" y="5594352"/>
            <a:ext cx="863600" cy="863600"/>
          </a:xfrm>
          <a:prstGeom prst="rect">
            <a:avLst/>
          </a:prstGeom>
        </p:spPr>
      </p:pic>
    </p:spTree>
    <p:extLst>
      <p:ext uri="{BB962C8B-B14F-4D97-AF65-F5344CB8AC3E}">
        <p14:creationId xmlns:p14="http://schemas.microsoft.com/office/powerpoint/2010/main" val="34781084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0CDFC-3012-E207-3B54-7FB5324A414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D554DF9-B3C7-5A3A-BA9B-6B6BE238C0BF}"/>
              </a:ext>
            </a:extLst>
          </p:cNvPr>
          <p:cNvPicPr>
            <a:picLocks noChangeAspect="1"/>
          </p:cNvPicPr>
          <p:nvPr/>
        </p:nvPicPr>
        <p:blipFill>
          <a:blip r:embed="rId2"/>
          <a:src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F1CE19C9-5611-6EF5-B236-C2C66669D6CA}"/>
              </a:ext>
            </a:extLst>
          </p:cNvPr>
          <p:cNvPicPr>
            <a:picLocks noChangeAspect="1"/>
          </p:cNvPicPr>
          <p:nvPr/>
        </p:nvPicPr>
        <p:blipFill rotWithShape="1">
          <a:blip r:embed="rId3"/>
          <a:srcRect t="11853" r="28752" b="27983"/>
          <a:stretch/>
        </p:blipFill>
        <p:spPr>
          <a:xfrm>
            <a:off x="0" y="-7231"/>
            <a:ext cx="12192000" cy="6865231"/>
          </a:xfrm>
          <a:prstGeom prst="rect">
            <a:avLst/>
          </a:prstGeom>
        </p:spPr>
      </p:pic>
      <p:sp>
        <p:nvSpPr>
          <p:cNvPr id="12" name="TextBox 11">
            <a:extLst>
              <a:ext uri="{FF2B5EF4-FFF2-40B4-BE49-F238E27FC236}">
                <a16:creationId xmlns:a16="http://schemas.microsoft.com/office/drawing/2014/main" id="{C948389C-827E-D949-63B3-7107829F2D59}"/>
              </a:ext>
            </a:extLst>
          </p:cNvPr>
          <p:cNvSpPr txBox="1"/>
          <p:nvPr/>
        </p:nvSpPr>
        <p:spPr>
          <a:xfrm>
            <a:off x="250747" y="1158211"/>
            <a:ext cx="1224763" cy="2251120"/>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12000" b="1" dirty="0">
                <a:solidFill>
                  <a:srgbClr val="DCFD8B"/>
                </a:solidFill>
                <a:latin typeface="Arial" panose="020B0604020202020204" pitchFamily="34" charset="0"/>
                <a:cs typeface="Arial" panose="020B0604020202020204" pitchFamily="34" charset="0"/>
              </a:rPr>
              <a:t>“</a:t>
            </a:r>
          </a:p>
          <a:p>
            <a:pPr marL="285750" indent="-285750">
              <a:lnSpc>
                <a:spcPct val="90000"/>
              </a:lnSpc>
              <a:spcBef>
                <a:spcPct val="0"/>
              </a:spcBef>
              <a:spcAft>
                <a:spcPts val="800"/>
              </a:spcAft>
            </a:pPr>
            <a:endParaRPr lang="en-US" sz="12000" dirty="0">
              <a:solidFill>
                <a:srgbClr val="2A524D"/>
              </a:solidFill>
              <a:latin typeface="+mj-lt"/>
              <a:ea typeface="+mj-ea"/>
              <a:cs typeface="+mj-cs"/>
            </a:endParaRPr>
          </a:p>
        </p:txBody>
      </p:sp>
      <p:sp>
        <p:nvSpPr>
          <p:cNvPr id="4" name="TextBox 3">
            <a:extLst>
              <a:ext uri="{FF2B5EF4-FFF2-40B4-BE49-F238E27FC236}">
                <a16:creationId xmlns:a16="http://schemas.microsoft.com/office/drawing/2014/main" id="{F2D6BB5A-C193-2D4B-9B57-6B9C50EDB396}"/>
              </a:ext>
            </a:extLst>
          </p:cNvPr>
          <p:cNvSpPr txBox="1"/>
          <p:nvPr/>
        </p:nvSpPr>
        <p:spPr>
          <a:xfrm>
            <a:off x="1224523" y="896956"/>
            <a:ext cx="4007877" cy="2953053"/>
          </a:xfrm>
          <a:prstGeom prst="rect">
            <a:avLst/>
          </a:prstGeom>
          <a:noFill/>
        </p:spPr>
        <p:txBody>
          <a:bodyPr wrap="square">
            <a:spAutoFit/>
          </a:bodyPr>
          <a:lstStyle/>
          <a:p>
            <a:r>
              <a:rPr lang="nl-NL" sz="2500" b="1" dirty="0">
                <a:solidFill>
                  <a:srgbClr val="2A524D"/>
                </a:solidFill>
                <a:latin typeface="Arial" panose="020B0604020202020204" pitchFamily="34" charset="0"/>
                <a:cs typeface="Arial" panose="020B0604020202020204" pitchFamily="34" charset="0"/>
              </a:rPr>
              <a:t>Welzijn </a:t>
            </a:r>
            <a:r>
              <a:rPr lang="nl-NL" sz="2500" dirty="0">
                <a:solidFill>
                  <a:srgbClr val="2A524D"/>
                </a:solidFill>
                <a:latin typeface="Arial" panose="020B0604020202020204" pitchFamily="34" charset="0"/>
                <a:cs typeface="Arial" panose="020B0604020202020204" pitchFamily="34" charset="0"/>
              </a:rPr>
              <a:t>omvat een gezond lichaam, een heldere geest en een rustige ziel. Geniet van de</a:t>
            </a:r>
            <a:r>
              <a:rPr lang="nl-NL" sz="2500" b="1" dirty="0">
                <a:solidFill>
                  <a:srgbClr val="2A524D"/>
                </a:solidFill>
                <a:latin typeface="Arial" panose="020B0604020202020204" pitchFamily="34" charset="0"/>
                <a:cs typeface="Arial" panose="020B0604020202020204" pitchFamily="34" charset="0"/>
              </a:rPr>
              <a:t> reis </a:t>
            </a:r>
            <a:r>
              <a:rPr lang="nl-NL" sz="2500" dirty="0">
                <a:solidFill>
                  <a:srgbClr val="2A524D"/>
                </a:solidFill>
                <a:latin typeface="Arial" panose="020B0604020202020204" pitchFamily="34" charset="0"/>
                <a:cs typeface="Arial" panose="020B0604020202020204" pitchFamily="34" charset="0"/>
              </a:rPr>
              <a:t>terwijl je streeft naar welzijn.</a:t>
            </a:r>
          </a:p>
          <a:p>
            <a:pPr>
              <a:lnSpc>
                <a:spcPct val="150000"/>
              </a:lnSpc>
            </a:pPr>
            <a:r>
              <a:rPr lang="en-GB"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 Laurette Gagnon Beaulieu</a:t>
            </a:r>
            <a:br>
              <a:rPr lang="en-GB" sz="2500" dirty="0">
                <a:solidFill>
                  <a:srgbClr val="2A524D"/>
                </a:solidFill>
                <a:effectLst/>
                <a:latin typeface="Arial" panose="020B0604020202020204" pitchFamily="34" charset="0"/>
                <a:ea typeface="Calibri" panose="020F0502020204030204" pitchFamily="34" charset="0"/>
                <a:cs typeface="Arial" panose="020B0604020202020204" pitchFamily="34" charset="0"/>
              </a:rPr>
            </a:br>
            <a:endParaRPr lang="en-IT" sz="2500" dirty="0">
              <a:solidFill>
                <a:srgbClr val="2A524D"/>
              </a:solidFill>
            </a:endParaRPr>
          </a:p>
        </p:txBody>
      </p:sp>
    </p:spTree>
    <p:extLst>
      <p:ext uri="{BB962C8B-B14F-4D97-AF65-F5344CB8AC3E}">
        <p14:creationId xmlns:p14="http://schemas.microsoft.com/office/powerpoint/2010/main" val="1025531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609398-78ED-3FAC-C5CE-AF9EBF53CED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person looking at a computer&#10;&#10;AI-generated content may be incorrect.">
            <a:extLst>
              <a:ext uri="{FF2B5EF4-FFF2-40B4-BE49-F238E27FC236}">
                <a16:creationId xmlns:a16="http://schemas.microsoft.com/office/drawing/2014/main" id="{1BD70101-9E8F-F340-E4DB-6CFD4DA8AB83}"/>
              </a:ext>
            </a:extLst>
          </p:cNvPr>
          <p:cNvPicPr>
            <a:picLocks noChangeAspect="1"/>
          </p:cNvPicPr>
          <p:nvPr/>
        </p:nvPicPr>
        <p:blipFill>
          <a:blip r:embed="rId2"/>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059762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B4C00-01DE-3434-B54B-661A6176130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0FB548B-C653-DDEE-27FB-0B9CF9608BF2}"/>
              </a:ext>
            </a:extLst>
          </p:cNvPr>
          <p:cNvPicPr>
            <a:picLocks noChangeAspect="1"/>
          </p:cNvPicPr>
          <p:nvPr/>
        </p:nvPicPr>
        <p:blipFill>
          <a:blip r:embed="rId3"/>
          <a:srcRect r="95756"/>
          <a:stretch/>
        </p:blipFill>
        <p:spPr>
          <a:xfrm rot="10800000">
            <a:off x="0" y="-11151"/>
            <a:ext cx="517451" cy="6858000"/>
          </a:xfrm>
          <a:prstGeom prst="rect">
            <a:avLst/>
          </a:prstGeom>
        </p:spPr>
      </p:pic>
      <p:sp>
        <p:nvSpPr>
          <p:cNvPr id="10" name="TextBox 9">
            <a:extLst>
              <a:ext uri="{FF2B5EF4-FFF2-40B4-BE49-F238E27FC236}">
                <a16:creationId xmlns:a16="http://schemas.microsoft.com/office/drawing/2014/main" id="{D4A407E6-A412-F177-EEDC-1EEC664A60AB}"/>
              </a:ext>
            </a:extLst>
          </p:cNvPr>
          <p:cNvSpPr txBox="1"/>
          <p:nvPr/>
        </p:nvSpPr>
        <p:spPr>
          <a:xfrm>
            <a:off x="1067165" y="2071686"/>
            <a:ext cx="4839365" cy="4786314"/>
          </a:xfrm>
          <a:prstGeom prst="rect">
            <a:avLst/>
          </a:prstGeom>
        </p:spPr>
        <p:txBody>
          <a:bodyPr vert="horz" lIns="91440" tIns="45720" rIns="91440" bIns="45720" rtlCol="0">
            <a:normAutofit fontScale="62500" lnSpcReduction="20000"/>
          </a:bodyPr>
          <a:lstStyle/>
          <a:p>
            <a:pPr>
              <a:lnSpc>
                <a:spcPct val="107000"/>
              </a:lnSpc>
              <a:spcAft>
                <a:spcPts val="800"/>
              </a:spcAft>
            </a:pPr>
            <a:r>
              <a:rPr lang="en-GB" sz="3500" b="1" dirty="0">
                <a:solidFill>
                  <a:srgbClr val="2A524D"/>
                </a:solidFill>
                <a:latin typeface="Arial" panose="020B0604020202020204" pitchFamily="34" charset="0"/>
                <a:cs typeface="Arial" panose="020B0604020202020204" pitchFamily="34" charset="0"/>
              </a:rPr>
              <a:t>GEAUTORISEERDE CLAIMS</a:t>
            </a:r>
            <a:endParaRPr lang="en-DE" sz="35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De Day &amp; Night Drops bevatten een rijke selectie van specifieke plantenextracten </a:t>
            </a:r>
            <a:br>
              <a:rPr lang="nl-NL" altLang="en-US" sz="2600" dirty="0">
                <a:solidFill>
                  <a:schemeClr val="tx1">
                    <a:lumMod val="75000"/>
                    <a:lumOff val="25000"/>
                  </a:schemeClr>
                </a:solidFill>
                <a:latin typeface="Arial"/>
                <a:cs typeface="Arial"/>
              </a:rPr>
            </a:br>
            <a:r>
              <a:rPr lang="nl-NL" altLang="en-US" sz="2600" dirty="0">
                <a:solidFill>
                  <a:schemeClr val="tx1">
                    <a:lumMod val="75000"/>
                    <a:lumOff val="25000"/>
                  </a:schemeClr>
                </a:solidFill>
                <a:latin typeface="Arial"/>
                <a:cs typeface="Arial"/>
              </a:rPr>
              <a:t>en voedingsstoffen ter ondersteuning van </a:t>
            </a:r>
            <a:br>
              <a:rPr lang="nl-NL" altLang="en-US" sz="2600" dirty="0">
                <a:solidFill>
                  <a:schemeClr val="tx1">
                    <a:lumMod val="75000"/>
                    <a:lumOff val="25000"/>
                  </a:schemeClr>
                </a:solidFill>
                <a:latin typeface="Arial"/>
                <a:cs typeface="Arial"/>
              </a:rPr>
            </a:br>
            <a:r>
              <a:rPr lang="nl-NL" altLang="en-US" sz="2600" dirty="0">
                <a:solidFill>
                  <a:schemeClr val="tx1">
                    <a:lumMod val="75000"/>
                    <a:lumOff val="25000"/>
                  </a:schemeClr>
                </a:solidFill>
                <a:latin typeface="Arial"/>
                <a:cs typeface="Arial"/>
              </a:rPr>
              <a:t>je welzijn</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De Day Drops bevatten biotine, dat bijdraagt aan een normaal macronutriëntenmetabolisme en een normale energiestofwisseling</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De Day Drops bevatten chroom, dat bijdraagt aan een normaal macronutriëntenmetabolisme en het behoud van normale glucosewaarden </a:t>
            </a:r>
            <a:br>
              <a:rPr lang="nl-NL" altLang="en-US" sz="2600" dirty="0">
                <a:solidFill>
                  <a:schemeClr val="tx1">
                    <a:lumMod val="75000"/>
                    <a:lumOff val="25000"/>
                  </a:schemeClr>
                </a:solidFill>
                <a:latin typeface="Arial"/>
                <a:cs typeface="Arial"/>
              </a:rPr>
            </a:br>
            <a:r>
              <a:rPr lang="nl-NL" altLang="en-US" sz="2600" dirty="0">
                <a:solidFill>
                  <a:schemeClr val="tx1">
                    <a:lumMod val="75000"/>
                    <a:lumOff val="25000"/>
                  </a:schemeClr>
                </a:solidFill>
                <a:latin typeface="Arial"/>
                <a:cs typeface="Arial"/>
              </a:rPr>
              <a:t>in het bloed</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De Day Drops zijn samengesteld uit een mix van zorgvuldig geselecteerde ingrediënten: Witte kidneyboonextract, cacao-extract, groene koffieboonextract, groene thee-extract, guaranazaadextract en kaneelschors-extract</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Deze natuurlijke extracten zijn toegevoegd om je dagelijkse routine te ondersteunen.</a:t>
            </a: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61A1D5E2-8B06-9035-0368-447086A4C1B9}"/>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GB" sz="3500" b="1" dirty="0">
                <a:solidFill>
                  <a:srgbClr val="2A524D"/>
                </a:solidFill>
                <a:latin typeface="Arial" panose="020B0604020202020204" pitchFamily="34" charset="0"/>
                <a:cs typeface="Arial" panose="020B0604020202020204" pitchFamily="34" charset="0"/>
              </a:rPr>
              <a:t>DAY DROPS</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13" name="Straight Connector 12">
            <a:extLst>
              <a:ext uri="{FF2B5EF4-FFF2-40B4-BE49-F238E27FC236}">
                <a16:creationId xmlns:a16="http://schemas.microsoft.com/office/drawing/2014/main" id="{A4E1C1CE-46E7-58B8-EF61-D5A14DCF8169}"/>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15" name="Picture 14" descr="A close up of a bubble&#10;&#10;Description automatically generated">
            <a:extLst>
              <a:ext uri="{FF2B5EF4-FFF2-40B4-BE49-F238E27FC236}">
                <a16:creationId xmlns:a16="http://schemas.microsoft.com/office/drawing/2014/main" id="{4344CC33-6DA4-90FD-9136-25A9BF837B53}"/>
              </a:ext>
            </a:extLst>
          </p:cNvPr>
          <p:cNvPicPr>
            <a:picLocks noChangeAspect="1"/>
          </p:cNvPicPr>
          <p:nvPr/>
        </p:nvPicPr>
        <p:blipFill>
          <a:blip r:embed="rId4">
            <a:extLst>
              <a:ext uri="{28A0092B-C50C-407E-A947-70E740481C1C}">
                <a14:useLocalDpi xmlns:a14="http://schemas.microsoft.com/office/drawing/2010/main"/>
              </a:ext>
            </a:extLst>
          </a:blip>
          <a:srcRect l="35381" t="30066" r="33959" b="26129"/>
          <a:stretch>
            <a:fillRect/>
          </a:stretch>
        </p:blipFill>
        <p:spPr>
          <a:xfrm>
            <a:off x="6116232" y="-21364"/>
            <a:ext cx="6075768" cy="6905928"/>
          </a:xfrm>
          <a:prstGeom prst="rect">
            <a:avLst/>
          </a:prstGeom>
        </p:spPr>
      </p:pic>
      <p:pic>
        <p:nvPicPr>
          <p:cNvPr id="16" name="Picture 15">
            <a:extLst>
              <a:ext uri="{FF2B5EF4-FFF2-40B4-BE49-F238E27FC236}">
                <a16:creationId xmlns:a16="http://schemas.microsoft.com/office/drawing/2014/main" id="{5F120BD3-4A64-F4B6-49EB-A27669A1BEE4}"/>
              </a:ext>
            </a:extLst>
          </p:cNvPr>
          <p:cNvPicPr>
            <a:picLocks noChangeAspect="1"/>
          </p:cNvPicPr>
          <p:nvPr/>
        </p:nvPicPr>
        <p:blipFill>
          <a:blip r:embed="rId5"/>
          <a:srcRect l="8142" r="8142"/>
          <a:stretch/>
        </p:blipFill>
        <p:spPr>
          <a:xfrm>
            <a:off x="7204586" y="201877"/>
            <a:ext cx="3879907" cy="6954347"/>
          </a:xfrm>
          <a:prstGeom prst="rect">
            <a:avLst/>
          </a:prstGeom>
          <a:effectLst>
            <a:outerShdw blurRad="445394" dist="504776" dir="4020000" sx="99000" sy="99000" algn="tl" rotWithShape="0">
              <a:prstClr val="black">
                <a:alpha val="64269"/>
              </a:prstClr>
            </a:outerShdw>
          </a:effectLst>
        </p:spPr>
      </p:pic>
      <p:sp>
        <p:nvSpPr>
          <p:cNvPr id="17" name="Rounded Rectangle 16">
            <a:extLst>
              <a:ext uri="{FF2B5EF4-FFF2-40B4-BE49-F238E27FC236}">
                <a16:creationId xmlns:a16="http://schemas.microsoft.com/office/drawing/2014/main" id="{EACB12AB-EE78-98AE-B424-177CAF289143}"/>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10CD7B61-85E3-8107-E9B5-02EDA900F7EF}"/>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2" name="Picture 1">
            <a:extLst>
              <a:ext uri="{FF2B5EF4-FFF2-40B4-BE49-F238E27FC236}">
                <a16:creationId xmlns:a16="http://schemas.microsoft.com/office/drawing/2014/main" id="{8953C7A0-80D2-3121-2D1C-54D221471287}"/>
              </a:ext>
            </a:extLst>
          </p:cNvPr>
          <p:cNvPicPr>
            <a:picLocks noChangeAspect="1"/>
          </p:cNvPicPr>
          <p:nvPr/>
        </p:nvPicPr>
        <p:blipFill>
          <a:blip r:embed="rId7"/>
          <a:stretch>
            <a:fillRect/>
          </a:stretch>
        </p:blipFill>
        <p:spPr>
          <a:xfrm>
            <a:off x="676273" y="2049384"/>
            <a:ext cx="359924" cy="359924"/>
          </a:xfrm>
          <a:prstGeom prst="rect">
            <a:avLst/>
          </a:prstGeom>
        </p:spPr>
      </p:pic>
    </p:spTree>
    <p:extLst>
      <p:ext uri="{BB962C8B-B14F-4D97-AF65-F5344CB8AC3E}">
        <p14:creationId xmlns:p14="http://schemas.microsoft.com/office/powerpoint/2010/main" val="2694959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38205-43D2-0A98-9200-FE5FDEA455F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A8BE81F-425F-C928-354F-A0423B0223B0}"/>
              </a:ext>
            </a:extLst>
          </p:cNvPr>
          <p:cNvPicPr>
            <a:picLocks noChangeAspect="1"/>
          </p:cNvPicPr>
          <p:nvPr/>
        </p:nvPicPr>
        <p:blipFill>
          <a:blip r:embed="rId3"/>
          <a:srcRect r="95756"/>
          <a:stretch/>
        </p:blipFill>
        <p:spPr>
          <a:xfrm rot="10800000">
            <a:off x="0" y="0"/>
            <a:ext cx="517451" cy="6858000"/>
          </a:xfrm>
          <a:prstGeom prst="rect">
            <a:avLst/>
          </a:prstGeom>
        </p:spPr>
      </p:pic>
      <p:cxnSp>
        <p:nvCxnSpPr>
          <p:cNvPr id="13" name="Straight Connector 12">
            <a:extLst>
              <a:ext uri="{FF2B5EF4-FFF2-40B4-BE49-F238E27FC236}">
                <a16:creationId xmlns:a16="http://schemas.microsoft.com/office/drawing/2014/main" id="{F01D59B0-01FA-3FFA-C7AD-B235DF71E6E8}"/>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A96E05A4-64C1-EA7A-04FE-05D1454D5620}"/>
              </a:ext>
            </a:extLst>
          </p:cNvPr>
          <p:cNvSpPr txBox="1"/>
          <p:nvPr/>
        </p:nvSpPr>
        <p:spPr>
          <a:xfrm>
            <a:off x="1067165" y="2022435"/>
            <a:ext cx="4839365" cy="464660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GEAUTORISEERDE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De inname van voedingsmiddelen die erythritol bevatten in plaats van suiker (zoals de Day Drops) veroorzaakt een kleinere stijging van de bloedsuikerspiegel na consumptie, vergeleken met voedingsmiddelen die suiker bevatten</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De Night Drops bevatten astragalus, dat bijdraagt als tonicum aan adaptogene activiteit en aan mentaal en fysiek welzijn</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De Night Drops bevatten </a:t>
            </a:r>
            <a:r>
              <a:rPr lang="nl-NL" altLang="en-US" sz="1600" dirty="0" err="1">
                <a:solidFill>
                  <a:schemeClr val="tx1">
                    <a:lumMod val="75000"/>
                    <a:lumOff val="25000"/>
                  </a:schemeClr>
                </a:solidFill>
                <a:latin typeface="Arial"/>
                <a:cs typeface="Arial"/>
              </a:rPr>
              <a:t>adaptogenen</a:t>
            </a:r>
            <a:r>
              <a:rPr lang="nl-NL" altLang="en-US" sz="1600" dirty="0">
                <a:solidFill>
                  <a:schemeClr val="tx1">
                    <a:lumMod val="75000"/>
                    <a:lumOff val="25000"/>
                  </a:schemeClr>
                </a:solidFill>
                <a:latin typeface="Arial"/>
                <a:cs typeface="Arial"/>
              </a:rPr>
              <a:t> </a:t>
            </a:r>
            <a:br>
              <a:rPr lang="nl-NL" altLang="en-US" sz="1600" dirty="0">
                <a:solidFill>
                  <a:schemeClr val="tx1">
                    <a:lumMod val="75000"/>
                    <a:lumOff val="25000"/>
                  </a:schemeClr>
                </a:solidFill>
                <a:latin typeface="Arial"/>
                <a:cs typeface="Arial"/>
              </a:rPr>
            </a:br>
            <a:r>
              <a:rPr lang="nl-NL" altLang="en-US" sz="1600" dirty="0">
                <a:solidFill>
                  <a:schemeClr val="tx1">
                    <a:lumMod val="75000"/>
                    <a:lumOff val="25000"/>
                  </a:schemeClr>
                </a:solidFill>
                <a:latin typeface="Arial"/>
                <a:cs typeface="Arial"/>
              </a:rPr>
              <a:t>die bijdragen aan het behoud van normale fysiologische processen</a:t>
            </a:r>
          </a:p>
          <a:p>
            <a:pPr marL="342900" indent="-342900">
              <a:lnSpc>
                <a:spcPct val="107000"/>
              </a:lnSpc>
              <a:spcAft>
                <a:spcPts val="800"/>
              </a:spcAft>
              <a:buFont typeface="Arial" panose="020B0604020202020204" pitchFamily="34" charset="0"/>
              <a:buChar char="•"/>
              <a:tabLst>
                <a:tab pos="457200" algn="l"/>
              </a:tabLst>
            </a:pPr>
            <a:r>
              <a:rPr lang="nl-NL" altLang="en-US" sz="1600" dirty="0">
                <a:solidFill>
                  <a:schemeClr val="tx1">
                    <a:lumMod val="75000"/>
                    <a:lumOff val="25000"/>
                  </a:schemeClr>
                </a:solidFill>
                <a:latin typeface="Arial"/>
                <a:cs typeface="Arial"/>
              </a:rPr>
              <a:t>Heilige basilicum, aanwezig in de Night Drops, helpt de weerstand tegen tijdelijke stress </a:t>
            </a:r>
            <a:br>
              <a:rPr lang="nl-NL" altLang="en-US" sz="1600" dirty="0">
                <a:solidFill>
                  <a:schemeClr val="tx1">
                    <a:lumMod val="75000"/>
                    <a:lumOff val="25000"/>
                  </a:schemeClr>
                </a:solidFill>
                <a:latin typeface="Arial"/>
                <a:cs typeface="Arial"/>
              </a:rPr>
            </a:br>
            <a:r>
              <a:rPr lang="nl-NL" altLang="en-US" sz="1600" dirty="0">
                <a:solidFill>
                  <a:schemeClr val="tx1">
                    <a:lumMod val="75000"/>
                    <a:lumOff val="25000"/>
                  </a:schemeClr>
                </a:solidFill>
                <a:latin typeface="Arial"/>
                <a:cs typeface="Arial"/>
              </a:rPr>
              <a:t>te behouden</a:t>
            </a:r>
            <a:endParaRPr lang="en-US" altLang="en-US" sz="1600" dirty="0">
              <a:solidFill>
                <a:schemeClr val="tx1">
                  <a:lumMod val="75000"/>
                  <a:lumOff val="25000"/>
                </a:schemeClr>
              </a:solidFill>
              <a:latin typeface="Arial"/>
              <a:cs typeface="Arial"/>
            </a:endParaRPr>
          </a:p>
        </p:txBody>
      </p:sp>
      <p:sp>
        <p:nvSpPr>
          <p:cNvPr id="3" name="TextBox 2">
            <a:extLst>
              <a:ext uri="{FF2B5EF4-FFF2-40B4-BE49-F238E27FC236}">
                <a16:creationId xmlns:a16="http://schemas.microsoft.com/office/drawing/2014/main" id="{F5753E0F-09F4-215C-2531-30F110CF942F}"/>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GB" sz="3500" b="1" dirty="0">
                <a:solidFill>
                  <a:srgbClr val="2A524D"/>
                </a:solidFill>
                <a:latin typeface="Arial" panose="020B0604020202020204" pitchFamily="34" charset="0"/>
                <a:cs typeface="Arial" panose="020B0604020202020204" pitchFamily="34" charset="0"/>
              </a:rPr>
              <a:t>NIGHT DROPS</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pic>
        <p:nvPicPr>
          <p:cNvPr id="5" name="Picture 4">
            <a:extLst>
              <a:ext uri="{FF2B5EF4-FFF2-40B4-BE49-F238E27FC236}">
                <a16:creationId xmlns:a16="http://schemas.microsoft.com/office/drawing/2014/main" id="{57555B63-0420-6926-78CA-8A386CF54878}"/>
              </a:ext>
            </a:extLst>
          </p:cNvPr>
          <p:cNvPicPr>
            <a:picLocks noChangeAspect="1"/>
          </p:cNvPicPr>
          <p:nvPr/>
        </p:nvPicPr>
        <p:blipFill>
          <a:blip r:embed="rId4"/>
          <a:srcRect l="27966" t="27559" r="30729" b="21165"/>
          <a:stretch>
            <a:fillRect/>
          </a:stretch>
        </p:blipFill>
        <p:spPr>
          <a:xfrm flipV="1">
            <a:off x="6116232" y="-21364"/>
            <a:ext cx="6075768" cy="6905928"/>
          </a:xfrm>
          <a:prstGeom prst="rect">
            <a:avLst/>
          </a:prstGeom>
        </p:spPr>
      </p:pic>
      <p:pic>
        <p:nvPicPr>
          <p:cNvPr id="6" name="Picture 5">
            <a:extLst>
              <a:ext uri="{FF2B5EF4-FFF2-40B4-BE49-F238E27FC236}">
                <a16:creationId xmlns:a16="http://schemas.microsoft.com/office/drawing/2014/main" id="{2D8815C9-2085-9614-4C84-0DA8D96D48B7}"/>
              </a:ext>
            </a:extLst>
          </p:cNvPr>
          <p:cNvPicPr>
            <a:picLocks noChangeAspect="1"/>
          </p:cNvPicPr>
          <p:nvPr/>
        </p:nvPicPr>
        <p:blipFill>
          <a:blip r:embed="rId5"/>
          <a:srcRect l="8142" r="8142"/>
          <a:stretch/>
        </p:blipFill>
        <p:spPr>
          <a:xfrm>
            <a:off x="7204586" y="201877"/>
            <a:ext cx="3879907" cy="6954347"/>
          </a:xfrm>
          <a:prstGeom prst="rect">
            <a:avLst/>
          </a:prstGeom>
          <a:effectLst>
            <a:outerShdw blurRad="445394" dist="504776" dir="4020000" sx="99000" sy="99000" algn="tl" rotWithShape="0">
              <a:prstClr val="black">
                <a:alpha val="64269"/>
              </a:prstClr>
            </a:outerShdw>
          </a:effectLst>
        </p:spPr>
      </p:pic>
      <p:sp>
        <p:nvSpPr>
          <p:cNvPr id="7" name="Rounded Rectangle 6">
            <a:extLst>
              <a:ext uri="{FF2B5EF4-FFF2-40B4-BE49-F238E27FC236}">
                <a16:creationId xmlns:a16="http://schemas.microsoft.com/office/drawing/2014/main" id="{81B91DC6-CAAA-D304-FD6E-E0F418284E17}"/>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B3A3BA3D-9D2D-1CCD-1C46-A2159D6DE975}"/>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10" name="Picture 9">
            <a:extLst>
              <a:ext uri="{FF2B5EF4-FFF2-40B4-BE49-F238E27FC236}">
                <a16:creationId xmlns:a16="http://schemas.microsoft.com/office/drawing/2014/main" id="{96FB5EE3-523D-D54B-5EBC-0B3C4BAF2337}"/>
              </a:ext>
            </a:extLst>
          </p:cNvPr>
          <p:cNvPicPr>
            <a:picLocks noChangeAspect="1"/>
          </p:cNvPicPr>
          <p:nvPr/>
        </p:nvPicPr>
        <p:blipFill>
          <a:blip r:embed="rId7"/>
          <a:stretch>
            <a:fillRect/>
          </a:stretch>
        </p:blipFill>
        <p:spPr>
          <a:xfrm>
            <a:off x="676273" y="2049384"/>
            <a:ext cx="359924" cy="359924"/>
          </a:xfrm>
          <a:prstGeom prst="rect">
            <a:avLst/>
          </a:prstGeom>
        </p:spPr>
      </p:pic>
    </p:spTree>
    <p:extLst>
      <p:ext uri="{BB962C8B-B14F-4D97-AF65-F5344CB8AC3E}">
        <p14:creationId xmlns:p14="http://schemas.microsoft.com/office/powerpoint/2010/main" val="525933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269D2-1E1E-EBE3-D13D-58DE1788F6A7}"/>
            </a:ext>
          </a:extLst>
        </p:cNvPr>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0B7BA773-8CB5-E3EA-C406-3890951689A4}"/>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A close up of a bubble&#10;&#10;Description automatically generated">
            <a:extLst>
              <a:ext uri="{FF2B5EF4-FFF2-40B4-BE49-F238E27FC236}">
                <a16:creationId xmlns:a16="http://schemas.microsoft.com/office/drawing/2014/main" id="{2DE3EF3F-D456-8EC9-DA0F-1CC6413B15C3}"/>
              </a:ext>
            </a:extLst>
          </p:cNvPr>
          <p:cNvPicPr>
            <a:picLocks noChangeAspect="1"/>
          </p:cNvPicPr>
          <p:nvPr/>
        </p:nvPicPr>
        <p:blipFill>
          <a:blip r:embed="rId3">
            <a:extLst>
              <a:ext uri="{28A0092B-C50C-407E-A947-70E740481C1C}">
                <a14:useLocalDpi xmlns:a14="http://schemas.microsoft.com/office/drawing/2010/main"/>
              </a:ext>
            </a:extLst>
          </a:blip>
          <a:srcRect l="33458" t="30952" r="35882" b="25243"/>
          <a:stretch/>
        </p:blipFill>
        <p:spPr>
          <a:xfrm>
            <a:off x="6116232" y="-21364"/>
            <a:ext cx="6075768" cy="6905928"/>
          </a:xfrm>
          <a:prstGeom prst="rect">
            <a:avLst/>
          </a:prstGeom>
        </p:spPr>
      </p:pic>
      <p:pic>
        <p:nvPicPr>
          <p:cNvPr id="3" name="Picture 2" descr="Two bottles of liquid with black caps&#10;&#10;AI-generated content may be incorrect.">
            <a:extLst>
              <a:ext uri="{FF2B5EF4-FFF2-40B4-BE49-F238E27FC236}">
                <a16:creationId xmlns:a16="http://schemas.microsoft.com/office/drawing/2014/main" id="{1A629FBA-7350-1AC8-06D5-0B04AF64CB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43696">
            <a:off x="2965599" y="-48174"/>
            <a:ext cx="12363284" cy="6954347"/>
          </a:xfrm>
          <a:prstGeom prst="rect">
            <a:avLst/>
          </a:prstGeom>
          <a:effectLst>
            <a:outerShdw blurRad="445394" dist="504776" dir="3998170" sx="99238" sy="99238" algn="tl" rotWithShape="0">
              <a:prstClr val="black">
                <a:alpha val="64269"/>
              </a:prstClr>
            </a:outerShdw>
          </a:effectLst>
        </p:spPr>
      </p:pic>
      <p:pic>
        <p:nvPicPr>
          <p:cNvPr id="9" name="Picture 8">
            <a:extLst>
              <a:ext uri="{FF2B5EF4-FFF2-40B4-BE49-F238E27FC236}">
                <a16:creationId xmlns:a16="http://schemas.microsoft.com/office/drawing/2014/main" id="{647BCAF1-02D4-E7DE-6580-B9F1DA41DF4B}"/>
              </a:ext>
            </a:extLst>
          </p:cNvPr>
          <p:cNvPicPr>
            <a:picLocks noChangeAspect="1"/>
          </p:cNvPicPr>
          <p:nvPr/>
        </p:nvPicPr>
        <p:blipFill>
          <a:blip r:embed="rId5"/>
          <a:srcRect r="95756"/>
          <a:stretch/>
        </p:blipFill>
        <p:spPr>
          <a:xfrm rot="10800000">
            <a:off x="0" y="0"/>
            <a:ext cx="517451" cy="6858000"/>
          </a:xfrm>
          <a:prstGeom prst="rect">
            <a:avLst/>
          </a:prstGeom>
        </p:spPr>
      </p:pic>
      <p:sp>
        <p:nvSpPr>
          <p:cNvPr id="8" name="TextBox 7">
            <a:extLst>
              <a:ext uri="{FF2B5EF4-FFF2-40B4-BE49-F238E27FC236}">
                <a16:creationId xmlns:a16="http://schemas.microsoft.com/office/drawing/2014/main" id="{0E653478-1B64-E394-B8D2-D884C7B2456E}"/>
              </a:ext>
            </a:extLst>
          </p:cNvPr>
          <p:cNvSpPr txBox="1"/>
          <p:nvPr/>
        </p:nvSpPr>
        <p:spPr>
          <a:xfrm>
            <a:off x="1038127" y="2071686"/>
            <a:ext cx="4982703" cy="4786314"/>
          </a:xfrm>
          <a:prstGeom prst="rect">
            <a:avLst/>
          </a:prstGeom>
        </p:spPr>
        <p:txBody>
          <a:bodyPr vert="horz" lIns="91440" tIns="45720" rIns="91440" bIns="45720" rtlCol="0">
            <a:normAutofit fontScale="62500" lnSpcReduction="20000"/>
          </a:bodyPr>
          <a:lstStyle/>
          <a:p>
            <a:pPr>
              <a:lnSpc>
                <a:spcPct val="107000"/>
              </a:lnSpc>
              <a:spcAft>
                <a:spcPts val="800"/>
              </a:spcAft>
            </a:pPr>
            <a:r>
              <a:rPr lang="en-GB" sz="3500" b="1" dirty="0">
                <a:solidFill>
                  <a:srgbClr val="2A524D"/>
                </a:solidFill>
                <a:latin typeface="Arial" panose="020B0604020202020204" pitchFamily="34" charset="0"/>
                <a:cs typeface="Arial" panose="020B0604020202020204" pitchFamily="34" charset="0"/>
              </a:rPr>
              <a:t>NIET-GEAUTORISEERDE CLAIMS</a:t>
            </a:r>
          </a:p>
          <a:p>
            <a:pPr marL="342900" indent="-342900">
              <a:lnSpc>
                <a:spcPct val="107000"/>
              </a:lnSpc>
              <a:spcAft>
                <a:spcPts val="800"/>
              </a:spcAft>
              <a:buFont typeface="Arial" panose="020B0604020202020204" pitchFamily="34" charset="0"/>
              <a:buChar char="•"/>
            </a:pPr>
            <a:r>
              <a:rPr lang="en-US" altLang="en-US" sz="2400" dirty="0">
                <a:solidFill>
                  <a:schemeClr val="tx1">
                    <a:lumMod val="75000"/>
                    <a:lumOff val="25000"/>
                  </a:schemeClr>
                </a:solidFill>
                <a:latin typeface="Arial"/>
                <a:cs typeface="Arial"/>
              </a:rPr>
              <a:t>De Night Drops laten je </a:t>
            </a:r>
            <a:r>
              <a:rPr lang="en-US" altLang="en-US" sz="2400" dirty="0" err="1">
                <a:solidFill>
                  <a:schemeClr val="tx1">
                    <a:lumMod val="75000"/>
                    <a:lumOff val="25000"/>
                  </a:schemeClr>
                </a:solidFill>
                <a:latin typeface="Arial"/>
                <a:cs typeface="Arial"/>
              </a:rPr>
              <a:t>calorieën</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verbranden</a:t>
            </a:r>
            <a:r>
              <a:rPr lang="en-US" altLang="en-US" sz="2400" dirty="0">
                <a:solidFill>
                  <a:schemeClr val="tx1">
                    <a:lumMod val="75000"/>
                    <a:lumOff val="25000"/>
                  </a:schemeClr>
                </a:solidFill>
                <a:latin typeface="Arial"/>
                <a:cs typeface="Arial"/>
              </a:rPr>
              <a:t> </a:t>
            </a:r>
            <a:br>
              <a:rPr lang="en-US" altLang="en-US" sz="2400" dirty="0">
                <a:solidFill>
                  <a:schemeClr val="tx1">
                    <a:lumMod val="75000"/>
                    <a:lumOff val="25000"/>
                  </a:schemeClr>
                </a:solidFill>
                <a:latin typeface="Arial"/>
                <a:cs typeface="Arial"/>
              </a:rPr>
            </a:br>
            <a:r>
              <a:rPr lang="en-US" altLang="en-US" sz="2400" dirty="0" err="1">
                <a:solidFill>
                  <a:schemeClr val="tx1">
                    <a:lumMod val="75000"/>
                    <a:lumOff val="25000"/>
                  </a:schemeClr>
                </a:solidFill>
                <a:latin typeface="Arial"/>
                <a:cs typeface="Arial"/>
              </a:rPr>
              <a:t>terwijl</a:t>
            </a:r>
            <a:r>
              <a:rPr lang="en-US" altLang="en-US" sz="2400" dirty="0">
                <a:solidFill>
                  <a:schemeClr val="tx1">
                    <a:lumMod val="75000"/>
                    <a:lumOff val="25000"/>
                  </a:schemeClr>
                </a:solidFill>
                <a:latin typeface="Arial"/>
                <a:cs typeface="Arial"/>
              </a:rPr>
              <a:t> je </a:t>
            </a:r>
            <a:r>
              <a:rPr lang="en-US" altLang="en-US" sz="2400" dirty="0" err="1">
                <a:solidFill>
                  <a:schemeClr val="tx1">
                    <a:lumMod val="75000"/>
                    <a:lumOff val="25000"/>
                  </a:schemeClr>
                </a:solidFill>
                <a:latin typeface="Arial"/>
                <a:cs typeface="Arial"/>
              </a:rPr>
              <a:t>slaapt</a:t>
            </a:r>
            <a:endParaRPr lang="en-US" altLang="en-US" sz="2400" dirty="0">
              <a:solidFill>
                <a:schemeClr val="tx1">
                  <a:lumMod val="75000"/>
                  <a:lumOff val="25000"/>
                </a:schemeClr>
              </a:solidFill>
              <a:latin typeface="Arial"/>
              <a:cs typeface="Arial"/>
            </a:endParaRPr>
          </a:p>
          <a:p>
            <a:pPr marL="342900" indent="-342900">
              <a:lnSpc>
                <a:spcPct val="107000"/>
              </a:lnSpc>
              <a:spcAft>
                <a:spcPts val="800"/>
              </a:spcAft>
              <a:buFont typeface="Arial" panose="020B0604020202020204" pitchFamily="34" charset="0"/>
              <a:buChar char="•"/>
            </a:pPr>
            <a:r>
              <a:rPr lang="en-US" altLang="en-US" sz="2400" dirty="0">
                <a:solidFill>
                  <a:schemeClr val="tx1">
                    <a:lumMod val="75000"/>
                    <a:lumOff val="25000"/>
                  </a:schemeClr>
                </a:solidFill>
                <a:latin typeface="Arial"/>
                <a:cs typeface="Arial"/>
              </a:rPr>
              <a:t>De </a:t>
            </a:r>
            <a:r>
              <a:rPr lang="en-US" altLang="en-US" sz="2400" dirty="0" err="1">
                <a:solidFill>
                  <a:schemeClr val="tx1">
                    <a:lumMod val="75000"/>
                    <a:lumOff val="25000"/>
                  </a:schemeClr>
                </a:solidFill>
                <a:latin typeface="Arial"/>
                <a:cs typeface="Arial"/>
              </a:rPr>
              <a:t>nachtformule</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verbrandt</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buikvet</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terwijl</a:t>
            </a:r>
            <a:r>
              <a:rPr lang="en-US" altLang="en-US" sz="2400" dirty="0">
                <a:solidFill>
                  <a:schemeClr val="tx1">
                    <a:lumMod val="75000"/>
                    <a:lumOff val="25000"/>
                  </a:schemeClr>
                </a:solidFill>
                <a:latin typeface="Arial"/>
                <a:cs typeface="Arial"/>
              </a:rPr>
              <a:t> je </a:t>
            </a:r>
            <a:r>
              <a:rPr lang="en-US" altLang="en-US" sz="2400" dirty="0" err="1">
                <a:solidFill>
                  <a:schemeClr val="tx1">
                    <a:lumMod val="75000"/>
                    <a:lumOff val="25000"/>
                  </a:schemeClr>
                </a:solidFill>
                <a:latin typeface="Arial"/>
                <a:cs typeface="Arial"/>
              </a:rPr>
              <a:t>uitrust</a:t>
            </a:r>
            <a:endParaRPr lang="en-US" altLang="en-US" sz="2400" dirty="0">
              <a:solidFill>
                <a:schemeClr val="tx1">
                  <a:lumMod val="75000"/>
                  <a:lumOff val="25000"/>
                </a:schemeClr>
              </a:solidFill>
              <a:latin typeface="Arial"/>
              <a:cs typeface="Arial"/>
            </a:endParaRPr>
          </a:p>
          <a:p>
            <a:pPr marL="342900" indent="-342900">
              <a:lnSpc>
                <a:spcPct val="107000"/>
              </a:lnSpc>
              <a:spcAft>
                <a:spcPts val="800"/>
              </a:spcAft>
              <a:buFont typeface="Arial" panose="020B0604020202020204" pitchFamily="34" charset="0"/>
              <a:buChar char="•"/>
            </a:pPr>
            <a:r>
              <a:rPr lang="en-US" altLang="en-US" sz="2400" dirty="0" err="1">
                <a:solidFill>
                  <a:schemeClr val="tx1">
                    <a:lumMod val="75000"/>
                    <a:lumOff val="25000"/>
                  </a:schemeClr>
                </a:solidFill>
                <a:latin typeface="Arial"/>
                <a:cs typeface="Arial"/>
              </a:rPr>
              <a:t>Bestrijd</a:t>
            </a:r>
            <a:r>
              <a:rPr lang="en-US" altLang="en-US" sz="2400" dirty="0">
                <a:solidFill>
                  <a:schemeClr val="tx1">
                    <a:lumMod val="75000"/>
                    <a:lumOff val="25000"/>
                  </a:schemeClr>
                </a:solidFill>
                <a:latin typeface="Arial"/>
                <a:cs typeface="Arial"/>
              </a:rPr>
              <a:t> cellulitis</a:t>
            </a:r>
          </a:p>
          <a:p>
            <a:pPr marL="342900" indent="-342900">
              <a:lnSpc>
                <a:spcPct val="107000"/>
              </a:lnSpc>
              <a:spcAft>
                <a:spcPts val="800"/>
              </a:spcAft>
              <a:buFont typeface="Arial" panose="020B0604020202020204" pitchFamily="34" charset="0"/>
              <a:buChar char="•"/>
            </a:pPr>
            <a:r>
              <a:rPr lang="en-US" altLang="en-US" sz="2400" dirty="0" err="1">
                <a:solidFill>
                  <a:schemeClr val="tx1">
                    <a:lumMod val="75000"/>
                    <a:lumOff val="25000"/>
                  </a:schemeClr>
                </a:solidFill>
                <a:latin typeface="Arial"/>
                <a:cs typeface="Arial"/>
              </a:rPr>
              <a:t>Helpt</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visceraal</a:t>
            </a:r>
            <a:r>
              <a:rPr lang="en-US" altLang="en-US" sz="2400" dirty="0">
                <a:solidFill>
                  <a:schemeClr val="tx1">
                    <a:lumMod val="75000"/>
                    <a:lumOff val="25000"/>
                  </a:schemeClr>
                </a:solidFill>
                <a:latin typeface="Arial"/>
                <a:cs typeface="Arial"/>
              </a:rPr>
              <a:t> vet </a:t>
            </a:r>
            <a:r>
              <a:rPr lang="en-US" altLang="en-US" sz="2400" dirty="0" err="1">
                <a:solidFill>
                  <a:schemeClr val="tx1">
                    <a:lumMod val="75000"/>
                    <a:lumOff val="25000"/>
                  </a:schemeClr>
                </a:solidFill>
                <a:latin typeface="Arial"/>
                <a:cs typeface="Arial"/>
              </a:rPr>
              <a:t>te</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verminderen</a:t>
            </a:r>
            <a:endParaRPr lang="en-US" altLang="en-US" sz="2400" dirty="0">
              <a:solidFill>
                <a:schemeClr val="tx1">
                  <a:lumMod val="75000"/>
                  <a:lumOff val="25000"/>
                </a:schemeClr>
              </a:solidFill>
              <a:latin typeface="Arial"/>
              <a:cs typeface="Arial"/>
            </a:endParaRPr>
          </a:p>
          <a:p>
            <a:pPr marL="342900" indent="-342900">
              <a:lnSpc>
                <a:spcPct val="107000"/>
              </a:lnSpc>
              <a:spcAft>
                <a:spcPts val="800"/>
              </a:spcAft>
              <a:buFont typeface="Arial" panose="020B0604020202020204" pitchFamily="34" charset="0"/>
              <a:buChar char="•"/>
            </a:pPr>
            <a:r>
              <a:rPr lang="en-US" altLang="en-US" sz="2400" dirty="0" err="1">
                <a:solidFill>
                  <a:schemeClr val="tx1">
                    <a:lumMod val="75000"/>
                    <a:lumOff val="25000"/>
                  </a:schemeClr>
                </a:solidFill>
                <a:latin typeface="Arial"/>
                <a:cs typeface="Arial"/>
              </a:rPr>
              <a:t>Bestrijdt</a:t>
            </a:r>
            <a:r>
              <a:rPr lang="en-US" altLang="en-US" sz="2400" dirty="0">
                <a:solidFill>
                  <a:schemeClr val="tx1">
                    <a:lumMod val="75000"/>
                    <a:lumOff val="25000"/>
                  </a:schemeClr>
                </a:solidFill>
                <a:latin typeface="Arial"/>
                <a:cs typeface="Arial"/>
              </a:rPr>
              <a:t> stress </a:t>
            </a:r>
            <a:r>
              <a:rPr lang="en-US" altLang="en-US" sz="2400" dirty="0" err="1">
                <a:solidFill>
                  <a:schemeClr val="tx1">
                    <a:lumMod val="75000"/>
                    <a:lumOff val="25000"/>
                  </a:schemeClr>
                </a:solidFill>
                <a:latin typeface="Arial"/>
                <a:cs typeface="Arial"/>
              </a:rPr>
              <a:t>en</a:t>
            </a:r>
            <a:r>
              <a:rPr lang="en-US" altLang="en-US" sz="2400" dirty="0">
                <a:solidFill>
                  <a:schemeClr val="tx1">
                    <a:lumMod val="75000"/>
                    <a:lumOff val="25000"/>
                  </a:schemeClr>
                </a:solidFill>
                <a:latin typeface="Arial"/>
                <a:cs typeface="Arial"/>
              </a:rPr>
              <a:t> depressive</a:t>
            </a:r>
          </a:p>
          <a:p>
            <a:pPr marL="342900" indent="-342900">
              <a:lnSpc>
                <a:spcPct val="107000"/>
              </a:lnSpc>
              <a:spcAft>
                <a:spcPts val="800"/>
              </a:spcAft>
              <a:buFont typeface="Arial" panose="020B0604020202020204" pitchFamily="34" charset="0"/>
              <a:buChar char="•"/>
            </a:pPr>
            <a:r>
              <a:rPr lang="en-US" altLang="en-US" sz="2400" dirty="0">
                <a:solidFill>
                  <a:schemeClr val="tx1">
                    <a:lumMod val="75000"/>
                    <a:lumOff val="25000"/>
                  </a:schemeClr>
                </a:solidFill>
                <a:latin typeface="Arial"/>
                <a:cs typeface="Arial"/>
              </a:rPr>
              <a:t>Lost alle </a:t>
            </a:r>
            <a:r>
              <a:rPr lang="en-US" altLang="en-US" sz="2400" dirty="0" err="1">
                <a:solidFill>
                  <a:schemeClr val="tx1">
                    <a:lumMod val="75000"/>
                    <a:lumOff val="25000"/>
                  </a:schemeClr>
                </a:solidFill>
                <a:latin typeface="Arial"/>
                <a:cs typeface="Arial"/>
              </a:rPr>
              <a:t>spijsverteringsproblemen</a:t>
            </a:r>
            <a:r>
              <a:rPr lang="en-US" altLang="en-US" sz="2400" dirty="0">
                <a:solidFill>
                  <a:schemeClr val="tx1">
                    <a:lumMod val="75000"/>
                    <a:lumOff val="25000"/>
                  </a:schemeClr>
                </a:solidFill>
                <a:latin typeface="Arial"/>
                <a:cs typeface="Arial"/>
              </a:rPr>
              <a:t> op</a:t>
            </a:r>
          </a:p>
          <a:p>
            <a:pPr marL="342900" indent="-342900">
              <a:lnSpc>
                <a:spcPct val="107000"/>
              </a:lnSpc>
              <a:spcAft>
                <a:spcPts val="800"/>
              </a:spcAft>
              <a:buFont typeface="Arial" panose="020B0604020202020204" pitchFamily="34" charset="0"/>
              <a:buChar char="•"/>
            </a:pPr>
            <a:r>
              <a:rPr lang="en-US" altLang="en-US" sz="2400" dirty="0" err="1">
                <a:solidFill>
                  <a:schemeClr val="tx1">
                    <a:lumMod val="75000"/>
                    <a:lumOff val="25000"/>
                  </a:schemeClr>
                </a:solidFill>
                <a:latin typeface="Arial"/>
                <a:cs typeface="Arial"/>
              </a:rPr>
              <a:t>Helpt</a:t>
            </a:r>
            <a:r>
              <a:rPr lang="en-US" altLang="en-US" sz="2400" dirty="0">
                <a:solidFill>
                  <a:schemeClr val="tx1">
                    <a:lumMod val="75000"/>
                    <a:lumOff val="25000"/>
                  </a:schemeClr>
                </a:solidFill>
                <a:latin typeface="Arial"/>
                <a:cs typeface="Arial"/>
              </a:rPr>
              <a:t> je </a:t>
            </a:r>
            <a:r>
              <a:rPr lang="en-US" altLang="en-US" sz="2400" dirty="0" err="1">
                <a:solidFill>
                  <a:schemeClr val="tx1">
                    <a:lumMod val="75000"/>
                    <a:lumOff val="25000"/>
                  </a:schemeClr>
                </a:solidFill>
                <a:latin typeface="Arial"/>
                <a:cs typeface="Arial"/>
              </a:rPr>
              <a:t>gemotiveerd</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te</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blijven</a:t>
            </a:r>
            <a:endParaRPr lang="en-US" altLang="en-US" sz="2400" dirty="0">
              <a:solidFill>
                <a:schemeClr val="tx1">
                  <a:lumMod val="75000"/>
                  <a:lumOff val="25000"/>
                </a:schemeClr>
              </a:solidFill>
              <a:latin typeface="Arial"/>
              <a:cs typeface="Arial"/>
            </a:endParaRPr>
          </a:p>
          <a:p>
            <a:pPr marL="342900" indent="-342900">
              <a:lnSpc>
                <a:spcPct val="107000"/>
              </a:lnSpc>
              <a:spcAft>
                <a:spcPts val="800"/>
              </a:spcAft>
              <a:buFont typeface="Arial" panose="020B0604020202020204" pitchFamily="34" charset="0"/>
              <a:buChar char="•"/>
            </a:pPr>
            <a:r>
              <a:rPr lang="en-US" altLang="en-US" sz="2400" dirty="0" err="1">
                <a:solidFill>
                  <a:schemeClr val="tx1">
                    <a:lumMod val="75000"/>
                    <a:lumOff val="25000"/>
                  </a:schemeClr>
                </a:solidFill>
                <a:latin typeface="Arial"/>
                <a:cs typeface="Arial"/>
              </a:rPr>
              <a:t>Helpt</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bij</a:t>
            </a:r>
            <a:r>
              <a:rPr lang="en-US" altLang="en-US" sz="2400" dirty="0">
                <a:solidFill>
                  <a:schemeClr val="tx1">
                    <a:lumMod val="75000"/>
                    <a:lumOff val="25000"/>
                  </a:schemeClr>
                </a:solidFill>
                <a:latin typeface="Arial"/>
                <a:cs typeface="Arial"/>
              </a:rPr>
              <a:t> stress </a:t>
            </a:r>
            <a:r>
              <a:rPr lang="en-US" altLang="en-US" sz="2400" dirty="0" err="1">
                <a:solidFill>
                  <a:schemeClr val="tx1">
                    <a:lumMod val="75000"/>
                    <a:lumOff val="25000"/>
                  </a:schemeClr>
                </a:solidFill>
                <a:latin typeface="Arial"/>
                <a:cs typeface="Arial"/>
              </a:rPr>
              <a:t>en</a:t>
            </a:r>
            <a:r>
              <a:rPr lang="en-US" altLang="en-US" sz="2400" dirty="0">
                <a:solidFill>
                  <a:schemeClr val="tx1">
                    <a:lumMod val="75000"/>
                    <a:lumOff val="25000"/>
                  </a:schemeClr>
                </a:solidFill>
                <a:latin typeface="Arial"/>
                <a:cs typeface="Arial"/>
              </a:rPr>
              <a:t> het </a:t>
            </a:r>
            <a:r>
              <a:rPr lang="en-US" altLang="en-US" sz="2400" dirty="0" err="1">
                <a:solidFill>
                  <a:schemeClr val="tx1">
                    <a:lumMod val="75000"/>
                    <a:lumOff val="25000"/>
                  </a:schemeClr>
                </a:solidFill>
                <a:latin typeface="Arial"/>
                <a:cs typeface="Arial"/>
              </a:rPr>
              <a:t>stabiliseren</a:t>
            </a:r>
            <a:r>
              <a:rPr lang="en-US" altLang="en-US" sz="2400" dirty="0">
                <a:solidFill>
                  <a:schemeClr val="tx1">
                    <a:lumMod val="75000"/>
                    <a:lumOff val="25000"/>
                  </a:schemeClr>
                </a:solidFill>
                <a:latin typeface="Arial"/>
                <a:cs typeface="Arial"/>
              </a:rPr>
              <a:t> van je </a:t>
            </a:r>
            <a:r>
              <a:rPr lang="en-US" altLang="en-US" sz="2400" dirty="0" err="1">
                <a:solidFill>
                  <a:schemeClr val="tx1">
                    <a:lumMod val="75000"/>
                    <a:lumOff val="25000"/>
                  </a:schemeClr>
                </a:solidFill>
                <a:latin typeface="Arial"/>
                <a:cs typeface="Arial"/>
              </a:rPr>
              <a:t>humeur</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zodat</a:t>
            </a:r>
            <a:r>
              <a:rPr lang="en-US" altLang="en-US" sz="2400" dirty="0">
                <a:solidFill>
                  <a:schemeClr val="tx1">
                    <a:lumMod val="75000"/>
                    <a:lumOff val="25000"/>
                  </a:schemeClr>
                </a:solidFill>
                <a:latin typeface="Arial"/>
                <a:cs typeface="Arial"/>
              </a:rPr>
              <a:t> je </a:t>
            </a:r>
            <a:r>
              <a:rPr lang="en-US" altLang="en-US" sz="2400" dirty="0" err="1">
                <a:solidFill>
                  <a:schemeClr val="tx1">
                    <a:lumMod val="75000"/>
                    <a:lumOff val="25000"/>
                  </a:schemeClr>
                </a:solidFill>
                <a:latin typeface="Arial"/>
                <a:cs typeface="Arial"/>
              </a:rPr>
              <a:t>niet</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te</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veel</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eet</a:t>
            </a:r>
            <a:endParaRPr lang="en-US" altLang="en-US" sz="2400" dirty="0">
              <a:solidFill>
                <a:schemeClr val="tx1">
                  <a:lumMod val="75000"/>
                  <a:lumOff val="25000"/>
                </a:schemeClr>
              </a:solidFill>
              <a:latin typeface="Arial"/>
              <a:cs typeface="Arial"/>
            </a:endParaRPr>
          </a:p>
          <a:p>
            <a:pPr marL="342900" indent="-342900">
              <a:lnSpc>
                <a:spcPct val="107000"/>
              </a:lnSpc>
              <a:spcAft>
                <a:spcPts val="800"/>
              </a:spcAft>
              <a:buFont typeface="Arial" panose="020B0604020202020204" pitchFamily="34" charset="0"/>
              <a:buChar char="•"/>
            </a:pPr>
            <a:r>
              <a:rPr lang="en-US" altLang="en-US" sz="2400" dirty="0" err="1">
                <a:solidFill>
                  <a:schemeClr val="tx1">
                    <a:lumMod val="75000"/>
                    <a:lumOff val="25000"/>
                  </a:schemeClr>
                </a:solidFill>
                <a:latin typeface="Arial"/>
                <a:cs typeface="Arial"/>
              </a:rPr>
              <a:t>Helpt</a:t>
            </a:r>
            <a:r>
              <a:rPr lang="en-US" altLang="en-US" sz="2400" dirty="0">
                <a:solidFill>
                  <a:schemeClr val="tx1">
                    <a:lumMod val="75000"/>
                    <a:lumOff val="25000"/>
                  </a:schemeClr>
                </a:solidFill>
                <a:latin typeface="Arial"/>
                <a:cs typeface="Arial"/>
              </a:rPr>
              <a:t> de </a:t>
            </a:r>
            <a:r>
              <a:rPr lang="en-US" altLang="en-US" sz="2400" dirty="0" err="1">
                <a:solidFill>
                  <a:schemeClr val="tx1">
                    <a:lumMod val="75000"/>
                    <a:lumOff val="25000"/>
                  </a:schemeClr>
                </a:solidFill>
                <a:latin typeface="Arial"/>
                <a:cs typeface="Arial"/>
              </a:rPr>
              <a:t>stofwisseling</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te</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stimuleren</a:t>
            </a:r>
            <a:endParaRPr lang="en-US" altLang="en-US" sz="2400" dirty="0">
              <a:solidFill>
                <a:schemeClr val="tx1">
                  <a:lumMod val="75000"/>
                  <a:lumOff val="25000"/>
                </a:schemeClr>
              </a:solidFill>
              <a:latin typeface="Arial"/>
              <a:cs typeface="Arial"/>
            </a:endParaRPr>
          </a:p>
          <a:p>
            <a:pPr marL="342900" indent="-342900">
              <a:lnSpc>
                <a:spcPct val="107000"/>
              </a:lnSpc>
              <a:spcAft>
                <a:spcPts val="800"/>
              </a:spcAft>
              <a:buFont typeface="Arial" panose="020B0604020202020204" pitchFamily="34" charset="0"/>
              <a:buChar char="•"/>
            </a:pPr>
            <a:r>
              <a:rPr lang="en-US" altLang="en-US" sz="2400" dirty="0" err="1">
                <a:solidFill>
                  <a:schemeClr val="tx1">
                    <a:lumMod val="75000"/>
                    <a:lumOff val="25000"/>
                  </a:schemeClr>
                </a:solidFill>
                <a:latin typeface="Arial"/>
                <a:cs typeface="Arial"/>
              </a:rPr>
              <a:t>Helpt</a:t>
            </a:r>
            <a:r>
              <a:rPr lang="en-US" altLang="en-US" sz="2400" dirty="0">
                <a:solidFill>
                  <a:schemeClr val="tx1">
                    <a:lumMod val="75000"/>
                    <a:lumOff val="25000"/>
                  </a:schemeClr>
                </a:solidFill>
                <a:latin typeface="Arial"/>
                <a:cs typeface="Arial"/>
              </a:rPr>
              <a:t> het </a:t>
            </a:r>
            <a:r>
              <a:rPr lang="en-US" altLang="en-US" sz="2400" dirty="0" err="1">
                <a:solidFill>
                  <a:schemeClr val="tx1">
                    <a:lumMod val="75000"/>
                    <a:lumOff val="25000"/>
                  </a:schemeClr>
                </a:solidFill>
                <a:latin typeface="Arial"/>
                <a:cs typeface="Arial"/>
              </a:rPr>
              <a:t>hongergevoel</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te</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verminderen</a:t>
            </a:r>
            <a:r>
              <a:rPr lang="en-US" altLang="en-US" sz="2400" dirty="0">
                <a:solidFill>
                  <a:schemeClr val="tx1">
                    <a:lumMod val="75000"/>
                    <a:lumOff val="25000"/>
                  </a:schemeClr>
                </a:solidFill>
                <a:latin typeface="Arial"/>
                <a:cs typeface="Arial"/>
              </a:rPr>
              <a:t> </a:t>
            </a:r>
            <a:br>
              <a:rPr lang="en-US" altLang="en-US" sz="2400" dirty="0">
                <a:solidFill>
                  <a:schemeClr val="tx1">
                    <a:lumMod val="75000"/>
                    <a:lumOff val="25000"/>
                  </a:schemeClr>
                </a:solidFill>
                <a:latin typeface="Arial"/>
                <a:cs typeface="Arial"/>
              </a:rPr>
            </a:br>
            <a:r>
              <a:rPr lang="en-US" altLang="en-US" sz="2400" dirty="0" err="1">
                <a:solidFill>
                  <a:schemeClr val="tx1">
                    <a:lumMod val="75000"/>
                    <a:lumOff val="25000"/>
                  </a:schemeClr>
                </a:solidFill>
                <a:latin typeface="Arial"/>
                <a:cs typeface="Arial"/>
              </a:rPr>
              <a:t>en</a:t>
            </a:r>
            <a:r>
              <a:rPr lang="en-US" altLang="en-US" sz="2400" dirty="0">
                <a:solidFill>
                  <a:schemeClr val="tx1">
                    <a:lumMod val="75000"/>
                    <a:lumOff val="25000"/>
                  </a:schemeClr>
                </a:solidFill>
                <a:latin typeface="Arial"/>
                <a:cs typeface="Arial"/>
              </a:rPr>
              <a:t> de </a:t>
            </a:r>
            <a:r>
              <a:rPr lang="en-US" altLang="en-US" sz="2400" dirty="0" err="1">
                <a:solidFill>
                  <a:schemeClr val="tx1">
                    <a:lumMod val="75000"/>
                    <a:lumOff val="25000"/>
                  </a:schemeClr>
                </a:solidFill>
                <a:latin typeface="Arial"/>
                <a:cs typeface="Arial"/>
              </a:rPr>
              <a:t>eetlust</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te</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beheersen</a:t>
            </a:r>
            <a:endParaRPr lang="en-US" altLang="en-US" sz="2400" dirty="0">
              <a:solidFill>
                <a:schemeClr val="tx1">
                  <a:lumMod val="75000"/>
                  <a:lumOff val="25000"/>
                </a:schemeClr>
              </a:solidFill>
              <a:latin typeface="Arial"/>
              <a:cs typeface="Arial"/>
            </a:endParaRPr>
          </a:p>
          <a:p>
            <a:pPr marL="342900" indent="-342900">
              <a:lnSpc>
                <a:spcPct val="107000"/>
              </a:lnSpc>
              <a:spcAft>
                <a:spcPts val="800"/>
              </a:spcAft>
              <a:buFont typeface="Arial" panose="020B0604020202020204" pitchFamily="34" charset="0"/>
              <a:buChar char="•"/>
            </a:pPr>
            <a:r>
              <a:rPr lang="en-US" altLang="en-US" sz="2400" dirty="0" err="1">
                <a:solidFill>
                  <a:schemeClr val="tx1">
                    <a:lumMod val="75000"/>
                    <a:lumOff val="25000"/>
                  </a:schemeClr>
                </a:solidFill>
                <a:latin typeface="Arial"/>
                <a:cs typeface="Arial"/>
              </a:rPr>
              <a:t>Helpt</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hormonen</a:t>
            </a:r>
            <a:r>
              <a:rPr lang="en-US" altLang="en-US" sz="2400" dirty="0">
                <a:solidFill>
                  <a:schemeClr val="tx1">
                    <a:lumMod val="75000"/>
                    <a:lumOff val="25000"/>
                  </a:schemeClr>
                </a:solidFill>
                <a:latin typeface="Arial"/>
                <a:cs typeface="Arial"/>
              </a:rPr>
              <a:t> in </a:t>
            </a:r>
            <a:r>
              <a:rPr lang="en-US" altLang="en-US" sz="2400" dirty="0" err="1">
                <a:solidFill>
                  <a:schemeClr val="tx1">
                    <a:lumMod val="75000"/>
                    <a:lumOff val="25000"/>
                  </a:schemeClr>
                </a:solidFill>
                <a:latin typeface="Arial"/>
                <a:cs typeface="Arial"/>
              </a:rPr>
              <a:t>balans</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te</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houden</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waaronder</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insuline</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leptine</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ghreline</a:t>
            </a:r>
            <a:r>
              <a:rPr lang="en-US" altLang="en-US" sz="2400" dirty="0">
                <a:solidFill>
                  <a:schemeClr val="tx1">
                    <a:lumMod val="75000"/>
                    <a:lumOff val="25000"/>
                  </a:schemeClr>
                </a:solidFill>
                <a:latin typeface="Arial"/>
                <a:cs typeface="Arial"/>
              </a:rPr>
              <a:t> </a:t>
            </a:r>
            <a:r>
              <a:rPr lang="en-US" altLang="en-US" sz="2400" dirty="0" err="1">
                <a:solidFill>
                  <a:schemeClr val="tx1">
                    <a:lumMod val="75000"/>
                    <a:lumOff val="25000"/>
                  </a:schemeClr>
                </a:solidFill>
                <a:latin typeface="Arial"/>
                <a:cs typeface="Arial"/>
              </a:rPr>
              <a:t>en</a:t>
            </a:r>
            <a:r>
              <a:rPr lang="en-US" altLang="en-US" sz="2400" dirty="0">
                <a:solidFill>
                  <a:schemeClr val="tx1">
                    <a:lumMod val="75000"/>
                    <a:lumOff val="25000"/>
                  </a:schemeClr>
                </a:solidFill>
                <a:latin typeface="Arial"/>
                <a:cs typeface="Arial"/>
              </a:rPr>
              <a:t> cortisol.</a:t>
            </a:r>
          </a:p>
        </p:txBody>
      </p:sp>
      <p:sp>
        <p:nvSpPr>
          <p:cNvPr id="10" name="TextBox 9">
            <a:extLst>
              <a:ext uri="{FF2B5EF4-FFF2-40B4-BE49-F238E27FC236}">
                <a16:creationId xmlns:a16="http://schemas.microsoft.com/office/drawing/2014/main" id="{8F9C3712-7FE6-0323-B813-C5695DC047FD}"/>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GB" sz="3500" b="1" dirty="0">
                <a:solidFill>
                  <a:srgbClr val="2A524D"/>
                </a:solidFill>
                <a:latin typeface="Arial" panose="020B0604020202020204" pitchFamily="34" charset="0"/>
                <a:cs typeface="Arial" panose="020B0604020202020204" pitchFamily="34" charset="0"/>
              </a:rPr>
              <a:t>DAY &amp; NIGHT DROPS</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sp>
        <p:nvSpPr>
          <p:cNvPr id="15" name="Rounded Rectangle 14">
            <a:extLst>
              <a:ext uri="{FF2B5EF4-FFF2-40B4-BE49-F238E27FC236}">
                <a16:creationId xmlns:a16="http://schemas.microsoft.com/office/drawing/2014/main" id="{78A9CC17-AA49-F0D7-2AA8-6F7CFBEE8112}"/>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16" name="Picture 15">
            <a:extLst>
              <a:ext uri="{FF2B5EF4-FFF2-40B4-BE49-F238E27FC236}">
                <a16:creationId xmlns:a16="http://schemas.microsoft.com/office/drawing/2014/main" id="{09F96F0C-11CF-922D-3697-F5B370E3CF15}"/>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4" name="Picture 3">
            <a:extLst>
              <a:ext uri="{FF2B5EF4-FFF2-40B4-BE49-F238E27FC236}">
                <a16:creationId xmlns:a16="http://schemas.microsoft.com/office/drawing/2014/main" id="{C65AFC16-20FD-7A54-DE64-EFE75F3FFCEE}"/>
              </a:ext>
            </a:extLst>
          </p:cNvPr>
          <p:cNvPicPr>
            <a:picLocks noChangeAspect="1"/>
          </p:cNvPicPr>
          <p:nvPr/>
        </p:nvPicPr>
        <p:blipFill>
          <a:blip r:embed="rId7"/>
          <a:stretch>
            <a:fillRect/>
          </a:stretch>
        </p:blipFill>
        <p:spPr>
          <a:xfrm>
            <a:off x="676273" y="2049383"/>
            <a:ext cx="359925" cy="359925"/>
          </a:xfrm>
          <a:prstGeom prst="rect">
            <a:avLst/>
          </a:prstGeom>
        </p:spPr>
      </p:pic>
    </p:spTree>
    <p:extLst>
      <p:ext uri="{BB962C8B-B14F-4D97-AF65-F5344CB8AC3E}">
        <p14:creationId xmlns:p14="http://schemas.microsoft.com/office/powerpoint/2010/main" val="2287357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71BBA-FCDB-411D-C988-808A975FC59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971776E-190C-2FCF-BE92-A03258B9F413}"/>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E6C77762-9C4A-7C52-072F-188074ED446C}"/>
              </a:ext>
            </a:extLst>
          </p:cNvPr>
          <p:cNvSpPr txBox="1"/>
          <p:nvPr/>
        </p:nvSpPr>
        <p:spPr>
          <a:xfrm>
            <a:off x="1044976" y="2049384"/>
            <a:ext cx="4938978" cy="4786314"/>
          </a:xfrm>
          <a:prstGeom prst="rect">
            <a:avLst/>
          </a:prstGeom>
        </p:spPr>
        <p:txBody>
          <a:bodyPr vert="horz" lIns="91440" tIns="45720" rIns="91440" bIns="45720" rtlCol="0">
            <a:normAutofit fontScale="47500" lnSpcReduction="20000"/>
          </a:bodyPr>
          <a:lstStyle/>
          <a:p>
            <a:pPr>
              <a:lnSpc>
                <a:spcPct val="107000"/>
              </a:lnSpc>
              <a:spcAft>
                <a:spcPts val="800"/>
              </a:spcAft>
            </a:pPr>
            <a:r>
              <a:rPr lang="en-GB" sz="4600" b="1" dirty="0">
                <a:solidFill>
                  <a:srgbClr val="2A524D"/>
                </a:solidFill>
                <a:latin typeface="Arial" panose="020B0604020202020204" pitchFamily="34" charset="0"/>
                <a:cs typeface="Arial" panose="020B0604020202020204" pitchFamily="34" charset="0"/>
              </a:rPr>
              <a:t>GEAUTORISEERDE CLAIMS</a:t>
            </a:r>
            <a:endParaRPr lang="en-DE" sz="46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Laag-glycemisch</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Bevat plantaardige aminozuren</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Goede bron van DHA</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Vrij van zuivel, soja en tarwe</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Gezoet met stevia</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Plantaardige eiwitbron</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Geen kunstmatige aroma’s</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Geen conserveermiddelen</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Biotine draagt bij aan de normale werking van het zenuwstelsel</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Biotine draagt bij aan een normaal macronutriëntenmetabolisme</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Biotine draagt bij aan het behoud van haar en huid</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Vitamine E draagt bij tot de bescherming van cellen tegen oxidatieve stress</a:t>
            </a:r>
          </a:p>
          <a:p>
            <a:pPr marL="342900" indent="-342900">
              <a:lnSpc>
                <a:spcPct val="107000"/>
              </a:lnSpc>
              <a:spcAft>
                <a:spcPts val="800"/>
              </a:spcAft>
              <a:buFont typeface="Arial" panose="020B0604020202020204" pitchFamily="34" charset="0"/>
              <a:buChar char="•"/>
              <a:tabLst>
                <a:tab pos="457200" algn="l"/>
              </a:tabLst>
            </a:pPr>
            <a:r>
              <a:rPr lang="nl-NL" altLang="en-US" sz="2600" dirty="0">
                <a:solidFill>
                  <a:schemeClr val="tx1">
                    <a:lumMod val="75000"/>
                    <a:lumOff val="25000"/>
                  </a:schemeClr>
                </a:solidFill>
                <a:latin typeface="Arial"/>
                <a:cs typeface="Arial"/>
              </a:rPr>
              <a:t>PureNourish™ is een voedingssupplement dat is ontwikkeld </a:t>
            </a:r>
            <a:br>
              <a:rPr lang="nl-NL" altLang="en-US" sz="2600" dirty="0">
                <a:solidFill>
                  <a:schemeClr val="tx1">
                    <a:lumMod val="75000"/>
                    <a:lumOff val="25000"/>
                  </a:schemeClr>
                </a:solidFill>
                <a:latin typeface="Arial"/>
                <a:cs typeface="Arial"/>
              </a:rPr>
            </a:br>
            <a:r>
              <a:rPr lang="nl-NL" altLang="en-US" sz="2600" dirty="0">
                <a:solidFill>
                  <a:schemeClr val="tx1">
                    <a:lumMod val="75000"/>
                    <a:lumOff val="25000"/>
                  </a:schemeClr>
                </a:solidFill>
                <a:latin typeface="Arial"/>
                <a:cs typeface="Arial"/>
              </a:rPr>
              <a:t>om de spijsvertering te ondersteunen en de opname van voedingsstoffen te optimaliseren.</a:t>
            </a:r>
          </a:p>
          <a:p>
            <a:pPr marL="342900" indent="-342900">
              <a:lnSpc>
                <a:spcPct val="107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7144A467-4921-504C-59BB-B090CF0793B8}"/>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PURENOURISH</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13" name="Straight Connector 12">
            <a:extLst>
              <a:ext uri="{FF2B5EF4-FFF2-40B4-BE49-F238E27FC236}">
                <a16:creationId xmlns:a16="http://schemas.microsoft.com/office/drawing/2014/main" id="{6294C009-F17A-EFD2-5331-3ECCB43AFDC8}"/>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A close-up of a white powder&#10;&#10;AI-generated content may be incorrect.">
            <a:extLst>
              <a:ext uri="{FF2B5EF4-FFF2-40B4-BE49-F238E27FC236}">
                <a16:creationId xmlns:a16="http://schemas.microsoft.com/office/drawing/2014/main" id="{7BBDB816-797C-2FD1-3720-203D5774CEDA}"/>
              </a:ext>
            </a:extLst>
          </p:cNvPr>
          <p:cNvPicPr>
            <a:picLocks noChangeAspect="1"/>
          </p:cNvPicPr>
          <p:nvPr/>
        </p:nvPicPr>
        <p:blipFill>
          <a:blip r:embed="rId4"/>
          <a:srcRect l="17268" t="185" r="24238" b="659"/>
          <a:stretch/>
        </p:blipFill>
        <p:spPr>
          <a:xfrm>
            <a:off x="6123616" y="-13800"/>
            <a:ext cx="6068383" cy="6880784"/>
          </a:xfrm>
          <a:prstGeom prst="rect">
            <a:avLst/>
          </a:prstGeom>
        </p:spPr>
      </p:pic>
      <p:pic>
        <p:nvPicPr>
          <p:cNvPr id="3" name="Picture 2" descr="A white bag with a glass of liquid in it&#10;&#10;AI-generated content may be incorrect.">
            <a:extLst>
              <a:ext uri="{FF2B5EF4-FFF2-40B4-BE49-F238E27FC236}">
                <a16:creationId xmlns:a16="http://schemas.microsoft.com/office/drawing/2014/main" id="{7E4F0638-686C-BE02-C1CE-D10D8DF3FB9B}"/>
              </a:ext>
            </a:extLst>
          </p:cNvPr>
          <p:cNvPicPr>
            <a:picLocks noChangeAspect="1"/>
          </p:cNvPicPr>
          <p:nvPr/>
        </p:nvPicPr>
        <p:blipFill>
          <a:blip r:embed="rId5"/>
          <a:srcRect l="32910" t="10848" r="33004" b="5614"/>
          <a:stretch>
            <a:fillRect/>
          </a:stretch>
        </p:blipFill>
        <p:spPr>
          <a:xfrm>
            <a:off x="7348985" y="695290"/>
            <a:ext cx="3679099" cy="4508340"/>
          </a:xfrm>
          <a:prstGeom prst="rect">
            <a:avLst/>
          </a:prstGeom>
          <a:effectLst>
            <a:outerShdw blurRad="330200" dist="165100" dir="2700000" sx="101000" sy="101000" algn="ctr" rotWithShape="0">
              <a:srgbClr val="000000">
                <a:alpha val="39000"/>
              </a:srgbClr>
            </a:outerShdw>
          </a:effectLst>
        </p:spPr>
      </p:pic>
      <p:sp>
        <p:nvSpPr>
          <p:cNvPr id="4" name="Rounded Rectangle 3">
            <a:extLst>
              <a:ext uri="{FF2B5EF4-FFF2-40B4-BE49-F238E27FC236}">
                <a16:creationId xmlns:a16="http://schemas.microsoft.com/office/drawing/2014/main" id="{252DEBE9-2885-7E7F-D3B7-FC47D5477C3E}"/>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5" name="Picture 4">
            <a:extLst>
              <a:ext uri="{FF2B5EF4-FFF2-40B4-BE49-F238E27FC236}">
                <a16:creationId xmlns:a16="http://schemas.microsoft.com/office/drawing/2014/main" id="{D3F19F7B-7129-76B7-A800-C52A3FAD9860}"/>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7" name="Picture 6">
            <a:extLst>
              <a:ext uri="{FF2B5EF4-FFF2-40B4-BE49-F238E27FC236}">
                <a16:creationId xmlns:a16="http://schemas.microsoft.com/office/drawing/2014/main" id="{EDAD2FF9-112A-F435-7B2D-9679FB035109}"/>
              </a:ext>
            </a:extLst>
          </p:cNvPr>
          <p:cNvPicPr>
            <a:picLocks noChangeAspect="1"/>
          </p:cNvPicPr>
          <p:nvPr/>
        </p:nvPicPr>
        <p:blipFill>
          <a:blip r:embed="rId7"/>
          <a:stretch>
            <a:fillRect/>
          </a:stretch>
        </p:blipFill>
        <p:spPr>
          <a:xfrm>
            <a:off x="676273" y="2049384"/>
            <a:ext cx="359924" cy="359924"/>
          </a:xfrm>
          <a:prstGeom prst="rect">
            <a:avLst/>
          </a:prstGeom>
        </p:spPr>
      </p:pic>
    </p:spTree>
    <p:extLst>
      <p:ext uri="{BB962C8B-B14F-4D97-AF65-F5344CB8AC3E}">
        <p14:creationId xmlns:p14="http://schemas.microsoft.com/office/powerpoint/2010/main" val="750943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D9B94-99AC-8D27-4EF8-0870C67CE1C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AA41C34-E377-1CBA-9592-4DECF1AE2C6F}"/>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9257F651-45D8-8F78-CB2D-26AE623F51B6}"/>
              </a:ext>
            </a:extLst>
          </p:cNvPr>
          <p:cNvSpPr txBox="1"/>
          <p:nvPr/>
        </p:nvSpPr>
        <p:spPr>
          <a:xfrm>
            <a:off x="1057657" y="2046286"/>
            <a:ext cx="5001274"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NIET-GEAUTORISEERDE CLAIMS</a:t>
            </a:r>
          </a:p>
          <a:p>
            <a:pPr marL="285750" indent="-285750">
              <a:lnSpc>
                <a:spcPct val="107000"/>
              </a:lnSpc>
              <a:spcAft>
                <a:spcPts val="800"/>
              </a:spcAft>
              <a:buFont typeface="Arial" panose="020B0604020202020204" pitchFamily="34" charset="0"/>
              <a:buChar char="•"/>
            </a:pPr>
            <a:r>
              <a:rPr lang="en-US" altLang="en-US" sz="1700" dirty="0">
                <a:solidFill>
                  <a:schemeClr val="tx1">
                    <a:lumMod val="75000"/>
                    <a:lumOff val="25000"/>
                  </a:schemeClr>
                </a:solidFill>
                <a:latin typeface="Arial"/>
                <a:cs typeface="Arial"/>
              </a:rPr>
              <a:t> </a:t>
            </a:r>
            <a:r>
              <a:rPr lang="nl-NL" altLang="en-US" sz="1700" dirty="0">
                <a:solidFill>
                  <a:schemeClr val="tx1">
                    <a:lumMod val="75000"/>
                    <a:lumOff val="25000"/>
                  </a:schemeClr>
                </a:solidFill>
                <a:latin typeface="Arial"/>
                <a:cs typeface="Arial"/>
              </a:rPr>
              <a:t>Verwijdert buikvet</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Verhoogt de stofwisseling</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Elke verwijzing naar een medische aandoening</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Ondersteunt optimaal geheugen</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Ondersteunt de gezondheid van hart en lever</a:t>
            </a:r>
          </a:p>
          <a:p>
            <a:pPr marL="285750" indent="-285750">
              <a:lnSpc>
                <a:spcPct val="107000"/>
              </a:lnSpc>
              <a:spcAft>
                <a:spcPts val="800"/>
              </a:spcAft>
              <a:buFont typeface="Arial" panose="020B0604020202020204" pitchFamily="34" charset="0"/>
              <a:buChar char="•"/>
            </a:pPr>
            <a:r>
              <a:rPr lang="nl-NL" altLang="en-US" sz="1700" dirty="0">
                <a:solidFill>
                  <a:schemeClr val="tx1">
                    <a:lumMod val="75000"/>
                    <a:lumOff val="25000"/>
                  </a:schemeClr>
                </a:solidFill>
                <a:latin typeface="Arial"/>
                <a:cs typeface="Arial"/>
              </a:rPr>
              <a:t>Probioticum-, prebioticum- en enzymenmix</a:t>
            </a:r>
            <a:endParaRPr lang="en-US" altLang="en-US" sz="1700" dirty="0">
              <a:solidFill>
                <a:schemeClr val="tx1">
                  <a:lumMod val="75000"/>
                  <a:lumOff val="25000"/>
                </a:schemeClr>
              </a:solidFill>
              <a:latin typeface="Arial"/>
              <a:cs typeface="Arial"/>
            </a:endParaRPr>
          </a:p>
        </p:txBody>
      </p:sp>
      <p:sp>
        <p:nvSpPr>
          <p:cNvPr id="12" name="TextBox 11">
            <a:extLst>
              <a:ext uri="{FF2B5EF4-FFF2-40B4-BE49-F238E27FC236}">
                <a16:creationId xmlns:a16="http://schemas.microsoft.com/office/drawing/2014/main" id="{C5FA2CB3-1A16-2AAB-BB64-F846EB72188D}"/>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PURENOURISH</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13" name="Straight Connector 12">
            <a:extLst>
              <a:ext uri="{FF2B5EF4-FFF2-40B4-BE49-F238E27FC236}">
                <a16:creationId xmlns:a16="http://schemas.microsoft.com/office/drawing/2014/main" id="{A0BB32A7-D0B7-88D7-497F-ECE34E2FF51E}"/>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A close-up of a white powder&#10;&#10;AI-generated content may be incorrect.">
            <a:extLst>
              <a:ext uri="{FF2B5EF4-FFF2-40B4-BE49-F238E27FC236}">
                <a16:creationId xmlns:a16="http://schemas.microsoft.com/office/drawing/2014/main" id="{68DE9F9E-AA01-4E1E-47DE-02B881837067}"/>
              </a:ext>
            </a:extLst>
          </p:cNvPr>
          <p:cNvPicPr>
            <a:picLocks noChangeAspect="1"/>
          </p:cNvPicPr>
          <p:nvPr/>
        </p:nvPicPr>
        <p:blipFill>
          <a:blip r:embed="rId4"/>
          <a:srcRect l="17268" t="185" r="24238" b="659"/>
          <a:stretch/>
        </p:blipFill>
        <p:spPr>
          <a:xfrm>
            <a:off x="6123616" y="-13800"/>
            <a:ext cx="6068383" cy="6880784"/>
          </a:xfrm>
          <a:prstGeom prst="rect">
            <a:avLst/>
          </a:prstGeom>
        </p:spPr>
      </p:pic>
      <p:sp>
        <p:nvSpPr>
          <p:cNvPr id="4" name="Rounded Rectangle 3">
            <a:extLst>
              <a:ext uri="{FF2B5EF4-FFF2-40B4-BE49-F238E27FC236}">
                <a16:creationId xmlns:a16="http://schemas.microsoft.com/office/drawing/2014/main" id="{A7DACF14-6DF0-09EC-2B46-64CD831E9E37}"/>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6" name="Picture 5">
            <a:extLst>
              <a:ext uri="{FF2B5EF4-FFF2-40B4-BE49-F238E27FC236}">
                <a16:creationId xmlns:a16="http://schemas.microsoft.com/office/drawing/2014/main" id="{E9FD59B0-7D77-8CEE-A1FC-51CEAE869C87}"/>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3" name="Picture 2" descr="A white bag with a glass of liquid in it&#10;&#10;AI-generated content may be incorrect.">
            <a:extLst>
              <a:ext uri="{FF2B5EF4-FFF2-40B4-BE49-F238E27FC236}">
                <a16:creationId xmlns:a16="http://schemas.microsoft.com/office/drawing/2014/main" id="{1CEB1B9E-D99A-4A82-80F0-17D4766C10B6}"/>
              </a:ext>
            </a:extLst>
          </p:cNvPr>
          <p:cNvPicPr>
            <a:picLocks noChangeAspect="1"/>
          </p:cNvPicPr>
          <p:nvPr/>
        </p:nvPicPr>
        <p:blipFill>
          <a:blip r:embed="rId6"/>
          <a:srcRect l="32910" t="10848" r="33004" b="5614"/>
          <a:stretch>
            <a:fillRect/>
          </a:stretch>
        </p:blipFill>
        <p:spPr>
          <a:xfrm>
            <a:off x="7348985" y="695290"/>
            <a:ext cx="3679099" cy="4508340"/>
          </a:xfrm>
          <a:prstGeom prst="rect">
            <a:avLst/>
          </a:prstGeom>
          <a:effectLst>
            <a:outerShdw blurRad="330200" dist="165100" dir="2700000" sx="101000" sy="101000" algn="ctr" rotWithShape="0">
              <a:srgbClr val="000000">
                <a:alpha val="39000"/>
              </a:srgbClr>
            </a:outerShdw>
          </a:effectLst>
        </p:spPr>
      </p:pic>
      <p:pic>
        <p:nvPicPr>
          <p:cNvPr id="7" name="Picture 6">
            <a:extLst>
              <a:ext uri="{FF2B5EF4-FFF2-40B4-BE49-F238E27FC236}">
                <a16:creationId xmlns:a16="http://schemas.microsoft.com/office/drawing/2014/main" id="{F11288B1-2FEF-27F2-D3EC-8DD746945538}"/>
              </a:ext>
            </a:extLst>
          </p:cNvPr>
          <p:cNvPicPr>
            <a:picLocks noChangeAspect="1"/>
          </p:cNvPicPr>
          <p:nvPr/>
        </p:nvPicPr>
        <p:blipFill>
          <a:blip r:embed="rId7"/>
          <a:stretch>
            <a:fillRect/>
          </a:stretch>
        </p:blipFill>
        <p:spPr>
          <a:xfrm>
            <a:off x="676273" y="2049383"/>
            <a:ext cx="359925" cy="359925"/>
          </a:xfrm>
          <a:prstGeom prst="rect">
            <a:avLst/>
          </a:prstGeom>
        </p:spPr>
      </p:pic>
    </p:spTree>
    <p:extLst>
      <p:ext uri="{BB962C8B-B14F-4D97-AF65-F5344CB8AC3E}">
        <p14:creationId xmlns:p14="http://schemas.microsoft.com/office/powerpoint/2010/main" val="89234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922AE-EE9B-F396-3CEF-AA3F4881A50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7F572D3-3859-F7FF-D7C2-17949DB69BB2}"/>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7614DDCD-27F1-A9AC-0214-771D186F283F}"/>
              </a:ext>
            </a:extLst>
          </p:cNvPr>
          <p:cNvSpPr txBox="1"/>
          <p:nvPr/>
        </p:nvSpPr>
        <p:spPr>
          <a:xfrm>
            <a:off x="1067165" y="20369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GEAUTORISEERDE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nl-NL" altLang="en-US" sz="1700" dirty="0">
                <a:solidFill>
                  <a:schemeClr val="tx1">
                    <a:lumMod val="75000"/>
                    <a:lumOff val="25000"/>
                  </a:schemeClr>
                </a:solidFill>
                <a:latin typeface="Arial"/>
                <a:cs typeface="Arial"/>
              </a:rPr>
              <a:t>Verrijkt met pure cacao voor de smaak</a:t>
            </a:r>
          </a:p>
          <a:p>
            <a:pPr marL="342900" indent="-342900">
              <a:lnSpc>
                <a:spcPct val="107000"/>
              </a:lnSpc>
              <a:spcAft>
                <a:spcPts val="800"/>
              </a:spcAft>
              <a:buFont typeface="Arial" panose="020B0604020202020204" pitchFamily="34" charset="0"/>
              <a:buChar char="•"/>
              <a:tabLst>
                <a:tab pos="457200" algn="l"/>
              </a:tabLst>
            </a:pPr>
            <a:r>
              <a:rPr lang="nl-NL" altLang="en-US" sz="1700" dirty="0">
                <a:solidFill>
                  <a:schemeClr val="tx1">
                    <a:lumMod val="75000"/>
                    <a:lumOff val="25000"/>
                  </a:schemeClr>
                </a:solidFill>
                <a:latin typeface="Arial"/>
                <a:cs typeface="Arial"/>
              </a:rPr>
              <a:t>Het is gemengd met cacaobonen die niet alleen gewaardeerd worden om hun heerlijke smaak, maar ook om hun hoge voedingswaarde</a:t>
            </a:r>
          </a:p>
          <a:p>
            <a:pPr marL="342900" indent="-342900">
              <a:lnSpc>
                <a:spcPct val="107000"/>
              </a:lnSpc>
              <a:spcAft>
                <a:spcPts val="800"/>
              </a:spcAft>
              <a:buFont typeface="Arial" panose="020B0604020202020204" pitchFamily="34" charset="0"/>
              <a:buChar char="•"/>
              <a:tabLst>
                <a:tab pos="457200" algn="l"/>
              </a:tabLst>
            </a:pPr>
            <a:r>
              <a:rPr lang="nl-NL" altLang="en-US" sz="1700" dirty="0">
                <a:solidFill>
                  <a:schemeClr val="tx1">
                    <a:lumMod val="75000"/>
                    <a:lumOff val="25000"/>
                  </a:schemeClr>
                </a:solidFill>
                <a:latin typeface="Arial"/>
                <a:cs typeface="Arial"/>
              </a:rPr>
              <a:t>Met toegevoegd vitamine B6 draagt </a:t>
            </a:r>
            <a:br>
              <a:rPr lang="nl-NL" altLang="en-US" sz="1700" dirty="0">
                <a:solidFill>
                  <a:schemeClr val="tx1">
                    <a:lumMod val="75000"/>
                    <a:lumOff val="25000"/>
                  </a:schemeClr>
                </a:solidFill>
                <a:latin typeface="Arial"/>
                <a:cs typeface="Arial"/>
              </a:rPr>
            </a:br>
            <a:r>
              <a:rPr lang="nl-NL" altLang="en-US" sz="1700" dirty="0">
                <a:solidFill>
                  <a:schemeClr val="tx1">
                    <a:lumMod val="75000"/>
                    <a:lumOff val="25000"/>
                  </a:schemeClr>
                </a:solidFill>
                <a:latin typeface="Arial"/>
                <a:cs typeface="Arial"/>
              </a:rPr>
              <a:t>Power Boost bij aan de vermindering van vermoeidheid en moeheid, aan een normaal energieleverend metabolisme en aan een normaal eiwit- en glycogeenmetabolisme</a:t>
            </a:r>
          </a:p>
          <a:p>
            <a:pPr marL="342900" indent="-342900">
              <a:lnSpc>
                <a:spcPct val="107000"/>
              </a:lnSpc>
              <a:spcAft>
                <a:spcPts val="800"/>
              </a:spcAft>
              <a:buFont typeface="Arial" panose="020B0604020202020204" pitchFamily="34" charset="0"/>
              <a:buChar char="•"/>
              <a:tabLst>
                <a:tab pos="457200" algn="l"/>
              </a:tabLst>
            </a:pPr>
            <a:r>
              <a:rPr lang="nl-NL" altLang="en-US" sz="1700" dirty="0">
                <a:solidFill>
                  <a:schemeClr val="tx1">
                    <a:lumMod val="75000"/>
                    <a:lumOff val="25000"/>
                  </a:schemeClr>
                </a:solidFill>
                <a:latin typeface="Arial"/>
                <a:cs typeface="Arial"/>
              </a:rPr>
              <a:t>Bevat L-glutamine en vertakte-keten aminozuren (BCAA’s).</a:t>
            </a:r>
            <a:endParaRPr lang="en-US" altLang="en-US" sz="1700" dirty="0">
              <a:solidFill>
                <a:schemeClr val="tx1">
                  <a:lumMod val="75000"/>
                  <a:lumOff val="25000"/>
                </a:schemeClr>
              </a:solidFill>
              <a:latin typeface="Arial"/>
              <a:cs typeface="Arial"/>
            </a:endParaRPr>
          </a:p>
        </p:txBody>
      </p:sp>
      <p:sp>
        <p:nvSpPr>
          <p:cNvPr id="12" name="TextBox 11">
            <a:extLst>
              <a:ext uri="{FF2B5EF4-FFF2-40B4-BE49-F238E27FC236}">
                <a16:creationId xmlns:a16="http://schemas.microsoft.com/office/drawing/2014/main" id="{9A69D56F-D540-5676-8C89-977A51F4D353}"/>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POWER BOOST</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C3ABF8F4-B2B8-9666-0EEF-19976BA15FAB}"/>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2AFB9A95-8F21-AFE3-3556-3720D797AA30}"/>
              </a:ext>
            </a:extLst>
          </p:cNvPr>
          <p:cNvPicPr>
            <a:picLocks noChangeAspect="1"/>
          </p:cNvPicPr>
          <p:nvPr/>
        </p:nvPicPr>
        <p:blipFill>
          <a:blip r:embed="rId4"/>
          <a:srcRect l="20602" r="20602"/>
          <a:stretch/>
        </p:blipFill>
        <p:spPr>
          <a:xfrm>
            <a:off x="6123616" y="-13800"/>
            <a:ext cx="6068383" cy="6880784"/>
          </a:xfrm>
          <a:prstGeom prst="rect">
            <a:avLst/>
          </a:prstGeom>
        </p:spPr>
      </p:pic>
      <p:sp>
        <p:nvSpPr>
          <p:cNvPr id="4" name="Rounded Rectangle 3">
            <a:extLst>
              <a:ext uri="{FF2B5EF4-FFF2-40B4-BE49-F238E27FC236}">
                <a16:creationId xmlns:a16="http://schemas.microsoft.com/office/drawing/2014/main" id="{89DE5BD7-2560-5A51-C077-D16D6CBDD194}"/>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6" name="Picture 5">
            <a:extLst>
              <a:ext uri="{FF2B5EF4-FFF2-40B4-BE49-F238E27FC236}">
                <a16:creationId xmlns:a16="http://schemas.microsoft.com/office/drawing/2014/main" id="{53935C01-496C-258D-BCA2-31C28CD202D9}"/>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8" name="Picture 7">
            <a:extLst>
              <a:ext uri="{FF2B5EF4-FFF2-40B4-BE49-F238E27FC236}">
                <a16:creationId xmlns:a16="http://schemas.microsoft.com/office/drawing/2014/main" id="{F4E92F2C-338C-E382-4287-6659B676F9CC}"/>
              </a:ext>
            </a:extLst>
          </p:cNvPr>
          <p:cNvPicPr>
            <a:picLocks noChangeAspect="1"/>
          </p:cNvPicPr>
          <p:nvPr/>
        </p:nvPicPr>
        <p:blipFill>
          <a:blip r:embed="rId6"/>
          <a:stretch>
            <a:fillRect/>
          </a:stretch>
        </p:blipFill>
        <p:spPr>
          <a:xfrm>
            <a:off x="676273" y="2049384"/>
            <a:ext cx="359924" cy="359924"/>
          </a:xfrm>
          <a:prstGeom prst="rect">
            <a:avLst/>
          </a:prstGeom>
        </p:spPr>
      </p:pic>
      <p:pic>
        <p:nvPicPr>
          <p:cNvPr id="15" name="Picture 14" descr="A white bag with a yellow object on it&#10;&#10;AI-generated content may be incorrect.">
            <a:extLst>
              <a:ext uri="{FF2B5EF4-FFF2-40B4-BE49-F238E27FC236}">
                <a16:creationId xmlns:a16="http://schemas.microsoft.com/office/drawing/2014/main" id="{DF983AD7-6899-BA07-BDDF-2B622D9F9EA6}"/>
              </a:ext>
            </a:extLst>
          </p:cNvPr>
          <p:cNvPicPr>
            <a:picLocks noChangeAspect="1"/>
          </p:cNvPicPr>
          <p:nvPr/>
        </p:nvPicPr>
        <p:blipFill>
          <a:blip r:embed="rId7"/>
          <a:stretch>
            <a:fillRect/>
          </a:stretch>
        </p:blipFill>
        <p:spPr>
          <a:xfrm>
            <a:off x="6171051" y="260041"/>
            <a:ext cx="5964017" cy="6086304"/>
          </a:xfrm>
          <a:prstGeom prst="rect">
            <a:avLst/>
          </a:prstGeom>
          <a:effectLst>
            <a:outerShdw blurRad="218003" dist="38100" dir="2700000" sx="101031" sy="101031" algn="tl" rotWithShape="0">
              <a:prstClr val="black">
                <a:alpha val="46118"/>
              </a:prstClr>
            </a:outerShdw>
          </a:effectLst>
        </p:spPr>
      </p:pic>
    </p:spTree>
    <p:extLst>
      <p:ext uri="{BB962C8B-B14F-4D97-AF65-F5344CB8AC3E}">
        <p14:creationId xmlns:p14="http://schemas.microsoft.com/office/powerpoint/2010/main" val="37184481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993DE828B33D4BB307BFF3B466BD88" ma:contentTypeVersion="17" ma:contentTypeDescription="Create a new document." ma:contentTypeScope="" ma:versionID="b8601b64f93788d6a569362cbda7247f">
  <xsd:schema xmlns:xsd="http://www.w3.org/2001/XMLSchema" xmlns:xs="http://www.w3.org/2001/XMLSchema" xmlns:p="http://schemas.microsoft.com/office/2006/metadata/properties" xmlns:ns2="ac47c31f-e4e2-414c-84c8-745e194070db" xmlns:ns3="478b2b3f-10ef-4a8b-8fcb-e5f44c73c9b4" targetNamespace="http://schemas.microsoft.com/office/2006/metadata/properties" ma:root="true" ma:fieldsID="feedf801ae47c2b03d3537bf868af0cf" ns2:_="" ns3:_="">
    <xsd:import namespace="ac47c31f-e4e2-414c-84c8-745e194070db"/>
    <xsd:import namespace="478b2b3f-10ef-4a8b-8fcb-e5f44c73c9b4"/>
    <xsd:element name="properties">
      <xsd:complexType>
        <xsd:sequence>
          <xsd:element name="documentManagement">
            <xsd:complexType>
              <xsd:all>
                <xsd:element ref="ns2:FolderType" minOccurs="0"/>
                <xsd:element ref="ns2:MediaServiceMetadata" minOccurs="0"/>
                <xsd:element ref="ns2:MediaServiceFastMetadata" minOccurs="0"/>
                <xsd:element ref="ns2:Not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47c31f-e4e2-414c-84c8-745e194070db" elementFormDefault="qualified">
    <xsd:import namespace="http://schemas.microsoft.com/office/2006/documentManagement/types"/>
    <xsd:import namespace="http://schemas.microsoft.com/office/infopath/2007/PartnerControls"/>
    <xsd:element name="FolderType" ma:index="8" nillable="true" ma:displayName="Folder Type" ma:format="Dropdown" ma:internalName="FolderType">
      <xsd:simpleType>
        <xsd:restriction base="dms:Text">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Notes" ma:index="11" nillable="true" ma:displayName="Notes" ma:format="Dropdown" ma:internalName="Notes">
      <xsd:simpleType>
        <xsd:restriction base="dms:Text">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41ed36a-308e-400b-9e65-c9f49b8f0d0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b2b3f-10ef-4a8b-8fcb-e5f44c73c9b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b6708073-b5a1-46f5-b108-0811e610ffc2}" ma:internalName="TaxCatchAll" ma:showField="CatchAllData" ma:web="478b2b3f-10ef-4a8b-8fcb-e5f44c73c9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78b2b3f-10ef-4a8b-8fcb-e5f44c73c9b4" xsi:nil="true"/>
    <lcf76f155ced4ddcb4097134ff3c332f xmlns="ac47c31f-e4e2-414c-84c8-745e194070db">
      <Terms xmlns="http://schemas.microsoft.com/office/infopath/2007/PartnerControls"/>
    </lcf76f155ced4ddcb4097134ff3c332f>
    <FolderType xmlns="ac47c31f-e4e2-414c-84c8-745e194070db" xsi:nil="true"/>
    <Notes xmlns="ac47c31f-e4e2-414c-84c8-745e194070db" xsi:nil="true"/>
  </documentManagement>
</p:properties>
</file>

<file path=customXml/itemProps1.xml><?xml version="1.0" encoding="utf-8"?>
<ds:datastoreItem xmlns:ds="http://schemas.openxmlformats.org/officeDocument/2006/customXml" ds:itemID="{89A21858-45DA-4E9C-95C5-3D3F8E3277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47c31f-e4e2-414c-84c8-745e194070db"/>
    <ds:schemaRef ds:uri="478b2b3f-10ef-4a8b-8fcb-e5f44c73c9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DF0A30-249B-411D-AA3B-330732B7E886}">
  <ds:schemaRefs>
    <ds:schemaRef ds:uri="http://schemas.microsoft.com/sharepoint/v3/contenttype/forms"/>
  </ds:schemaRefs>
</ds:datastoreItem>
</file>

<file path=customXml/itemProps3.xml><?xml version="1.0" encoding="utf-8"?>
<ds:datastoreItem xmlns:ds="http://schemas.openxmlformats.org/officeDocument/2006/customXml" ds:itemID="{27FC9762-2198-485E-9434-1B664F01154A}">
  <ds:schemaRefs>
    <ds:schemaRef ds:uri="http://schemas.microsoft.com/office/2006/metadata/properties"/>
    <ds:schemaRef ds:uri="http://schemas.microsoft.com/office/2006/documentManagement/types"/>
    <ds:schemaRef ds:uri="http://purl.org/dc/dcmitype/"/>
    <ds:schemaRef ds:uri="6dadf7cb-6078-4d64-a7c5-61b5568edd56"/>
    <ds:schemaRef ds:uri="http://www.w3.org/XML/1998/namespace"/>
    <ds:schemaRef ds:uri="http://purl.org/dc/terms/"/>
    <ds:schemaRef ds:uri="http://schemas.microsoft.com/office/infopath/2007/PartnerControls"/>
    <ds:schemaRef ds:uri="http://schemas.openxmlformats.org/package/2006/metadata/core-properties"/>
    <ds:schemaRef ds:uri="eaf553aa-d6a9-4711-b68e-9796e0c022f3"/>
    <ds:schemaRef ds:uri="http://purl.org/dc/elements/1.1/"/>
    <ds:schemaRef ds:uri="478b2b3f-10ef-4a8b-8fcb-e5f44c73c9b4"/>
    <ds:schemaRef ds:uri="ac47c31f-e4e2-414c-84c8-745e194070db"/>
  </ds:schemaRefs>
</ds:datastoreItem>
</file>

<file path=docProps/app.xml><?xml version="1.0" encoding="utf-8"?>
<Properties xmlns="http://schemas.openxmlformats.org/officeDocument/2006/extended-properties" xmlns:vt="http://schemas.openxmlformats.org/officeDocument/2006/docPropsVTypes">
  <TotalTime>1849</TotalTime>
  <Words>2055</Words>
  <Application>Microsoft Macintosh PowerPoint</Application>
  <PresentationFormat>Widescreen</PresentationFormat>
  <Paragraphs>314</Paragraphs>
  <Slides>36</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Erica Bui</dc:creator>
  <cp:lastModifiedBy>Katharina Schlottke</cp:lastModifiedBy>
  <cp:revision>205</cp:revision>
  <dcterms:created xsi:type="dcterms:W3CDTF">2024-10-22T09:44:30Z</dcterms:created>
  <dcterms:modified xsi:type="dcterms:W3CDTF">2025-09-09T11:11:25Z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0x0101000B993DE828B33D4BB307BFF3B466BD88</vt:lpwstr>
  </property>
  <property fmtid="{D5CDD505-2E9C-101B-9397-08002B2CF9AE}" pid="3" name="MSIP_Label_6b227fc4-0160-4f97-9aff-69e015a65ad2_Enabled">
    <vt:lpwstr>true</vt:lpwstr>
  </property>
  <property fmtid="{D5CDD505-2E9C-101B-9397-08002B2CF9AE}" pid="4" name="MSIP_Label_6b227fc4-0160-4f97-9aff-69e015a65ad2_SetDate">
    <vt:lpwstr>2025-09-03T07:38:31Z</vt:lpwstr>
  </property>
  <property fmtid="{D5CDD505-2E9C-101B-9397-08002B2CF9AE}" pid="5" name="MSIP_Label_6b227fc4-0160-4f97-9aff-69e015a65ad2_Method">
    <vt:lpwstr>Standard</vt:lpwstr>
  </property>
  <property fmtid="{D5CDD505-2E9C-101B-9397-08002B2CF9AE}" pid="6" name="MSIP_Label_6b227fc4-0160-4f97-9aff-69e015a65ad2_Name">
    <vt:lpwstr>Confidential-No Encryption</vt:lpwstr>
  </property>
  <property fmtid="{D5CDD505-2E9C-101B-9397-08002B2CF9AE}" pid="7" name="MSIP_Label_6b227fc4-0160-4f97-9aff-69e015a65ad2_SiteId">
    <vt:lpwstr>599e51d6-2f8c-4347-8e59-1f795a51a98c</vt:lpwstr>
  </property>
  <property fmtid="{D5CDD505-2E9C-101B-9397-08002B2CF9AE}" pid="8" name="MSIP_Label_6b227fc4-0160-4f97-9aff-69e015a65ad2_ActionId">
    <vt:lpwstr>8f34fdcd-8551-4366-bd66-e5c0ecb68444</vt:lpwstr>
  </property>
  <property fmtid="{D5CDD505-2E9C-101B-9397-08002B2CF9AE}" pid="9" name="MSIP_Label_6b227fc4-0160-4f97-9aff-69e015a65ad2_ContentBits">
    <vt:lpwstr>0</vt:lpwstr>
  </property>
  <property fmtid="{D5CDD505-2E9C-101B-9397-08002B2CF9AE}" pid="10" name="MSIP_Label_6b227fc4-0160-4f97-9aff-69e015a65ad2_Tag">
    <vt:lpwstr>10, 3, 0, 1</vt:lpwstr>
  </property>
  <property fmtid="{D5CDD505-2E9C-101B-9397-08002B2CF9AE}" pid="11" name="MediaServiceImageTags">
    <vt:lpwstr/>
  </property>
</Properties>
</file>